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89" r:id="rId3"/>
    <p:sldId id="305" r:id="rId4"/>
    <p:sldId id="338" r:id="rId5"/>
    <p:sldId id="335" r:id="rId6"/>
    <p:sldId id="314" r:id="rId7"/>
    <p:sldId id="311" r:id="rId8"/>
    <p:sldId id="312" r:id="rId9"/>
    <p:sldId id="340" r:id="rId10"/>
    <p:sldId id="318" r:id="rId11"/>
    <p:sldId id="317" r:id="rId12"/>
    <p:sldId id="323" r:id="rId13"/>
    <p:sldId id="341" r:id="rId14"/>
    <p:sldId id="324" r:id="rId15"/>
    <p:sldId id="330" r:id="rId16"/>
    <p:sldId id="342" r:id="rId17"/>
    <p:sldId id="343" r:id="rId18"/>
    <p:sldId id="344" r:id="rId19"/>
    <p:sldId id="328" r:id="rId20"/>
    <p:sldId id="327" r:id="rId21"/>
    <p:sldId id="348" r:id="rId22"/>
    <p:sldId id="347" r:id="rId23"/>
    <p:sldId id="346" r:id="rId24"/>
    <p:sldId id="331" r:id="rId25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CA100"/>
    <a:srgbClr val="FFC45B"/>
    <a:srgbClr val="6CA9B7"/>
    <a:srgbClr val="35838D"/>
    <a:srgbClr val="D38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725" autoAdjust="0"/>
  </p:normalViewPr>
  <p:slideViewPr>
    <p:cSldViewPr snapToGrid="0">
      <p:cViewPr varScale="1">
        <p:scale>
          <a:sx n="82" d="100"/>
          <a:sy n="82" d="100"/>
        </p:scale>
        <p:origin x="1632" y="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8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009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8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2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016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44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96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161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2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66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589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831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47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22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29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48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0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45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27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1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0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09/11/2021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7829" y="1490774"/>
            <a:ext cx="1160417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4000" b="1" dirty="0" err="1" smtClean="0">
                <a:solidFill>
                  <a:srgbClr val="6CA9B7"/>
                </a:solidFill>
              </a:rPr>
              <a:t>Review</a:t>
            </a:r>
            <a:r>
              <a:rPr lang="cs-CZ" sz="4000" b="1" dirty="0" smtClean="0">
                <a:solidFill>
                  <a:srgbClr val="6CA9B7"/>
                </a:solidFill>
              </a:rPr>
              <a:t> of </a:t>
            </a:r>
            <a:r>
              <a:rPr lang="cs-CZ" sz="4000" b="1" dirty="0" err="1" smtClean="0">
                <a:solidFill>
                  <a:srgbClr val="6CA9B7"/>
                </a:solidFill>
              </a:rPr>
              <a:t>the</a:t>
            </a:r>
            <a:r>
              <a:rPr lang="cs-CZ" sz="4000" b="1" dirty="0" smtClean="0">
                <a:solidFill>
                  <a:srgbClr val="6CA9B7"/>
                </a:solidFill>
              </a:rPr>
              <a:t> IFPP (</a:t>
            </a:r>
            <a:r>
              <a:rPr lang="cs-CZ" sz="4000" b="1" dirty="0" err="1" smtClean="0">
                <a:solidFill>
                  <a:srgbClr val="6CA9B7"/>
                </a:solidFill>
              </a:rPr>
              <a:t>Component</a:t>
            </a:r>
            <a:r>
              <a:rPr lang="cs-CZ" sz="4000" b="1" dirty="0" smtClean="0">
                <a:solidFill>
                  <a:srgbClr val="6CA9B7"/>
                </a:solidFill>
              </a:rPr>
              <a:t> 1)</a:t>
            </a:r>
            <a:r>
              <a:rPr lang="cs-CZ" sz="6000" b="1" dirty="0" smtClean="0">
                <a:solidFill>
                  <a:srgbClr val="6CA9B7"/>
                </a:solidFill>
              </a:rPr>
              <a:t/>
            </a:r>
            <a:br>
              <a:rPr lang="cs-CZ" sz="6000" b="1" dirty="0" smtClean="0">
                <a:solidFill>
                  <a:srgbClr val="6CA9B7"/>
                </a:solidFill>
              </a:rPr>
            </a:br>
            <a:r>
              <a:rPr lang="cs-CZ" sz="5000" b="1" dirty="0" err="1" smtClean="0">
                <a:solidFill>
                  <a:srgbClr val="6CA9B7"/>
                </a:solidFill>
              </a:rPr>
              <a:t>Preliminary</a:t>
            </a:r>
            <a:r>
              <a:rPr lang="cs-CZ" sz="5000" b="1" dirty="0" smtClean="0">
                <a:solidFill>
                  <a:srgbClr val="6CA9B7"/>
                </a:solidFill>
              </a:rPr>
              <a:t> </a:t>
            </a:r>
            <a:r>
              <a:rPr lang="cs-CZ" sz="5000" b="1" dirty="0" err="1" smtClean="0">
                <a:solidFill>
                  <a:srgbClr val="6CA9B7"/>
                </a:solidFill>
              </a:rPr>
              <a:t>survey</a:t>
            </a:r>
            <a:r>
              <a:rPr lang="cs-CZ" sz="5000" b="1" dirty="0" smtClean="0">
                <a:solidFill>
                  <a:srgbClr val="6CA9B7"/>
                </a:solidFill>
              </a:rPr>
              <a:t> </a:t>
            </a:r>
            <a:r>
              <a:rPr lang="cs-CZ" sz="5000" b="1" dirty="0" err="1" smtClean="0">
                <a:solidFill>
                  <a:srgbClr val="6CA9B7"/>
                </a:solidFill>
              </a:rPr>
              <a:t>results</a:t>
            </a:r>
            <a:endParaRPr lang="pt-BR" sz="50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943021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Combining</a:t>
            </a:r>
            <a:r>
              <a:rPr lang="cs-CZ" sz="3600" b="1" dirty="0" smtClean="0">
                <a:solidFill>
                  <a:srgbClr val="6CA9B7"/>
                </a:solidFill>
              </a:rPr>
              <a:t> audit </a:t>
            </a:r>
            <a:r>
              <a:rPr lang="cs-CZ" sz="3600" b="1" dirty="0" err="1" smtClean="0">
                <a:solidFill>
                  <a:srgbClr val="6CA9B7"/>
                </a:solidFill>
              </a:rPr>
              <a:t>objectives</a:t>
            </a:r>
            <a:r>
              <a:rPr lang="cs-CZ" sz="3600" b="1" dirty="0" smtClean="0">
                <a:solidFill>
                  <a:srgbClr val="6CA9B7"/>
                </a:solidFill>
              </a:rPr>
              <a:t> in </a:t>
            </a:r>
            <a:r>
              <a:rPr lang="cs-CZ" sz="3600" b="1" dirty="0" err="1" smtClean="0">
                <a:solidFill>
                  <a:srgbClr val="6CA9B7"/>
                </a:solidFill>
              </a:rPr>
              <a:t>one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engagement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168424"/>
            <a:ext cx="10489634" cy="18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140979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Practice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for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combining</a:t>
            </a:r>
            <a:r>
              <a:rPr lang="cs-CZ" sz="3600" b="1" dirty="0" smtClean="0">
                <a:solidFill>
                  <a:srgbClr val="6CA9B7"/>
                </a:solidFill>
              </a:rPr>
              <a:t> audit </a:t>
            </a:r>
            <a:r>
              <a:rPr lang="cs-CZ" sz="3600" b="1" dirty="0" err="1" smtClean="0">
                <a:solidFill>
                  <a:srgbClr val="6CA9B7"/>
                </a:solidFill>
              </a:rPr>
              <a:t>objectives</a:t>
            </a:r>
            <a:r>
              <a:rPr lang="cs-CZ" sz="3600" b="1" dirty="0" smtClean="0">
                <a:solidFill>
                  <a:srgbClr val="6CA9B7"/>
                </a:solidFill>
              </a:rPr>
              <a:t> in </a:t>
            </a:r>
            <a:r>
              <a:rPr lang="cs-CZ" sz="3600" b="1" dirty="0" err="1" smtClean="0">
                <a:solidFill>
                  <a:srgbClr val="6CA9B7"/>
                </a:solidFill>
              </a:rPr>
              <a:t>one</a:t>
            </a:r>
            <a:r>
              <a:rPr lang="cs-CZ" sz="3600" b="1" dirty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engagement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103926"/>
            <a:ext cx="10811241" cy="29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088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Is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it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clear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which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ISSAIs</a:t>
            </a:r>
            <a:r>
              <a:rPr lang="cs-CZ" sz="3600" b="1" dirty="0" smtClean="0">
                <a:solidFill>
                  <a:srgbClr val="6CA9B7"/>
                </a:solidFill>
              </a:rPr>
              <a:t> to use in </a:t>
            </a:r>
            <a:r>
              <a:rPr lang="cs-CZ" sz="3600" b="1" dirty="0" err="1" smtClean="0">
                <a:solidFill>
                  <a:srgbClr val="6CA9B7"/>
                </a:solidFill>
              </a:rPr>
              <a:t>applying</a:t>
            </a:r>
            <a:r>
              <a:rPr lang="cs-CZ" sz="3600" b="1" dirty="0" smtClean="0">
                <a:solidFill>
                  <a:srgbClr val="6CA9B7"/>
                </a:solidFill>
              </a:rPr>
              <a:t> a </a:t>
            </a:r>
            <a:r>
              <a:rPr lang="cs-CZ" sz="3600" b="1" dirty="0" err="1" smtClean="0">
                <a:solidFill>
                  <a:srgbClr val="6CA9B7"/>
                </a:solidFill>
              </a:rPr>
              <a:t>ʻcombined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auditʼ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approach</a:t>
            </a:r>
            <a:r>
              <a:rPr lang="cs-CZ" sz="3600" b="1" dirty="0" smtClean="0">
                <a:solidFill>
                  <a:srgbClr val="6CA9B7"/>
                </a:solidFill>
              </a:rPr>
              <a:t>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379061"/>
            <a:ext cx="11083699" cy="13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3774434" y="2741055"/>
            <a:ext cx="4643131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status of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7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8636531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Should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guidance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be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elective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or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mandatory</a:t>
            </a:r>
            <a:r>
              <a:rPr lang="cs-CZ" sz="3600" b="1" dirty="0" smtClean="0">
                <a:solidFill>
                  <a:srgbClr val="6CA9B7"/>
                </a:solidFill>
              </a:rPr>
              <a:t>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1811048"/>
            <a:ext cx="11045258" cy="14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842019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Should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mandatory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guidance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be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renamed</a:t>
            </a:r>
            <a:r>
              <a:rPr lang="cs-CZ" sz="3600" b="1" dirty="0" smtClean="0">
                <a:solidFill>
                  <a:srgbClr val="6CA9B7"/>
                </a:solidFill>
              </a:rPr>
              <a:t>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68" y="2709540"/>
            <a:ext cx="11045793" cy="13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2874797" y="2734022"/>
            <a:ext cx="6442405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 more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accessible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7254102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373085"/>
            <a:ext cx="10501295" cy="20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4437305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300482"/>
            <a:ext cx="11290000" cy="19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6610208" cy="83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Facilitating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navigation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across</a:t>
            </a:r>
            <a:r>
              <a:rPr lang="cs-CZ" sz="3600" b="1" dirty="0" smtClean="0">
                <a:solidFill>
                  <a:srgbClr val="6CA9B7"/>
                </a:solidFill>
              </a:rPr>
              <a:t> IFPP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455153"/>
            <a:ext cx="10802816" cy="14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2054"/>
              </p:ext>
            </p:extLst>
          </p:nvPr>
        </p:nvGraphicFramePr>
        <p:xfrm>
          <a:off x="792637" y="1635001"/>
          <a:ext cx="10813208" cy="407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7583">
                  <a:extLst>
                    <a:ext uri="{9D8B030D-6E8A-4147-A177-3AD203B41FA5}">
                      <a16:colId xmlns:a16="http://schemas.microsoft.com/office/drawing/2014/main" val="267676309"/>
                    </a:ext>
                  </a:extLst>
                </a:gridCol>
                <a:gridCol w="3529444">
                  <a:extLst>
                    <a:ext uri="{9D8B030D-6E8A-4147-A177-3AD203B41FA5}">
                      <a16:colId xmlns:a16="http://schemas.microsoft.com/office/drawing/2014/main" val="1765395892"/>
                    </a:ext>
                  </a:extLst>
                </a:gridCol>
                <a:gridCol w="2746181">
                  <a:extLst>
                    <a:ext uri="{9D8B030D-6E8A-4147-A177-3AD203B41FA5}">
                      <a16:colId xmlns:a16="http://schemas.microsoft.com/office/drawing/2014/main" val="3206061342"/>
                    </a:ext>
                  </a:extLst>
                </a:gridCol>
              </a:tblGrid>
              <a:tr h="3324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4D4D4D"/>
                          </a:solidFill>
                        </a:rPr>
                        <a:t>responses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0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4D4D4D"/>
                          </a:solidFill>
                        </a:rPr>
                        <a:t>Total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4D4D4D"/>
                          </a:solidFill>
                        </a:rPr>
                        <a:t>responses</a:t>
                      </a:r>
                      <a:endParaRPr lang="cs-CZ" b="1" dirty="0" smtClean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125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0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INTOSAI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117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60 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EUROSAI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42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82 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ASOSAI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27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57 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AFROSAI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29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54 %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9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ARABOSAI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10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45 %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1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OLACEFS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19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39 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73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PASAI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10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37 %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9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CAROSAI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solidFill>
                            <a:srgbClr val="4D4D4D"/>
                          </a:solidFill>
                        </a:rPr>
                        <a:t>22 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3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non-INTOSAI</a:t>
                      </a:r>
                      <a:r>
                        <a:rPr lang="cs-CZ" b="1" baseline="0" dirty="0" smtClean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4D4D4D"/>
                          </a:solidFill>
                        </a:rPr>
                        <a:t>responses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8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66324"/>
                  </a:ext>
                </a:extLst>
              </a:tr>
            </a:tbl>
          </a:graphicData>
        </a:graphic>
      </p:graphicFrame>
      <p:sp>
        <p:nvSpPr>
          <p:cNvPr id="5" name="CaixaDeTexto 1"/>
          <p:cNvSpPr txBox="1"/>
          <p:nvPr/>
        </p:nvSpPr>
        <p:spPr>
          <a:xfrm>
            <a:off x="683455" y="509985"/>
            <a:ext cx="2884572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smtClean="0">
                <a:solidFill>
                  <a:srgbClr val="6CA9B7"/>
                </a:solidFill>
              </a:rPr>
              <a:t>Response </a:t>
            </a:r>
            <a:r>
              <a:rPr lang="cs-CZ" sz="3600" b="1" dirty="0" err="1" smtClean="0">
                <a:solidFill>
                  <a:srgbClr val="6CA9B7"/>
                </a:solidFill>
              </a:rPr>
              <a:t>rate</a:t>
            </a:r>
            <a:endParaRPr lang="pt-BR" sz="3600" b="1" dirty="0"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6" y="509985"/>
            <a:ext cx="10873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Presenting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material</a:t>
            </a:r>
            <a:r>
              <a:rPr lang="cs-CZ" sz="3600" b="1" dirty="0" smtClean="0">
                <a:solidFill>
                  <a:srgbClr val="6CA9B7"/>
                </a:solidFill>
              </a:rPr>
              <a:t> in a </a:t>
            </a:r>
            <a:r>
              <a:rPr lang="cs-CZ" sz="3600" b="1" dirty="0" err="1" smtClean="0">
                <a:solidFill>
                  <a:srgbClr val="6CA9B7"/>
                </a:solidFill>
              </a:rPr>
              <a:t>flexible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way</a:t>
            </a:r>
            <a:r>
              <a:rPr lang="cs-CZ" sz="3600" b="1" dirty="0" smtClean="0">
                <a:solidFill>
                  <a:srgbClr val="6CA9B7"/>
                </a:solidFill>
              </a:rPr>
              <a:t> – </a:t>
            </a:r>
            <a:r>
              <a:rPr lang="cs-CZ" sz="3600" b="1" dirty="0" err="1" smtClean="0">
                <a:solidFill>
                  <a:srgbClr val="6CA9B7"/>
                </a:solidFill>
              </a:rPr>
              <a:t>using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collaborative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sites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025836"/>
            <a:ext cx="10802816" cy="26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4384249" y="2755124"/>
            <a:ext cx="3423501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(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unsorted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)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1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8497263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295124"/>
            <a:ext cx="10732477" cy="19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2981269" y="2734022"/>
            <a:ext cx="6229462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Introducing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6" y="509985"/>
            <a:ext cx="1087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Optimal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frequency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for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reviewing</a:t>
            </a:r>
            <a:r>
              <a:rPr lang="cs-CZ" sz="3600" b="1" dirty="0" smtClean="0">
                <a:solidFill>
                  <a:srgbClr val="6CA9B7"/>
                </a:solidFill>
              </a:rPr>
              <a:t> and </a:t>
            </a:r>
            <a:r>
              <a:rPr lang="cs-CZ" sz="3600" b="1" dirty="0" err="1" smtClean="0">
                <a:solidFill>
                  <a:srgbClr val="6CA9B7"/>
                </a:solidFill>
              </a:rPr>
              <a:t>changing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</a:rPr>
              <a:t> IFPP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6" y="2109213"/>
            <a:ext cx="10873154" cy="23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3478966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work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SAIs</a:t>
            </a:r>
            <a:r>
              <a:rPr lang="cs-CZ" sz="3600" b="1" dirty="0" smtClean="0">
                <a:solidFill>
                  <a:srgbClr val="6CA9B7"/>
                </a:solidFill>
              </a:rPr>
              <a:t> do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1600304"/>
            <a:ext cx="11009953" cy="3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9301201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67" y="2674099"/>
            <a:ext cx="10690465" cy="13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4013987" y="2777117"/>
            <a:ext cx="4164025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528260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What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standards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SAIs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apply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1988457"/>
            <a:ext cx="10788013" cy="29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6" y="509985"/>
            <a:ext cx="1097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Should</a:t>
            </a:r>
            <a:r>
              <a:rPr lang="cs-CZ" sz="3600" b="1" dirty="0" smtClean="0">
                <a:solidFill>
                  <a:srgbClr val="6CA9B7"/>
                </a:solidFill>
              </a:rPr>
              <a:t> audit type ISSAI </a:t>
            </a:r>
            <a:r>
              <a:rPr lang="cs-CZ" sz="3600" b="1" dirty="0" err="1" smtClean="0">
                <a:solidFill>
                  <a:srgbClr val="6CA9B7"/>
                </a:solidFill>
              </a:rPr>
              <a:t>principles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be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presented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separately</a:t>
            </a:r>
            <a:r>
              <a:rPr lang="cs-CZ" sz="3600" b="1" dirty="0" smtClean="0">
                <a:solidFill>
                  <a:srgbClr val="6CA9B7"/>
                </a:solidFill>
              </a:rPr>
              <a:t> of ISSAI 100?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1" y="1849487"/>
            <a:ext cx="10679503" cy="1327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1" y="3930187"/>
            <a:ext cx="10679503" cy="20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0855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Should</a:t>
            </a:r>
            <a:r>
              <a:rPr lang="cs-CZ" sz="3600" b="1" dirty="0" smtClean="0">
                <a:solidFill>
                  <a:srgbClr val="6CA9B7"/>
                </a:solidFill>
              </a:rPr>
              <a:t> audit type </a:t>
            </a:r>
            <a:r>
              <a:rPr lang="cs-CZ" sz="3600" b="1" dirty="0" err="1" smtClean="0">
                <a:solidFill>
                  <a:srgbClr val="6CA9B7"/>
                </a:solidFill>
              </a:rPr>
              <a:t>material</a:t>
            </a:r>
            <a:r>
              <a:rPr lang="cs-CZ" sz="3600" b="1" dirty="0" smtClean="0">
                <a:solidFill>
                  <a:srgbClr val="6CA9B7"/>
                </a:solidFill>
              </a:rPr>
              <a:t> (</a:t>
            </a:r>
            <a:r>
              <a:rPr lang="cs-CZ" sz="3600" b="1" dirty="0" err="1" smtClean="0">
                <a:solidFill>
                  <a:srgbClr val="6CA9B7"/>
                </a:solidFill>
              </a:rPr>
              <a:t>principles</a:t>
            </a:r>
            <a:r>
              <a:rPr lang="cs-CZ" sz="3600" b="1" dirty="0" smtClean="0">
                <a:solidFill>
                  <a:srgbClr val="6CA9B7"/>
                </a:solidFill>
              </a:rPr>
              <a:t> and </a:t>
            </a:r>
            <a:r>
              <a:rPr lang="cs-CZ" sz="3600" b="1" dirty="0" err="1" smtClean="0">
                <a:solidFill>
                  <a:srgbClr val="6CA9B7"/>
                </a:solidFill>
              </a:rPr>
              <a:t>standards</a:t>
            </a:r>
            <a:r>
              <a:rPr lang="cs-CZ" sz="3600" b="1" dirty="0" smtClean="0">
                <a:solidFill>
                  <a:srgbClr val="6CA9B7"/>
                </a:solidFill>
              </a:rPr>
              <a:t>) </a:t>
            </a:r>
            <a:r>
              <a:rPr lang="cs-CZ" sz="3600" b="1" dirty="0" err="1" smtClean="0">
                <a:solidFill>
                  <a:srgbClr val="6CA9B7"/>
                </a:solidFill>
              </a:rPr>
              <a:t>be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presented</a:t>
            </a:r>
            <a:r>
              <a:rPr lang="cs-CZ" sz="3600" b="1" dirty="0" smtClean="0">
                <a:solidFill>
                  <a:srgbClr val="6CA9B7"/>
                </a:solidFill>
              </a:rPr>
              <a:t> in </a:t>
            </a:r>
            <a:r>
              <a:rPr lang="cs-CZ" sz="3600" b="1" dirty="0" err="1" smtClean="0">
                <a:solidFill>
                  <a:srgbClr val="6CA9B7"/>
                </a:solidFill>
              </a:rPr>
              <a:t>one</a:t>
            </a:r>
            <a:r>
              <a:rPr lang="cs-CZ" sz="3600" b="1" dirty="0" smtClean="0">
                <a:solidFill>
                  <a:srgbClr val="6CA9B7"/>
                </a:solidFill>
              </a:rPr>
              <a:t> place?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801257"/>
            <a:ext cx="10881716" cy="14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1686267" y="2748089"/>
            <a:ext cx="9181744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Combining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audit </a:t>
            </a:r>
            <a:r>
              <a:rPr kumimoji="0" lang="cs-CZ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cs-CZ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8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231</Words>
  <Application>Microsoft Office PowerPoint</Application>
  <PresentationFormat>Widescreen</PresentationFormat>
  <Paragraphs>78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Radek Majer</cp:lastModifiedBy>
  <cp:revision>113</cp:revision>
  <cp:lastPrinted>2021-10-19T08:40:33Z</cp:lastPrinted>
  <dcterms:created xsi:type="dcterms:W3CDTF">2017-08-14T21:15:23Z</dcterms:created>
  <dcterms:modified xsi:type="dcterms:W3CDTF">2021-11-09T16:10:17Z</dcterms:modified>
</cp:coreProperties>
</file>