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453" r:id="rId3"/>
    <p:sldId id="419" r:id="rId4"/>
    <p:sldId id="474" r:id="rId5"/>
    <p:sldId id="352" r:id="rId6"/>
    <p:sldId id="431" r:id="rId7"/>
    <p:sldId id="477" r:id="rId8"/>
    <p:sldId id="470" r:id="rId9"/>
    <p:sldId id="445" r:id="rId10"/>
    <p:sldId id="482" r:id="rId11"/>
    <p:sldId id="475" r:id="rId12"/>
    <p:sldId id="476" r:id="rId13"/>
    <p:sldId id="349" r:id="rId14"/>
    <p:sldId id="483" r:id="rId15"/>
    <p:sldId id="484" r:id="rId16"/>
    <p:sldId id="485" r:id="rId17"/>
    <p:sldId id="468" r:id="rId18"/>
    <p:sldId id="469" r:id="rId19"/>
  </p:sldIdLst>
  <p:sldSz cx="9144000" cy="6858000" type="screen4x3"/>
  <p:notesSz cx="6794500" cy="9856788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FF6FCF"/>
    <a:srgbClr val="CC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CAF9ED-07DC-4A11-8D7F-57B35C25682E}" styleName="Mittlere Formatvorlage 1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E171933-4619-4E11-9A3F-F7608DF75F80}" styleName="Mittlere Formatvorlage 1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FECB4D8-DB02-4DC6-A0A2-4F2EBAE1DC90}" styleName="Mittlere Formatvorlage 1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8034E78-7F5D-4C2E-B375-FC64B27BC917}" styleName="Dunkle Formatvorlag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A488322-F2BA-4B5B-9748-0D474271808F}" styleName="Mittlere Formatvorlage 3 - 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2DE63D5-997A-4646-A377-4702673A728D}" styleName="Helle Formatvorlage 2 - Akz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Helle Formatvorlage 2 - Akz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31" autoAdjust="0"/>
    <p:restoredTop sz="99845" autoAdjust="0"/>
  </p:normalViewPr>
  <p:slideViewPr>
    <p:cSldViewPr snapToGrid="0" showGuides="1">
      <p:cViewPr varScale="1">
        <p:scale>
          <a:sx n="55" d="100"/>
          <a:sy n="55" d="100"/>
        </p:scale>
        <p:origin x="-1003" y="-86"/>
      </p:cViewPr>
      <p:guideLst>
        <p:guide orient="horz" pos="2161"/>
        <p:guide pos="2880"/>
      </p:guideLst>
    </p:cSldViewPr>
  </p:slideViewPr>
  <p:outlineViewPr>
    <p:cViewPr>
      <p:scale>
        <a:sx n="33" d="100"/>
        <a:sy n="33" d="100"/>
      </p:scale>
      <p:origin x="0" y="88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283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8645" y="1"/>
            <a:ext cx="2944283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fld id="{ED71E7C7-1076-4D4B-85C2-A530FD035145}" type="datetimeFigureOut">
              <a:rPr lang="de-DE"/>
              <a:pPr>
                <a:defRPr/>
              </a:pPr>
              <a:t>25.05.2014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62239"/>
            <a:ext cx="2944283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8645" y="9362239"/>
            <a:ext cx="2944283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fld id="{5219AE7B-466E-9A40-BB18-E197D992808B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27474741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283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8645" y="1"/>
            <a:ext cx="2944283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fld id="{8FD47B65-DED1-FA4A-8029-BC62E1255205}" type="datetime1">
              <a:rPr lang="de-DE"/>
              <a:pPr>
                <a:defRPr/>
              </a:pPr>
              <a:t>25.05.2014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38188"/>
            <a:ext cx="4929188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 dirty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681975"/>
            <a:ext cx="5435600" cy="44355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smtClean="0"/>
              <a:t>Mastertextformat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62239"/>
            <a:ext cx="2944283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8645" y="9362239"/>
            <a:ext cx="2944283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fld id="{561396F6-E2C3-6C46-80E0-C84E0818BE18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426163744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7" charset="-128"/>
        <a:cs typeface="ＭＳ Ｐゴシック" pitchFamily="-107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7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7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7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7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1396F6-E2C3-6C46-80E0-C84E0818BE18}" type="slidenum">
              <a:rPr lang="de-DE" smtClean="0"/>
              <a:pPr>
                <a:defRPr/>
              </a:pPr>
              <a:t>1</a:t>
            </a:fld>
            <a:endParaRPr lang="de-D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1396F6-E2C3-6C46-80E0-C84E0818BE18}" type="slidenum">
              <a:rPr lang="de-DE" smtClean="0"/>
              <a:pPr>
                <a:defRPr/>
              </a:pPr>
              <a:t>14</a:t>
            </a:fld>
            <a:endParaRPr lang="de-D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60000" y="648000"/>
            <a:ext cx="6786490" cy="381600"/>
          </a:xfrm>
        </p:spPr>
        <p:txBody>
          <a:bodyPr/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17600" y="2592000"/>
            <a:ext cx="8229600" cy="1752600"/>
          </a:xfrm>
        </p:spPr>
        <p:txBody>
          <a:bodyPr/>
          <a:lstStyle>
            <a:lvl1pPr marL="0" indent="0" algn="l">
              <a:buNone/>
              <a:defRPr sz="3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Master-Untertitelformat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ap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60000" y="648000"/>
            <a:ext cx="6786490" cy="381600"/>
          </a:xfrm>
        </p:spPr>
        <p:txBody>
          <a:bodyPr/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17600" y="2592000"/>
            <a:ext cx="8229600" cy="1752600"/>
          </a:xfrm>
        </p:spPr>
        <p:txBody>
          <a:bodyPr/>
          <a:lstStyle>
            <a:lvl1pPr marL="0" indent="0" algn="l">
              <a:buNone/>
              <a:defRPr sz="3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Master-Untertitelformat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Projekt Leitfaden IKS                                                                                                        Kroneder-Partisch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4CAFE-B5DD-8D42-8367-33DF8B0A0AF2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defRPr/>
            </a:lvl1pPr>
            <a:lvl3pPr marL="198000" indent="0">
              <a:defRPr/>
            </a:lvl3pPr>
            <a:lvl4pPr indent="0">
              <a:defRPr/>
            </a:lvl4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Projekt Leitfaden IKS                                                                                                        Kroneder-Partisch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ED686-F466-7047-9261-21F027EAFBA4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marL="0" indent="0">
              <a:defRPr sz="2400"/>
            </a:lvl1pPr>
            <a:lvl2pPr>
              <a:defRPr sz="2200"/>
            </a:lvl2pPr>
            <a:lvl3pPr indent="0">
              <a:defRPr sz="2000"/>
            </a:lvl3pPr>
            <a:lvl4pPr>
              <a:defRPr sz="1800"/>
            </a:lvl4pPr>
            <a:lvl5pPr>
              <a:defRPr sz="1800"/>
            </a:lvl5pPr>
            <a:lvl6pPr marL="468000" indent="0" algn="l">
              <a:spcAft>
                <a:spcPts val="1200"/>
              </a:spcAft>
              <a:buFontTx/>
              <a:buNone/>
              <a:defRPr sz="1600">
                <a:latin typeface="Lucida Sans"/>
                <a:cs typeface="Lucida Sans"/>
              </a:defRPr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4"/>
            <a:r>
              <a:rPr lang="de-DE" dirty="0" smtClean="0"/>
              <a:t>Vierte Ebene</a:t>
            </a:r>
          </a:p>
          <a:p>
            <a:pPr lvl="5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marL="0" indent="0">
              <a:defRPr sz="2400"/>
            </a:lvl1pPr>
            <a:lvl2pPr>
              <a:defRPr sz="2200"/>
            </a:lvl2pPr>
            <a:lvl3pPr indent="0">
              <a:defRPr sz="2000"/>
            </a:lvl3pPr>
            <a:lvl4pPr>
              <a:defRPr sz="1800"/>
            </a:lvl4pPr>
            <a:lvl5pPr>
              <a:defRPr sz="1800"/>
            </a:lvl5pPr>
            <a:lvl6pPr marL="468000" indent="0">
              <a:buFontTx/>
              <a:buNone/>
              <a:defRPr sz="1600">
                <a:latin typeface="Lucida Sans"/>
                <a:cs typeface="Lucida Sans"/>
              </a:defRPr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4"/>
            <a:r>
              <a:rPr lang="de-DE" dirty="0" smtClean="0"/>
              <a:t>Vierte Ebene</a:t>
            </a:r>
          </a:p>
          <a:p>
            <a:pPr lvl="5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Projekt Leitfaden IKS                                                                                                        Kroneder-Partisch</a:t>
            </a:r>
            <a:endParaRPr lang="de-DE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C49EA-0A1E-7E42-B231-0C9F86CE718C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Projekt Leitfaden IKS                                                                                                        Kroneder-Partisch</a:t>
            </a:r>
            <a:endParaRPr lang="de-DE" dirty="0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88DC8-4106-D24E-A471-D0A04054D088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d 9" descr="zahlenbalken_ppt.jpg"/>
          <p:cNvPicPr>
            <a:picLocks noChangeAspect="1"/>
          </p:cNvPicPr>
          <p:nvPr/>
        </p:nvPicPr>
        <p:blipFill>
          <a:blip r:embed="rId7">
            <a:alphaModFix amt="38000"/>
          </a:blip>
          <a:srcRect/>
          <a:stretch>
            <a:fillRect/>
          </a:stretch>
        </p:blipFill>
        <p:spPr bwMode="auto">
          <a:xfrm>
            <a:off x="0" y="7938"/>
            <a:ext cx="83820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92100"/>
            <a:ext cx="6680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1028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accent1"/>
                </a:solidFill>
                <a:latin typeface="Lucida Sans"/>
                <a:ea typeface="ITC Officina Sans Book" charset="0"/>
                <a:cs typeface="Lucida Sans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57200" y="6351814"/>
            <a:ext cx="6900863" cy="3696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/>
                </a:solidFill>
                <a:latin typeface="Lucida Sans"/>
                <a:ea typeface="+mn-ea"/>
                <a:cs typeface="Lucida Sans"/>
              </a:defRPr>
            </a:lvl1pPr>
          </a:lstStyle>
          <a:p>
            <a:pPr>
              <a:defRPr/>
            </a:pPr>
            <a:r>
              <a:rPr lang="de-DE" dirty="0" smtClean="0"/>
              <a:t>Projekt Leitfaden IKS                                                                                                        Kroneder-</a:t>
            </a:r>
            <a:r>
              <a:rPr lang="de-DE" dirty="0" err="1" smtClean="0"/>
              <a:t>Partisch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840663" y="6356350"/>
            <a:ext cx="8461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accent1"/>
                </a:solidFill>
                <a:latin typeface="Lucida Sans"/>
                <a:ea typeface="ITC Officina Sans Book" charset="0"/>
                <a:cs typeface="Lucida Sans"/>
              </a:defRPr>
            </a:lvl1pPr>
          </a:lstStyle>
          <a:p>
            <a:pPr>
              <a:defRPr/>
            </a:pPr>
            <a:fld id="{1D00F15B-EAD3-364F-A2FD-9FFF6BB26337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pic>
        <p:nvPicPr>
          <p:cNvPr id="1032" name="Bild 6" descr="RH Logo Claim_RGB.pn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367588" y="274638"/>
            <a:ext cx="13208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accent2"/>
          </a:solidFill>
          <a:latin typeface="Lucida Sans"/>
          <a:ea typeface="ＭＳ Ｐゴシック" pitchFamily="-107" charset="-128"/>
          <a:cs typeface="Lucida San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Lucida Sans" charset="0"/>
          <a:ea typeface="ＭＳ Ｐゴシック" pitchFamily="-107" charset="-128"/>
          <a:cs typeface="ＭＳ Ｐゴシック" pitchFamily="-107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Lucida Sans" charset="0"/>
          <a:ea typeface="ＭＳ Ｐゴシック" pitchFamily="-107" charset="-128"/>
          <a:cs typeface="ＭＳ Ｐゴシック" pitchFamily="-107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Lucida Sans" charset="0"/>
          <a:ea typeface="ＭＳ Ｐゴシック" pitchFamily="-107" charset="-128"/>
          <a:cs typeface="ＭＳ Ｐゴシック" pitchFamily="-107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Lucida Sans" charset="0"/>
          <a:ea typeface="ＭＳ Ｐゴシック" pitchFamily="-107" charset="-128"/>
          <a:cs typeface="ＭＳ Ｐゴシック" pitchFamily="-107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600" b="1">
          <a:solidFill>
            <a:srgbClr val="632523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600" b="1">
          <a:solidFill>
            <a:srgbClr val="632523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600" b="1">
          <a:solidFill>
            <a:srgbClr val="632523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600" b="1">
          <a:solidFill>
            <a:srgbClr val="632523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342900" indent="-342900" algn="l" defTabSz="457200" rtl="0" eaLnBrk="0" fontAlgn="base" hangingPunct="0">
        <a:spcBef>
          <a:spcPct val="0"/>
        </a:spcBef>
        <a:spcAft>
          <a:spcPts val="1400"/>
        </a:spcAft>
        <a:buSzPct val="75000"/>
        <a:buFont typeface="Arial" charset="0"/>
        <a:defRPr sz="2400" b="1" kern="1200">
          <a:solidFill>
            <a:schemeClr val="tx1"/>
          </a:solidFill>
          <a:latin typeface="Lucida Sans"/>
          <a:ea typeface="ＭＳ Ｐゴシック" pitchFamily="-107" charset="-128"/>
          <a:cs typeface="Lucida Sans"/>
        </a:defRPr>
      </a:lvl1pPr>
      <a:lvl2pPr marL="177800" indent="-177800" algn="l" defTabSz="457200" rtl="0" eaLnBrk="0" fontAlgn="base" hangingPunct="0">
        <a:lnSpc>
          <a:spcPts val="3000"/>
        </a:lnSpc>
        <a:spcBef>
          <a:spcPct val="0"/>
        </a:spcBef>
        <a:spcAft>
          <a:spcPts val="1400"/>
        </a:spcAft>
        <a:buSzPct val="80000"/>
        <a:buFont typeface="Arial" charset="0"/>
        <a:buChar char="•"/>
        <a:defRPr sz="2200" kern="1200">
          <a:solidFill>
            <a:schemeClr val="tx1"/>
          </a:solidFill>
          <a:latin typeface="Lucida Sans"/>
          <a:ea typeface="ITC Officina Sans Book" charset="0"/>
          <a:cs typeface="Lucida Sans"/>
        </a:defRPr>
      </a:lvl2pPr>
      <a:lvl3pPr marL="179388" algn="l" defTabSz="457200" rtl="0" eaLnBrk="0" fontAlgn="base" hangingPunct="0">
        <a:spcBef>
          <a:spcPct val="0"/>
        </a:spcBef>
        <a:spcAft>
          <a:spcPts val="1000"/>
        </a:spcAft>
        <a:buFont typeface="Symbol" charset="2"/>
        <a:defRPr sz="2000" kern="1200">
          <a:solidFill>
            <a:schemeClr val="tx1"/>
          </a:solidFill>
          <a:latin typeface="Lucida Sans"/>
          <a:ea typeface="ITC Officina Sans Book" charset="0"/>
          <a:cs typeface="Lucida Sans"/>
        </a:defRPr>
      </a:lvl3pPr>
      <a:lvl4pPr marL="444500" algn="l" defTabSz="1871663" rtl="0" eaLnBrk="0" fontAlgn="base" hangingPunct="0">
        <a:spcBef>
          <a:spcPct val="0"/>
        </a:spcBef>
        <a:spcAft>
          <a:spcPts val="600"/>
        </a:spcAft>
        <a:buFont typeface="Arial" charset="0"/>
        <a:defRPr kern="1200">
          <a:solidFill>
            <a:schemeClr val="tx1"/>
          </a:solidFill>
          <a:latin typeface="Lucida Sans"/>
          <a:ea typeface="ITC Officina Sans Book" charset="0"/>
          <a:cs typeface="Lucida Sans"/>
        </a:defRPr>
      </a:lvl4pPr>
      <a:lvl5pPr marL="444500" algn="l" defTabSz="1871663" rtl="0" eaLnBrk="0" fontAlgn="base" hangingPunct="0">
        <a:spcBef>
          <a:spcPct val="0"/>
        </a:spcBef>
        <a:spcAft>
          <a:spcPts val="600"/>
        </a:spcAft>
        <a:buFont typeface="Arial" charset="0"/>
        <a:defRPr sz="1600" kern="1200">
          <a:solidFill>
            <a:schemeClr val="tx1"/>
          </a:solidFill>
          <a:latin typeface="Lucida Sans"/>
          <a:ea typeface="ITC Officina Sans Book" charset="0"/>
          <a:cs typeface="Lucida San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03952" y="2264454"/>
            <a:ext cx="8229600" cy="1752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dirty="0" smtClean="0"/>
              <a:t>Project </a:t>
            </a:r>
            <a:br>
              <a:rPr lang="en-GB" dirty="0" smtClean="0"/>
            </a:br>
            <a:r>
              <a:rPr lang="en-GB" sz="3200" dirty="0" smtClean="0"/>
              <a:t>Guideline for</a:t>
            </a:r>
            <a:br>
              <a:rPr lang="en-GB" sz="3200" dirty="0" smtClean="0"/>
            </a:br>
            <a:r>
              <a:rPr lang="en-GB" sz="3200" dirty="0" smtClean="0"/>
              <a:t>Auditing Internal Control Systems</a:t>
            </a:r>
            <a:endParaRPr lang="en-GB" dirty="0" smtClean="0">
              <a:solidFill>
                <a:srgbClr val="43424E"/>
              </a:solidFill>
            </a:endParaRPr>
          </a:p>
          <a:p>
            <a:r>
              <a:rPr lang="de-DE" dirty="0" smtClean="0">
                <a:solidFill>
                  <a:srgbClr val="43424E"/>
                </a:solidFill>
              </a:rPr>
              <a:t>	</a:t>
            </a:r>
            <a:r>
              <a:rPr lang="en-GB" sz="2000" dirty="0" smtClean="0">
                <a:solidFill>
                  <a:srgbClr val="43424E"/>
                </a:solidFill>
              </a:rPr>
              <a:t> 	Claudia Kroneder-</a:t>
            </a:r>
            <a:r>
              <a:rPr lang="en-GB" sz="2000" dirty="0" err="1" smtClean="0">
                <a:solidFill>
                  <a:srgbClr val="43424E"/>
                </a:solidFill>
              </a:rPr>
              <a:t>Partisch</a:t>
            </a:r>
            <a:r>
              <a:rPr lang="en-GB" sz="2000" dirty="0" smtClean="0">
                <a:solidFill>
                  <a:srgbClr val="43424E"/>
                </a:solidFill>
              </a:rPr>
              <a:t/>
            </a:r>
            <a:br>
              <a:rPr lang="en-GB" sz="2000" dirty="0" smtClean="0">
                <a:solidFill>
                  <a:srgbClr val="43424E"/>
                </a:solidFill>
              </a:rPr>
            </a:br>
            <a:r>
              <a:rPr lang="en-GB" sz="2000" dirty="0" smtClean="0">
                <a:solidFill>
                  <a:srgbClr val="43424E"/>
                </a:solidFill>
              </a:rPr>
              <a:t>		Austrian Court of Audit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19341" y="1692322"/>
            <a:ext cx="2592050" cy="202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ICS Guideline Project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65344"/>
            <a:ext cx="8229600" cy="4686821"/>
          </a:xfrm>
        </p:spPr>
        <p:txBody>
          <a:bodyPr/>
          <a:lstStyle/>
          <a:p>
            <a:r>
              <a:rPr lang="en-GB" dirty="0" smtClean="0"/>
              <a:t>Pilot/Feedback phase</a:t>
            </a:r>
            <a:endParaRPr lang="en-GB" sz="2000" b="0" dirty="0" smtClean="0">
              <a:solidFill>
                <a:srgbClr val="666666"/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en-GB" sz="2400" dirty="0" smtClean="0">
                <a:solidFill>
                  <a:srgbClr val="000090"/>
                </a:solidFill>
                <a:ea typeface="ＭＳ Ｐゴシック" pitchFamily="-107" charset="-128"/>
              </a:rPr>
              <a:t>Approval</a:t>
            </a:r>
            <a:r>
              <a:rPr lang="en-GB" sz="2400" dirty="0" smtClean="0">
                <a:solidFill>
                  <a:srgbClr val="666666"/>
                </a:solidFill>
                <a:ea typeface="ＭＳ Ｐゴシック" pitchFamily="-107" charset="-128"/>
              </a:rPr>
              <a:t> of </a:t>
            </a:r>
          </a:p>
          <a:p>
            <a:pPr marL="787400" lvl="3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666666"/>
                </a:solidFill>
                <a:ea typeface="ＭＳ Ｐゴシック" pitchFamily="-107" charset="-128"/>
              </a:rPr>
              <a:t>Definition of key audit issues and risks – formulating </a:t>
            </a:r>
            <a:r>
              <a:rPr lang="en-GB" sz="2400" dirty="0" smtClean="0">
                <a:solidFill>
                  <a:srgbClr val="000090"/>
                </a:solidFill>
                <a:ea typeface="ＭＳ Ｐゴシック" pitchFamily="-107" charset="-128"/>
              </a:rPr>
              <a:t>concrete audit questions</a:t>
            </a:r>
          </a:p>
          <a:p>
            <a:pPr marL="787400" lvl="3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666666"/>
                </a:solidFill>
                <a:ea typeface="ＭＳ Ｐゴシック" pitchFamily="-107" charset="-128"/>
              </a:rPr>
              <a:t>Reference to key positions in </a:t>
            </a:r>
            <a:r>
              <a:rPr lang="en-GB" sz="2400" dirty="0" smtClean="0">
                <a:solidFill>
                  <a:srgbClr val="000090"/>
                </a:solidFill>
                <a:ea typeface="ＭＳ Ｐゴシック" pitchFamily="-107" charset="-128"/>
              </a:rPr>
              <a:t>former audit </a:t>
            </a:r>
            <a:r>
              <a:rPr lang="en-GB" sz="2400" dirty="0" smtClean="0">
                <a:solidFill>
                  <a:srgbClr val="000090"/>
                </a:solidFill>
                <a:ea typeface="ＭＳ Ｐゴシック" pitchFamily="-107" charset="-128"/>
              </a:rPr>
              <a:t>reports</a:t>
            </a:r>
          </a:p>
          <a:p>
            <a:pPr marL="787400" lvl="3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666666"/>
                </a:solidFill>
                <a:ea typeface="ＭＳ Ｐゴシック" pitchFamily="-107" charset="-128"/>
              </a:rPr>
              <a:t>Bibliographical references </a:t>
            </a:r>
          </a:p>
          <a:p>
            <a:pPr marL="787400" lvl="3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666666"/>
                </a:solidFill>
                <a:ea typeface="ＭＳ Ｐゴシック" pitchFamily="-107" charset="-128"/>
              </a:rPr>
              <a:t>Modular structure</a:t>
            </a:r>
          </a:p>
          <a:p>
            <a:pPr marL="1820700" lvl="5" indent="-457200">
              <a:buFont typeface="Symbol" charset="2"/>
              <a:buChar char="-"/>
            </a:pPr>
            <a:endParaRPr lang="en-GB" sz="2600" dirty="0" smtClean="0">
              <a:solidFill>
                <a:srgbClr val="666666"/>
              </a:solidFill>
              <a:ea typeface="ＭＳ Ｐゴシック" pitchFamily="-107" charset="-128"/>
            </a:endParaRPr>
          </a:p>
          <a:p>
            <a:pPr marL="1820700" lvl="5" indent="-457200">
              <a:buFont typeface="Symbol" charset="2"/>
              <a:buChar char="-"/>
            </a:pPr>
            <a:endParaRPr lang="en-GB" sz="2600" dirty="0" smtClean="0">
              <a:solidFill>
                <a:srgbClr val="666666"/>
              </a:solidFill>
              <a:ea typeface="ＭＳ Ｐゴシック" pitchFamily="-107" charset="-128"/>
            </a:endParaRPr>
          </a:p>
          <a:p>
            <a:pPr marL="1820700" lvl="5" indent="-457200">
              <a:buFont typeface="Symbol" charset="2"/>
              <a:buChar char="-"/>
            </a:pPr>
            <a:endParaRPr lang="en-GB" sz="2600" dirty="0" smtClean="0">
              <a:solidFill>
                <a:srgbClr val="666666"/>
              </a:solidFill>
              <a:ea typeface="ＭＳ Ｐゴシック" pitchFamily="-107" charset="-128"/>
            </a:endParaRPr>
          </a:p>
          <a:p>
            <a:pPr marL="342900" indent="-342900">
              <a:buFont typeface="Wingdings" charset="2"/>
              <a:buChar char="Ø"/>
            </a:pPr>
            <a:endParaRPr lang="de-DE" b="0" dirty="0" smtClean="0">
              <a:solidFill>
                <a:schemeClr val="accent2"/>
              </a:solidFill>
            </a:endParaRPr>
          </a:p>
          <a:p>
            <a:pPr marL="342900" indent="-342900">
              <a:buFont typeface="Wingdings" charset="2"/>
              <a:buChar char="Ø"/>
            </a:pPr>
            <a:endParaRPr lang="de-DE" b="0" dirty="0" smtClean="0">
              <a:solidFill>
                <a:schemeClr val="accent2"/>
              </a:solidFill>
            </a:endParaRPr>
          </a:p>
          <a:p>
            <a:pPr marL="342900" indent="-342900">
              <a:buFont typeface="Wingdings" charset="2"/>
              <a:buChar char="Ø"/>
            </a:pPr>
            <a:endParaRPr lang="de-DE" sz="2000" b="0" dirty="0" smtClean="0">
              <a:solidFill>
                <a:srgbClr val="666666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ICS Guideline Project                                                                                                        Kroneder-</a:t>
            </a:r>
            <a:r>
              <a:rPr lang="de-DE" dirty="0" err="1" smtClean="0"/>
              <a:t>Partisch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ED686-F466-7047-9261-21F027EAFBA4}" type="slidenum">
              <a:rPr lang="de-DE" smtClean="0"/>
              <a:pPr>
                <a:defRPr/>
              </a:pPr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15550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ICS Guideline Project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199" y="1465344"/>
            <a:ext cx="8438827" cy="4686821"/>
          </a:xfrm>
        </p:spPr>
        <p:txBody>
          <a:bodyPr/>
          <a:lstStyle/>
          <a:p>
            <a:r>
              <a:rPr lang="en-US" dirty="0" smtClean="0"/>
              <a:t>Trial/Feedback phase</a:t>
            </a:r>
            <a:endParaRPr lang="en-US" sz="2000" b="0" dirty="0" smtClean="0">
              <a:solidFill>
                <a:srgbClr val="666666"/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en-US" b="0" dirty="0" smtClean="0">
                <a:solidFill>
                  <a:schemeClr val="accent2"/>
                </a:solidFill>
              </a:rPr>
              <a:t>Need for further discussion and guidance</a:t>
            </a:r>
          </a:p>
          <a:p>
            <a:pPr marL="620713" lvl="3" indent="-263525">
              <a:buFont typeface="Arial" pitchFamily="34" charset="0"/>
              <a:buChar char="•"/>
            </a:pPr>
            <a:r>
              <a:rPr lang="en-US" sz="2400" dirty="0">
                <a:solidFill>
                  <a:srgbClr val="000090"/>
                </a:solidFill>
              </a:rPr>
              <a:t>Segregation of </a:t>
            </a:r>
            <a:r>
              <a:rPr lang="en-US" sz="2400" dirty="0" smtClean="0">
                <a:solidFill>
                  <a:srgbClr val="000090"/>
                </a:solidFill>
              </a:rPr>
              <a:t>duties</a:t>
            </a:r>
            <a:endParaRPr lang="en-US" sz="2400" dirty="0">
              <a:solidFill>
                <a:srgbClr val="000090"/>
              </a:solidFill>
            </a:endParaRPr>
          </a:p>
          <a:p>
            <a:pPr marL="1355725" lvl="6" indent="0">
              <a:buNone/>
            </a:pPr>
            <a:r>
              <a:rPr lang="en-US" sz="2600" dirty="0">
                <a:solidFill>
                  <a:srgbClr val="666666"/>
                </a:solidFill>
                <a:ea typeface="ＭＳ Ｐゴシック" pitchFamily="-107" charset="-128"/>
              </a:rPr>
              <a:t>What duties should be separated </a:t>
            </a:r>
            <a:r>
              <a:rPr lang="en-US" sz="2600" dirty="0" smtClean="0">
                <a:solidFill>
                  <a:srgbClr val="666666"/>
                </a:solidFill>
                <a:ea typeface="ＭＳ Ｐゴシック" pitchFamily="-107" charset="-128"/>
              </a:rPr>
              <a:t/>
            </a:r>
            <a:br>
              <a:rPr lang="en-US" sz="2600" dirty="0" smtClean="0">
                <a:solidFill>
                  <a:srgbClr val="666666"/>
                </a:solidFill>
                <a:ea typeface="ＭＳ Ｐゴシック" pitchFamily="-107" charset="-128"/>
              </a:rPr>
            </a:br>
            <a:r>
              <a:rPr lang="en-US" sz="2600" dirty="0" smtClean="0">
                <a:solidFill>
                  <a:srgbClr val="666666"/>
                </a:solidFill>
                <a:ea typeface="ＭＳ Ｐゴシック" pitchFamily="-107" charset="-128"/>
              </a:rPr>
              <a:t>(without creating </a:t>
            </a:r>
            <a:r>
              <a:rPr lang="en-US" sz="2600" dirty="0">
                <a:solidFill>
                  <a:srgbClr val="666666"/>
                </a:solidFill>
                <a:ea typeface="ＭＳ Ｐゴシック" pitchFamily="-107" charset="-128"/>
              </a:rPr>
              <a:t>red </a:t>
            </a:r>
            <a:r>
              <a:rPr lang="en-US" sz="2600" dirty="0" smtClean="0">
                <a:solidFill>
                  <a:srgbClr val="666666"/>
                </a:solidFill>
                <a:ea typeface="ＭＳ Ｐゴシック" pitchFamily="-107" charset="-128"/>
              </a:rPr>
              <a:t>tape)</a:t>
            </a:r>
            <a:r>
              <a:rPr lang="en-US" sz="2400" dirty="0" smtClean="0">
                <a:solidFill>
                  <a:srgbClr val="666666"/>
                </a:solidFill>
                <a:latin typeface="Lucida Sans"/>
                <a:ea typeface="ＭＳ Ｐゴシック" pitchFamily="-107" charset="-128"/>
                <a:cs typeface="Lucida Sans"/>
              </a:rPr>
              <a:t/>
            </a:r>
            <a:br>
              <a:rPr lang="en-US" sz="2400" dirty="0" smtClean="0">
                <a:solidFill>
                  <a:srgbClr val="666666"/>
                </a:solidFill>
                <a:latin typeface="Lucida Sans"/>
                <a:ea typeface="ＭＳ Ｐゴシック" pitchFamily="-107" charset="-128"/>
                <a:cs typeface="Lucida Sans"/>
              </a:rPr>
            </a:br>
            <a:endParaRPr lang="en-US" sz="2400" dirty="0">
              <a:solidFill>
                <a:srgbClr val="666666"/>
              </a:solidFill>
              <a:ea typeface="ＭＳ Ｐゴシック" pitchFamily="-107" charset="-128"/>
            </a:endParaRPr>
          </a:p>
          <a:p>
            <a:pPr marL="620713" lvl="3" indent="-263525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0090"/>
                </a:solidFill>
              </a:rPr>
              <a:t>Size of organization and ICS</a:t>
            </a:r>
          </a:p>
          <a:p>
            <a:pPr marL="1355725" lvl="6" indent="-277813">
              <a:buFont typeface="Symbol" pitchFamily="18" charset="2"/>
              <a:buChar char="-"/>
            </a:pPr>
            <a:r>
              <a:rPr lang="en-US" sz="2400" dirty="0">
                <a:solidFill>
                  <a:srgbClr val="666666"/>
                </a:solidFill>
                <a:latin typeface="Lucida Sans"/>
                <a:ea typeface="ＭＳ Ｐゴシック" pitchFamily="-107" charset="-128"/>
                <a:cs typeface="Lucida Sans"/>
              </a:rPr>
              <a:t>Very small </a:t>
            </a:r>
            <a:r>
              <a:rPr lang="en-US" sz="2400" dirty="0" smtClean="0">
                <a:solidFill>
                  <a:srgbClr val="666666"/>
                </a:solidFill>
                <a:latin typeface="Lucida Sans"/>
                <a:ea typeface="ＭＳ Ｐゴシック" pitchFamily="-107" charset="-128"/>
                <a:cs typeface="Lucida Sans"/>
              </a:rPr>
              <a:t>organizations</a:t>
            </a:r>
            <a:endParaRPr lang="en-US" sz="2400" dirty="0">
              <a:solidFill>
                <a:srgbClr val="666666"/>
              </a:solidFill>
              <a:latin typeface="Lucida Sans"/>
              <a:ea typeface="ＭＳ Ｐゴシック" pitchFamily="-107" charset="-128"/>
              <a:cs typeface="Lucida Sans"/>
            </a:endParaRPr>
          </a:p>
          <a:p>
            <a:pPr marL="1355725" lvl="6" indent="-277813">
              <a:buFont typeface="Symbol" pitchFamily="18" charset="2"/>
              <a:buChar char="-"/>
            </a:pPr>
            <a:r>
              <a:rPr lang="en-US" sz="2400" dirty="0" smtClean="0">
                <a:solidFill>
                  <a:srgbClr val="666666"/>
                </a:solidFill>
                <a:latin typeface="Lucida Sans"/>
                <a:ea typeface="ＭＳ Ｐゴシック" pitchFamily="-107" charset="-128"/>
                <a:cs typeface="Lucida Sans"/>
              </a:rPr>
              <a:t>Auditing ICS in large organizations – specifying the audited fields</a:t>
            </a:r>
          </a:p>
          <a:p>
            <a:pPr marL="1162050" lvl="5" indent="-263525">
              <a:buFont typeface="Symbol" pitchFamily="18" charset="2"/>
              <a:buChar char="-"/>
            </a:pPr>
            <a:endParaRPr lang="en-US" b="0" dirty="0" smtClean="0">
              <a:solidFill>
                <a:schemeClr val="accent2"/>
              </a:solidFill>
            </a:endParaRPr>
          </a:p>
          <a:p>
            <a:pPr marL="1162050" lvl="5" indent="-263525">
              <a:buFont typeface="Symbol" pitchFamily="18" charset="2"/>
              <a:buChar char="-"/>
            </a:pPr>
            <a:endParaRPr lang="de-DE" b="0" dirty="0" smtClean="0">
              <a:solidFill>
                <a:schemeClr val="accent2"/>
              </a:solidFill>
            </a:endParaRPr>
          </a:p>
          <a:p>
            <a:pPr marL="342900" indent="-342900">
              <a:buFont typeface="Wingdings" charset="2"/>
              <a:buChar char="Ø"/>
            </a:pPr>
            <a:endParaRPr lang="de-DE" b="0" dirty="0" smtClean="0">
              <a:solidFill>
                <a:schemeClr val="accent2"/>
              </a:solidFill>
            </a:endParaRPr>
          </a:p>
          <a:p>
            <a:pPr marL="342900" indent="-342900">
              <a:buFont typeface="Wingdings" charset="2"/>
              <a:buChar char="Ø"/>
            </a:pPr>
            <a:endParaRPr lang="de-DE" sz="2000" b="0" dirty="0" smtClean="0">
              <a:solidFill>
                <a:srgbClr val="666666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ICS Guideline Pr</a:t>
            </a:r>
            <a:r>
              <a:rPr lang="de-DE" b="1" dirty="0" smtClean="0"/>
              <a:t>oject                                                                 </a:t>
            </a:r>
            <a:r>
              <a:rPr lang="de-DE" dirty="0" smtClean="0"/>
              <a:t>                                       Kroneder-</a:t>
            </a:r>
            <a:r>
              <a:rPr lang="de-DE" dirty="0" err="1" smtClean="0"/>
              <a:t>Partisch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ED686-F466-7047-9261-21F027EAFBA4}" type="slidenum">
              <a:rPr lang="de-DE" smtClean="0"/>
              <a:pPr>
                <a:defRPr/>
              </a:pPr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15550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ICS Guideline Project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65344"/>
            <a:ext cx="8229600" cy="4686821"/>
          </a:xfrm>
        </p:spPr>
        <p:txBody>
          <a:bodyPr/>
          <a:lstStyle/>
          <a:p>
            <a:r>
              <a:rPr lang="en-US" dirty="0" smtClean="0"/>
              <a:t>Trial/Feedback phase</a:t>
            </a:r>
            <a:endParaRPr lang="en-US" sz="2000" b="0" dirty="0" smtClean="0">
              <a:solidFill>
                <a:srgbClr val="666666"/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en-US" b="0" dirty="0" smtClean="0">
                <a:solidFill>
                  <a:schemeClr val="accent2"/>
                </a:solidFill>
              </a:rPr>
              <a:t>Need for further discussion and guidance</a:t>
            </a:r>
          </a:p>
          <a:p>
            <a:pPr marL="620713" lvl="3" indent="-263525">
              <a:buFont typeface="Arial" pitchFamily="34" charset="0"/>
              <a:buChar char="•"/>
            </a:pPr>
            <a:r>
              <a:rPr lang="en-US" sz="2400" dirty="0">
                <a:solidFill>
                  <a:srgbClr val="000090"/>
                </a:solidFill>
              </a:rPr>
              <a:t>ICS and awareness about ICS-Standards</a:t>
            </a:r>
          </a:p>
          <a:p>
            <a:pPr marL="1162050" lvl="5" indent="0">
              <a:buNone/>
            </a:pPr>
            <a:r>
              <a:rPr lang="en-US" sz="2600" dirty="0" smtClean="0">
                <a:solidFill>
                  <a:srgbClr val="666666"/>
                </a:solidFill>
                <a:ea typeface="ＭＳ Ｐゴシック" pitchFamily="-107" charset="-128"/>
              </a:rPr>
              <a:t>Does developed bureaucracy ensure certain level of ICS?</a:t>
            </a:r>
            <a:br>
              <a:rPr lang="en-US" sz="2600" dirty="0" smtClean="0">
                <a:solidFill>
                  <a:srgbClr val="666666"/>
                </a:solidFill>
                <a:ea typeface="ＭＳ Ｐゴシック" pitchFamily="-107" charset="-128"/>
              </a:rPr>
            </a:br>
            <a:endParaRPr lang="en-US" sz="2400" dirty="0">
              <a:solidFill>
                <a:srgbClr val="666666"/>
              </a:solidFill>
              <a:ea typeface="ＭＳ Ｐゴシック" pitchFamily="-107" charset="-128"/>
            </a:endParaRPr>
          </a:p>
          <a:p>
            <a:pPr marL="787400" lvl="3" indent="-342900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0090"/>
                </a:solidFill>
              </a:rPr>
              <a:t>Risk of management </a:t>
            </a:r>
            <a:r>
              <a:rPr lang="en-US" sz="2400" dirty="0" smtClean="0">
                <a:solidFill>
                  <a:srgbClr val="000090"/>
                </a:solidFill>
              </a:rPr>
              <a:t>override</a:t>
            </a:r>
            <a:br>
              <a:rPr lang="en-US" sz="2400" dirty="0" smtClean="0">
                <a:solidFill>
                  <a:srgbClr val="000090"/>
                </a:solidFill>
              </a:rPr>
            </a:br>
            <a:endParaRPr lang="en-US" sz="2400" dirty="0">
              <a:solidFill>
                <a:srgbClr val="000090"/>
              </a:solidFill>
            </a:endParaRPr>
          </a:p>
          <a:p>
            <a:pPr marL="787400" lvl="3" indent="-342900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0090"/>
                </a:solidFill>
              </a:rPr>
              <a:t>Audit sampling</a:t>
            </a:r>
          </a:p>
          <a:p>
            <a:pPr marL="1162050" lvl="5" indent="0">
              <a:buNone/>
            </a:pPr>
            <a:r>
              <a:rPr lang="en-US" sz="2600" dirty="0" smtClean="0">
                <a:solidFill>
                  <a:srgbClr val="666666"/>
                </a:solidFill>
                <a:ea typeface="ＭＳ Ｐゴシック" pitchFamily="-107" charset="-128"/>
              </a:rPr>
              <a:t>Sampling for </a:t>
            </a:r>
            <a:r>
              <a:rPr lang="en-US" sz="2600" dirty="0" smtClean="0">
                <a:solidFill>
                  <a:srgbClr val="666666"/>
                </a:solidFill>
                <a:ea typeface="ＭＳ Ｐゴシック" pitchFamily="-107" charset="-128"/>
              </a:rPr>
              <a:t>examining effectiveness </a:t>
            </a:r>
            <a:r>
              <a:rPr lang="en-US" sz="2600" dirty="0" smtClean="0">
                <a:solidFill>
                  <a:srgbClr val="666666"/>
                </a:solidFill>
                <a:ea typeface="ＭＳ Ｐゴシック" pitchFamily="-107" charset="-128"/>
              </a:rPr>
              <a:t>and functioning of a system</a:t>
            </a:r>
          </a:p>
          <a:p>
            <a:pPr marL="787400" lvl="3" indent="-342900">
              <a:buFont typeface="Arial" pitchFamily="34" charset="0"/>
              <a:buChar char="•"/>
            </a:pPr>
            <a:endParaRPr lang="en-US" sz="2400" dirty="0" smtClean="0"/>
          </a:p>
          <a:p>
            <a:pPr marL="1162050" lvl="5" indent="-263525">
              <a:buFont typeface="Symbol" pitchFamily="18" charset="2"/>
              <a:buChar char="-"/>
            </a:pPr>
            <a:endParaRPr lang="de-DE" b="0" dirty="0" smtClean="0">
              <a:solidFill>
                <a:schemeClr val="accent2"/>
              </a:solidFill>
            </a:endParaRPr>
          </a:p>
          <a:p>
            <a:pPr marL="342900" indent="-342900">
              <a:buFont typeface="Wingdings" charset="2"/>
              <a:buChar char="Ø"/>
            </a:pPr>
            <a:endParaRPr lang="de-DE" b="0" dirty="0" smtClean="0">
              <a:solidFill>
                <a:schemeClr val="accent2"/>
              </a:solidFill>
            </a:endParaRPr>
          </a:p>
          <a:p>
            <a:pPr marL="342900" indent="-342900">
              <a:buFont typeface="Wingdings" charset="2"/>
              <a:buChar char="Ø"/>
            </a:pPr>
            <a:endParaRPr lang="de-DE" sz="2000" b="0" dirty="0" smtClean="0">
              <a:solidFill>
                <a:srgbClr val="666666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ICS Guideline Pr</a:t>
            </a:r>
            <a:r>
              <a:rPr lang="de-DE" b="1" dirty="0" smtClean="0"/>
              <a:t>oject                                                                 </a:t>
            </a:r>
            <a:r>
              <a:rPr lang="de-DE" dirty="0" smtClean="0"/>
              <a:t>                                       Kroneder-</a:t>
            </a:r>
            <a:r>
              <a:rPr lang="de-DE" dirty="0" err="1" smtClean="0"/>
              <a:t>Partisch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ED686-F466-7047-9261-21F027EAFBA4}" type="slidenum">
              <a:rPr lang="de-DE" smtClean="0"/>
              <a:pPr>
                <a:defRPr/>
              </a:pPr>
              <a:t>12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15550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354410"/>
            <a:ext cx="8245591" cy="1602476"/>
          </a:xfrm>
        </p:spPr>
        <p:txBody>
          <a:bodyPr/>
          <a:lstStyle/>
          <a:p>
            <a:pPr algn="ctr" eaLnBrk="1" hangingPunct="1">
              <a:lnSpc>
                <a:spcPct val="120000"/>
              </a:lnSpc>
            </a:pPr>
            <a:r>
              <a:rPr lang="en-GB" sz="3200" dirty="0" smtClean="0"/>
              <a:t>Thank your for your attention!</a:t>
            </a:r>
            <a:endParaRPr lang="en-GB" sz="3200" i="1" dirty="0" smtClean="0">
              <a:latin typeface="ITC Officina Sans Book" charset="0"/>
              <a:ea typeface="ITC Officina Sans Book" charset="0"/>
              <a:cs typeface="ITC Officina Sans Book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ED686-F466-7047-9261-21F027EAFBA4}" type="slidenum">
              <a:rPr lang="de-DE" smtClean="0"/>
              <a:pPr>
                <a:defRPr/>
              </a:pPr>
              <a:t>13</a:t>
            </a:fld>
            <a:endParaRPr lang="de-DE" dirty="0"/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6680200" cy="1143000"/>
          </a:xfrm>
        </p:spPr>
        <p:txBody>
          <a:bodyPr/>
          <a:lstStyle/>
          <a:p>
            <a:r>
              <a:rPr lang="de-DE" dirty="0" smtClean="0"/>
              <a:t>ICS Guideline Project </a:t>
            </a:r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ICS Guideline Project                                                                                                         Kroneder-</a:t>
            </a:r>
            <a:r>
              <a:rPr lang="de-DE" dirty="0" err="1" smtClean="0"/>
              <a:t>Partisch</a:t>
            </a:r>
            <a:endParaRPr lang="de-DE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36379" y="3463636"/>
            <a:ext cx="2524094" cy="1981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idx="1"/>
          </p:nvPr>
        </p:nvSpPr>
        <p:spPr>
          <a:xfrm>
            <a:off x="676732" y="1600200"/>
            <a:ext cx="8010068" cy="4525963"/>
          </a:xfrm>
        </p:spPr>
        <p:txBody>
          <a:bodyPr/>
          <a:lstStyle/>
          <a:p>
            <a:endParaRPr lang="de-DE" dirty="0" smtClean="0"/>
          </a:p>
          <a:p>
            <a:pPr>
              <a:lnSpc>
                <a:spcPct val="150000"/>
              </a:lnSpc>
            </a:pPr>
            <a:r>
              <a:rPr lang="de-DE" dirty="0" smtClean="0"/>
              <a:t>Backup</a:t>
            </a:r>
            <a:endParaRPr lang="de-DE" dirty="0" smtClean="0">
              <a:solidFill>
                <a:srgbClr val="43424E"/>
              </a:solidFill>
            </a:endParaRPr>
          </a:p>
          <a:p>
            <a:endParaRPr lang="de-DE" dirty="0" smtClean="0">
              <a:solidFill>
                <a:srgbClr val="43424E"/>
              </a:solidFill>
            </a:endParaRPr>
          </a:p>
          <a:p>
            <a:r>
              <a:rPr lang="de-DE" sz="2000" dirty="0" smtClean="0">
                <a:solidFill>
                  <a:srgbClr val="43424E"/>
                </a:solidFill>
              </a:rPr>
              <a:t>         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ED686-F466-7047-9261-21F027EAFBA4}" type="slidenum">
              <a:rPr lang="de-DE" smtClean="0"/>
              <a:pPr>
                <a:defRPr/>
              </a:pPr>
              <a:t>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630121" y="6230489"/>
            <a:ext cx="6903556" cy="365125"/>
          </a:xfrm>
        </p:spPr>
        <p:txBody>
          <a:bodyPr/>
          <a:lstStyle/>
          <a:p>
            <a:pPr algn="l">
              <a:defRPr/>
            </a:pPr>
            <a:r>
              <a:rPr lang="de-DE" dirty="0" smtClean="0"/>
              <a:t>ICS Guideline Project                                                                                                        Kroneder-</a:t>
            </a:r>
            <a:r>
              <a:rPr lang="de-DE" dirty="0" err="1" smtClean="0"/>
              <a:t>Partisch</a:t>
            </a: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ICS </a:t>
            </a:r>
            <a:r>
              <a:rPr lang="de-DE" dirty="0" err="1" smtClean="0"/>
              <a:t>Guideline</a:t>
            </a:r>
            <a:r>
              <a:rPr lang="de-DE" dirty="0" smtClean="0"/>
              <a:t> Project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65344"/>
            <a:ext cx="8229600" cy="5129420"/>
          </a:xfrm>
        </p:spPr>
        <p:txBody>
          <a:bodyPr/>
          <a:lstStyle/>
          <a:p>
            <a:pPr lvl="0"/>
            <a:r>
              <a:rPr lang="en-GB" dirty="0" smtClean="0"/>
              <a:t>ICS - audit focus 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Ø"/>
            </a:pPr>
            <a:r>
              <a:rPr lang="en-GB" b="0" dirty="0" smtClean="0">
                <a:solidFill>
                  <a:srgbClr val="000090"/>
                </a:solidFill>
              </a:rPr>
              <a:t>Areas with relevant risks  </a:t>
            </a:r>
          </a:p>
          <a:p>
            <a:pPr marL="1080000" lvl="3" indent="-342900">
              <a:buFont typeface="Arial" pitchFamily="34" charset="0"/>
              <a:buChar char="•"/>
            </a:pPr>
            <a:r>
              <a:rPr lang="en-GB" sz="2400" dirty="0">
                <a:solidFill>
                  <a:srgbClr val="666666"/>
                </a:solidFill>
                <a:ea typeface="ＭＳ Ｐゴシック" pitchFamily="-107" charset="-128"/>
              </a:rPr>
              <a:t>Potential </a:t>
            </a:r>
            <a:r>
              <a:rPr lang="en-GB" sz="2400" dirty="0" smtClean="0">
                <a:solidFill>
                  <a:srgbClr val="666666"/>
                </a:solidFill>
                <a:ea typeface="ＭＳ Ｐゴシック" pitchFamily="-107" charset="-128"/>
              </a:rPr>
              <a:t>loss / extent of </a:t>
            </a:r>
            <a:r>
              <a:rPr lang="en-GB" sz="2400" dirty="0" smtClean="0">
                <a:solidFill>
                  <a:srgbClr val="666666"/>
                </a:solidFill>
                <a:ea typeface="ＭＳ Ｐゴシック" pitchFamily="-107" charset="-128"/>
              </a:rPr>
              <a:t>financial damage</a:t>
            </a:r>
            <a:endParaRPr lang="en-GB" sz="2400" dirty="0">
              <a:solidFill>
                <a:srgbClr val="666666"/>
              </a:solidFill>
              <a:ea typeface="ＭＳ Ｐゴシック" pitchFamily="-107" charset="-128"/>
            </a:endParaRPr>
          </a:p>
          <a:p>
            <a:pPr marL="1080000" lvl="3" indent="-342900">
              <a:buFont typeface="Arial" pitchFamily="34" charset="0"/>
              <a:buChar char="•"/>
            </a:pPr>
            <a:r>
              <a:rPr lang="en-GB" sz="2400" dirty="0">
                <a:solidFill>
                  <a:srgbClr val="666666"/>
                </a:solidFill>
                <a:ea typeface="ＭＳ Ｐゴシック" pitchFamily="-107" charset="-128"/>
              </a:rPr>
              <a:t>R</a:t>
            </a:r>
            <a:r>
              <a:rPr lang="en-GB" sz="2400" dirty="0" smtClean="0">
                <a:solidFill>
                  <a:srgbClr val="666666"/>
                </a:solidFill>
                <a:ea typeface="ＭＳ Ｐゴシック" pitchFamily="-107" charset="-128"/>
              </a:rPr>
              <a:t>isk </a:t>
            </a:r>
            <a:r>
              <a:rPr lang="en-GB" sz="2400" dirty="0">
                <a:solidFill>
                  <a:srgbClr val="666666"/>
                </a:solidFill>
                <a:ea typeface="ＭＳ Ｐゴシック" pitchFamily="-107" charset="-128"/>
              </a:rPr>
              <a:t>of </a:t>
            </a:r>
            <a:r>
              <a:rPr lang="en-GB" sz="2400" dirty="0" smtClean="0">
                <a:solidFill>
                  <a:srgbClr val="666666"/>
                </a:solidFill>
                <a:ea typeface="ＭＳ Ｐゴシック" pitchFamily="-107" charset="-128"/>
              </a:rPr>
              <a:t>mismanagement, risk </a:t>
            </a:r>
            <a:r>
              <a:rPr lang="en-GB" sz="2400" dirty="0">
                <a:solidFill>
                  <a:srgbClr val="666666"/>
                </a:solidFill>
                <a:ea typeface="ＭＳ Ｐゴシック" pitchFamily="-107" charset="-128"/>
              </a:rPr>
              <a:t>of </a:t>
            </a:r>
            <a:r>
              <a:rPr lang="en-GB" sz="2400" dirty="0" smtClean="0">
                <a:solidFill>
                  <a:srgbClr val="666666"/>
                </a:solidFill>
                <a:ea typeface="ＭＳ Ｐゴシック" pitchFamily="-107" charset="-128"/>
              </a:rPr>
              <a:t>misallocation </a:t>
            </a:r>
          </a:p>
          <a:p>
            <a:pPr marL="1080000" lvl="3" indent="-342900">
              <a:buFont typeface="Arial" pitchFamily="34" charset="0"/>
              <a:buChar char="•"/>
            </a:pPr>
            <a:r>
              <a:rPr lang="en-GB" sz="2400" dirty="0">
                <a:solidFill>
                  <a:srgbClr val="666666"/>
                </a:solidFill>
                <a:ea typeface="ＭＳ Ｐゴシック" pitchFamily="-107" charset="-128"/>
              </a:rPr>
              <a:t>Risk of </a:t>
            </a:r>
            <a:r>
              <a:rPr lang="en-GB" sz="2400" dirty="0" smtClean="0">
                <a:solidFill>
                  <a:srgbClr val="666666"/>
                </a:solidFill>
                <a:ea typeface="ＭＳ Ｐゴシック" pitchFamily="-107" charset="-128"/>
              </a:rPr>
              <a:t>corruption</a:t>
            </a:r>
            <a:endParaRPr lang="en-GB" sz="2400" dirty="0">
              <a:solidFill>
                <a:srgbClr val="666666"/>
              </a:solidFill>
              <a:ea typeface="ＭＳ Ｐゴシック" pitchFamily="-107" charset="-128"/>
            </a:endParaRPr>
          </a:p>
          <a:p>
            <a:pPr marL="1080000" lvl="1" indent="-342900">
              <a:lnSpc>
                <a:spcPct val="100000"/>
              </a:lnSpc>
              <a:spcAft>
                <a:spcPts val="600"/>
              </a:spcAft>
              <a:buSzPct val="75000"/>
              <a:buFont typeface="Arial"/>
              <a:buChar char="•"/>
              <a:tabLst>
                <a:tab pos="722313" algn="l"/>
              </a:tabLst>
              <a:defRPr/>
            </a:pPr>
            <a:r>
              <a:rPr lang="en-GB" sz="2400" dirty="0" smtClean="0">
                <a:solidFill>
                  <a:srgbClr val="666666"/>
                </a:solidFill>
                <a:ea typeface="ＭＳ Ｐゴシック" pitchFamily="-107" charset="-128"/>
              </a:rPr>
              <a:t>Risk of deterioration in reliability of state systems / deficiencies in performing state tasks</a:t>
            </a:r>
            <a:br>
              <a:rPr lang="en-GB" sz="2400" dirty="0" smtClean="0">
                <a:solidFill>
                  <a:srgbClr val="666666"/>
                </a:solidFill>
                <a:ea typeface="ＭＳ Ｐゴシック" pitchFamily="-107" charset="-128"/>
              </a:rPr>
            </a:br>
            <a:endParaRPr lang="en-GB" sz="2400" dirty="0">
              <a:solidFill>
                <a:srgbClr val="666666"/>
              </a:solidFill>
              <a:ea typeface="ＭＳ Ｐゴシック" pitchFamily="-107" charset="-128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charset="2"/>
              <a:buChar char="Ø"/>
            </a:pPr>
            <a:r>
              <a:rPr lang="en-GB" b="0" dirty="0" smtClean="0">
                <a:solidFill>
                  <a:srgbClr val="666666"/>
                </a:solidFill>
              </a:rPr>
              <a:t>Evaluation / audit statement</a:t>
            </a:r>
          </a:p>
          <a:p>
            <a:pPr marL="844200" lvl="2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tabLst>
                <a:tab pos="450215" algn="l"/>
              </a:tabLst>
            </a:pPr>
            <a:r>
              <a:rPr lang="en-GB" sz="2400" dirty="0" smtClean="0">
                <a:solidFill>
                  <a:srgbClr val="000090"/>
                </a:solidFill>
                <a:ea typeface="ＭＳ Ｐゴシック" pitchFamily="-107" charset="-128"/>
              </a:rPr>
              <a:t>Effectiveness / reliability of ICS</a:t>
            </a:r>
            <a:endParaRPr lang="en-GB" sz="2400" dirty="0">
              <a:solidFill>
                <a:srgbClr val="000090"/>
              </a:solidFill>
              <a:ea typeface="ＭＳ Ｐゴシック" pitchFamily="-107" charset="-128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ED686-F466-7047-9261-21F027EAFBA4}" type="slidenum">
              <a:rPr lang="de-DE" smtClean="0"/>
              <a:pPr>
                <a:defRPr/>
              </a:pPr>
              <a:t>15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ICS Guideline Project                                                                                                        Kroneder-</a:t>
            </a:r>
            <a:r>
              <a:rPr lang="de-DE" dirty="0" err="1" smtClean="0"/>
              <a:t>Partisch</a:t>
            </a:r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val="321132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ICS </a:t>
            </a:r>
            <a:r>
              <a:rPr lang="de-DE" dirty="0" err="1" smtClean="0"/>
              <a:t>Guideline</a:t>
            </a:r>
            <a:r>
              <a:rPr lang="de-DE" dirty="0" smtClean="0"/>
              <a:t> Project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65344"/>
            <a:ext cx="8229600" cy="5129420"/>
          </a:xfrm>
        </p:spPr>
        <p:txBody>
          <a:bodyPr/>
          <a:lstStyle/>
          <a:p>
            <a:pPr lvl="0"/>
            <a:r>
              <a:rPr lang="en-GB" dirty="0" smtClean="0"/>
              <a:t>ICS - audit focus </a:t>
            </a:r>
          </a:p>
          <a:p>
            <a:pPr marL="342900" lvl="2" indent="-342900">
              <a:spcBef>
                <a:spcPts val="600"/>
              </a:spcBef>
              <a:spcAft>
                <a:spcPts val="600"/>
              </a:spcAft>
              <a:buSzPct val="75000"/>
              <a:buFont typeface="Wingdings" charset="2"/>
              <a:buChar char="Ø"/>
              <a:tabLst>
                <a:tab pos="450215" algn="l"/>
              </a:tabLst>
            </a:pPr>
            <a:r>
              <a:rPr lang="en-GB" sz="2400" dirty="0" smtClean="0">
                <a:solidFill>
                  <a:srgbClr val="000090"/>
                </a:solidFill>
                <a:ea typeface="ＭＳ Ｐゴシック" pitchFamily="-107" charset="-128"/>
              </a:rPr>
              <a:t>Cost-benefit approach</a:t>
            </a:r>
            <a:r>
              <a:rPr lang="en-GB" sz="2400" dirty="0" smtClean="0">
                <a:solidFill>
                  <a:srgbClr val="666666"/>
                </a:solidFill>
                <a:ea typeface="ＭＳ Ｐゴシック" pitchFamily="-107" charset="-128"/>
              </a:rPr>
              <a:t/>
            </a:r>
            <a:br>
              <a:rPr lang="en-GB" sz="2400" dirty="0" smtClean="0">
                <a:solidFill>
                  <a:srgbClr val="666666"/>
                </a:solidFill>
                <a:ea typeface="ＭＳ Ｐゴシック" pitchFamily="-107" charset="-128"/>
              </a:rPr>
            </a:br>
            <a:r>
              <a:rPr lang="en-GB" sz="2400" dirty="0" smtClean="0">
                <a:solidFill>
                  <a:srgbClr val="666666"/>
                </a:solidFill>
                <a:ea typeface="ＭＳ Ｐゴシック" pitchFamily="-107" charset="-128"/>
              </a:rPr>
              <a:t>controls must be adequate to the risk to be avoided (extent of damage and probability of occurrence) </a:t>
            </a:r>
          </a:p>
          <a:p>
            <a:pPr marL="342900" lvl="2" indent="-342900">
              <a:spcBef>
                <a:spcPts val="600"/>
              </a:spcBef>
              <a:spcAft>
                <a:spcPts val="600"/>
              </a:spcAft>
              <a:buSzPct val="75000"/>
              <a:buFont typeface="Wingdings" charset="2"/>
              <a:buChar char="Ø"/>
              <a:tabLst>
                <a:tab pos="450215" algn="l"/>
              </a:tabLst>
            </a:pPr>
            <a:endParaRPr lang="en-GB" sz="2400" dirty="0" smtClean="0">
              <a:solidFill>
                <a:srgbClr val="666666"/>
              </a:solidFill>
              <a:ea typeface="ＭＳ Ｐゴシック" pitchFamily="-107" charset="-128"/>
            </a:endParaRPr>
          </a:p>
          <a:p>
            <a:pPr marL="342900" lvl="2" indent="-342900">
              <a:spcBef>
                <a:spcPts val="600"/>
              </a:spcBef>
              <a:spcAft>
                <a:spcPts val="600"/>
              </a:spcAft>
              <a:buSzPct val="75000"/>
              <a:buFont typeface="Wingdings" charset="2"/>
              <a:buChar char="Ø"/>
              <a:tabLst>
                <a:tab pos="450215" algn="l"/>
              </a:tabLst>
            </a:pPr>
            <a:r>
              <a:rPr lang="en-GB" sz="2400" dirty="0" smtClean="0">
                <a:solidFill>
                  <a:srgbClr val="666666"/>
                </a:solidFill>
                <a:ea typeface="ＭＳ Ｐゴシック" pitchFamily="-107" charset="-128"/>
              </a:rPr>
              <a:t>ICS as </a:t>
            </a:r>
            <a:r>
              <a:rPr lang="en-GB" sz="2400" dirty="0" smtClean="0">
                <a:solidFill>
                  <a:srgbClr val="000090"/>
                </a:solidFill>
                <a:ea typeface="ＭＳ Ｐゴシック" pitchFamily="-107" charset="-128"/>
              </a:rPr>
              <a:t>on-going process </a:t>
            </a:r>
            <a:r>
              <a:rPr lang="en-GB" sz="2400" dirty="0" smtClean="0">
                <a:solidFill>
                  <a:srgbClr val="666666"/>
                </a:solidFill>
                <a:ea typeface="ＭＳ Ｐゴシック" pitchFamily="-107" charset="-128"/>
              </a:rPr>
              <a:t/>
            </a:r>
            <a:br>
              <a:rPr lang="en-GB" sz="2400" dirty="0" smtClean="0">
                <a:solidFill>
                  <a:srgbClr val="666666"/>
                </a:solidFill>
                <a:ea typeface="ＭＳ Ｐゴシック" pitchFamily="-107" charset="-128"/>
              </a:rPr>
            </a:br>
            <a:r>
              <a:rPr lang="en-GB" sz="2400" dirty="0" smtClean="0">
                <a:solidFill>
                  <a:srgbClr val="666666"/>
                </a:solidFill>
                <a:ea typeface="ＭＳ Ｐゴシック" pitchFamily="-107" charset="-128"/>
              </a:rPr>
              <a:t>regular and systematic review of the ICS</a:t>
            </a:r>
          </a:p>
          <a:p>
            <a:pPr marL="1129950" lvl="2" indent="-285750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Symbol" charset="2"/>
              <a:buChar char="-"/>
              <a:tabLst>
                <a:tab pos="450215" algn="l"/>
              </a:tabLst>
            </a:pPr>
            <a:endParaRPr lang="de-DE" sz="1800" b="0" dirty="0" smtClean="0">
              <a:solidFill>
                <a:srgbClr val="333399"/>
              </a:solidFill>
              <a:ea typeface="ＭＳ Ｐゴシック" pitchFamily="-107" charset="-128"/>
            </a:endParaRPr>
          </a:p>
          <a:p>
            <a:pPr lvl="1">
              <a:buFont typeface="Symbol" charset="2"/>
              <a:buChar char="-"/>
            </a:pPr>
            <a:endParaRPr lang="de-DE" sz="2000" dirty="0">
              <a:solidFill>
                <a:srgbClr val="4D4D4D"/>
              </a:solidFill>
              <a:ea typeface="ＭＳ Ｐゴシック" pitchFamily="-107" charset="-128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ED686-F466-7047-9261-21F027EAFBA4}" type="slidenum">
              <a:rPr lang="de-DE" smtClean="0"/>
              <a:pPr>
                <a:defRPr/>
              </a:pPr>
              <a:t>16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ICS Guideline Project                                                                                                        Kroneder-</a:t>
            </a:r>
            <a:r>
              <a:rPr lang="de-DE" dirty="0" err="1" smtClean="0"/>
              <a:t>Partisch</a:t>
            </a:r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val="102254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ED686-F466-7047-9261-21F027EAFBA4}" type="slidenum">
              <a:rPr lang="de-DE" smtClean="0"/>
              <a:pPr>
                <a:defRPr/>
              </a:pPr>
              <a:t>17</a:t>
            </a:fld>
            <a:endParaRPr lang="de-DE" dirty="0"/>
          </a:p>
        </p:txBody>
      </p:sp>
      <p:sp>
        <p:nvSpPr>
          <p:cNvPr id="6" name="Inhaltsplatzhalter 2"/>
          <p:cNvSpPr txBox="1">
            <a:spLocks/>
          </p:cNvSpPr>
          <p:nvPr/>
        </p:nvSpPr>
        <p:spPr bwMode="auto">
          <a:xfrm>
            <a:off x="435429" y="1394523"/>
            <a:ext cx="8244072" cy="731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6400" marR="0" lvl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400"/>
              </a:spcAft>
              <a:buClrTx/>
              <a:buSzPct val="75000"/>
              <a:buFont typeface="Arial" charset="0"/>
              <a:buNone/>
              <a:tabLst/>
              <a:defRPr/>
            </a:pPr>
            <a:r>
              <a:rPr lang="en-GB" b="1" dirty="0" smtClean="0">
                <a:latin typeface="Lucida Sans"/>
                <a:ea typeface="ＭＳ Ｐゴシック" pitchFamily="-107" charset="-128"/>
                <a:cs typeface="Lucida Sans"/>
              </a:rPr>
              <a:t>Audit questions</a:t>
            </a:r>
            <a:r>
              <a:rPr lang="en-GB" b="1" dirty="0">
                <a:latin typeface="Lucida Sans"/>
                <a:ea typeface="ＭＳ Ｐゴシック" pitchFamily="-107" charset="-128"/>
                <a:cs typeface="Lucida Sans"/>
              </a:rPr>
              <a:t> </a:t>
            </a:r>
            <a:r>
              <a:rPr lang="en-GB" b="1" dirty="0" smtClean="0">
                <a:latin typeface="Lucida Sans"/>
                <a:ea typeface="ＭＳ Ｐゴシック" pitchFamily="-107" charset="-128"/>
                <a:cs typeface="Lucida Sans"/>
              </a:rPr>
              <a:t>and Risks to be identified (1)</a:t>
            </a:r>
            <a:endParaRPr lang="en-GB" b="1" dirty="0">
              <a:latin typeface="Lucida Sans"/>
              <a:ea typeface="ＭＳ Ｐゴシック" pitchFamily="-107" charset="-128"/>
              <a:cs typeface="Lucida Sans"/>
            </a:endParaRPr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6680200" cy="1143000"/>
          </a:xfrm>
        </p:spPr>
        <p:txBody>
          <a:bodyPr/>
          <a:lstStyle/>
          <a:p>
            <a:r>
              <a:rPr lang="de-DE" dirty="0" smtClean="0"/>
              <a:t>ICS </a:t>
            </a:r>
            <a:r>
              <a:rPr lang="de-DE" dirty="0" err="1" smtClean="0"/>
              <a:t>Guideline</a:t>
            </a:r>
            <a:r>
              <a:rPr lang="de-DE" dirty="0" smtClean="0"/>
              <a:t> Project</a:t>
            </a:r>
            <a:endParaRPr lang="de-DE" dirty="0"/>
          </a:p>
        </p:txBody>
      </p:sp>
      <p:sp>
        <p:nvSpPr>
          <p:cNvPr id="8" name="Inhaltsplatzhalter 2"/>
          <p:cNvSpPr txBox="1">
            <a:spLocks/>
          </p:cNvSpPr>
          <p:nvPr/>
        </p:nvSpPr>
        <p:spPr bwMode="auto">
          <a:xfrm>
            <a:off x="430493" y="2100981"/>
            <a:ext cx="8445636" cy="4644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68312" indent="-285750" eaLnBrk="0" hangingPunct="0">
              <a:spcAft>
                <a:spcPts val="1400"/>
              </a:spcAft>
              <a:buSzPct val="75000"/>
              <a:buFont typeface="Wingdings" charset="2"/>
              <a:buChar char="Ø"/>
              <a:tabLst>
                <a:tab pos="722313" algn="l"/>
              </a:tabLst>
              <a:defRPr/>
            </a:pPr>
            <a:r>
              <a:rPr lang="en-GB" dirty="0" smtClean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Has the audited entity identified and assessed its main risks?</a:t>
            </a:r>
            <a:r>
              <a:rPr lang="en-GB" dirty="0" smtClean="0">
                <a:solidFill>
                  <a:srgbClr val="000090"/>
                </a:solidFill>
                <a:latin typeface="Lucida Sans"/>
                <a:ea typeface="ＭＳ Ｐゴシック" pitchFamily="-107" charset="-128"/>
                <a:cs typeface="Lucida Sans"/>
              </a:rPr>
              <a:t> </a:t>
            </a:r>
          </a:p>
          <a:p>
            <a:pPr marL="925512" lvl="1" indent="-285750" eaLnBrk="0" hangingPunct="0">
              <a:spcAft>
                <a:spcPts val="1400"/>
              </a:spcAft>
              <a:buSzPct val="75000"/>
              <a:buFont typeface="Wingdings" charset="2"/>
              <a:buChar char="Ø"/>
              <a:tabLst>
                <a:tab pos="722313" algn="l"/>
              </a:tabLst>
              <a:defRPr/>
            </a:pPr>
            <a:r>
              <a:rPr lang="en-GB" sz="2000" dirty="0" smtClean="0">
                <a:solidFill>
                  <a:srgbClr val="000090"/>
                </a:solidFill>
                <a:latin typeface="Lucida Sans"/>
                <a:ea typeface="ＭＳ Ｐゴシック" pitchFamily="-107" charset="-128"/>
                <a:cs typeface="Lucida Sans"/>
              </a:rPr>
              <a:t>No risk awareness of the management/organisation </a:t>
            </a:r>
            <a:endParaRPr lang="en-GB" sz="2000" dirty="0" smtClean="0">
              <a:solidFill>
                <a:schemeClr val="accent2"/>
              </a:solidFill>
              <a:latin typeface="Lucida Sans"/>
              <a:ea typeface="ＭＳ Ｐゴシック" pitchFamily="-107" charset="-128"/>
              <a:cs typeface="Lucida Sans"/>
            </a:endParaRPr>
          </a:p>
          <a:p>
            <a:pPr marL="468312" indent="-285750" eaLnBrk="0" hangingPunct="0">
              <a:spcAft>
                <a:spcPts val="1400"/>
              </a:spcAft>
              <a:buSzPct val="75000"/>
              <a:buFont typeface="Wingdings" charset="2"/>
              <a:buChar char="Ø"/>
              <a:tabLst>
                <a:tab pos="722313" algn="l"/>
              </a:tabLst>
              <a:defRPr/>
            </a:pPr>
            <a:r>
              <a:rPr lang="en-GB" dirty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Is there a clear definition of procedures and </a:t>
            </a:r>
            <a:r>
              <a:rPr lang="en-GB" dirty="0" smtClean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responsibilities?</a:t>
            </a:r>
            <a:endParaRPr lang="en-GB" dirty="0">
              <a:solidFill>
                <a:schemeClr val="accent2"/>
              </a:solidFill>
              <a:latin typeface="Lucida Sans"/>
              <a:ea typeface="ＭＳ Ｐゴシック" pitchFamily="-107" charset="-128"/>
              <a:cs typeface="Lucida Sans"/>
            </a:endParaRPr>
          </a:p>
          <a:p>
            <a:pPr marL="925512" lvl="1" indent="-285750" eaLnBrk="0" hangingPunct="0">
              <a:spcAft>
                <a:spcPts val="1400"/>
              </a:spcAft>
              <a:buSzPct val="75000"/>
              <a:buFont typeface="Wingdings" charset="2"/>
              <a:buChar char="Ø"/>
              <a:tabLst>
                <a:tab pos="722313" algn="l"/>
              </a:tabLst>
              <a:defRPr/>
            </a:pPr>
            <a:r>
              <a:rPr lang="en-GB" sz="2000" dirty="0" smtClean="0">
                <a:solidFill>
                  <a:srgbClr val="000090"/>
                </a:solidFill>
                <a:latin typeface="Lucida Sans"/>
                <a:ea typeface="ＭＳ Ｐゴシック" pitchFamily="-107" charset="-128"/>
                <a:cs typeface="Lucida Sans"/>
              </a:rPr>
              <a:t>No standards, no reliability, no transparency </a:t>
            </a:r>
            <a:endParaRPr lang="en-GB" sz="2000" dirty="0" smtClean="0">
              <a:solidFill>
                <a:schemeClr val="accent2"/>
              </a:solidFill>
              <a:latin typeface="Lucida Sans"/>
              <a:ea typeface="ＭＳ Ｐゴシック" pitchFamily="-107" charset="-128"/>
              <a:cs typeface="Lucida Sans"/>
            </a:endParaRPr>
          </a:p>
          <a:p>
            <a:pPr marL="468312" indent="-285750" eaLnBrk="0" hangingPunct="0">
              <a:spcAft>
                <a:spcPts val="1400"/>
              </a:spcAft>
              <a:buSzPct val="75000"/>
              <a:buFont typeface="Wingdings" charset="2"/>
              <a:buChar char="Ø"/>
              <a:tabLst>
                <a:tab pos="722313" algn="l"/>
              </a:tabLst>
              <a:defRPr/>
            </a:pPr>
            <a:r>
              <a:rPr lang="en-GB" dirty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Are these </a:t>
            </a:r>
            <a:r>
              <a:rPr lang="en-GB" dirty="0" smtClean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standards appropriate to limit risk </a:t>
            </a:r>
            <a:r>
              <a:rPr lang="en-GB" dirty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and to ensure the </a:t>
            </a:r>
            <a:r>
              <a:rPr lang="en-GB" dirty="0" smtClean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achievement of goals? </a:t>
            </a:r>
            <a:endParaRPr lang="en-GB" dirty="0">
              <a:solidFill>
                <a:schemeClr val="accent2"/>
              </a:solidFill>
              <a:latin typeface="Lucida Sans"/>
              <a:ea typeface="ＭＳ Ｐゴシック" pitchFamily="-107" charset="-128"/>
              <a:cs typeface="Lucida Sans"/>
            </a:endParaRPr>
          </a:p>
          <a:p>
            <a:pPr marL="925512" lvl="1" indent="-285750" eaLnBrk="0" hangingPunct="0">
              <a:spcAft>
                <a:spcPts val="1400"/>
              </a:spcAft>
              <a:buSzPct val="75000"/>
              <a:buFont typeface="Wingdings" charset="2"/>
              <a:buChar char="Ø"/>
              <a:tabLst>
                <a:tab pos="722313" algn="l"/>
              </a:tabLst>
              <a:defRPr/>
            </a:pPr>
            <a:r>
              <a:rPr lang="en-GB" sz="2000" dirty="0" smtClean="0">
                <a:solidFill>
                  <a:srgbClr val="000090"/>
                </a:solidFill>
                <a:latin typeface="Lucida Sans"/>
                <a:ea typeface="ＭＳ Ｐゴシック" pitchFamily="-107" charset="-128"/>
                <a:cs typeface="Lucida Sans"/>
              </a:rPr>
              <a:t>No risk-adequate (control) processes, no effectiveness </a:t>
            </a:r>
          </a:p>
          <a:p>
            <a:pPr marL="182562" eaLnBrk="0" hangingPunct="0">
              <a:spcAft>
                <a:spcPts val="1400"/>
              </a:spcAft>
              <a:buSzPct val="75000"/>
              <a:tabLst>
                <a:tab pos="722313" algn="l"/>
              </a:tabLst>
              <a:defRPr/>
            </a:pPr>
            <a:endParaRPr lang="de-DE" sz="1800" dirty="0">
              <a:solidFill>
                <a:schemeClr val="accent2"/>
              </a:solidFill>
              <a:latin typeface="Lucida Sans"/>
              <a:ea typeface="ＭＳ Ｐゴシック" pitchFamily="-107" charset="-128"/>
              <a:cs typeface="Lucida Sans"/>
            </a:endParaRP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ICS Guideline Project                                                                                                        Kroneder-</a:t>
            </a:r>
            <a:r>
              <a:rPr lang="de-DE" dirty="0" err="1" smtClean="0"/>
              <a:t>Partisch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272173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ED686-F466-7047-9261-21F027EAFBA4}" type="slidenum">
              <a:rPr lang="de-DE" smtClean="0"/>
              <a:pPr>
                <a:defRPr/>
              </a:pPr>
              <a:t>18</a:t>
            </a:fld>
            <a:endParaRPr lang="de-DE" dirty="0"/>
          </a:p>
        </p:txBody>
      </p:sp>
      <p:sp>
        <p:nvSpPr>
          <p:cNvPr id="6" name="Inhaltsplatzhalter 2"/>
          <p:cNvSpPr txBox="1">
            <a:spLocks/>
          </p:cNvSpPr>
          <p:nvPr/>
        </p:nvSpPr>
        <p:spPr bwMode="auto">
          <a:xfrm>
            <a:off x="435429" y="1394522"/>
            <a:ext cx="8244072" cy="827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6400" lvl="0" eaLnBrk="0" hangingPunct="0">
              <a:spcAft>
                <a:spcPts val="1400"/>
              </a:spcAft>
              <a:buSzPct val="75000"/>
              <a:defRPr/>
            </a:pPr>
            <a:r>
              <a:rPr lang="en-GB" b="1" dirty="0">
                <a:latin typeface="Lucida Sans"/>
                <a:ea typeface="ＭＳ Ｐゴシック" pitchFamily="-107" charset="-128"/>
                <a:cs typeface="Lucida Sans"/>
              </a:rPr>
              <a:t>Audit questions and Risks to be identified </a:t>
            </a:r>
            <a:r>
              <a:rPr lang="en-GB" b="1" dirty="0" smtClean="0">
                <a:latin typeface="Lucida Sans"/>
                <a:ea typeface="ＭＳ Ｐゴシック" pitchFamily="-107" charset="-128"/>
                <a:cs typeface="Lucida Sans"/>
              </a:rPr>
              <a:t>(2)</a:t>
            </a:r>
            <a:endParaRPr lang="en-GB" b="1" dirty="0">
              <a:latin typeface="Lucida Sans"/>
              <a:ea typeface="ＭＳ Ｐゴシック" pitchFamily="-107" charset="-128"/>
              <a:cs typeface="Lucida Sans"/>
            </a:endParaRPr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6680200" cy="1143000"/>
          </a:xfrm>
        </p:spPr>
        <p:txBody>
          <a:bodyPr/>
          <a:lstStyle/>
          <a:p>
            <a:r>
              <a:rPr lang="de-DE" dirty="0" smtClean="0"/>
              <a:t>ICS </a:t>
            </a:r>
            <a:r>
              <a:rPr lang="de-DE" dirty="0" err="1" smtClean="0"/>
              <a:t>Guideline</a:t>
            </a:r>
            <a:r>
              <a:rPr lang="de-DE" dirty="0" smtClean="0"/>
              <a:t> Project</a:t>
            </a:r>
            <a:endParaRPr lang="de-DE" dirty="0"/>
          </a:p>
        </p:txBody>
      </p:sp>
      <p:sp>
        <p:nvSpPr>
          <p:cNvPr id="8" name="Inhaltsplatzhalter 2"/>
          <p:cNvSpPr txBox="1">
            <a:spLocks/>
          </p:cNvSpPr>
          <p:nvPr/>
        </p:nvSpPr>
        <p:spPr bwMode="auto">
          <a:xfrm>
            <a:off x="420872" y="2057541"/>
            <a:ext cx="8242342" cy="4562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68312" indent="-285750" eaLnBrk="0" hangingPunct="0">
              <a:spcAft>
                <a:spcPts val="1400"/>
              </a:spcAft>
              <a:buSzPct val="75000"/>
              <a:buFont typeface="Wingdings" charset="2"/>
              <a:buChar char="Ø"/>
              <a:tabLst>
                <a:tab pos="722313" algn="l"/>
              </a:tabLst>
              <a:defRPr/>
            </a:pPr>
            <a:r>
              <a:rPr lang="en-GB" dirty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Are the provisions relevant for ICS </a:t>
            </a:r>
            <a:r>
              <a:rPr lang="en-GB" dirty="0" smtClean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met?</a:t>
            </a:r>
            <a:endParaRPr lang="en-GB" dirty="0">
              <a:solidFill>
                <a:schemeClr val="accent2"/>
              </a:solidFill>
              <a:latin typeface="Lucida Sans"/>
              <a:ea typeface="ＭＳ Ｐゴシック" pitchFamily="-107" charset="-128"/>
              <a:cs typeface="Lucida Sans"/>
            </a:endParaRPr>
          </a:p>
          <a:p>
            <a:pPr marL="925512" lvl="1" indent="-285750" eaLnBrk="0" hangingPunct="0">
              <a:spcAft>
                <a:spcPts val="1400"/>
              </a:spcAft>
              <a:buSzPct val="75000"/>
              <a:buFont typeface="Wingdings" charset="2"/>
              <a:buChar char="Ø"/>
              <a:tabLst>
                <a:tab pos="722313" algn="l"/>
              </a:tabLst>
              <a:defRPr/>
            </a:pPr>
            <a:r>
              <a:rPr lang="en-GB" sz="2000" dirty="0">
                <a:solidFill>
                  <a:srgbClr val="000090"/>
                </a:solidFill>
                <a:latin typeface="Lucida Sans"/>
                <a:ea typeface="ＭＳ Ｐゴシック" pitchFamily="-107" charset="-128"/>
                <a:cs typeface="Lucida Sans"/>
              </a:rPr>
              <a:t>No effectiveness</a:t>
            </a:r>
          </a:p>
          <a:p>
            <a:pPr marL="468312" indent="-285750" eaLnBrk="0" hangingPunct="0">
              <a:spcAft>
                <a:spcPts val="1400"/>
              </a:spcAft>
              <a:buSzPct val="75000"/>
              <a:buFont typeface="Wingdings" charset="2"/>
              <a:buChar char="Ø"/>
              <a:tabLst>
                <a:tab pos="722313" algn="l"/>
              </a:tabLst>
              <a:defRPr/>
            </a:pPr>
            <a:r>
              <a:rPr lang="en-GB" dirty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Are errors and undesirable developments identified?</a:t>
            </a:r>
          </a:p>
          <a:p>
            <a:pPr marL="925512" lvl="1" indent="-285750" eaLnBrk="0" hangingPunct="0">
              <a:spcAft>
                <a:spcPts val="1400"/>
              </a:spcAft>
              <a:buSzPct val="75000"/>
              <a:buFont typeface="Wingdings" charset="2"/>
              <a:buChar char="Ø"/>
              <a:tabLst>
                <a:tab pos="722313" algn="l"/>
              </a:tabLst>
              <a:defRPr/>
            </a:pPr>
            <a:r>
              <a:rPr lang="en-GB" sz="2000" dirty="0" smtClean="0">
                <a:solidFill>
                  <a:srgbClr val="000090"/>
                </a:solidFill>
                <a:latin typeface="Lucida Sans"/>
                <a:ea typeface="ＭＳ Ｐゴシック" pitchFamily="-107" charset="-128"/>
                <a:cs typeface="Lucida Sans"/>
              </a:rPr>
              <a:t>No accuracy</a:t>
            </a:r>
            <a:endParaRPr lang="en-GB" sz="2000" dirty="0" smtClean="0">
              <a:solidFill>
                <a:schemeClr val="accent2"/>
              </a:solidFill>
              <a:latin typeface="Lucida Sans"/>
              <a:ea typeface="ＭＳ Ｐゴシック" pitchFamily="-107" charset="-128"/>
              <a:cs typeface="Lucida Sans"/>
            </a:endParaRPr>
          </a:p>
          <a:p>
            <a:pPr marL="468312" indent="-285750" eaLnBrk="0" hangingPunct="0">
              <a:spcAft>
                <a:spcPts val="1400"/>
              </a:spcAft>
              <a:buSzPct val="75000"/>
              <a:buFont typeface="Wingdings" charset="2"/>
              <a:buChar char="Ø"/>
              <a:tabLst>
                <a:tab pos="722313" algn="l"/>
              </a:tabLst>
              <a:defRPr/>
            </a:pPr>
            <a:r>
              <a:rPr lang="en-GB" dirty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Based on the detected </a:t>
            </a:r>
            <a:r>
              <a:rPr lang="en-GB" dirty="0" smtClean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deficiencies: </a:t>
            </a:r>
            <a:r>
              <a:rPr lang="en-GB" dirty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are adequate conclusions </a:t>
            </a:r>
            <a:r>
              <a:rPr lang="en-GB" dirty="0" smtClean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drawn; is </a:t>
            </a:r>
            <a:r>
              <a:rPr lang="en-GB" dirty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the ICS adapted in a </a:t>
            </a:r>
            <a:r>
              <a:rPr lang="en-GB" dirty="0" smtClean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adequate manner</a:t>
            </a:r>
            <a:r>
              <a:rPr lang="en-GB" dirty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? </a:t>
            </a:r>
          </a:p>
          <a:p>
            <a:pPr marL="925512" lvl="1" indent="-285750" eaLnBrk="0" hangingPunct="0">
              <a:spcAft>
                <a:spcPts val="1400"/>
              </a:spcAft>
              <a:buSzPct val="75000"/>
              <a:buFont typeface="Wingdings" charset="2"/>
              <a:buChar char="Ø"/>
              <a:tabLst>
                <a:tab pos="722313" algn="l"/>
              </a:tabLst>
              <a:defRPr/>
            </a:pPr>
            <a:r>
              <a:rPr lang="en-GB" sz="2000" dirty="0" smtClean="0">
                <a:solidFill>
                  <a:srgbClr val="000090"/>
                </a:solidFill>
                <a:latin typeface="Lucida Sans"/>
                <a:ea typeface="ＭＳ Ｐゴシック" pitchFamily="-107" charset="-128"/>
                <a:cs typeface="Lucida Sans"/>
              </a:rPr>
              <a:t>No adaptability of the system </a:t>
            </a:r>
          </a:p>
          <a:p>
            <a:pPr marL="468312" indent="-285750" eaLnBrk="0" hangingPunct="0">
              <a:spcAft>
                <a:spcPts val="1400"/>
              </a:spcAft>
              <a:buSzPct val="75000"/>
              <a:buFont typeface="Wingdings" charset="2"/>
              <a:buChar char="Ø"/>
              <a:tabLst>
                <a:tab pos="722313" algn="l"/>
              </a:tabLst>
              <a:defRPr/>
            </a:pPr>
            <a:endParaRPr lang="en-GB" sz="1800" dirty="0" smtClean="0">
              <a:solidFill>
                <a:schemeClr val="accent2"/>
              </a:solidFill>
              <a:latin typeface="Lucida Sans"/>
              <a:ea typeface="ＭＳ Ｐゴシック" pitchFamily="-107" charset="-128"/>
              <a:cs typeface="Lucida Sans"/>
            </a:endParaRPr>
          </a:p>
          <a:p>
            <a:pPr marL="468312" indent="-285750" eaLnBrk="0" hangingPunct="0">
              <a:spcAft>
                <a:spcPts val="1400"/>
              </a:spcAft>
              <a:buSzPct val="75000"/>
              <a:buFont typeface="Wingdings" charset="2"/>
              <a:buChar char="Ø"/>
              <a:tabLst>
                <a:tab pos="722313" algn="l"/>
              </a:tabLst>
              <a:defRPr/>
            </a:pPr>
            <a:endParaRPr lang="en-GB" sz="1800" dirty="0">
              <a:solidFill>
                <a:schemeClr val="accent2"/>
              </a:solidFill>
              <a:latin typeface="Lucida Sans"/>
              <a:ea typeface="ＭＳ Ｐゴシック" pitchFamily="-107" charset="-128"/>
              <a:cs typeface="Lucida Sans"/>
            </a:endParaRP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ICS Guideline Project                                                                                                        Kroneder-</a:t>
            </a:r>
            <a:r>
              <a:rPr lang="de-DE" dirty="0" err="1" smtClean="0"/>
              <a:t>Partisch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407849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ED686-F466-7047-9261-21F027EAFBA4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  <p:sp>
        <p:nvSpPr>
          <p:cNvPr id="6" name="Inhaltsplatzhalter 2"/>
          <p:cNvSpPr txBox="1">
            <a:spLocks/>
          </p:cNvSpPr>
          <p:nvPr/>
        </p:nvSpPr>
        <p:spPr bwMode="auto">
          <a:xfrm>
            <a:off x="457200" y="1458024"/>
            <a:ext cx="8229600" cy="4669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6400" marR="0" lvl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400"/>
              </a:spcAft>
              <a:buClrTx/>
              <a:buSzPct val="75000"/>
              <a:buFont typeface="Arial" charset="0"/>
              <a:buNone/>
              <a:tabLst/>
              <a:defRPr/>
            </a:pPr>
            <a:endParaRPr lang="de-DE" b="1" dirty="0" smtClean="0">
              <a:latin typeface="Lucida Sans"/>
              <a:ea typeface="ＭＳ Ｐゴシック" pitchFamily="-107" charset="-128"/>
              <a:cs typeface="Lucida Sans"/>
            </a:endParaRPr>
          </a:p>
          <a:p>
            <a:pPr marL="176400" marR="0" lvl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400"/>
              </a:spcAft>
              <a:buClrTx/>
              <a:buSzPct val="75000"/>
              <a:buFont typeface="Arial" charset="0"/>
              <a:buNone/>
              <a:tabLst/>
              <a:defRPr/>
            </a:pPr>
            <a:endParaRPr lang="de-DE" sz="2000" b="1" dirty="0">
              <a:solidFill>
                <a:schemeClr val="accent2"/>
              </a:solidFill>
              <a:latin typeface="Lucida Sans"/>
              <a:ea typeface="ＭＳ Ｐゴシック" pitchFamily="-107" charset="-128"/>
              <a:cs typeface="Lucida Sans"/>
            </a:endParaRPr>
          </a:p>
          <a:p>
            <a:pPr marL="5193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400"/>
              </a:spcAft>
              <a:buClrTx/>
              <a:buSzPct val="75000"/>
              <a:buFont typeface="Wingdings" charset="2"/>
              <a:buChar char="Ø"/>
              <a:tabLst/>
              <a:defRPr/>
            </a:pPr>
            <a:r>
              <a:rPr lang="en-GB" smtClean="0">
                <a:solidFill>
                  <a:srgbClr val="000090"/>
                </a:solidFill>
                <a:latin typeface="Lucida Sans"/>
                <a:ea typeface="ＭＳ Ｐゴシック" pitchFamily="-107" charset="-128"/>
                <a:cs typeface="Lucida Sans"/>
              </a:rPr>
              <a:t>Objectives </a:t>
            </a:r>
            <a:r>
              <a:rPr lang="en-GB" dirty="0" smtClean="0">
                <a:solidFill>
                  <a:srgbClr val="000090"/>
                </a:solidFill>
                <a:latin typeface="Lucida Sans"/>
                <a:ea typeface="ＭＳ Ｐゴシック" pitchFamily="-107" charset="-128"/>
                <a:cs typeface="Lucida Sans"/>
              </a:rPr>
              <a:t>of the guideline</a:t>
            </a:r>
          </a:p>
          <a:p>
            <a:pPr marL="5193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400"/>
              </a:spcAft>
              <a:buClrTx/>
              <a:buSzPct val="75000"/>
              <a:buFont typeface="Wingdings" charset="2"/>
              <a:buChar char="Ø"/>
              <a:tabLst/>
              <a:defRPr/>
            </a:pPr>
            <a:r>
              <a:rPr lang="en-GB" dirty="0" smtClean="0">
                <a:solidFill>
                  <a:srgbClr val="000090"/>
                </a:solidFill>
                <a:latin typeface="Lucida Sans"/>
                <a:ea typeface="ＭＳ Ｐゴシック" pitchFamily="-107" charset="-128"/>
                <a:cs typeface="Lucida Sans"/>
              </a:rPr>
              <a:t>Development process</a:t>
            </a:r>
          </a:p>
          <a:p>
            <a:pPr marL="519300" indent="-342900" eaLnBrk="0" hangingPunct="0">
              <a:spcAft>
                <a:spcPts val="1400"/>
              </a:spcAft>
              <a:buSzPct val="75000"/>
              <a:buFont typeface="Wingdings" charset="2"/>
              <a:buChar char="Ø"/>
              <a:defRPr/>
            </a:pPr>
            <a:r>
              <a:rPr lang="en-GB" dirty="0" smtClean="0">
                <a:solidFill>
                  <a:srgbClr val="000090"/>
                </a:solidFill>
                <a:latin typeface="Lucida Sans"/>
                <a:ea typeface="ＭＳ Ｐゴシック" pitchFamily="-107" charset="-128"/>
                <a:cs typeface="Lucida Sans"/>
              </a:rPr>
              <a:t>Structure and key elements of the guideline</a:t>
            </a:r>
          </a:p>
          <a:p>
            <a:pPr marL="5193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400"/>
              </a:spcAft>
              <a:buClrTx/>
              <a:buSzPct val="75000"/>
              <a:buFont typeface="Wingdings" charset="2"/>
              <a:buChar char="Ø"/>
              <a:tabLst/>
              <a:defRPr/>
            </a:pPr>
            <a:r>
              <a:rPr lang="en-GB" dirty="0" smtClean="0">
                <a:solidFill>
                  <a:srgbClr val="000090"/>
                </a:solidFill>
                <a:latin typeface="Lucida Sans"/>
                <a:ea typeface="ＭＳ Ｐゴシック" pitchFamily="-107" charset="-128"/>
                <a:cs typeface="Lucida Sans"/>
              </a:rPr>
              <a:t>Lessons learned in the pilot phase </a:t>
            </a:r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6680200" cy="1143000"/>
          </a:xfrm>
        </p:spPr>
        <p:txBody>
          <a:bodyPr/>
          <a:lstStyle/>
          <a:p>
            <a:r>
              <a:rPr lang="de-DE" dirty="0" smtClean="0"/>
              <a:t>ICS Guideline Project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ICS Guideline Project                                                                                                        Kroneder-</a:t>
            </a:r>
            <a:r>
              <a:rPr lang="de-DE" dirty="0" err="1" smtClean="0"/>
              <a:t>Partisch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251826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ED686-F466-7047-9261-21F027EAFBA4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  <p:sp>
        <p:nvSpPr>
          <p:cNvPr id="6" name="Inhaltsplatzhalter 2"/>
          <p:cNvSpPr txBox="1">
            <a:spLocks/>
          </p:cNvSpPr>
          <p:nvPr/>
        </p:nvSpPr>
        <p:spPr bwMode="auto">
          <a:xfrm>
            <a:off x="457200" y="1458024"/>
            <a:ext cx="8229600" cy="4669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6400" marR="0" lvl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400"/>
              </a:spcAft>
              <a:buClrTx/>
              <a:buSzPct val="75000"/>
              <a:buFont typeface="Arial" charset="0"/>
              <a:buNone/>
              <a:tabLst/>
              <a:defRPr/>
            </a:pPr>
            <a:r>
              <a:rPr lang="en-GB" b="1" dirty="0" smtClean="0">
                <a:latin typeface="Lucida Sans"/>
                <a:ea typeface="ＭＳ Ｐゴシック" pitchFamily="-107" charset="-128"/>
                <a:cs typeface="Lucida Sans"/>
              </a:rPr>
              <a:t>Starting point</a:t>
            </a:r>
            <a:br>
              <a:rPr lang="en-GB" b="1" dirty="0" smtClean="0">
                <a:latin typeface="Lucida Sans"/>
                <a:ea typeface="ＭＳ Ｐゴシック" pitchFamily="-107" charset="-128"/>
                <a:cs typeface="Lucida Sans"/>
              </a:rPr>
            </a:br>
            <a:endParaRPr lang="en-GB" sz="1200" dirty="0" smtClean="0">
              <a:solidFill>
                <a:schemeClr val="accent2"/>
              </a:solidFill>
              <a:latin typeface="Lucida Sans"/>
              <a:ea typeface="ＭＳ Ｐゴシック" pitchFamily="-107" charset="-128"/>
              <a:cs typeface="Lucida Sans"/>
            </a:endParaRPr>
          </a:p>
          <a:p>
            <a:pPr marL="468312" indent="-285750" eaLnBrk="0" hangingPunct="0">
              <a:spcAft>
                <a:spcPts val="1400"/>
              </a:spcAft>
              <a:buSzPct val="75000"/>
              <a:buFont typeface="Wingdings" charset="2"/>
              <a:buChar char="Ø"/>
              <a:tabLst>
                <a:tab pos="722313" algn="l"/>
              </a:tabLst>
              <a:defRPr/>
            </a:pPr>
            <a:r>
              <a:rPr lang="en-GB" b="1" dirty="0" smtClean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Audit focus at the ACA in 2014</a:t>
            </a:r>
            <a:r>
              <a:rPr lang="en-GB" dirty="0" smtClean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:</a:t>
            </a:r>
            <a:br>
              <a:rPr lang="en-GB" dirty="0" smtClean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</a:br>
            <a:r>
              <a:rPr lang="en-GB" dirty="0" smtClean="0">
                <a:latin typeface="Lucida Sans"/>
                <a:ea typeface="ＭＳ Ｐゴシック" pitchFamily="-107" charset="-128"/>
                <a:cs typeface="Lucida Sans"/>
              </a:rPr>
              <a:t>“Internal Control Systems”</a:t>
            </a:r>
            <a:br>
              <a:rPr lang="en-GB" dirty="0" smtClean="0">
                <a:latin typeface="Lucida Sans"/>
                <a:ea typeface="ＭＳ Ｐゴシック" pitchFamily="-107" charset="-128"/>
                <a:cs typeface="Lucida Sans"/>
              </a:rPr>
            </a:br>
            <a:r>
              <a:rPr lang="en-GB" dirty="0" smtClean="0">
                <a:latin typeface="Lucida Sans"/>
                <a:ea typeface="ＭＳ Ｐゴシック" pitchFamily="-107" charset="-128"/>
                <a:cs typeface="Lucida Sans"/>
              </a:rPr>
              <a:t/>
            </a:r>
            <a:br>
              <a:rPr lang="en-GB" dirty="0" smtClean="0">
                <a:latin typeface="Lucida Sans"/>
                <a:ea typeface="ＭＳ Ｐゴシック" pitchFamily="-107" charset="-128"/>
                <a:cs typeface="Lucida Sans"/>
              </a:rPr>
            </a:br>
            <a:r>
              <a:rPr lang="en-GB" sz="2000" dirty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Audit focus </a:t>
            </a:r>
            <a:r>
              <a:rPr lang="en-GB" sz="2000" dirty="0" smtClean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- Objectives: </a:t>
            </a:r>
          </a:p>
          <a:p>
            <a:pPr marL="982662" lvl="1" indent="-342900" eaLnBrk="0" hangingPunct="0">
              <a:spcAft>
                <a:spcPts val="1400"/>
              </a:spcAft>
              <a:buSzPct val="75000"/>
              <a:buFont typeface="Arial"/>
              <a:buChar char="•"/>
              <a:tabLst>
                <a:tab pos="722313" algn="l"/>
              </a:tabLst>
              <a:defRPr/>
            </a:pPr>
            <a:r>
              <a:rPr lang="en-GB" sz="2000" dirty="0" smtClean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Auditing efficiency and effectiveness of ICS </a:t>
            </a:r>
          </a:p>
          <a:p>
            <a:pPr marL="982662" lvl="1" indent="-342900" eaLnBrk="0" hangingPunct="0">
              <a:spcAft>
                <a:spcPts val="1400"/>
              </a:spcAft>
              <a:buSzPct val="75000"/>
              <a:buFont typeface="Arial"/>
              <a:buChar char="•"/>
              <a:tabLst>
                <a:tab pos="722313" algn="l"/>
              </a:tabLst>
              <a:defRPr/>
            </a:pPr>
            <a:r>
              <a:rPr lang="en-GB" sz="2000" dirty="0" smtClean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General statements and recommendations </a:t>
            </a:r>
            <a:br>
              <a:rPr lang="en-GB" sz="2000" dirty="0" smtClean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</a:br>
            <a:r>
              <a:rPr lang="en-GB" sz="2000" dirty="0" smtClean="0">
                <a:solidFill>
                  <a:schemeClr val="accent2"/>
                </a:solidFill>
                <a:latin typeface="Lucida Sans"/>
                <a:ea typeface="ＭＳ Ｐゴシック" pitchFamily="-107" charset="-128"/>
                <a:cs typeface="Lucida Sans"/>
              </a:rPr>
              <a:t>on ICS</a:t>
            </a:r>
          </a:p>
          <a:p>
            <a:pPr marL="982662" lvl="1" indent="-342900" eaLnBrk="0" hangingPunct="0">
              <a:spcAft>
                <a:spcPts val="1400"/>
              </a:spcAft>
              <a:buSzPct val="75000"/>
              <a:buFont typeface="Arial"/>
              <a:buChar char="•"/>
              <a:tabLst>
                <a:tab pos="722313" algn="l"/>
              </a:tabLst>
              <a:defRPr/>
            </a:pPr>
            <a:endParaRPr lang="en-GB" sz="1800" dirty="0" smtClean="0">
              <a:solidFill>
                <a:schemeClr val="accent2"/>
              </a:solidFill>
              <a:latin typeface="Lucida Sans"/>
              <a:ea typeface="ＭＳ Ｐゴシック" pitchFamily="-107" charset="-128"/>
              <a:cs typeface="Lucida Sans"/>
            </a:endParaRPr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6680200" cy="1143000"/>
          </a:xfrm>
        </p:spPr>
        <p:txBody>
          <a:bodyPr/>
          <a:lstStyle/>
          <a:p>
            <a:r>
              <a:rPr lang="de-DE" dirty="0" smtClean="0"/>
              <a:t>ICS Guideline Project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ICS Guideline Project                                                                                                        Kroneder-</a:t>
            </a:r>
            <a:r>
              <a:rPr lang="de-DE" dirty="0" err="1" smtClean="0"/>
              <a:t>Partisch</a:t>
            </a:r>
            <a:endParaRPr lang="de-D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05984" y="1593273"/>
            <a:ext cx="1559142" cy="215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63197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ED686-F466-7047-9261-21F027EAFBA4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  <p:sp>
        <p:nvSpPr>
          <p:cNvPr id="6" name="Inhaltsplatzhalter 2"/>
          <p:cNvSpPr txBox="1">
            <a:spLocks/>
          </p:cNvSpPr>
          <p:nvPr/>
        </p:nvSpPr>
        <p:spPr bwMode="auto">
          <a:xfrm>
            <a:off x="457200" y="1458024"/>
            <a:ext cx="8229600" cy="4669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0" hangingPunct="0">
              <a:spcAft>
                <a:spcPts val="1400"/>
              </a:spcAft>
              <a:buSzPct val="75000"/>
            </a:pPr>
            <a:r>
              <a:rPr lang="en-GB" b="1" dirty="0" smtClean="0">
                <a:solidFill>
                  <a:srgbClr val="333399"/>
                </a:solidFill>
                <a:latin typeface="Lucida Sans"/>
                <a:ea typeface="ＭＳ Ｐゴシック" pitchFamily="-107" charset="-128"/>
                <a:cs typeface="Lucida Sans"/>
              </a:rPr>
              <a:t>Purpose of the guideline</a:t>
            </a:r>
          </a:p>
          <a:p>
            <a:pPr marL="342900" lvl="0" indent="-342900" eaLnBrk="0" hangingPunct="0">
              <a:spcAft>
                <a:spcPts val="1400"/>
              </a:spcAft>
              <a:buSzPct val="75000"/>
              <a:buFont typeface="Wingdings" charset="2"/>
              <a:buChar char="Ø"/>
            </a:pPr>
            <a:r>
              <a:rPr lang="en-GB" dirty="0" smtClean="0">
                <a:solidFill>
                  <a:srgbClr val="666666"/>
                </a:solidFill>
                <a:latin typeface="Lucida Sans"/>
                <a:ea typeface="ＭＳ Ｐゴシック" pitchFamily="-107" charset="-128"/>
                <a:cs typeface="Lucida Sans"/>
              </a:rPr>
              <a:t>Guideline for performance audits</a:t>
            </a:r>
          </a:p>
          <a:p>
            <a:pPr marL="342900" lvl="0" indent="-342900" eaLnBrk="0" hangingPunct="0">
              <a:spcAft>
                <a:spcPts val="1400"/>
              </a:spcAft>
              <a:buSzPct val="75000"/>
              <a:buFont typeface="Wingdings" charset="2"/>
              <a:buChar char="Ø"/>
            </a:pPr>
            <a:r>
              <a:rPr lang="en-GB" dirty="0" smtClean="0">
                <a:solidFill>
                  <a:srgbClr val="000090"/>
                </a:solidFill>
                <a:latin typeface="Lucida Sans"/>
                <a:ea typeface="ＭＳ Ｐゴシック" pitchFamily="-107" charset="-128"/>
                <a:cs typeface="Lucida Sans"/>
              </a:rPr>
              <a:t>Support tool for the audit team</a:t>
            </a:r>
            <a:endParaRPr lang="en-GB" dirty="0" smtClean="0">
              <a:solidFill>
                <a:srgbClr val="666666"/>
              </a:solidFill>
              <a:latin typeface="Lucida Sans"/>
              <a:ea typeface="ＭＳ Ｐゴシック" pitchFamily="-107" charset="-128"/>
              <a:cs typeface="Lucida Sans"/>
            </a:endParaRPr>
          </a:p>
          <a:p>
            <a:pPr marL="342900" lvl="0" indent="-342900" eaLnBrk="0" hangingPunct="0">
              <a:spcAft>
                <a:spcPts val="1400"/>
              </a:spcAft>
              <a:buSzPct val="75000"/>
              <a:buFont typeface="Wingdings" charset="2"/>
              <a:buChar char="Ø"/>
            </a:pPr>
            <a:r>
              <a:rPr lang="en-GB" dirty="0" smtClean="0">
                <a:solidFill>
                  <a:srgbClr val="000090"/>
                </a:solidFill>
                <a:latin typeface="Lucida Sans"/>
                <a:ea typeface="ＭＳ Ｐゴシック" pitchFamily="-107" charset="-128"/>
                <a:cs typeface="Lucida Sans"/>
              </a:rPr>
              <a:t>Practical relevance </a:t>
            </a:r>
          </a:p>
          <a:p>
            <a:pPr marL="342900" lvl="0" indent="-342900" eaLnBrk="0" hangingPunct="0">
              <a:spcAft>
                <a:spcPts val="1400"/>
              </a:spcAft>
              <a:buSzPct val="75000"/>
              <a:buFont typeface="Wingdings" charset="2"/>
              <a:buChar char="Ø"/>
            </a:pPr>
            <a:r>
              <a:rPr lang="en-GB" dirty="0" smtClean="0">
                <a:solidFill>
                  <a:srgbClr val="666666"/>
                </a:solidFill>
                <a:latin typeface="Lucida Sans"/>
                <a:ea typeface="ＭＳ Ｐゴシック" pitchFamily="-107" charset="-128"/>
                <a:cs typeface="Lucida Sans"/>
              </a:rPr>
              <a:t>Focus on the key elements of ICS audits – </a:t>
            </a:r>
            <a:br>
              <a:rPr lang="en-GB" dirty="0" smtClean="0">
                <a:solidFill>
                  <a:srgbClr val="666666"/>
                </a:solidFill>
                <a:latin typeface="Lucida Sans"/>
                <a:ea typeface="ＭＳ Ｐゴシック" pitchFamily="-107" charset="-128"/>
                <a:cs typeface="Lucida Sans"/>
              </a:rPr>
            </a:br>
            <a:r>
              <a:rPr lang="en-GB" dirty="0" smtClean="0">
                <a:solidFill>
                  <a:srgbClr val="666666"/>
                </a:solidFill>
                <a:latin typeface="Lucida Sans"/>
                <a:ea typeface="ＭＳ Ｐゴシック" pitchFamily="-107" charset="-128"/>
                <a:cs typeface="Lucida Sans"/>
              </a:rPr>
              <a:t>no comprehensive checklist</a:t>
            </a:r>
            <a:br>
              <a:rPr lang="en-GB" dirty="0" smtClean="0">
                <a:solidFill>
                  <a:srgbClr val="666666"/>
                </a:solidFill>
                <a:latin typeface="Lucida Sans"/>
                <a:ea typeface="ＭＳ Ｐゴシック" pitchFamily="-107" charset="-128"/>
                <a:cs typeface="Lucida Sans"/>
              </a:rPr>
            </a:br>
            <a:endParaRPr lang="en-GB" dirty="0" smtClean="0">
              <a:solidFill>
                <a:srgbClr val="666666"/>
              </a:solidFill>
              <a:latin typeface="Lucida Sans"/>
              <a:ea typeface="ＭＳ Ｐゴシック" pitchFamily="-107" charset="-128"/>
              <a:cs typeface="Lucida Sans"/>
            </a:endParaRPr>
          </a:p>
          <a:p>
            <a:pPr marL="639762" lvl="1" eaLnBrk="0" hangingPunct="0">
              <a:spcAft>
                <a:spcPts val="1400"/>
              </a:spcAft>
              <a:buSzPct val="75000"/>
              <a:tabLst>
                <a:tab pos="722313" algn="l"/>
              </a:tabLst>
              <a:defRPr/>
            </a:pPr>
            <a:endParaRPr lang="de-DE" sz="2000" dirty="0" smtClean="0">
              <a:solidFill>
                <a:schemeClr val="accent2"/>
              </a:solidFill>
              <a:latin typeface="Lucida Sans"/>
              <a:ea typeface="ＭＳ Ｐゴシック" pitchFamily="-107" charset="-128"/>
              <a:cs typeface="Lucida Sans"/>
            </a:endParaRPr>
          </a:p>
          <a:p>
            <a:pPr marL="982662" lvl="1" indent="-342900" eaLnBrk="0" hangingPunct="0">
              <a:spcAft>
                <a:spcPts val="1400"/>
              </a:spcAft>
              <a:buSzPct val="75000"/>
              <a:buFont typeface="Arial"/>
              <a:buChar char="•"/>
              <a:tabLst>
                <a:tab pos="722313" algn="l"/>
              </a:tabLst>
              <a:defRPr/>
            </a:pPr>
            <a:endParaRPr lang="de-DE" sz="1800" dirty="0" smtClean="0">
              <a:solidFill>
                <a:schemeClr val="accent2"/>
              </a:solidFill>
              <a:latin typeface="Lucida Sans"/>
              <a:ea typeface="ＭＳ Ｐゴシック" pitchFamily="-107" charset="-128"/>
              <a:cs typeface="Lucida Sans"/>
            </a:endParaRPr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6680200" cy="1143000"/>
          </a:xfrm>
        </p:spPr>
        <p:txBody>
          <a:bodyPr/>
          <a:lstStyle/>
          <a:p>
            <a:r>
              <a:rPr lang="de-DE" dirty="0" smtClean="0"/>
              <a:t>ICS Guideline Project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ICS Guideline Project                                                                                                        Kroneder-</a:t>
            </a:r>
            <a:r>
              <a:rPr lang="de-DE" dirty="0" err="1" smtClean="0"/>
              <a:t>Partisch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28027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ICS Guideline Project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9905" y="1399654"/>
            <a:ext cx="8229600" cy="5130266"/>
          </a:xfrm>
        </p:spPr>
        <p:txBody>
          <a:bodyPr/>
          <a:lstStyle/>
          <a:p>
            <a:r>
              <a:rPr lang="en-GB" dirty="0" smtClean="0">
                <a:solidFill>
                  <a:srgbClr val="333399"/>
                </a:solidFill>
              </a:rPr>
              <a:t>Project team</a:t>
            </a:r>
          </a:p>
          <a:p>
            <a:r>
              <a:rPr lang="en-GB" sz="1800" b="0" dirty="0" smtClean="0"/>
              <a:t>Sponsor:  </a:t>
            </a:r>
            <a:r>
              <a:rPr lang="en-GB" sz="1800" b="0" dirty="0" smtClean="0">
                <a:solidFill>
                  <a:schemeClr val="accent2"/>
                </a:solidFill>
              </a:rPr>
              <a:t>President Josef Moser</a:t>
            </a:r>
          </a:p>
          <a:p>
            <a:pPr lvl="0"/>
            <a:r>
              <a:rPr lang="en-GB" sz="1800" b="0" dirty="0" smtClean="0"/>
              <a:t>Project Managers:</a:t>
            </a:r>
          </a:p>
          <a:p>
            <a:pPr lvl="0">
              <a:spcAft>
                <a:spcPts val="600"/>
              </a:spcAft>
            </a:pPr>
            <a:r>
              <a:rPr lang="en-GB" sz="1800" b="0" dirty="0" smtClean="0">
                <a:solidFill>
                  <a:schemeClr val="accent2"/>
                </a:solidFill>
              </a:rPr>
              <a:t> 	Head of Department responsible for ICS</a:t>
            </a:r>
            <a:br>
              <a:rPr lang="en-GB" sz="1800" b="0" dirty="0" smtClean="0">
                <a:solidFill>
                  <a:schemeClr val="accent2"/>
                </a:solidFill>
              </a:rPr>
            </a:br>
            <a:r>
              <a:rPr lang="en-GB" sz="1800" b="0" dirty="0" smtClean="0">
                <a:solidFill>
                  <a:schemeClr val="accent2"/>
                </a:solidFill>
              </a:rPr>
              <a:t>	Head of Department  responsible for knowledge management </a:t>
            </a:r>
            <a:endParaRPr lang="en-GB" sz="1800" dirty="0" smtClean="0"/>
          </a:p>
          <a:p>
            <a:r>
              <a:rPr lang="en-GB" sz="1800" b="0" dirty="0" smtClean="0"/>
              <a:t>Team members: </a:t>
            </a:r>
          </a:p>
          <a:p>
            <a:pPr marL="529200">
              <a:spcAft>
                <a:spcPts val="800"/>
              </a:spcAft>
            </a:pPr>
            <a:r>
              <a:rPr lang="en-GB" sz="1800" b="0" dirty="0" smtClean="0">
                <a:solidFill>
                  <a:schemeClr val="accent2"/>
                </a:solidFill>
              </a:rPr>
              <a:t>8 team members with </a:t>
            </a:r>
            <a:r>
              <a:rPr lang="en-GB" sz="1800" b="0" smtClean="0">
                <a:solidFill>
                  <a:schemeClr val="accent2"/>
                </a:solidFill>
              </a:rPr>
              <a:t>long-standing </a:t>
            </a:r>
            <a:r>
              <a:rPr lang="en-GB" sz="1800" b="0" smtClean="0">
                <a:solidFill>
                  <a:schemeClr val="accent2"/>
                </a:solidFill>
              </a:rPr>
              <a:t>experience </a:t>
            </a:r>
            <a:endParaRPr lang="en-GB" sz="1800" b="0" dirty="0" smtClean="0">
              <a:solidFill>
                <a:schemeClr val="accent2"/>
              </a:solidFill>
            </a:endParaRPr>
          </a:p>
          <a:p>
            <a:pPr marL="1080000" lvl="2" indent="-1800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1600" b="0" dirty="0" smtClean="0">
                <a:solidFill>
                  <a:schemeClr val="accent2"/>
                </a:solidFill>
              </a:rPr>
              <a:t>ICS</a:t>
            </a:r>
          </a:p>
          <a:p>
            <a:pPr marL="1080000" lvl="2" indent="-1800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1600" b="0" dirty="0" smtClean="0">
                <a:solidFill>
                  <a:schemeClr val="accent2"/>
                </a:solidFill>
              </a:rPr>
              <a:t>Audit of enterprises</a:t>
            </a:r>
          </a:p>
          <a:p>
            <a:pPr marL="1080000" lvl="2" indent="-1800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accent2"/>
                </a:solidFill>
              </a:rPr>
              <a:t>Audit of municipalities</a:t>
            </a:r>
            <a:endParaRPr lang="en-GB" sz="1600" b="0" dirty="0" smtClean="0">
              <a:solidFill>
                <a:schemeClr val="accent2"/>
              </a:solidFill>
            </a:endParaRPr>
          </a:p>
          <a:p>
            <a:pPr marL="1080000" lvl="2" indent="-1800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1600" b="0" dirty="0" smtClean="0">
                <a:solidFill>
                  <a:schemeClr val="accent2"/>
                </a:solidFill>
              </a:rPr>
              <a:t>Procurement audit </a:t>
            </a:r>
          </a:p>
          <a:p>
            <a:pPr marL="1080000" lvl="2" indent="-1800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1600" b="0" dirty="0" smtClean="0">
                <a:solidFill>
                  <a:schemeClr val="accent2"/>
                </a:solidFill>
              </a:rPr>
              <a:t>Audit of subsidies </a:t>
            </a:r>
          </a:p>
          <a:p>
            <a:pPr marL="1080000" lvl="2" indent="-1800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1600" b="0" dirty="0" smtClean="0">
                <a:solidFill>
                  <a:schemeClr val="accent2"/>
                </a:solidFill>
              </a:rPr>
              <a:t>Audit of financial management</a:t>
            </a:r>
          </a:p>
          <a:p>
            <a:pPr marL="1080000" lvl="2" indent="-180000">
              <a:spcAft>
                <a:spcPts val="600"/>
              </a:spcAft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accent2"/>
                </a:solidFill>
              </a:rPr>
              <a:t>Prevention of </a:t>
            </a:r>
            <a:r>
              <a:rPr lang="en-GB" sz="1600" b="0" dirty="0" smtClean="0">
                <a:solidFill>
                  <a:schemeClr val="accent2"/>
                </a:solidFill>
              </a:rPr>
              <a:t> corruption</a:t>
            </a:r>
          </a:p>
          <a:p>
            <a:pPr marL="529200">
              <a:spcAft>
                <a:spcPts val="800"/>
              </a:spcAft>
            </a:pPr>
            <a:endParaRPr lang="en-GB" sz="1400" b="0" dirty="0" smtClean="0">
              <a:solidFill>
                <a:schemeClr val="accent2"/>
              </a:solidFill>
            </a:endParaRPr>
          </a:p>
          <a:p>
            <a:pPr lvl="0"/>
            <a:endParaRPr lang="de-DE" sz="2000" b="0" dirty="0" smtClean="0"/>
          </a:p>
          <a:p>
            <a:endParaRPr lang="de-DE" sz="2000" b="0" dirty="0">
              <a:solidFill>
                <a:srgbClr val="4D4D4D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ICS </a:t>
            </a:r>
            <a:r>
              <a:rPr lang="de-DE" dirty="0" err="1" smtClean="0"/>
              <a:t>Guideline</a:t>
            </a:r>
            <a:r>
              <a:rPr lang="de-DE" dirty="0" smtClean="0"/>
              <a:t> Project                                                                                                        Kroneder-</a:t>
            </a:r>
            <a:r>
              <a:rPr lang="de-DE" dirty="0" err="1" smtClean="0"/>
              <a:t>Partisch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ED686-F466-7047-9261-21F027EAFBA4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0691" y="4572000"/>
            <a:ext cx="2335918" cy="1532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34105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ICS Guideline Project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4245" y="1405467"/>
            <a:ext cx="8215622" cy="4817534"/>
          </a:xfrm>
        </p:spPr>
        <p:txBody>
          <a:bodyPr/>
          <a:lstStyle/>
          <a:p>
            <a:r>
              <a:rPr lang="en-GB" sz="2200" dirty="0" smtClean="0"/>
              <a:t>Process and timeline</a:t>
            </a:r>
          </a:p>
          <a:p>
            <a:pPr marL="690563" indent="-342900">
              <a:buFont typeface="Wingdings" charset="2"/>
              <a:buChar char="Ø"/>
            </a:pPr>
            <a:r>
              <a:rPr lang="en-GB" b="0" dirty="0" smtClean="0">
                <a:solidFill>
                  <a:srgbClr val="666666"/>
                </a:solidFill>
              </a:rPr>
              <a:t>Kick-off at meeting of directors of the ACA:  August 2013</a:t>
            </a:r>
          </a:p>
          <a:p>
            <a:pPr marL="690563" indent="-342900">
              <a:buFont typeface="Wingdings" charset="2"/>
              <a:buChar char="Ø"/>
            </a:pPr>
            <a:r>
              <a:rPr lang="en-GB" sz="2000" b="0" dirty="0" smtClean="0">
                <a:solidFill>
                  <a:srgbClr val="666666"/>
                </a:solidFill>
              </a:rPr>
              <a:t>4 meetings of the working group </a:t>
            </a:r>
            <a:br>
              <a:rPr lang="en-GB" sz="2000" b="0" dirty="0" smtClean="0">
                <a:solidFill>
                  <a:srgbClr val="666666"/>
                </a:solidFill>
              </a:rPr>
            </a:br>
            <a:r>
              <a:rPr lang="en-GB" sz="2000" b="0" dirty="0" smtClean="0">
                <a:solidFill>
                  <a:srgbClr val="666666"/>
                </a:solidFill>
              </a:rPr>
              <a:t>- planning structure and content,  finding joint approach</a:t>
            </a:r>
            <a:br>
              <a:rPr lang="en-GB" sz="2000" b="0" dirty="0" smtClean="0">
                <a:solidFill>
                  <a:srgbClr val="666666"/>
                </a:solidFill>
              </a:rPr>
            </a:br>
            <a:r>
              <a:rPr lang="en-GB" sz="2000" b="0" dirty="0" smtClean="0">
                <a:solidFill>
                  <a:srgbClr val="666666"/>
                </a:solidFill>
              </a:rPr>
              <a:t>- assignment of tasks</a:t>
            </a:r>
            <a:br>
              <a:rPr lang="en-GB" sz="2000" b="0" dirty="0" smtClean="0">
                <a:solidFill>
                  <a:srgbClr val="666666"/>
                </a:solidFill>
              </a:rPr>
            </a:br>
            <a:r>
              <a:rPr lang="en-GB" sz="2000" b="0" dirty="0" smtClean="0">
                <a:solidFill>
                  <a:srgbClr val="666666"/>
                </a:solidFill>
              </a:rPr>
              <a:t>- harmonization, finalization</a:t>
            </a:r>
          </a:p>
          <a:p>
            <a:pPr marL="690563" indent="-342900">
              <a:buFont typeface="Wingdings" charset="2"/>
              <a:buChar char="Ø"/>
            </a:pPr>
            <a:r>
              <a:rPr lang="en-GB" sz="2000" b="0" dirty="0" smtClean="0">
                <a:solidFill>
                  <a:srgbClr val="666666"/>
                </a:solidFill>
              </a:rPr>
              <a:t>Bilateral exchange</a:t>
            </a:r>
          </a:p>
          <a:p>
            <a:pPr marL="690563" lvl="0" indent="-342900">
              <a:buFont typeface="Wingdings" charset="2"/>
              <a:buChar char="Ø"/>
            </a:pPr>
            <a:r>
              <a:rPr lang="en-GB" sz="2000" b="0" dirty="0" smtClean="0">
                <a:solidFill>
                  <a:srgbClr val="666666"/>
                </a:solidFill>
              </a:rPr>
              <a:t>Presentation of draft at ACA training conference: </a:t>
            </a:r>
            <a:br>
              <a:rPr lang="en-GB" sz="2000" b="0" dirty="0" smtClean="0">
                <a:solidFill>
                  <a:srgbClr val="666666"/>
                </a:solidFill>
              </a:rPr>
            </a:br>
            <a:r>
              <a:rPr lang="en-GB" sz="2000" b="0" dirty="0" smtClean="0">
                <a:solidFill>
                  <a:srgbClr val="666666"/>
                </a:solidFill>
              </a:rPr>
              <a:t>December 2013 </a:t>
            </a:r>
          </a:p>
          <a:p>
            <a:pPr marL="690563" lvl="0" indent="-342900">
              <a:buFont typeface="Wingdings" charset="2"/>
              <a:buChar char="Ø"/>
            </a:pPr>
            <a:r>
              <a:rPr lang="en-GB" b="0" dirty="0" smtClean="0">
                <a:solidFill>
                  <a:srgbClr val="666666"/>
                </a:solidFill>
              </a:rPr>
              <a:t>First application of the guideline in a </a:t>
            </a:r>
            <a:r>
              <a:rPr lang="en-GB" b="0" dirty="0" smtClean="0">
                <a:solidFill>
                  <a:srgbClr val="000090"/>
                </a:solidFill>
              </a:rPr>
              <a:t>pilot/feedback phase</a:t>
            </a:r>
            <a:r>
              <a:rPr lang="en-GB" b="0" dirty="0" smtClean="0">
                <a:solidFill>
                  <a:srgbClr val="666666"/>
                </a:solidFill>
              </a:rPr>
              <a:t>: January 2014</a:t>
            </a:r>
          </a:p>
          <a:p>
            <a:pPr marL="690563" lvl="0" indent="-342900">
              <a:buFont typeface="Wingdings" charset="2"/>
              <a:buChar char="Ø"/>
            </a:pPr>
            <a:endParaRPr lang="de-DE" sz="2200" dirty="0" smtClean="0"/>
          </a:p>
          <a:p>
            <a:pPr marL="690563" indent="-342900">
              <a:buFont typeface="Arial"/>
              <a:buChar char="•"/>
            </a:pPr>
            <a:endParaRPr lang="de-DE" sz="1600" dirty="0" smtClean="0">
              <a:solidFill>
                <a:schemeClr val="accent2"/>
              </a:solidFill>
            </a:endParaRPr>
          </a:p>
          <a:p>
            <a:pPr marL="347663"/>
            <a:endParaRPr lang="de-DE" sz="2000" dirty="0" smtClean="0"/>
          </a:p>
          <a:p>
            <a:pPr marL="347663"/>
            <a:endParaRPr lang="de-DE" sz="1700" b="0" dirty="0" smtClean="0">
              <a:solidFill>
                <a:schemeClr val="accent2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ICS Guideline Project                                                                                                        Kroneder-</a:t>
            </a:r>
            <a:r>
              <a:rPr lang="de-DE" dirty="0" err="1" smtClean="0"/>
              <a:t>Partisch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ED686-F466-7047-9261-21F027EAFBA4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51236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ICS Guideline Project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65344"/>
            <a:ext cx="8229600" cy="4041375"/>
          </a:xfrm>
        </p:spPr>
        <p:txBody>
          <a:bodyPr/>
          <a:lstStyle/>
          <a:p>
            <a:pPr lvl="0"/>
            <a:r>
              <a:rPr lang="en-GB" dirty="0" smtClean="0"/>
              <a:t>Structure of the Guideline 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666666"/>
                </a:solidFill>
              </a:rPr>
              <a:t>Modular </a:t>
            </a:r>
            <a:r>
              <a:rPr lang="en-GB" dirty="0">
                <a:solidFill>
                  <a:srgbClr val="666666"/>
                </a:solidFill>
              </a:rPr>
              <a:t>structure</a:t>
            </a:r>
          </a:p>
          <a:p>
            <a:pPr lvl="0"/>
            <a:r>
              <a:rPr lang="en-GB" dirty="0" smtClean="0"/>
              <a:t>General part</a:t>
            </a:r>
          </a:p>
          <a:p>
            <a:pPr marL="787400" lvl="3" indent="-342900">
              <a:buFont typeface="Wingdings" pitchFamily="2" charset="2"/>
              <a:buChar char="Ø"/>
            </a:pPr>
            <a:r>
              <a:rPr lang="en-GB" sz="2400" dirty="0" smtClean="0">
                <a:solidFill>
                  <a:srgbClr val="666666"/>
                </a:solidFill>
              </a:rPr>
              <a:t>ICS: </a:t>
            </a:r>
            <a:r>
              <a:rPr lang="en-GB" sz="2400" dirty="0" smtClean="0">
                <a:ea typeface="ＭＳ Ｐゴシック" pitchFamily="-107" charset="-128"/>
              </a:rPr>
              <a:t>Definition</a:t>
            </a:r>
            <a:r>
              <a:rPr lang="en-GB" sz="2400" b="0" dirty="0" smtClean="0">
                <a:solidFill>
                  <a:srgbClr val="666666"/>
                </a:solidFill>
              </a:rPr>
              <a:t> and objectives </a:t>
            </a:r>
          </a:p>
          <a:p>
            <a:pPr marL="787400" lvl="3" indent="-342900">
              <a:buFont typeface="Wingdings" pitchFamily="2" charset="2"/>
              <a:buChar char="Ø"/>
            </a:pPr>
            <a:r>
              <a:rPr lang="en-GB" sz="2400" b="0" dirty="0" smtClean="0">
                <a:solidFill>
                  <a:srgbClr val="666666"/>
                </a:solidFill>
              </a:rPr>
              <a:t>ICS-Standards: COSO / INTOSAI </a:t>
            </a:r>
          </a:p>
          <a:p>
            <a:pPr marL="787400" lvl="3" indent="-342900">
              <a:buFont typeface="Wingdings" pitchFamily="2" charset="2"/>
              <a:buChar char="Ø"/>
            </a:pPr>
            <a:r>
              <a:rPr lang="en-GB" sz="2400" dirty="0" smtClean="0">
                <a:ea typeface="ＭＳ Ｐゴシック" pitchFamily="-107" charset="-128"/>
              </a:rPr>
              <a:t>Main audit questions / evaluation </a:t>
            </a:r>
            <a:r>
              <a:rPr lang="en-GB" sz="2400" dirty="0">
                <a:ea typeface="ＭＳ Ｐゴシック" pitchFamily="-107" charset="-128"/>
              </a:rPr>
              <a:t>criteria </a:t>
            </a:r>
          </a:p>
          <a:p>
            <a:pPr marL="787400" lvl="3" indent="-342900">
              <a:buFont typeface="Wingdings" pitchFamily="2" charset="2"/>
              <a:buChar char="Ø"/>
            </a:pPr>
            <a:r>
              <a:rPr lang="en-GB" sz="2400" dirty="0" smtClean="0">
                <a:solidFill>
                  <a:srgbClr val="666666"/>
                </a:solidFill>
              </a:rPr>
              <a:t>Reference to k</a:t>
            </a:r>
            <a:r>
              <a:rPr lang="en-GB" sz="2400" b="0" dirty="0" smtClean="0">
                <a:solidFill>
                  <a:srgbClr val="666666"/>
                </a:solidFill>
              </a:rPr>
              <a:t>ey statements concerning </a:t>
            </a:r>
            <a:r>
              <a:rPr lang="en-GB" sz="2400" dirty="0" smtClean="0">
                <a:solidFill>
                  <a:srgbClr val="666666"/>
                </a:solidFill>
              </a:rPr>
              <a:t>ICS in </a:t>
            </a:r>
            <a:r>
              <a:rPr lang="en-GB" sz="2400" dirty="0" smtClean="0">
                <a:ea typeface="ＭＳ Ｐゴシック" pitchFamily="-107" charset="-128"/>
              </a:rPr>
              <a:t>former audit reports </a:t>
            </a:r>
          </a:p>
          <a:p>
            <a:pPr marL="342900" indent="-342900">
              <a:buFont typeface="Wingdings" pitchFamily="2" charset="2"/>
              <a:buChar char="Ø"/>
            </a:pPr>
            <a:endParaRPr lang="de-DE" sz="2000" b="0" dirty="0" smtClean="0">
              <a:solidFill>
                <a:srgbClr val="666666"/>
              </a:solidFill>
            </a:endParaRPr>
          </a:p>
          <a:p>
            <a:pPr marL="1129950" lvl="2" indent="-285750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Symbol" charset="2"/>
              <a:buChar char="-"/>
              <a:tabLst>
                <a:tab pos="450215" algn="l"/>
              </a:tabLst>
            </a:pPr>
            <a:endParaRPr lang="de-DE" sz="1800" dirty="0" smtClean="0">
              <a:ea typeface="ＭＳ Ｐゴシック" pitchFamily="-107" charset="-128"/>
            </a:endParaRPr>
          </a:p>
          <a:p>
            <a:pPr marL="342900" lvl="0" indent="-342900"/>
            <a:endParaRPr lang="de-DE" sz="2000" dirty="0" smtClean="0"/>
          </a:p>
          <a:p>
            <a:endParaRPr lang="de-DE" sz="2000" b="0" dirty="0">
              <a:solidFill>
                <a:srgbClr val="4D4D4D"/>
              </a:solidFill>
            </a:endParaRPr>
          </a:p>
          <a:p>
            <a:pPr lvl="1">
              <a:buFont typeface="Symbol" charset="2"/>
              <a:buChar char="-"/>
            </a:pPr>
            <a:endParaRPr lang="de-DE" sz="2000" dirty="0">
              <a:solidFill>
                <a:srgbClr val="4D4D4D"/>
              </a:solidFill>
              <a:ea typeface="ＭＳ Ｐゴシック" pitchFamily="-107" charset="-128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ICS Guideline Project                                                                                                        Kroneder-</a:t>
            </a:r>
            <a:r>
              <a:rPr lang="de-DE" dirty="0" err="1" smtClean="0"/>
              <a:t>Partisch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ED686-F466-7047-9261-21F027EAFBA4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09377" y="2369127"/>
            <a:ext cx="2045616" cy="1025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07883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ICS Guideline Project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47579" y="1397991"/>
            <a:ext cx="8405476" cy="4963165"/>
          </a:xfrm>
        </p:spPr>
        <p:txBody>
          <a:bodyPr/>
          <a:lstStyle/>
          <a:p>
            <a:pPr lvl="0"/>
            <a:r>
              <a:rPr lang="en-GB" dirty="0" smtClean="0"/>
              <a:t>Structure of the Guideline </a:t>
            </a:r>
          </a:p>
          <a:p>
            <a:pPr lvl="0"/>
            <a:r>
              <a:rPr lang="en-GB" dirty="0" smtClean="0"/>
              <a:t>Specific parts</a:t>
            </a:r>
          </a:p>
          <a:p>
            <a:pPr marL="342900" indent="-342900"/>
            <a:r>
              <a:rPr lang="en-GB" b="0" dirty="0" smtClean="0">
                <a:solidFill>
                  <a:srgbClr val="666666"/>
                </a:solidFill>
              </a:rPr>
              <a:t>i.e</a:t>
            </a:r>
            <a:r>
              <a:rPr lang="en-GB" b="0" dirty="0">
                <a:solidFill>
                  <a:srgbClr val="666666"/>
                </a:solidFill>
              </a:rPr>
              <a:t>. </a:t>
            </a:r>
            <a:r>
              <a:rPr lang="en-GB" b="0" dirty="0" smtClean="0">
                <a:solidFill>
                  <a:srgbClr val="666666"/>
                </a:solidFill>
              </a:rPr>
              <a:t>guidelines for auditing ICS for </a:t>
            </a:r>
            <a:br>
              <a:rPr lang="en-GB" b="0" dirty="0" smtClean="0">
                <a:solidFill>
                  <a:srgbClr val="666666"/>
                </a:solidFill>
              </a:rPr>
            </a:br>
            <a:r>
              <a:rPr lang="en-GB" b="0" dirty="0" smtClean="0">
                <a:solidFill>
                  <a:srgbClr val="666666"/>
                </a:solidFill>
              </a:rPr>
              <a:t>5 typical ICS-relevant audit topics</a:t>
            </a:r>
          </a:p>
          <a:p>
            <a:pPr marL="1129950" lvl="2" indent="-285750">
              <a:spcBef>
                <a:spcPts val="0"/>
              </a:spcBef>
              <a:spcAft>
                <a:spcPts val="0"/>
              </a:spcAft>
              <a:buFont typeface="Symbol" charset="2"/>
              <a:buChar char="-"/>
              <a:tabLst>
                <a:tab pos="450215" algn="l"/>
              </a:tabLst>
            </a:pPr>
            <a:r>
              <a:rPr lang="en-GB" sz="2400" dirty="0">
                <a:ea typeface="ＭＳ Ｐゴシック" pitchFamily="-107" charset="-128"/>
              </a:rPr>
              <a:t>S</a:t>
            </a:r>
            <a:r>
              <a:rPr lang="en-GB" sz="2400" dirty="0" smtClean="0">
                <a:ea typeface="ＭＳ Ｐゴシック" pitchFamily="-107" charset="-128"/>
              </a:rPr>
              <a:t>mall organisations / companies </a:t>
            </a:r>
          </a:p>
          <a:p>
            <a:pPr marL="1129950" lvl="2" indent="-285750">
              <a:spcBef>
                <a:spcPts val="0"/>
              </a:spcBef>
              <a:spcAft>
                <a:spcPts val="0"/>
              </a:spcAft>
              <a:buFont typeface="Symbol" charset="2"/>
              <a:buChar char="-"/>
              <a:tabLst>
                <a:tab pos="450215" algn="l"/>
              </a:tabLst>
            </a:pPr>
            <a:r>
              <a:rPr lang="en-GB" sz="2400" dirty="0" smtClean="0">
                <a:ea typeface="ＭＳ Ｐゴシック" pitchFamily="-107" charset="-128"/>
              </a:rPr>
              <a:t>Procurement</a:t>
            </a:r>
          </a:p>
          <a:p>
            <a:pPr marL="1129950" lvl="2" indent="-285750">
              <a:spcBef>
                <a:spcPts val="0"/>
              </a:spcBef>
              <a:spcAft>
                <a:spcPts val="0"/>
              </a:spcAft>
              <a:buFont typeface="Symbol" charset="2"/>
              <a:buChar char="-"/>
              <a:tabLst>
                <a:tab pos="450215" algn="l"/>
              </a:tabLst>
            </a:pPr>
            <a:r>
              <a:rPr lang="en-GB" sz="2400" dirty="0" smtClean="0">
                <a:ea typeface="ＭＳ Ｐゴシック" pitchFamily="-107" charset="-128"/>
              </a:rPr>
              <a:t>Subsidies</a:t>
            </a:r>
          </a:p>
          <a:p>
            <a:pPr marL="1129950" lvl="2" indent="-285750">
              <a:spcBef>
                <a:spcPts val="0"/>
              </a:spcBef>
              <a:spcAft>
                <a:spcPts val="0"/>
              </a:spcAft>
              <a:buFont typeface="Symbol" charset="2"/>
              <a:buChar char="-"/>
              <a:tabLst>
                <a:tab pos="450215" algn="l"/>
              </a:tabLst>
            </a:pPr>
            <a:r>
              <a:rPr lang="en-GB" sz="2400" dirty="0">
                <a:ea typeface="ＭＳ Ｐゴシック" pitchFamily="-107" charset="-128"/>
              </a:rPr>
              <a:t>F</a:t>
            </a:r>
            <a:r>
              <a:rPr lang="en-GB" sz="2400" dirty="0" smtClean="0">
                <a:ea typeface="ＭＳ Ｐゴシック" pitchFamily="-107" charset="-128"/>
              </a:rPr>
              <a:t>inancial management </a:t>
            </a:r>
          </a:p>
          <a:p>
            <a:pPr marL="1129950" lvl="2" indent="-285750">
              <a:spcBef>
                <a:spcPts val="0"/>
              </a:spcBef>
              <a:spcAft>
                <a:spcPts val="0"/>
              </a:spcAft>
              <a:buFont typeface="Symbol" charset="2"/>
              <a:buChar char="-"/>
              <a:tabLst>
                <a:tab pos="450215" algn="l"/>
              </a:tabLst>
            </a:pPr>
            <a:r>
              <a:rPr lang="en-GB" sz="2400" dirty="0" smtClean="0">
                <a:ea typeface="ＭＳ Ｐゴシック" pitchFamily="-107" charset="-128"/>
              </a:rPr>
              <a:t>Municipalities </a:t>
            </a:r>
          </a:p>
          <a:p>
            <a:pPr marL="1129950" lvl="2" indent="-285750">
              <a:spcBef>
                <a:spcPts val="0"/>
              </a:spcBef>
              <a:spcAft>
                <a:spcPts val="0"/>
              </a:spcAft>
              <a:buFont typeface="Symbol" charset="2"/>
              <a:buChar char="-"/>
              <a:tabLst>
                <a:tab pos="450215" algn="l"/>
              </a:tabLst>
            </a:pPr>
            <a:endParaRPr lang="en-GB" sz="1800" dirty="0" smtClean="0">
              <a:ea typeface="ＭＳ Ｐゴシック" pitchFamily="-107" charset="-128"/>
            </a:endParaRPr>
          </a:p>
          <a:p>
            <a:pPr marL="457200" indent="-457200">
              <a:spcAft>
                <a:spcPts val="600"/>
              </a:spcAft>
              <a:buFont typeface="Wingdings" pitchFamily="2" charset="2"/>
              <a:buChar char="Ø"/>
            </a:pPr>
            <a:r>
              <a:rPr lang="en-GB" b="0" dirty="0">
                <a:solidFill>
                  <a:srgbClr val="000090"/>
                </a:solidFill>
              </a:rPr>
              <a:t>Main audit questions and </a:t>
            </a:r>
            <a:r>
              <a:rPr lang="en-GB" b="0" dirty="0" smtClean="0">
                <a:solidFill>
                  <a:srgbClr val="000090"/>
                </a:solidFill>
              </a:rPr>
              <a:t>risks to be identified  </a:t>
            </a:r>
          </a:p>
          <a:p>
            <a:pPr marL="457200" lvl="0" indent="-457200">
              <a:spcAft>
                <a:spcPts val="600"/>
              </a:spcAft>
              <a:buFont typeface="Wingdings" pitchFamily="2" charset="2"/>
              <a:buChar char="Ø"/>
            </a:pPr>
            <a:r>
              <a:rPr lang="en-GB" b="0" dirty="0">
                <a:solidFill>
                  <a:srgbClr val="666666"/>
                </a:solidFill>
              </a:rPr>
              <a:t>Reference to key statements </a:t>
            </a:r>
            <a:r>
              <a:rPr lang="en-GB" b="0" dirty="0" smtClean="0">
                <a:solidFill>
                  <a:srgbClr val="666666"/>
                </a:solidFill>
              </a:rPr>
              <a:t>in </a:t>
            </a:r>
            <a:r>
              <a:rPr lang="en-GB" b="0" dirty="0" smtClean="0">
                <a:solidFill>
                  <a:srgbClr val="000090"/>
                </a:solidFill>
              </a:rPr>
              <a:t>former </a:t>
            </a:r>
            <a:r>
              <a:rPr lang="en-GB" b="0" dirty="0" smtClean="0">
                <a:solidFill>
                  <a:srgbClr val="000090"/>
                </a:solidFill>
              </a:rPr>
              <a:t>audit reports</a:t>
            </a:r>
            <a:endParaRPr lang="de-DE" sz="1800" i="1" dirty="0">
              <a:ea typeface="ＭＳ Ｐゴシック" pitchFamily="-107" charset="-128"/>
            </a:endParaRPr>
          </a:p>
          <a:p>
            <a:pPr marL="342900" lvl="0" indent="-342900">
              <a:buFont typeface="Arial"/>
              <a:buChar char="•"/>
            </a:pPr>
            <a:endParaRPr lang="de-DE" sz="2000" dirty="0" smtClean="0"/>
          </a:p>
          <a:p>
            <a:endParaRPr lang="de-DE" sz="2000" b="0" dirty="0">
              <a:solidFill>
                <a:srgbClr val="4D4D4D"/>
              </a:solidFill>
            </a:endParaRPr>
          </a:p>
          <a:p>
            <a:pPr lvl="1">
              <a:buFont typeface="Symbol" charset="2"/>
              <a:buChar char="-"/>
            </a:pPr>
            <a:endParaRPr lang="de-DE" sz="2000" dirty="0">
              <a:solidFill>
                <a:srgbClr val="4D4D4D"/>
              </a:solidFill>
              <a:ea typeface="ＭＳ Ｐゴシック" pitchFamily="-107" charset="-128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ICS Guideline Project                                                                                                        Kroneder-</a:t>
            </a:r>
            <a:r>
              <a:rPr lang="de-DE" dirty="0" err="1" smtClean="0"/>
              <a:t>Partisch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ED686-F466-7047-9261-21F027EAFBA4}" type="slidenum">
              <a:rPr lang="de-DE" smtClean="0"/>
              <a:pPr>
                <a:defRPr/>
              </a:pPr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333715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ICS Guideline Project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65344"/>
            <a:ext cx="8229600" cy="4686821"/>
          </a:xfrm>
        </p:spPr>
        <p:txBody>
          <a:bodyPr/>
          <a:lstStyle/>
          <a:p>
            <a:r>
              <a:rPr lang="en-GB" dirty="0" smtClean="0"/>
              <a:t>Pilot/Feedback phase</a:t>
            </a:r>
            <a:endParaRPr lang="en-GB" sz="2000" b="0" dirty="0" smtClean="0">
              <a:solidFill>
                <a:srgbClr val="666666"/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en-GB" b="0" dirty="0" smtClean="0">
                <a:solidFill>
                  <a:schemeClr val="accent2"/>
                </a:solidFill>
              </a:rPr>
              <a:t>Application by audit teams </a:t>
            </a:r>
            <a:r>
              <a:rPr lang="en-GB" b="0" dirty="0" smtClean="0">
                <a:solidFill>
                  <a:srgbClr val="666666"/>
                </a:solidFill>
              </a:rPr>
              <a:t>– since January 2014</a:t>
            </a:r>
            <a:br>
              <a:rPr lang="en-GB" b="0" dirty="0" smtClean="0">
                <a:solidFill>
                  <a:srgbClr val="666666"/>
                </a:solidFill>
              </a:rPr>
            </a:br>
            <a:endParaRPr lang="en-GB" b="0" dirty="0" smtClean="0">
              <a:solidFill>
                <a:srgbClr val="666666"/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en-GB" b="0" dirty="0" smtClean="0">
                <a:solidFill>
                  <a:srgbClr val="000090"/>
                </a:solidFill>
              </a:rPr>
              <a:t>Feedback </a:t>
            </a:r>
          </a:p>
          <a:p>
            <a:pPr marL="787400" lvl="3" indent="-342900"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666666"/>
                </a:solidFill>
                <a:ea typeface="ＭＳ Ｐゴシック" pitchFamily="-107" charset="-128"/>
              </a:rPr>
              <a:t>Positive reception – with regard to the general concept as a </a:t>
            </a:r>
            <a:r>
              <a:rPr lang="en-GB" sz="2400" dirty="0" smtClean="0">
                <a:solidFill>
                  <a:srgbClr val="000090"/>
                </a:solidFill>
                <a:ea typeface="ＭＳ Ｐゴシック" pitchFamily="-107" charset="-128"/>
              </a:rPr>
              <a:t>support tool </a:t>
            </a:r>
            <a:endParaRPr lang="en-GB" sz="2600" dirty="0" smtClean="0">
              <a:solidFill>
                <a:srgbClr val="666666"/>
              </a:solidFill>
              <a:ea typeface="ＭＳ Ｐゴシック" pitchFamily="-107" charset="-128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ICS Guideline Project                                                                                                        Kroneder-</a:t>
            </a:r>
            <a:r>
              <a:rPr lang="de-DE" dirty="0" err="1" smtClean="0"/>
              <a:t>Partisch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ED686-F466-7047-9261-21F027EAFBA4}" type="slidenum">
              <a:rPr lang="de-DE" smtClean="0"/>
              <a:pPr>
                <a:defRPr/>
              </a:pPr>
              <a:t>9</a:t>
            </a:fld>
            <a:endParaRPr lang="de-DE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92981" y="4513984"/>
            <a:ext cx="1690253" cy="1637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15550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_Praesentation-1">
  <a:themeElements>
    <a:clrScheme name="RH Farben">
      <a:dk1>
        <a:srgbClr val="333399"/>
      </a:dk1>
      <a:lt1>
        <a:srgbClr val="FFFFFF"/>
      </a:lt1>
      <a:dk2>
        <a:srgbClr val="FFFFFF"/>
      </a:dk2>
      <a:lt2>
        <a:srgbClr val="FFFFFF"/>
      </a:lt2>
      <a:accent1>
        <a:srgbClr val="999999"/>
      </a:accent1>
      <a:accent2>
        <a:srgbClr val="666666"/>
      </a:accent2>
      <a:accent3>
        <a:srgbClr val="333399"/>
      </a:accent3>
      <a:accent4>
        <a:srgbClr val="62649B"/>
      </a:accent4>
      <a:accent5>
        <a:srgbClr val="88869A"/>
      </a:accent5>
      <a:accent6>
        <a:srgbClr val="777ACF"/>
      </a:accent6>
      <a:hlink>
        <a:srgbClr val="0000FF"/>
      </a:hlink>
      <a:folHlink>
        <a:srgbClr val="66666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482</Words>
  <Application>Microsoft Office PowerPoint</Application>
  <PresentationFormat>Bildschirmpräsentation (4:3)</PresentationFormat>
  <Paragraphs>175</Paragraphs>
  <Slides>18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19" baseType="lpstr">
      <vt:lpstr>CD_Praesentation-1</vt:lpstr>
      <vt:lpstr>Folie 1</vt:lpstr>
      <vt:lpstr>ICS Guideline Project</vt:lpstr>
      <vt:lpstr>ICS Guideline Project</vt:lpstr>
      <vt:lpstr>ICS Guideline Project</vt:lpstr>
      <vt:lpstr>ICS Guideline Project</vt:lpstr>
      <vt:lpstr>ICS Guideline Project</vt:lpstr>
      <vt:lpstr>ICS Guideline Project </vt:lpstr>
      <vt:lpstr>ICS Guideline Project</vt:lpstr>
      <vt:lpstr>ICS Guideline Project </vt:lpstr>
      <vt:lpstr>ICS Guideline Project </vt:lpstr>
      <vt:lpstr>ICS Guideline Project </vt:lpstr>
      <vt:lpstr>ICS Guideline Project </vt:lpstr>
      <vt:lpstr>ICS Guideline Project </vt:lpstr>
      <vt:lpstr>Folie 14</vt:lpstr>
      <vt:lpstr>ICS Guideline Project</vt:lpstr>
      <vt:lpstr>ICS Guideline Project</vt:lpstr>
      <vt:lpstr>ICS Guideline Project</vt:lpstr>
      <vt:lpstr>ICS Guideline Project</vt:lpstr>
    </vt:vector>
  </TitlesOfParts>
  <Company>Rechnungshof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 Klausur 7./8. März 2011</dc:title>
  <dc:creator>Karin Filek</dc:creator>
  <cp:lastModifiedBy>Claudia Kroneder</cp:lastModifiedBy>
  <cp:revision>1493</cp:revision>
  <cp:lastPrinted>2014-04-25T15:38:29Z</cp:lastPrinted>
  <dcterms:created xsi:type="dcterms:W3CDTF">2011-12-07T14:09:20Z</dcterms:created>
  <dcterms:modified xsi:type="dcterms:W3CDTF">2014-05-25T09:01:55Z</dcterms:modified>
</cp:coreProperties>
</file>