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807" r:id="rId2"/>
    <p:sldMasterId id="2147483811" r:id="rId3"/>
  </p:sldMasterIdLst>
  <p:notesMasterIdLst>
    <p:notesMasterId r:id="rId26"/>
  </p:notesMasterIdLst>
  <p:handoutMasterIdLst>
    <p:handoutMasterId r:id="rId27"/>
  </p:handoutMasterIdLst>
  <p:sldIdLst>
    <p:sldId id="1058" r:id="rId4"/>
    <p:sldId id="926" r:id="rId5"/>
    <p:sldId id="1126" r:id="rId6"/>
    <p:sldId id="1133" r:id="rId7"/>
    <p:sldId id="1131" r:id="rId8"/>
    <p:sldId id="942" r:id="rId9"/>
    <p:sldId id="1178" r:id="rId10"/>
    <p:sldId id="1177" r:id="rId11"/>
    <p:sldId id="1072" r:id="rId12"/>
    <p:sldId id="1056" r:id="rId13"/>
    <p:sldId id="983" r:id="rId14"/>
    <p:sldId id="1175" r:id="rId15"/>
    <p:sldId id="947" r:id="rId16"/>
    <p:sldId id="991" r:id="rId17"/>
    <p:sldId id="1142" r:id="rId18"/>
    <p:sldId id="1166" r:id="rId19"/>
    <p:sldId id="1143" r:id="rId20"/>
    <p:sldId id="1060" r:id="rId21"/>
    <p:sldId id="975" r:id="rId22"/>
    <p:sldId id="1176" r:id="rId23"/>
    <p:sldId id="1059" r:id="rId24"/>
    <p:sldId id="1046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GAO" initials="GA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6B01"/>
    <a:srgbClr val="104F01"/>
    <a:srgbClr val="00004C"/>
    <a:srgbClr val="1C8802"/>
    <a:srgbClr val="E1F4FF"/>
    <a:srgbClr val="DDF2FF"/>
    <a:srgbClr val="EFF9FF"/>
    <a:srgbClr val="FFCC66"/>
    <a:srgbClr val="FF9999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0" autoAdjust="0"/>
    <p:restoredTop sz="91310" autoAdjust="0"/>
  </p:normalViewPr>
  <p:slideViewPr>
    <p:cSldViewPr>
      <p:cViewPr>
        <p:scale>
          <a:sx n="54" d="100"/>
          <a:sy n="54" d="100"/>
        </p:scale>
        <p:origin x="-1710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52"/>
    </p:cViewPr>
  </p:sorterViewPr>
  <p:notesViewPr>
    <p:cSldViewPr>
      <p:cViewPr>
        <p:scale>
          <a:sx n="75" d="100"/>
          <a:sy n="75" d="100"/>
        </p:scale>
        <p:origin x="-3102" y="66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41E1D-7EE5-4811-A78D-2ECF8F92D20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39745-944A-4848-BA00-E0A5641135C2}">
      <dgm:prSet phldrT="[Text]"/>
      <dgm:spPr>
        <a:solidFill>
          <a:srgbClr val="156B01"/>
        </a:solidFill>
      </dgm:spPr>
      <dgm:t>
        <a:bodyPr/>
        <a:lstStyle/>
        <a:p>
          <a:r>
            <a:rPr lang="en-US" dirty="0" smtClean="0"/>
            <a:t>Outreach to User Community</a:t>
          </a:r>
        </a:p>
        <a:p>
          <a:endParaRPr lang="en-US" dirty="0" smtClean="0"/>
        </a:p>
        <a:p>
          <a:r>
            <a:rPr lang="en-US" dirty="0" smtClean="0"/>
            <a:t>Ongoing</a:t>
          </a:r>
          <a:endParaRPr lang="en-US" dirty="0"/>
        </a:p>
      </dgm:t>
    </dgm:pt>
    <dgm:pt modelId="{40BBFDB4-8BDD-409D-A707-0ED55000B17B}" type="parTrans" cxnId="{75C4094A-0780-4F2B-A214-835FD584D322}">
      <dgm:prSet/>
      <dgm:spPr/>
      <dgm:t>
        <a:bodyPr/>
        <a:lstStyle/>
        <a:p>
          <a:endParaRPr lang="en-US"/>
        </a:p>
      </dgm:t>
    </dgm:pt>
    <dgm:pt modelId="{9A5C8C60-61C5-475F-81C4-43F04ABA1560}" type="sibTrans" cxnId="{75C4094A-0780-4F2B-A214-835FD584D322}">
      <dgm:prSet/>
      <dgm:spPr/>
      <dgm:t>
        <a:bodyPr/>
        <a:lstStyle/>
        <a:p>
          <a:endParaRPr lang="en-US"/>
        </a:p>
      </dgm:t>
    </dgm:pt>
    <dgm:pt modelId="{A7C3472E-69D9-4CA1-A12A-09C040490AD0}">
      <dgm:prSet phldrT="[Text]"/>
      <dgm:spPr>
        <a:solidFill>
          <a:srgbClr val="156B01"/>
        </a:solidFill>
      </dgm:spPr>
      <dgm:t>
        <a:bodyPr/>
        <a:lstStyle/>
        <a:p>
          <a:r>
            <a:rPr lang="en-US" dirty="0" smtClean="0"/>
            <a:t>First GBAC meeting</a:t>
          </a:r>
        </a:p>
        <a:p>
          <a:endParaRPr lang="en-US" dirty="0" smtClean="0"/>
        </a:p>
        <a:p>
          <a:r>
            <a:rPr lang="en-US" dirty="0" smtClean="0"/>
            <a:t>5/20/2013</a:t>
          </a:r>
          <a:endParaRPr lang="en-US" dirty="0"/>
        </a:p>
      </dgm:t>
    </dgm:pt>
    <dgm:pt modelId="{5BEC44F4-49FB-4CEC-B1CC-57F3E57E5723}" type="parTrans" cxnId="{528C093E-84DC-4FFD-BD1D-BFEF673CE4E1}">
      <dgm:prSet/>
      <dgm:spPr/>
      <dgm:t>
        <a:bodyPr/>
        <a:lstStyle/>
        <a:p>
          <a:endParaRPr lang="en-US"/>
        </a:p>
      </dgm:t>
    </dgm:pt>
    <dgm:pt modelId="{2273FB6B-1C40-4C3C-8362-670589BFE452}" type="sibTrans" cxnId="{528C093E-84DC-4FFD-BD1D-BFEF673CE4E1}">
      <dgm:prSet/>
      <dgm:spPr/>
      <dgm:t>
        <a:bodyPr/>
        <a:lstStyle/>
        <a:p>
          <a:endParaRPr lang="en-US"/>
        </a:p>
      </dgm:t>
    </dgm:pt>
    <dgm:pt modelId="{C16C5F8B-7AEC-49EA-9A57-BBC793A1206E}">
      <dgm:prSet phldrT="[Text]"/>
      <dgm:spPr>
        <a:solidFill>
          <a:srgbClr val="156B01"/>
        </a:solidFill>
      </dgm:spPr>
      <dgm:t>
        <a:bodyPr/>
        <a:lstStyle/>
        <a:p>
          <a:r>
            <a:rPr lang="en-US" dirty="0" smtClean="0"/>
            <a:t>Public Exposure</a:t>
          </a:r>
        </a:p>
        <a:p>
          <a:endParaRPr lang="en-US" dirty="0" smtClean="0"/>
        </a:p>
        <a:p>
          <a:r>
            <a:rPr lang="en-US" dirty="0" smtClean="0"/>
            <a:t>9/3/2013-2/18/2014</a:t>
          </a:r>
        </a:p>
        <a:p>
          <a:endParaRPr lang="en-US" dirty="0"/>
        </a:p>
      </dgm:t>
    </dgm:pt>
    <dgm:pt modelId="{212143F9-5A66-40DA-A26D-F703FA23BF30}" type="parTrans" cxnId="{8CC7F186-0AA9-4EBC-AAE3-B5208C3C3ADA}">
      <dgm:prSet/>
      <dgm:spPr/>
      <dgm:t>
        <a:bodyPr/>
        <a:lstStyle/>
        <a:p>
          <a:endParaRPr lang="en-US"/>
        </a:p>
      </dgm:t>
    </dgm:pt>
    <dgm:pt modelId="{F6AB9C63-CB5B-4598-BFD8-8138DA54EB78}" type="sibTrans" cxnId="{8CC7F186-0AA9-4EBC-AAE3-B5208C3C3ADA}">
      <dgm:prSet/>
      <dgm:spPr/>
      <dgm:t>
        <a:bodyPr/>
        <a:lstStyle/>
        <a:p>
          <a:endParaRPr lang="en-US"/>
        </a:p>
      </dgm:t>
    </dgm:pt>
    <dgm:pt modelId="{9E34D433-A537-40C5-AAFE-0971CC464E9E}">
      <dgm:prSet phldrT="[Text]"/>
      <dgm:spPr>
        <a:solidFill>
          <a:srgbClr val="156B01"/>
        </a:solidFill>
      </dgm:spPr>
      <dgm:t>
        <a:bodyPr/>
        <a:lstStyle/>
        <a:p>
          <a:r>
            <a:rPr lang="en-US" dirty="0" smtClean="0"/>
            <a:t>Finalize Green Book</a:t>
          </a:r>
        </a:p>
        <a:p>
          <a:r>
            <a:rPr lang="en-US" dirty="0" smtClean="0"/>
            <a:t> </a:t>
          </a:r>
        </a:p>
        <a:p>
          <a:r>
            <a:rPr lang="en-US" dirty="0" smtClean="0"/>
            <a:t>Summer 2014</a:t>
          </a:r>
          <a:endParaRPr lang="en-US" dirty="0"/>
        </a:p>
      </dgm:t>
    </dgm:pt>
    <dgm:pt modelId="{44D920E5-CD29-437D-8D93-3DE0D782F09D}" type="parTrans" cxnId="{B42501C3-575F-4992-81E3-0E2AA62BA55B}">
      <dgm:prSet/>
      <dgm:spPr/>
    </dgm:pt>
    <dgm:pt modelId="{01661F55-D29F-4887-8D26-F92A21BB0ED8}" type="sibTrans" cxnId="{B42501C3-575F-4992-81E3-0E2AA62BA55B}">
      <dgm:prSet/>
      <dgm:spPr/>
    </dgm:pt>
    <dgm:pt modelId="{4D2D3597-7488-4A8B-B4FD-270CB656CB63}" type="pres">
      <dgm:prSet presAssocID="{3D541E1D-7EE5-4811-A78D-2ECF8F92D2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49CA7-2EE5-48F6-AE20-886A6394DAFD}" type="pres">
      <dgm:prSet presAssocID="{06D39745-944A-4848-BA00-E0A5641135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716B-C23A-4C78-AA87-D04600988D57}" type="pres">
      <dgm:prSet presAssocID="{9A5C8C60-61C5-475F-81C4-43F04ABA1560}" presName="sibTrans" presStyleCnt="0"/>
      <dgm:spPr/>
    </dgm:pt>
    <dgm:pt modelId="{EB524982-F4FC-460F-8B5A-55B5C9A7D6FC}" type="pres">
      <dgm:prSet presAssocID="{A7C3472E-69D9-4CA1-A12A-09C040490A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C7EEE-1FBC-4FE2-9763-4E897BA8AE16}" type="pres">
      <dgm:prSet presAssocID="{2273FB6B-1C40-4C3C-8362-670589BFE452}" presName="sibTrans" presStyleCnt="0"/>
      <dgm:spPr/>
    </dgm:pt>
    <dgm:pt modelId="{74B88126-3030-4562-A5BE-C7670A9298CE}" type="pres">
      <dgm:prSet presAssocID="{C16C5F8B-7AEC-49EA-9A57-BBC793A120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46348-8E0E-44BA-9611-CA4256FD7725}" type="pres">
      <dgm:prSet presAssocID="{F6AB9C63-CB5B-4598-BFD8-8138DA54EB78}" presName="sibTrans" presStyleCnt="0"/>
      <dgm:spPr/>
    </dgm:pt>
    <dgm:pt modelId="{6C99709A-DD3B-4F25-841C-564550DDB291}" type="pres">
      <dgm:prSet presAssocID="{9E34D433-A537-40C5-AAFE-0971CC464E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501C3-575F-4992-81E3-0E2AA62BA55B}" srcId="{3D541E1D-7EE5-4811-A78D-2ECF8F92D201}" destId="{9E34D433-A537-40C5-AAFE-0971CC464E9E}" srcOrd="3" destOrd="0" parTransId="{44D920E5-CD29-437D-8D93-3DE0D782F09D}" sibTransId="{01661F55-D29F-4887-8D26-F92A21BB0ED8}"/>
    <dgm:cxn modelId="{20B8A958-DE51-495E-9569-B621922309AF}" type="presOf" srcId="{A7C3472E-69D9-4CA1-A12A-09C040490AD0}" destId="{EB524982-F4FC-460F-8B5A-55B5C9A7D6FC}" srcOrd="0" destOrd="0" presId="urn:microsoft.com/office/officeart/2005/8/layout/hList6"/>
    <dgm:cxn modelId="{FE26A0C4-01C9-4CA1-BA24-85F50A06F72B}" type="presOf" srcId="{3D541E1D-7EE5-4811-A78D-2ECF8F92D201}" destId="{4D2D3597-7488-4A8B-B4FD-270CB656CB63}" srcOrd="0" destOrd="0" presId="urn:microsoft.com/office/officeart/2005/8/layout/hList6"/>
    <dgm:cxn modelId="{75C4094A-0780-4F2B-A214-835FD584D322}" srcId="{3D541E1D-7EE5-4811-A78D-2ECF8F92D201}" destId="{06D39745-944A-4848-BA00-E0A5641135C2}" srcOrd="0" destOrd="0" parTransId="{40BBFDB4-8BDD-409D-A707-0ED55000B17B}" sibTransId="{9A5C8C60-61C5-475F-81C4-43F04ABA1560}"/>
    <dgm:cxn modelId="{8CC7F186-0AA9-4EBC-AAE3-B5208C3C3ADA}" srcId="{3D541E1D-7EE5-4811-A78D-2ECF8F92D201}" destId="{C16C5F8B-7AEC-49EA-9A57-BBC793A1206E}" srcOrd="2" destOrd="0" parTransId="{212143F9-5A66-40DA-A26D-F703FA23BF30}" sibTransId="{F6AB9C63-CB5B-4598-BFD8-8138DA54EB78}"/>
    <dgm:cxn modelId="{4EC79880-381F-4798-AAD1-07DB2BAE16BC}" type="presOf" srcId="{C16C5F8B-7AEC-49EA-9A57-BBC793A1206E}" destId="{74B88126-3030-4562-A5BE-C7670A9298CE}" srcOrd="0" destOrd="0" presId="urn:microsoft.com/office/officeart/2005/8/layout/hList6"/>
    <dgm:cxn modelId="{E7EC3B0E-C7D3-45AA-AE5C-B97DE3FD8CD5}" type="presOf" srcId="{06D39745-944A-4848-BA00-E0A5641135C2}" destId="{98749CA7-2EE5-48F6-AE20-886A6394DAFD}" srcOrd="0" destOrd="0" presId="urn:microsoft.com/office/officeart/2005/8/layout/hList6"/>
    <dgm:cxn modelId="{6ED1234F-9142-435E-BC25-BD703FB2C74D}" type="presOf" srcId="{9E34D433-A537-40C5-AAFE-0971CC464E9E}" destId="{6C99709A-DD3B-4F25-841C-564550DDB291}" srcOrd="0" destOrd="0" presId="urn:microsoft.com/office/officeart/2005/8/layout/hList6"/>
    <dgm:cxn modelId="{528C093E-84DC-4FFD-BD1D-BFEF673CE4E1}" srcId="{3D541E1D-7EE5-4811-A78D-2ECF8F92D201}" destId="{A7C3472E-69D9-4CA1-A12A-09C040490AD0}" srcOrd="1" destOrd="0" parTransId="{5BEC44F4-49FB-4CEC-B1CC-57F3E57E5723}" sibTransId="{2273FB6B-1C40-4C3C-8362-670589BFE452}"/>
    <dgm:cxn modelId="{93BFEF87-D3CB-4892-8DFA-E8579DB63090}" type="presParOf" srcId="{4D2D3597-7488-4A8B-B4FD-270CB656CB63}" destId="{98749CA7-2EE5-48F6-AE20-886A6394DAFD}" srcOrd="0" destOrd="0" presId="urn:microsoft.com/office/officeart/2005/8/layout/hList6"/>
    <dgm:cxn modelId="{71004C06-C660-430E-976B-3C434EB1CCD4}" type="presParOf" srcId="{4D2D3597-7488-4A8B-B4FD-270CB656CB63}" destId="{49CB716B-C23A-4C78-AA87-D04600988D57}" srcOrd="1" destOrd="0" presId="urn:microsoft.com/office/officeart/2005/8/layout/hList6"/>
    <dgm:cxn modelId="{FC790016-F225-4BB8-BCA2-6C0DC64BEFC3}" type="presParOf" srcId="{4D2D3597-7488-4A8B-B4FD-270CB656CB63}" destId="{EB524982-F4FC-460F-8B5A-55B5C9A7D6FC}" srcOrd="2" destOrd="0" presId="urn:microsoft.com/office/officeart/2005/8/layout/hList6"/>
    <dgm:cxn modelId="{C6C0CC79-BDE5-403A-A3E7-058E7099BEA7}" type="presParOf" srcId="{4D2D3597-7488-4A8B-B4FD-270CB656CB63}" destId="{0FBC7EEE-1FBC-4FE2-9763-4E897BA8AE16}" srcOrd="3" destOrd="0" presId="urn:microsoft.com/office/officeart/2005/8/layout/hList6"/>
    <dgm:cxn modelId="{8B7860E5-9AB2-465E-AA8C-EDA5F5150915}" type="presParOf" srcId="{4D2D3597-7488-4A8B-B4FD-270CB656CB63}" destId="{74B88126-3030-4562-A5BE-C7670A9298CE}" srcOrd="4" destOrd="0" presId="urn:microsoft.com/office/officeart/2005/8/layout/hList6"/>
    <dgm:cxn modelId="{455FA3F6-0D2C-4628-B3C6-62CEA378638D}" type="presParOf" srcId="{4D2D3597-7488-4A8B-B4FD-270CB656CB63}" destId="{D3446348-8E0E-44BA-9611-CA4256FD7725}" srcOrd="5" destOrd="0" presId="urn:microsoft.com/office/officeart/2005/8/layout/hList6"/>
    <dgm:cxn modelId="{0866D5DC-1E6E-4063-9DA8-9B21919565C7}" type="presParOf" srcId="{4D2D3597-7488-4A8B-B4FD-270CB656CB63}" destId="{6C99709A-DD3B-4F25-841C-564550DDB2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E322-DC4C-41CA-9F2A-EE48FF3A74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0755BA2-B694-4CD7-A39E-7247B523BB9F}">
      <dgm:prSet phldrT="[Text]"/>
      <dgm:spPr>
        <a:solidFill>
          <a:srgbClr val="00004C"/>
        </a:solidFill>
      </dgm:spPr>
      <dgm:t>
        <a:bodyPr/>
        <a:lstStyle/>
        <a:p>
          <a:r>
            <a:rPr lang="en-US" dirty="0" smtClean="0"/>
            <a:t>COSO</a:t>
          </a:r>
          <a:endParaRPr lang="en-US" dirty="0"/>
        </a:p>
      </dgm:t>
    </dgm:pt>
    <dgm:pt modelId="{F2CCD3EB-1E84-41A8-AD0D-6CB60CCA81D8}" type="parTrans" cxnId="{54843548-A22E-4A57-BA22-7764CE6F581D}">
      <dgm:prSet/>
      <dgm:spPr/>
      <dgm:t>
        <a:bodyPr/>
        <a:lstStyle/>
        <a:p>
          <a:endParaRPr lang="en-US"/>
        </a:p>
      </dgm:t>
    </dgm:pt>
    <dgm:pt modelId="{7F6D0B25-7FC4-425A-AF1A-EDC5854FC27E}" type="sibTrans" cxnId="{54843548-A22E-4A57-BA22-7764CE6F581D}">
      <dgm:prSet/>
      <dgm:spPr/>
      <dgm:t>
        <a:bodyPr/>
        <a:lstStyle/>
        <a:p>
          <a:endParaRPr lang="en-US"/>
        </a:p>
      </dgm:t>
    </dgm:pt>
    <dgm:pt modelId="{76597507-295F-43AA-869E-55BE68150EF5}">
      <dgm:prSet phldrT="[Text]"/>
      <dgm:spPr>
        <a:solidFill>
          <a:srgbClr val="104F01"/>
        </a:solidFill>
      </dgm:spPr>
      <dgm:t>
        <a:bodyPr/>
        <a:lstStyle/>
        <a:p>
          <a:r>
            <a:rPr lang="en-US" dirty="0" smtClean="0"/>
            <a:t>Green Book</a:t>
          </a:r>
          <a:endParaRPr lang="en-US" dirty="0"/>
        </a:p>
      </dgm:t>
    </dgm:pt>
    <dgm:pt modelId="{A1C6BBE6-B4B1-477E-9238-D8B0511A798C}" type="parTrans" cxnId="{496B5E5E-C89F-4794-AD42-C1FC0824BB52}">
      <dgm:prSet/>
      <dgm:spPr/>
      <dgm:t>
        <a:bodyPr/>
        <a:lstStyle/>
        <a:p>
          <a:endParaRPr lang="en-US"/>
        </a:p>
      </dgm:t>
    </dgm:pt>
    <dgm:pt modelId="{DDD8E96D-EF9E-4AF5-919D-C194D7F13735}" type="sibTrans" cxnId="{496B5E5E-C89F-4794-AD42-C1FC0824BB52}">
      <dgm:prSet/>
      <dgm:spPr/>
      <dgm:t>
        <a:bodyPr/>
        <a:lstStyle/>
        <a:p>
          <a:endParaRPr lang="en-US"/>
        </a:p>
      </dgm:t>
    </dgm:pt>
    <dgm:pt modelId="{E0B76644-4C50-49D9-96CE-181D371F2C96}" type="pres">
      <dgm:prSet presAssocID="{C332E322-DC4C-41CA-9F2A-EE48FF3A7475}" presName="CompostProcess" presStyleCnt="0">
        <dgm:presLayoutVars>
          <dgm:dir/>
          <dgm:resizeHandles val="exact"/>
        </dgm:presLayoutVars>
      </dgm:prSet>
      <dgm:spPr/>
    </dgm:pt>
    <dgm:pt modelId="{2652DD67-35C8-490A-B0E9-09CDC36009D1}" type="pres">
      <dgm:prSet presAssocID="{C332E322-DC4C-41CA-9F2A-EE48FF3A7475}" presName="arrow" presStyleLbl="bgShp" presStyleIdx="0" presStyleCnt="1" custScaleX="39857"/>
      <dgm:spPr>
        <a:solidFill>
          <a:schemeClr val="tx1">
            <a:lumMod val="20000"/>
            <a:lumOff val="80000"/>
          </a:schemeClr>
        </a:solidFill>
      </dgm:spPr>
    </dgm:pt>
    <dgm:pt modelId="{D95C3F7B-097F-4D8F-8F35-F9ECAB068E70}" type="pres">
      <dgm:prSet presAssocID="{C332E322-DC4C-41CA-9F2A-EE48FF3A7475}" presName="linearProcess" presStyleCnt="0"/>
      <dgm:spPr/>
    </dgm:pt>
    <dgm:pt modelId="{D91A964E-2F35-44D2-B090-41EAE171CC91}" type="pres">
      <dgm:prSet presAssocID="{00755BA2-B694-4CD7-A39E-7247B523BB9F}" presName="textNode" presStyleLbl="node1" presStyleIdx="0" presStyleCnt="2" custScaleX="96482" custLinFactX="-42835" custLinFactNeighborX="-100000" custLinFactNeighborY="-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F349D-B065-484B-A788-FAD999320CFB}" type="pres">
      <dgm:prSet presAssocID="{7F6D0B25-7FC4-425A-AF1A-EDC5854FC27E}" presName="sibTrans" presStyleCnt="0"/>
      <dgm:spPr/>
    </dgm:pt>
    <dgm:pt modelId="{FCF2C1F0-FC0F-4043-85B9-8E7D646356DB}" type="pres">
      <dgm:prSet presAssocID="{76597507-295F-43AA-869E-55BE68150EF5}" presName="textNode" presStyleLbl="node1" presStyleIdx="1" presStyleCnt="2" custScaleX="97047" custLinFactX="75078" custLinFactNeighborX="100000" custLinFactNeighborY="-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43548-A22E-4A57-BA22-7764CE6F581D}" srcId="{C332E322-DC4C-41CA-9F2A-EE48FF3A7475}" destId="{00755BA2-B694-4CD7-A39E-7247B523BB9F}" srcOrd="0" destOrd="0" parTransId="{F2CCD3EB-1E84-41A8-AD0D-6CB60CCA81D8}" sibTransId="{7F6D0B25-7FC4-425A-AF1A-EDC5854FC27E}"/>
    <dgm:cxn modelId="{B78B74BC-3857-4845-9CA9-DECFDDF7EFC9}" type="presOf" srcId="{00755BA2-B694-4CD7-A39E-7247B523BB9F}" destId="{D91A964E-2F35-44D2-B090-41EAE171CC91}" srcOrd="0" destOrd="0" presId="urn:microsoft.com/office/officeart/2005/8/layout/hProcess9"/>
    <dgm:cxn modelId="{F2317F40-AED3-4B5A-9906-00F3BC0CF583}" type="presOf" srcId="{C332E322-DC4C-41CA-9F2A-EE48FF3A7475}" destId="{E0B76644-4C50-49D9-96CE-181D371F2C96}" srcOrd="0" destOrd="0" presId="urn:microsoft.com/office/officeart/2005/8/layout/hProcess9"/>
    <dgm:cxn modelId="{99E239EE-598C-44D2-8257-182F0B2FC422}" type="presOf" srcId="{76597507-295F-43AA-869E-55BE68150EF5}" destId="{FCF2C1F0-FC0F-4043-85B9-8E7D646356DB}" srcOrd="0" destOrd="0" presId="urn:microsoft.com/office/officeart/2005/8/layout/hProcess9"/>
    <dgm:cxn modelId="{496B5E5E-C89F-4794-AD42-C1FC0824BB52}" srcId="{C332E322-DC4C-41CA-9F2A-EE48FF3A7475}" destId="{76597507-295F-43AA-869E-55BE68150EF5}" srcOrd="1" destOrd="0" parTransId="{A1C6BBE6-B4B1-477E-9238-D8B0511A798C}" sibTransId="{DDD8E96D-EF9E-4AF5-919D-C194D7F13735}"/>
    <dgm:cxn modelId="{ECD352BE-57E4-40EB-8E89-C218C99A22F8}" type="presParOf" srcId="{E0B76644-4C50-49D9-96CE-181D371F2C96}" destId="{2652DD67-35C8-490A-B0E9-09CDC36009D1}" srcOrd="0" destOrd="0" presId="urn:microsoft.com/office/officeart/2005/8/layout/hProcess9"/>
    <dgm:cxn modelId="{B8A48BCA-8F02-4A76-878F-53CC37CB2765}" type="presParOf" srcId="{E0B76644-4C50-49D9-96CE-181D371F2C96}" destId="{D95C3F7B-097F-4D8F-8F35-F9ECAB068E70}" srcOrd="1" destOrd="0" presId="urn:microsoft.com/office/officeart/2005/8/layout/hProcess9"/>
    <dgm:cxn modelId="{4DB7F619-455D-4AFB-A420-D86991C35276}" type="presParOf" srcId="{D95C3F7B-097F-4D8F-8F35-F9ECAB068E70}" destId="{D91A964E-2F35-44D2-B090-41EAE171CC91}" srcOrd="0" destOrd="0" presId="urn:microsoft.com/office/officeart/2005/8/layout/hProcess9"/>
    <dgm:cxn modelId="{36A36C70-A3C8-45DA-8123-FA83D3C1A58B}" type="presParOf" srcId="{D95C3F7B-097F-4D8F-8F35-F9ECAB068E70}" destId="{484F349D-B065-484B-A788-FAD999320CFB}" srcOrd="1" destOrd="0" presId="urn:microsoft.com/office/officeart/2005/8/layout/hProcess9"/>
    <dgm:cxn modelId="{81DCFB2D-4845-41C7-8BE6-A6D319A9B170}" type="presParOf" srcId="{D95C3F7B-097F-4D8F-8F35-F9ECAB068E70}" destId="{FCF2C1F0-FC0F-4043-85B9-8E7D646356D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6832B6-E5F2-4713-A032-6F459007E9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1A4F5E1-1BCC-4CE8-890F-66580927AB9F}">
      <dgm:prSet phldrT="[Text]"/>
      <dgm:spPr>
        <a:solidFill>
          <a:srgbClr val="104F01"/>
        </a:solidFill>
      </dgm:spPr>
      <dgm:t>
        <a:bodyPr/>
        <a:lstStyle/>
        <a:p>
          <a:r>
            <a:rPr lang="en-US" dirty="0" smtClean="0"/>
            <a:t>Achieve Objectives</a:t>
          </a:r>
          <a:endParaRPr lang="en-US" dirty="0"/>
        </a:p>
      </dgm:t>
    </dgm:pt>
    <dgm:pt modelId="{4A71690F-687E-4B05-88A8-45EA98189CF8}" type="parTrans" cxnId="{97474478-00DE-4BAE-AA6E-562D428B5D23}">
      <dgm:prSet/>
      <dgm:spPr/>
      <dgm:t>
        <a:bodyPr/>
        <a:lstStyle/>
        <a:p>
          <a:endParaRPr lang="en-US"/>
        </a:p>
      </dgm:t>
    </dgm:pt>
    <dgm:pt modelId="{D47535A5-83BE-49E4-A443-FB8455075592}" type="sibTrans" cxnId="{97474478-00DE-4BAE-AA6E-562D428B5D23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6609FA6-3661-4114-BC3C-FB465A905B78}">
      <dgm:prSet phldrT="[Text]"/>
      <dgm:spPr>
        <a:solidFill>
          <a:srgbClr val="104F01"/>
        </a:solidFill>
      </dgm:spPr>
      <dgm:t>
        <a:bodyPr/>
        <a:lstStyle/>
        <a:p>
          <a:r>
            <a:rPr lang="en-US" dirty="0" smtClean="0"/>
            <a:t>Principles</a:t>
          </a:r>
          <a:endParaRPr lang="en-US" dirty="0"/>
        </a:p>
      </dgm:t>
    </dgm:pt>
    <dgm:pt modelId="{AF992DFA-99F0-497B-9426-AFC1254D4387}" type="parTrans" cxnId="{AEFD45D6-0AB3-45BF-81C4-87D8FA9724DE}">
      <dgm:prSet/>
      <dgm:spPr/>
      <dgm:t>
        <a:bodyPr/>
        <a:lstStyle/>
        <a:p>
          <a:endParaRPr lang="en-US"/>
        </a:p>
      </dgm:t>
    </dgm:pt>
    <dgm:pt modelId="{3315DEF0-8AB0-4543-A1A6-62BD80EFB5FD}" type="sibTrans" cxnId="{AEFD45D6-0AB3-45BF-81C4-87D8FA9724DE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6FBCE24-8155-48B7-A131-3DC683B53A74}">
      <dgm:prSet/>
      <dgm:spPr>
        <a:solidFill>
          <a:srgbClr val="104F01"/>
        </a:solidFill>
      </dgm:spPr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7F0463C6-7006-455D-944B-FC0076D6BB8E}" type="parTrans" cxnId="{B8DF5B98-FA1D-4C16-9A00-19F8A2F5D00B}">
      <dgm:prSet/>
      <dgm:spPr/>
      <dgm:t>
        <a:bodyPr/>
        <a:lstStyle/>
        <a:p>
          <a:endParaRPr lang="en-US"/>
        </a:p>
      </dgm:t>
    </dgm:pt>
    <dgm:pt modelId="{D0DFAD3A-6544-4DBE-8985-F9A75A5B5F8E}" type="sibTrans" cxnId="{B8DF5B98-FA1D-4C16-9A00-19F8A2F5D00B}">
      <dgm:prSet/>
      <dgm:spPr/>
      <dgm:t>
        <a:bodyPr/>
        <a:lstStyle/>
        <a:p>
          <a:endParaRPr lang="en-US"/>
        </a:p>
      </dgm:t>
    </dgm:pt>
    <dgm:pt modelId="{8E16FA7C-D93D-4A90-A097-8F072BBF5FE9}">
      <dgm:prSet phldrT="[Text]"/>
      <dgm:spPr>
        <a:solidFill>
          <a:srgbClr val="104F01"/>
        </a:solidFill>
      </dgm:spPr>
      <dgm:t>
        <a:bodyPr/>
        <a:lstStyle/>
        <a:p>
          <a:r>
            <a:rPr lang="en-US" dirty="0" smtClean="0"/>
            <a:t>Components</a:t>
          </a:r>
          <a:endParaRPr lang="en-US" dirty="0"/>
        </a:p>
      </dgm:t>
    </dgm:pt>
    <dgm:pt modelId="{C8FED65A-A960-4AB5-937F-57B079BA61F4}" type="sibTrans" cxnId="{98127867-A6B9-4318-AB0A-0BEB826F7175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C785D7D-8116-4F72-BF25-AC8B0F132280}" type="parTrans" cxnId="{98127867-A6B9-4318-AB0A-0BEB826F7175}">
      <dgm:prSet/>
      <dgm:spPr/>
      <dgm:t>
        <a:bodyPr/>
        <a:lstStyle/>
        <a:p>
          <a:endParaRPr lang="en-US"/>
        </a:p>
      </dgm:t>
    </dgm:pt>
    <dgm:pt modelId="{E40AD194-2EB1-4F5B-B283-63D13E3D4A66}" type="pres">
      <dgm:prSet presAssocID="{E66832B6-E5F2-4713-A032-6F459007E9EB}" presName="linearFlow" presStyleCnt="0">
        <dgm:presLayoutVars>
          <dgm:resizeHandles val="exact"/>
        </dgm:presLayoutVars>
      </dgm:prSet>
      <dgm:spPr/>
    </dgm:pt>
    <dgm:pt modelId="{7E72B21C-061B-443C-B871-5C8128767CAF}" type="pres">
      <dgm:prSet presAssocID="{71A4F5E1-1BCC-4CE8-890F-66580927AB9F}" presName="node" presStyleLbl="node1" presStyleIdx="0" presStyleCnt="4" custScaleX="209624" custScaleY="10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FE1F-70E8-4B9A-93C9-E5C61793E07C}" type="pres">
      <dgm:prSet presAssocID="{D47535A5-83BE-49E4-A443-FB845507559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0183646-2947-4DB5-9EFC-9B76F97C6428}" type="pres">
      <dgm:prSet presAssocID="{D47535A5-83BE-49E4-A443-FB845507559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CC9A585-7B4A-4EEE-BE9E-DDF5935D19D7}" type="pres">
      <dgm:prSet presAssocID="{8E16FA7C-D93D-4A90-A097-8F072BBF5F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797CA-43C6-4782-8700-FD7338095938}" type="pres">
      <dgm:prSet presAssocID="{C8FED65A-A960-4AB5-937F-57B079BA61F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938BCC8-73B4-4EBC-AFA0-81CE10382015}" type="pres">
      <dgm:prSet presAssocID="{C8FED65A-A960-4AB5-937F-57B079BA61F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3708861-4520-40CD-808D-F05F0D54C7D7}" type="pres">
      <dgm:prSet presAssocID="{76609FA6-3661-4114-BC3C-FB465A905B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EC8BE-3E87-4562-816A-B562DAD12D2D}" type="pres">
      <dgm:prSet presAssocID="{3315DEF0-8AB0-4543-A1A6-62BD80EFB5F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4D8D8F5-22FB-48F3-B6C0-8C982C44CD88}" type="pres">
      <dgm:prSet presAssocID="{3315DEF0-8AB0-4543-A1A6-62BD80EFB5F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8A6405B-91FE-4F1B-A946-562CBB87D609}" type="pres">
      <dgm:prSet presAssocID="{D6FBCE24-8155-48B7-A131-3DC683B53A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27867-A6B9-4318-AB0A-0BEB826F7175}" srcId="{E66832B6-E5F2-4713-A032-6F459007E9EB}" destId="{8E16FA7C-D93D-4A90-A097-8F072BBF5FE9}" srcOrd="1" destOrd="0" parTransId="{4C785D7D-8116-4F72-BF25-AC8B0F132280}" sibTransId="{C8FED65A-A960-4AB5-937F-57B079BA61F4}"/>
    <dgm:cxn modelId="{AEFD45D6-0AB3-45BF-81C4-87D8FA9724DE}" srcId="{E66832B6-E5F2-4713-A032-6F459007E9EB}" destId="{76609FA6-3661-4114-BC3C-FB465A905B78}" srcOrd="2" destOrd="0" parTransId="{AF992DFA-99F0-497B-9426-AFC1254D4387}" sibTransId="{3315DEF0-8AB0-4543-A1A6-62BD80EFB5FD}"/>
    <dgm:cxn modelId="{F6900A6C-BA57-48BB-8352-3782B028150E}" type="presOf" srcId="{3315DEF0-8AB0-4543-A1A6-62BD80EFB5FD}" destId="{01AEC8BE-3E87-4562-816A-B562DAD12D2D}" srcOrd="0" destOrd="0" presId="urn:microsoft.com/office/officeart/2005/8/layout/process2"/>
    <dgm:cxn modelId="{3D8E513A-7DCE-413B-8A3B-4FD661F7D512}" type="presOf" srcId="{D6FBCE24-8155-48B7-A131-3DC683B53A74}" destId="{98A6405B-91FE-4F1B-A946-562CBB87D609}" srcOrd="0" destOrd="0" presId="urn:microsoft.com/office/officeart/2005/8/layout/process2"/>
    <dgm:cxn modelId="{5C403CC1-F649-44B6-9F8A-EE81E2BCCA59}" type="presOf" srcId="{C8FED65A-A960-4AB5-937F-57B079BA61F4}" destId="{76F797CA-43C6-4782-8700-FD7338095938}" srcOrd="0" destOrd="0" presId="urn:microsoft.com/office/officeart/2005/8/layout/process2"/>
    <dgm:cxn modelId="{A8C3A85A-A3E5-47E8-80A3-0DE43A436651}" type="presOf" srcId="{3315DEF0-8AB0-4543-A1A6-62BD80EFB5FD}" destId="{D4D8D8F5-22FB-48F3-B6C0-8C982C44CD88}" srcOrd="1" destOrd="0" presId="urn:microsoft.com/office/officeart/2005/8/layout/process2"/>
    <dgm:cxn modelId="{0567B396-46D2-4AAC-B7D7-BEB88318B781}" type="presOf" srcId="{D47535A5-83BE-49E4-A443-FB8455075592}" destId="{D0183646-2947-4DB5-9EFC-9B76F97C6428}" srcOrd="1" destOrd="0" presId="urn:microsoft.com/office/officeart/2005/8/layout/process2"/>
    <dgm:cxn modelId="{8BFF4B7C-8EB0-405C-9120-E1DD31A12251}" type="presOf" srcId="{D47535A5-83BE-49E4-A443-FB8455075592}" destId="{EC5DFE1F-70E8-4B9A-93C9-E5C61793E07C}" srcOrd="0" destOrd="0" presId="urn:microsoft.com/office/officeart/2005/8/layout/process2"/>
    <dgm:cxn modelId="{495DAA48-D12D-4E8B-B43A-80084E662CB8}" type="presOf" srcId="{71A4F5E1-1BCC-4CE8-890F-66580927AB9F}" destId="{7E72B21C-061B-443C-B871-5C8128767CAF}" srcOrd="0" destOrd="0" presId="urn:microsoft.com/office/officeart/2005/8/layout/process2"/>
    <dgm:cxn modelId="{97474478-00DE-4BAE-AA6E-562D428B5D23}" srcId="{E66832B6-E5F2-4713-A032-6F459007E9EB}" destId="{71A4F5E1-1BCC-4CE8-890F-66580927AB9F}" srcOrd="0" destOrd="0" parTransId="{4A71690F-687E-4B05-88A8-45EA98189CF8}" sibTransId="{D47535A5-83BE-49E4-A443-FB8455075592}"/>
    <dgm:cxn modelId="{B8DF5B98-FA1D-4C16-9A00-19F8A2F5D00B}" srcId="{E66832B6-E5F2-4713-A032-6F459007E9EB}" destId="{D6FBCE24-8155-48B7-A131-3DC683B53A74}" srcOrd="3" destOrd="0" parTransId="{7F0463C6-7006-455D-944B-FC0076D6BB8E}" sibTransId="{D0DFAD3A-6544-4DBE-8985-F9A75A5B5F8E}"/>
    <dgm:cxn modelId="{FF3A7ACA-4A3B-4282-A534-8A9D75DBCB53}" type="presOf" srcId="{8E16FA7C-D93D-4A90-A097-8F072BBF5FE9}" destId="{3CC9A585-7B4A-4EEE-BE9E-DDF5935D19D7}" srcOrd="0" destOrd="0" presId="urn:microsoft.com/office/officeart/2005/8/layout/process2"/>
    <dgm:cxn modelId="{9E689790-5AA9-42F3-80C9-FDF48A4279A0}" type="presOf" srcId="{C8FED65A-A960-4AB5-937F-57B079BA61F4}" destId="{1938BCC8-73B4-4EBC-AFA0-81CE10382015}" srcOrd="1" destOrd="0" presId="urn:microsoft.com/office/officeart/2005/8/layout/process2"/>
    <dgm:cxn modelId="{82160582-6356-4FA6-99F3-555EA04997B3}" type="presOf" srcId="{76609FA6-3661-4114-BC3C-FB465A905B78}" destId="{B3708861-4520-40CD-808D-F05F0D54C7D7}" srcOrd="0" destOrd="0" presId="urn:microsoft.com/office/officeart/2005/8/layout/process2"/>
    <dgm:cxn modelId="{5BAE52F8-76D6-48A6-8B98-1B2045DCD7E2}" type="presOf" srcId="{E66832B6-E5F2-4713-A032-6F459007E9EB}" destId="{E40AD194-2EB1-4F5B-B283-63D13E3D4A66}" srcOrd="0" destOrd="0" presId="urn:microsoft.com/office/officeart/2005/8/layout/process2"/>
    <dgm:cxn modelId="{CE63BB47-CEC2-4197-A97F-5CD338E6EA30}" type="presParOf" srcId="{E40AD194-2EB1-4F5B-B283-63D13E3D4A66}" destId="{7E72B21C-061B-443C-B871-5C8128767CAF}" srcOrd="0" destOrd="0" presId="urn:microsoft.com/office/officeart/2005/8/layout/process2"/>
    <dgm:cxn modelId="{042B6D81-D575-419B-8A3A-DE8D573F9735}" type="presParOf" srcId="{E40AD194-2EB1-4F5B-B283-63D13E3D4A66}" destId="{EC5DFE1F-70E8-4B9A-93C9-E5C61793E07C}" srcOrd="1" destOrd="0" presId="urn:microsoft.com/office/officeart/2005/8/layout/process2"/>
    <dgm:cxn modelId="{3E165F43-9DCC-49BB-A649-8E8D1CD8323B}" type="presParOf" srcId="{EC5DFE1F-70E8-4B9A-93C9-E5C61793E07C}" destId="{D0183646-2947-4DB5-9EFC-9B76F97C6428}" srcOrd="0" destOrd="0" presId="urn:microsoft.com/office/officeart/2005/8/layout/process2"/>
    <dgm:cxn modelId="{DDD68F76-1448-4F6C-8216-B3849072D684}" type="presParOf" srcId="{E40AD194-2EB1-4F5B-B283-63D13E3D4A66}" destId="{3CC9A585-7B4A-4EEE-BE9E-DDF5935D19D7}" srcOrd="2" destOrd="0" presId="urn:microsoft.com/office/officeart/2005/8/layout/process2"/>
    <dgm:cxn modelId="{0F434D25-A7F1-4EDF-AB0D-35C8FFAFBD17}" type="presParOf" srcId="{E40AD194-2EB1-4F5B-B283-63D13E3D4A66}" destId="{76F797CA-43C6-4782-8700-FD7338095938}" srcOrd="3" destOrd="0" presId="urn:microsoft.com/office/officeart/2005/8/layout/process2"/>
    <dgm:cxn modelId="{D659EBBE-860F-459D-AA9B-EE59F2B68EFA}" type="presParOf" srcId="{76F797CA-43C6-4782-8700-FD7338095938}" destId="{1938BCC8-73B4-4EBC-AFA0-81CE10382015}" srcOrd="0" destOrd="0" presId="urn:microsoft.com/office/officeart/2005/8/layout/process2"/>
    <dgm:cxn modelId="{20A77851-D5D7-43DA-B374-4426BB36ACBC}" type="presParOf" srcId="{E40AD194-2EB1-4F5B-B283-63D13E3D4A66}" destId="{B3708861-4520-40CD-808D-F05F0D54C7D7}" srcOrd="4" destOrd="0" presId="urn:microsoft.com/office/officeart/2005/8/layout/process2"/>
    <dgm:cxn modelId="{7AB0144E-8EBA-4C64-97AB-8FD652F3BAE4}" type="presParOf" srcId="{E40AD194-2EB1-4F5B-B283-63D13E3D4A66}" destId="{01AEC8BE-3E87-4562-816A-B562DAD12D2D}" srcOrd="5" destOrd="0" presId="urn:microsoft.com/office/officeart/2005/8/layout/process2"/>
    <dgm:cxn modelId="{ED01E2BA-F010-44FB-AAB7-AD472DEF6327}" type="presParOf" srcId="{01AEC8BE-3E87-4562-816A-B562DAD12D2D}" destId="{D4D8D8F5-22FB-48F3-B6C0-8C982C44CD88}" srcOrd="0" destOrd="0" presId="urn:microsoft.com/office/officeart/2005/8/layout/process2"/>
    <dgm:cxn modelId="{B4FB7A05-F4BC-4460-A188-20B37AEC0738}" type="presParOf" srcId="{E40AD194-2EB1-4F5B-B283-63D13E3D4A66}" destId="{98A6405B-91FE-4F1B-A946-562CBB87D6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49CA7-2EE5-48F6-AE20-886A6394DAFD}">
      <dsp:nvSpPr>
        <dsp:cNvPr id="0" name=""/>
        <dsp:cNvSpPr/>
      </dsp:nvSpPr>
      <dsp:spPr>
        <a:xfrm rot="16200000">
          <a:off x="-1309458" y="1310927"/>
          <a:ext cx="4064000" cy="1442144"/>
        </a:xfrm>
        <a:prstGeom prst="flowChartManualOperation">
          <a:avLst/>
        </a:prstGeom>
        <a:solidFill>
          <a:srgbClr val="156B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8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Outreach to User Community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Ongoing</a:t>
          </a:r>
          <a:endParaRPr lang="en-US" sz="1800" kern="1200" dirty="0"/>
        </a:p>
      </dsp:txBody>
      <dsp:txXfrm rot="16200000">
        <a:off x="-1309458" y="1310927"/>
        <a:ext cx="4064000" cy="1442144"/>
      </dsp:txXfrm>
    </dsp:sp>
    <dsp:sp modelId="{EB524982-F4FC-460F-8B5A-55B5C9A7D6FC}">
      <dsp:nvSpPr>
        <dsp:cNvPr id="0" name=""/>
        <dsp:cNvSpPr/>
      </dsp:nvSpPr>
      <dsp:spPr>
        <a:xfrm rot="16200000">
          <a:off x="240847" y="1310927"/>
          <a:ext cx="4064000" cy="1442144"/>
        </a:xfrm>
        <a:prstGeom prst="flowChartManualOperation">
          <a:avLst/>
        </a:prstGeom>
        <a:solidFill>
          <a:srgbClr val="156B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8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First GBAC meeting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5/20/2013</a:t>
          </a:r>
          <a:endParaRPr lang="en-US" sz="1800" kern="1200" dirty="0"/>
        </a:p>
      </dsp:txBody>
      <dsp:txXfrm rot="16200000">
        <a:off x="240847" y="1310927"/>
        <a:ext cx="4064000" cy="1442144"/>
      </dsp:txXfrm>
    </dsp:sp>
    <dsp:sp modelId="{74B88126-3030-4562-A5BE-C7670A9298CE}">
      <dsp:nvSpPr>
        <dsp:cNvPr id="0" name=""/>
        <dsp:cNvSpPr/>
      </dsp:nvSpPr>
      <dsp:spPr>
        <a:xfrm rot="16200000">
          <a:off x="1791152" y="1310927"/>
          <a:ext cx="4064000" cy="1442144"/>
        </a:xfrm>
        <a:prstGeom prst="flowChartManualOperation">
          <a:avLst/>
        </a:prstGeom>
        <a:solidFill>
          <a:srgbClr val="156B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8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Exposure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9/3/2013-2/18/2014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1791152" y="1310927"/>
        <a:ext cx="4064000" cy="1442144"/>
      </dsp:txXfrm>
    </dsp:sp>
    <dsp:sp modelId="{6C99709A-DD3B-4F25-841C-564550DDB291}">
      <dsp:nvSpPr>
        <dsp:cNvPr id="0" name=""/>
        <dsp:cNvSpPr/>
      </dsp:nvSpPr>
      <dsp:spPr>
        <a:xfrm rot="16200000">
          <a:off x="3341458" y="1310927"/>
          <a:ext cx="4064000" cy="1442144"/>
        </a:xfrm>
        <a:prstGeom prst="flowChartManualOperation">
          <a:avLst/>
        </a:prstGeom>
        <a:solidFill>
          <a:srgbClr val="156B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8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Finalize Green Book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Summer 2014</a:t>
          </a:r>
          <a:endParaRPr lang="en-US" sz="1800" kern="1200" dirty="0"/>
        </a:p>
      </dsp:txBody>
      <dsp:txXfrm rot="16200000">
        <a:off x="3341458" y="1310927"/>
        <a:ext cx="4064000" cy="14421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2DD67-35C8-490A-B0E9-09CDC36009D1}">
      <dsp:nvSpPr>
        <dsp:cNvPr id="0" name=""/>
        <dsp:cNvSpPr/>
      </dsp:nvSpPr>
      <dsp:spPr>
        <a:xfrm>
          <a:off x="2695577" y="0"/>
          <a:ext cx="2762245" cy="4692650"/>
        </a:xfrm>
        <a:prstGeom prst="rightArrow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A964E-2F35-44D2-B090-41EAE171CC91}">
      <dsp:nvSpPr>
        <dsp:cNvPr id="0" name=""/>
        <dsp:cNvSpPr/>
      </dsp:nvSpPr>
      <dsp:spPr>
        <a:xfrm>
          <a:off x="0" y="1390657"/>
          <a:ext cx="2532050" cy="1877060"/>
        </a:xfrm>
        <a:prstGeom prst="roundRect">
          <a:avLst/>
        </a:prstGeom>
        <a:solidFill>
          <a:srgbClr val="0000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COSO</a:t>
          </a:r>
          <a:endParaRPr lang="en-US" sz="4900" kern="1200" dirty="0"/>
        </a:p>
      </dsp:txBody>
      <dsp:txXfrm>
        <a:off x="0" y="1390657"/>
        <a:ext cx="2532050" cy="1877060"/>
      </dsp:txXfrm>
    </dsp:sp>
    <dsp:sp modelId="{FCF2C1F0-FC0F-4043-85B9-8E7D646356DB}">
      <dsp:nvSpPr>
        <dsp:cNvPr id="0" name=""/>
        <dsp:cNvSpPr/>
      </dsp:nvSpPr>
      <dsp:spPr>
        <a:xfrm>
          <a:off x="5606522" y="1390657"/>
          <a:ext cx="2546877" cy="1877060"/>
        </a:xfrm>
        <a:prstGeom prst="roundRect">
          <a:avLst/>
        </a:prstGeom>
        <a:solidFill>
          <a:srgbClr val="104F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Green Book</a:t>
          </a:r>
          <a:endParaRPr lang="en-US" sz="4900" kern="1200" dirty="0"/>
        </a:p>
      </dsp:txBody>
      <dsp:txXfrm>
        <a:off x="5606522" y="1390657"/>
        <a:ext cx="2546877" cy="18770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2B21C-061B-443C-B871-5C8128767CAF}">
      <dsp:nvSpPr>
        <dsp:cNvPr id="0" name=""/>
        <dsp:cNvSpPr/>
      </dsp:nvSpPr>
      <dsp:spPr>
        <a:xfrm>
          <a:off x="2468594" y="2287"/>
          <a:ext cx="3216211" cy="852384"/>
        </a:xfrm>
        <a:prstGeom prst="roundRect">
          <a:avLst>
            <a:gd name="adj" fmla="val 10000"/>
          </a:avLst>
        </a:prstGeom>
        <a:solidFill>
          <a:srgbClr val="104F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Achieve Objectives</a:t>
          </a:r>
          <a:endParaRPr lang="en-US" sz="1800" kern="1200" dirty="0"/>
        </a:p>
      </dsp:txBody>
      <dsp:txXfrm>
        <a:off x="2468594" y="2287"/>
        <a:ext cx="3216211" cy="852384"/>
      </dsp:txXfrm>
    </dsp:sp>
    <dsp:sp modelId="{EC5DFE1F-70E8-4B9A-93C9-E5C61793E07C}">
      <dsp:nvSpPr>
        <dsp:cNvPr id="0" name=""/>
        <dsp:cNvSpPr/>
      </dsp:nvSpPr>
      <dsp:spPr>
        <a:xfrm rot="5400000">
          <a:off x="3916879" y="875980"/>
          <a:ext cx="319640" cy="3835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916879" y="875980"/>
        <a:ext cx="319640" cy="383569"/>
      </dsp:txXfrm>
    </dsp:sp>
    <dsp:sp modelId="{3CC9A585-7B4A-4EEE-BE9E-DDF5935D19D7}">
      <dsp:nvSpPr>
        <dsp:cNvPr id="0" name=""/>
        <dsp:cNvSpPr/>
      </dsp:nvSpPr>
      <dsp:spPr>
        <a:xfrm>
          <a:off x="3309561" y="1280859"/>
          <a:ext cx="1534276" cy="852375"/>
        </a:xfrm>
        <a:prstGeom prst="roundRect">
          <a:avLst>
            <a:gd name="adj" fmla="val 10000"/>
          </a:avLst>
        </a:prstGeom>
        <a:solidFill>
          <a:srgbClr val="104F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Components</a:t>
          </a:r>
          <a:endParaRPr lang="en-US" sz="1800" kern="1200" dirty="0"/>
        </a:p>
      </dsp:txBody>
      <dsp:txXfrm>
        <a:off x="3309561" y="1280859"/>
        <a:ext cx="1534276" cy="852375"/>
      </dsp:txXfrm>
    </dsp:sp>
    <dsp:sp modelId="{76F797CA-43C6-4782-8700-FD7338095938}">
      <dsp:nvSpPr>
        <dsp:cNvPr id="0" name=""/>
        <dsp:cNvSpPr/>
      </dsp:nvSpPr>
      <dsp:spPr>
        <a:xfrm rot="5400000">
          <a:off x="3916879" y="2154544"/>
          <a:ext cx="319640" cy="3835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916879" y="2154544"/>
        <a:ext cx="319640" cy="383569"/>
      </dsp:txXfrm>
    </dsp:sp>
    <dsp:sp modelId="{B3708861-4520-40CD-808D-F05F0D54C7D7}">
      <dsp:nvSpPr>
        <dsp:cNvPr id="0" name=""/>
        <dsp:cNvSpPr/>
      </dsp:nvSpPr>
      <dsp:spPr>
        <a:xfrm>
          <a:off x="3309561" y="2559423"/>
          <a:ext cx="1534276" cy="852375"/>
        </a:xfrm>
        <a:prstGeom prst="roundRect">
          <a:avLst>
            <a:gd name="adj" fmla="val 10000"/>
          </a:avLst>
        </a:prstGeom>
        <a:solidFill>
          <a:srgbClr val="104F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Principles</a:t>
          </a:r>
          <a:endParaRPr lang="en-US" sz="1800" kern="1200" dirty="0"/>
        </a:p>
      </dsp:txBody>
      <dsp:txXfrm>
        <a:off x="3309561" y="2559423"/>
        <a:ext cx="1534276" cy="852375"/>
      </dsp:txXfrm>
    </dsp:sp>
    <dsp:sp modelId="{01AEC8BE-3E87-4562-816A-B562DAD12D2D}">
      <dsp:nvSpPr>
        <dsp:cNvPr id="0" name=""/>
        <dsp:cNvSpPr/>
      </dsp:nvSpPr>
      <dsp:spPr>
        <a:xfrm rot="5400000">
          <a:off x="3916879" y="3433108"/>
          <a:ext cx="319640" cy="3835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916879" y="3433108"/>
        <a:ext cx="319640" cy="383569"/>
      </dsp:txXfrm>
    </dsp:sp>
    <dsp:sp modelId="{98A6405B-91FE-4F1B-A946-562CBB87D609}">
      <dsp:nvSpPr>
        <dsp:cNvPr id="0" name=""/>
        <dsp:cNvSpPr/>
      </dsp:nvSpPr>
      <dsp:spPr>
        <a:xfrm>
          <a:off x="3309561" y="3837987"/>
          <a:ext cx="1534276" cy="852375"/>
        </a:xfrm>
        <a:prstGeom prst="roundRect">
          <a:avLst>
            <a:gd name="adj" fmla="val 10000"/>
          </a:avLst>
        </a:prstGeom>
        <a:solidFill>
          <a:srgbClr val="104F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Attributes</a:t>
          </a:r>
          <a:endParaRPr lang="en-US" sz="1800" kern="1200" dirty="0"/>
        </a:p>
      </dsp:txBody>
      <dsp:txXfrm>
        <a:off x="3309561" y="3837987"/>
        <a:ext cx="1534276" cy="852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5" y="0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345" tIns="45675" rIns="91345" bIns="456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97CA441-BB9F-4ABE-97B6-E20634054BDC}" type="datetime1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345" tIns="45675" rIns="91345" bIns="456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45" tIns="45675" rIns="91345" bIns="456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42DA96-2A0E-43E0-B7F1-56727CF2E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97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909" tIns="46453" rIns="92909" bIns="46453" numCol="1" anchor="t" anchorCtr="0" compatLnSpc="1">
            <a:prstTxWarp prst="textNoShape">
              <a:avLst/>
            </a:prstTxWarp>
          </a:bodyPr>
          <a:lstStyle>
            <a:lvl1pPr defTabSz="92952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5" y="0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909" tIns="46453" rIns="92909" bIns="46453" numCol="1" anchor="t" anchorCtr="0" compatLnSpc="1">
            <a:prstTxWarp prst="textNoShape">
              <a:avLst/>
            </a:prstTxWarp>
          </a:bodyPr>
          <a:lstStyle>
            <a:lvl1pPr algn="r" defTabSz="92952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FD86CD-C63C-4B0B-BE2B-6169A94B80E9}" type="datetime1">
              <a:rPr lang="en-US"/>
              <a:pPr>
                <a:defRPr/>
              </a:pPr>
              <a:t>5/16/2014</a:t>
            </a:fld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9" y="4410076"/>
            <a:ext cx="5587366" cy="417671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909" tIns="46453" rIns="92909" bIns="46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909" tIns="46453" rIns="92909" bIns="46453" numCol="1" anchor="b" anchorCtr="0" compatLnSpc="1">
            <a:prstTxWarp prst="textNoShape">
              <a:avLst/>
            </a:prstTxWarp>
          </a:bodyPr>
          <a:lstStyle>
            <a:lvl1pPr defTabSz="92952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909" tIns="46453" rIns="92909" bIns="46453" numCol="1" anchor="b" anchorCtr="0" compatLnSpc="1">
            <a:prstTxWarp prst="textNoShape">
              <a:avLst/>
            </a:prstTxWarp>
          </a:bodyPr>
          <a:lstStyle>
            <a:lvl1pPr algn="r" defTabSz="92952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28B377-B8D6-46B4-A10D-448433F59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C5632F-8ABF-444D-AA4E-9497E3216BE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9" tIns="46453" rIns="92909" bIns="46453" anchor="b"/>
          <a:lstStyle/>
          <a:p>
            <a:pPr algn="r" defTabSz="929520"/>
            <a:fld id="{1461D32D-F640-4DFF-9A0A-F7451C69B943}" type="slidenum">
              <a:rPr lang="en-US" sz="1200">
                <a:latin typeface="Arial" pitchFamily="34" charset="0"/>
              </a:rPr>
              <a:pPr algn="r" defTabSz="929520"/>
              <a:t>21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4213"/>
            <a:ext cx="4667250" cy="3500437"/>
          </a:xfrm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157" y="4411664"/>
            <a:ext cx="5162688" cy="4187825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8B377-B8D6-46B4-A10D-448433F59D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1820-59D8-4275-A780-FAE58D9C71DE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3104-1032-4436-9C1F-2D76C1897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B639-E598-447A-9FBF-DD5AC1A59B9E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0767-A7D4-44A3-BE93-39422DAC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304800"/>
            <a:ext cx="20447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304800"/>
            <a:ext cx="598328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AE84-C5C7-4CB3-B453-B809678334C4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637D-EBF8-4389-9565-5054C5100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7150"/>
            <a:ext cx="1873250" cy="304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/>
            </a:lvl1pPr>
          </a:lstStyle>
          <a:p>
            <a:pPr>
              <a:defRPr/>
            </a:pPr>
            <a:fld id="{43474118-6D82-467F-BCDA-018C75C63D3F}" type="datetime1">
              <a:rPr lang="en-US" smtClean="0"/>
              <a:pPr>
                <a:defRPr/>
              </a:pPr>
              <a:t>5/16/2014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9" y="6407150"/>
            <a:ext cx="2906712" cy="304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55767D1-79AD-475D-8577-083A5C2D6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2865"/>
            <a:ext cx="7772400" cy="1616677"/>
          </a:xfrm>
        </p:spPr>
        <p:txBody>
          <a:bodyPr/>
          <a:lstStyle>
            <a:lvl1pPr algn="ctr">
              <a:defRPr sz="4000" baseline="0">
                <a:solidFill>
                  <a:srgbClr val="003B76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80659"/>
            <a:ext cx="6400800" cy="120482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858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eaLnBrk="0" hangingPunct="0"/>
            <a:endParaRPr lang="en-US" dirty="0">
              <a:solidFill>
                <a:srgbClr val="1E3868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F5802BD-6155-4F03-BB06-6E4692879E19}" type="datetime1">
              <a:rPr lang="en-US" smtClean="0">
                <a:solidFill>
                  <a:srgbClr val="1E3868"/>
                </a:solidFill>
                <a:latin typeface="Times" pitchFamily="18" charset="0"/>
                <a:ea typeface="+mn-ea"/>
              </a:rPr>
              <a:pPr eaLnBrk="0" hangingPunct="0"/>
              <a:t>5/16/2014</a:t>
            </a:fld>
            <a:endParaRPr lang="en-US" dirty="0">
              <a:solidFill>
                <a:srgbClr val="1E3868"/>
              </a:solidFill>
              <a:latin typeface="Times" pitchFamily="18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dirty="0">
              <a:solidFill>
                <a:srgbClr val="1E3868"/>
              </a:solidFill>
              <a:latin typeface="Times" pitchFamily="18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3BBDD-1D99-4F01-95DC-19EFD34E11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E5268F3-F578-43AE-9AA2-B273F5765E0D}" type="datetime1">
              <a:rPr lang="en-US" smtClean="0">
                <a:solidFill>
                  <a:srgbClr val="1E3868"/>
                </a:solidFill>
                <a:latin typeface="Times" pitchFamily="18" charset="0"/>
                <a:ea typeface="+mn-ea"/>
              </a:rPr>
              <a:pPr eaLnBrk="0" hangingPunct="0"/>
              <a:t>5/16/2014</a:t>
            </a:fld>
            <a:endParaRPr lang="en-US" dirty="0">
              <a:solidFill>
                <a:srgbClr val="1E3868"/>
              </a:solidFill>
              <a:latin typeface="Times" pitchFamily="18" charset="0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en-US" dirty="0">
              <a:solidFill>
                <a:srgbClr val="1E3868"/>
              </a:solidFill>
              <a:latin typeface="Times" pitchFamily="18" charset="0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FFB3C-A227-4332-ABC4-C297B9C2B1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026B-0547-4AFC-B65C-8D97C3A76DC7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3104-1032-4436-9C1F-2D76C1897520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5806-187B-4FAC-8118-4C8D18DFB278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EE1B-D60C-4124-952C-5C593EEEC6E3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17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A839-DE91-4906-BA6E-2A083026624B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88D2-3730-4639-97C9-8C5CDAE44D8D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75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09750"/>
            <a:ext cx="40005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809750"/>
            <a:ext cx="40005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D56D-AF88-4AE5-94CF-2409B7C1A10A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0606-EE78-43E1-82EF-C91329C7198B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09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ADDE-9281-45F4-9207-B9CF5C28A4E4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EE1B-D60C-4124-952C-5C593EEEC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3A76-D988-4D5E-9412-786F7A4440C6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C935-9466-4B4F-8EF6-0086E3297EC0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7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3159-9F50-4339-8E9E-3824781B9E2B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88E2-F8DF-46BE-BE5A-E8481227DEED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66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0F8B-8F67-46AE-8281-2507032B333C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939-2E9B-492F-9877-C58DC001F126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908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FC29-BC03-4C66-AEFC-9D32D5F92222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85D59-5B16-4594-9540-E4B23B9DEFC4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964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D80A-7576-4A50-BF97-C019F4BAC0C7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EFAB-C656-4DEE-AADE-4BD2A9CB3B7E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98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5D98-045F-412D-875F-3A86FA8ECC92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0767-A7D4-44A3-BE93-39422DAC6B18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207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304800"/>
            <a:ext cx="20447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304800"/>
            <a:ext cx="598328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9AEB-FE23-4AAE-8267-E86B65A23352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637D-EBF8-4389-9565-5054C510091C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2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7150"/>
            <a:ext cx="1873250" cy="304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/>
            </a:lvl1pPr>
          </a:lstStyle>
          <a:p>
            <a:pPr>
              <a:defRPr/>
            </a:pPr>
            <a:fld id="{E7F09C5A-4C21-4E44-9A33-6F71F097BEC3}" type="datetime1">
              <a:rPr lang="en-US" smtClean="0"/>
              <a:pPr>
                <a:defRPr/>
              </a:pPr>
              <a:t>5/16/2014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9" y="6407150"/>
            <a:ext cx="2906712" cy="304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4C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4C"/>
                </a:solidFill>
              </a:rPr>
              <a:t>Page </a:t>
            </a:r>
            <a:fld id="{E55767D1-79AD-475D-8577-083A5C2D6AA0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7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8213-1D65-4F2B-959E-D14FBE0FC389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88D2-3730-4639-97C9-8C5CDAE44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09750"/>
            <a:ext cx="40005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809750"/>
            <a:ext cx="40005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3AD1-D92A-4916-935B-79892AA31D01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0606-EE78-43E1-82EF-C91329C71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F7B3-2701-433F-8402-7531212C552F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C935-9466-4B4F-8EF6-0086E329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F6A0-F02E-4B1C-B63F-70C24F5C2E9F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88E2-F8DF-46BE-BE5A-E8481227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3938-9A4C-448C-B2C7-B0BF21FE6C5A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E939-2E9B-492F-9877-C58DC001F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EDE8-F26B-4458-A97C-6E2DE6334256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85D59-5B16-4594-9540-E4B23B9D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49-6471-404D-A42A-4F51518E3A42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EFAB-C656-4DEE-AADE-4BD2A9CB3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304800"/>
            <a:ext cx="8166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09750"/>
            <a:ext cx="8153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855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1564879-09D2-4F94-AD49-D7109FCDBBBB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138" y="6677025"/>
            <a:ext cx="7302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folHlink"/>
                </a:solidFill>
                <a:latin typeface="+mj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00" y="667702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folHlink"/>
                </a:solidFill>
                <a:latin typeface="Helvetica" pitchFamily="-84" charset="0"/>
              </a:defRPr>
            </a:lvl1pPr>
          </a:lstStyle>
          <a:p>
            <a:pPr>
              <a:defRPr/>
            </a:pPr>
            <a:fld id="{6FC4DCDF-CB46-4373-8114-D8EAE96B9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484188" y="6640513"/>
            <a:ext cx="824388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806" r:id="rId12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87338" indent="-28733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•"/>
        <a:defRPr sz="2800">
          <a:solidFill>
            <a:schemeClr val="folHlink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  <a:ea typeface="+mn-ea"/>
        </a:defRPr>
      </a:lvl4pPr>
      <a:lvl5pPr marL="17700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5pPr>
      <a:lvl6pPr marL="22272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6pPr>
      <a:lvl7pPr marL="26844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7pPr>
      <a:lvl8pPr marL="31416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8pPr>
      <a:lvl9pPr marL="35988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3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70974"/>
            <a:ext cx="8229600" cy="44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7614" y="6420630"/>
            <a:ext cx="800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B76"/>
                </a:solidFill>
                <a:latin typeface="+mn-lt"/>
              </a:defRPr>
            </a:lvl1pPr>
          </a:lstStyle>
          <a:p>
            <a:fld id="{E7840826-D79A-46DB-AF25-6C5D9494DA15}" type="slidenum">
              <a:rPr lang="en-US" smtClean="0">
                <a:ea typeface="+mn-ea"/>
              </a:rPr>
              <a:pPr/>
              <a:t>‹#›</a:t>
            </a:fld>
            <a:endParaRPr lang="en-US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B76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C58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B7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bg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3B7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606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B7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C5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C5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C5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C5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304800"/>
            <a:ext cx="8166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09750"/>
            <a:ext cx="8153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855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AAEF858A-ECD4-4D45-9D3E-7CEF6634AE35}" type="datetime1">
              <a:rPr lang="en-US" smtClean="0"/>
              <a:pPr>
                <a:defRPr/>
              </a:pPr>
              <a:t>5/16/2014</a:t>
            </a:fld>
            <a:r>
              <a:rPr lang="en-US" smtClean="0"/>
              <a:t>January </a:t>
            </a:r>
            <a:r>
              <a:rPr lang="en-US"/>
              <a:t>20, 2006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138" y="6677025"/>
            <a:ext cx="7302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folHlink"/>
                </a:solidFill>
                <a:latin typeface="+mj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4C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00" y="667702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folHlink"/>
                </a:solidFill>
                <a:latin typeface="Helvetica" pitchFamily="-84" charset="0"/>
              </a:defRPr>
            </a:lvl1pPr>
          </a:lstStyle>
          <a:p>
            <a:pPr>
              <a:defRPr/>
            </a:pPr>
            <a:fld id="{6FC4DCDF-CB46-4373-8114-D8EAE96B90E7}" type="slidenum">
              <a:rPr lang="en-US">
                <a:solidFill>
                  <a:srgbClr val="00004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4C"/>
              </a:solidFill>
            </a:endParaRP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484188" y="6640513"/>
            <a:ext cx="824388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0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87338" indent="-28733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•"/>
        <a:defRPr sz="2800">
          <a:solidFill>
            <a:schemeClr val="folHlink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200">
          <a:solidFill>
            <a:schemeClr val="folHlink"/>
          </a:solidFill>
          <a:latin typeface="+mn-lt"/>
          <a:ea typeface="+mn-ea"/>
        </a:defRPr>
      </a:lvl4pPr>
      <a:lvl5pPr marL="17700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5pPr>
      <a:lvl6pPr marL="22272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6pPr>
      <a:lvl7pPr marL="26844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7pPr>
      <a:lvl8pPr marL="31416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8pPr>
      <a:lvl9pPr marL="3598863" indent="-227013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greenboo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eenbook@gao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for Internal Control in the Government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3124200"/>
            <a:ext cx="6400800" cy="1752600"/>
          </a:xfrm>
        </p:spPr>
        <p:txBody>
          <a:bodyPr anchor="ctr" anchorCtr="0"/>
          <a:lstStyle/>
          <a:p>
            <a:r>
              <a:rPr lang="en-US" sz="6600" b="1" dirty="0" smtClean="0"/>
              <a:t>Going </a:t>
            </a:r>
            <a:r>
              <a:rPr lang="en-US" sz="6600" b="1" dirty="0" smtClean="0">
                <a:solidFill>
                  <a:srgbClr val="104F01"/>
                </a:solidFill>
              </a:rPr>
              <a:t>Green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rPr>
              <a:t>Standards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for Internal Control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in the Federal Government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9" name="Picture 8" descr="RGB - w tex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6138672"/>
            <a:ext cx="4614672" cy="490728"/>
          </a:xfrm>
          <a:prstGeom prst="rect">
            <a:avLst/>
          </a:prstGeom>
        </p:spPr>
      </p:pic>
      <p:pic>
        <p:nvPicPr>
          <p:cNvPr id="7" name="Picture 5" descr="U:\Work in Process\VCA_Graphics\FY 13\FMA\987236 - Green Book\GreenBookCover-D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3350314" cy="420504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3104-1032-4436-9C1F-2D76C18975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COSO to Green Book: Harmonization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85775" y="1809750"/>
          <a:ext cx="81534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 bwMode="auto">
          <a:xfrm>
            <a:off x="4343400" y="1981200"/>
            <a:ext cx="1143000" cy="396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900" y="304800"/>
            <a:ext cx="8166100" cy="106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Green Book: </a:t>
            </a:r>
            <a:br>
              <a:rPr lang="en-US" dirty="0" smtClean="0"/>
            </a:br>
            <a:r>
              <a:rPr lang="en-US" dirty="0" smtClean="0"/>
              <a:t>Standards for Internal Control </a:t>
            </a:r>
            <a:br>
              <a:rPr lang="en-US" dirty="0" smtClean="0"/>
            </a:br>
            <a:r>
              <a:rPr lang="en-US" dirty="0" smtClean="0"/>
              <a:t>in the Federal Government</a:t>
            </a:r>
            <a:endParaRPr lang="en-US" dirty="0"/>
          </a:p>
        </p:txBody>
      </p:sp>
      <p:pic>
        <p:nvPicPr>
          <p:cNvPr id="8" name="Content Placeholder 4" descr="GB pic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981200"/>
            <a:ext cx="3200400" cy="4332288"/>
          </a:xfr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33400" y="2895600"/>
            <a:ext cx="3733800" cy="2057400"/>
            <a:chOff x="2286001" y="2514600"/>
            <a:chExt cx="4267200" cy="2070480"/>
          </a:xfrm>
        </p:grpSpPr>
        <p:grpSp>
          <p:nvGrpSpPr>
            <p:cNvPr id="31" name="Group 5"/>
            <p:cNvGrpSpPr/>
            <p:nvPr/>
          </p:nvGrpSpPr>
          <p:grpSpPr>
            <a:xfrm>
              <a:off x="2286001" y="2514600"/>
              <a:ext cx="4267200" cy="1003680"/>
              <a:chOff x="307181" y="1578105"/>
              <a:chExt cx="4300537" cy="100368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dirty="0" smtClean="0"/>
                  <a:t>Overview</a:t>
                </a:r>
                <a:endParaRPr lang="en-US" sz="3400" kern="1200" dirty="0"/>
              </a:p>
            </p:txBody>
          </p:sp>
        </p:grpSp>
        <p:grpSp>
          <p:nvGrpSpPr>
            <p:cNvPr id="32" name="Group 17"/>
            <p:cNvGrpSpPr/>
            <p:nvPr/>
          </p:nvGrpSpPr>
          <p:grpSpPr>
            <a:xfrm>
              <a:off x="2286001" y="3581400"/>
              <a:ext cx="4267200" cy="1003680"/>
              <a:chOff x="307181" y="1578105"/>
              <a:chExt cx="4300537" cy="100368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dirty="0" smtClean="0"/>
                  <a:t>Standards</a:t>
                </a:r>
                <a:endParaRPr lang="en-US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Highlights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Three Green Book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64" y="2133600"/>
            <a:ext cx="8708136" cy="369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Green Book: Overview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fundamental concepts of 	          internal control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Addresses how components, principles, and attributes relate to an entity’s objectives</a:t>
            </a:r>
          </a:p>
          <a:p>
            <a:endParaRPr lang="en-US" dirty="0" smtClean="0"/>
          </a:p>
          <a:p>
            <a:r>
              <a:rPr lang="en-US" dirty="0" smtClean="0"/>
              <a:t>Discusses management evaluation of internal control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91400" y="1752600"/>
            <a:ext cx="1219200" cy="704046"/>
            <a:chOff x="2514600" y="2286000"/>
            <a:chExt cx="4300537" cy="2070481"/>
          </a:xfrm>
        </p:grpSpPr>
        <p:grpSp>
          <p:nvGrpSpPr>
            <p:cNvPr id="20" name="Group 5"/>
            <p:cNvGrpSpPr/>
            <p:nvPr/>
          </p:nvGrpSpPr>
          <p:grpSpPr>
            <a:xfrm>
              <a:off x="2514600" y="2286000"/>
              <a:ext cx="4300537" cy="1003680"/>
              <a:chOff x="307181" y="1578105"/>
              <a:chExt cx="4300537" cy="100368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Overview</a:t>
                </a:r>
                <a:endParaRPr lang="en-US" sz="1400" kern="1200" dirty="0"/>
              </a:p>
            </p:txBody>
          </p:sp>
        </p:grpSp>
        <p:grpSp>
          <p:nvGrpSpPr>
            <p:cNvPr id="21" name="Group 17"/>
            <p:cNvGrpSpPr/>
            <p:nvPr/>
          </p:nvGrpSpPr>
          <p:grpSpPr>
            <a:xfrm>
              <a:off x="2514600" y="3352801"/>
              <a:ext cx="4300537" cy="1003680"/>
              <a:chOff x="307181" y="1578105"/>
              <a:chExt cx="4300537" cy="100368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 fontScale="40000" lnSpcReduction="20000"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dirty="0" smtClean="0"/>
                  <a:t>Standards</a:t>
                </a:r>
                <a:endParaRPr lang="en-US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Components, Principles, and Attributes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85775" y="1809750"/>
          <a:ext cx="81534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391400" y="1752600"/>
            <a:ext cx="1219200" cy="704046"/>
            <a:chOff x="2514600" y="2286000"/>
            <a:chExt cx="4300537" cy="2070481"/>
          </a:xfrm>
        </p:grpSpPr>
        <p:grpSp>
          <p:nvGrpSpPr>
            <p:cNvPr id="14" name="Group 5"/>
            <p:cNvGrpSpPr/>
            <p:nvPr/>
          </p:nvGrpSpPr>
          <p:grpSpPr>
            <a:xfrm>
              <a:off x="2514600" y="2286000"/>
              <a:ext cx="4300537" cy="1003680"/>
              <a:chOff x="307181" y="1578105"/>
              <a:chExt cx="4300537" cy="100368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Overview</a:t>
                </a:r>
                <a:endParaRPr lang="en-US" sz="1400" kern="1200" dirty="0"/>
              </a:p>
            </p:txBody>
          </p:sp>
        </p:grpSp>
        <p:grpSp>
          <p:nvGrpSpPr>
            <p:cNvPr id="15" name="Group 17"/>
            <p:cNvGrpSpPr/>
            <p:nvPr/>
          </p:nvGrpSpPr>
          <p:grpSpPr>
            <a:xfrm>
              <a:off x="2514600" y="3352801"/>
              <a:ext cx="4300537" cy="1003680"/>
              <a:chOff x="307181" y="1578105"/>
              <a:chExt cx="4300537" cy="100368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 fontScale="40000" lnSpcReduction="20000"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dirty="0" smtClean="0"/>
                  <a:t>Standards</a:t>
                </a:r>
                <a:endParaRPr lang="en-US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Work in Process\VCA_Graphics\FY 13\FMA\987236 - Green Book\Slide 1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17" y="1981200"/>
            <a:ext cx="8039783" cy="447516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8788" y="304800"/>
            <a:ext cx="8166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9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Revised Green Book: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 Principles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3104-1032-4436-9C1F-2D76C18975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Green Book: Principles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Slices Graphic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133600"/>
            <a:ext cx="6471592" cy="3865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Work in Process\VCA_Graphics\FY 13\FMA\987236 - Green Book\Slide 1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25612"/>
            <a:ext cx="7735888" cy="482758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8788" y="304800"/>
            <a:ext cx="8166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29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Component, Principle, Attribute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3104-1032-4436-9C1F-2D76C18975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Overview: 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81200"/>
            <a:ext cx="8334375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impact of service organizations on an      entity’s internal control system</a:t>
            </a:r>
          </a:p>
          <a:p>
            <a:pPr marL="640080"/>
            <a:endParaRPr lang="en-US" dirty="0" smtClean="0"/>
          </a:p>
          <a:p>
            <a:pPr marL="274320">
              <a:buNone/>
            </a:pPr>
            <a:r>
              <a:rPr lang="en-US" dirty="0" smtClean="0"/>
              <a:t>Discussion of documentation requirements in the Green Book</a:t>
            </a:r>
          </a:p>
          <a:p>
            <a:pPr marL="274320">
              <a:buNone/>
            </a:pPr>
            <a:endParaRPr lang="en-US" dirty="0" smtClean="0"/>
          </a:p>
          <a:p>
            <a:pPr marL="274320">
              <a:buNone/>
            </a:pPr>
            <a:r>
              <a:rPr lang="en-US" dirty="0" smtClean="0"/>
              <a:t>Applicability to </a:t>
            </a:r>
            <a:r>
              <a:rPr lang="en-US" dirty="0" smtClean="0"/>
              <a:t>non-federal entities </a:t>
            </a:r>
            <a:endParaRPr lang="en-US" dirty="0" smtClean="0"/>
          </a:p>
          <a:p>
            <a:pPr marL="274320">
              <a:buNone/>
            </a:pPr>
            <a:endParaRPr lang="en-US" dirty="0" smtClean="0"/>
          </a:p>
          <a:p>
            <a:pPr marL="274320">
              <a:buNone/>
            </a:pPr>
            <a:r>
              <a:rPr lang="en-US" dirty="0" smtClean="0"/>
              <a:t>Cost/Benefit and Large/Small Entity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ounded Rectangle 4"/>
          <p:cNvSpPr/>
          <p:nvPr/>
        </p:nvSpPr>
        <p:spPr>
          <a:xfrm>
            <a:off x="7405290" y="1769261"/>
            <a:ext cx="1191419" cy="3079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550" tIns="0" rIns="162550" bIns="0" numCol="1" spcCol="1270" anchor="ctr" anchorCtr="0">
            <a:norm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/>
              <a:t>Overview</a:t>
            </a:r>
            <a:endParaRPr lang="en-US" sz="1400" kern="1200" dirty="0"/>
          </a:p>
        </p:txBody>
      </p:sp>
      <p:sp>
        <p:nvSpPr>
          <p:cNvPr id="7" name="Rounded Rectangle 4"/>
          <p:cNvSpPr/>
          <p:nvPr/>
        </p:nvSpPr>
        <p:spPr>
          <a:xfrm>
            <a:off x="7405290" y="2132016"/>
            <a:ext cx="1191419" cy="3079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550" tIns="0" rIns="162550" bIns="0" numCol="1" spcCol="1270" anchor="ctr" anchorCtr="0">
            <a:normAutofit fontScale="40000" lnSpcReduction="20000"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 smtClean="0"/>
              <a:t>Standards</a:t>
            </a:r>
            <a:endParaRPr lang="en-US" sz="3400" kern="1200" dirty="0"/>
          </a:p>
        </p:txBody>
      </p:sp>
      <p:grpSp>
        <p:nvGrpSpPr>
          <p:cNvPr id="5" name="Group 7"/>
          <p:cNvGrpSpPr/>
          <p:nvPr/>
        </p:nvGrpSpPr>
        <p:grpSpPr>
          <a:xfrm>
            <a:off x="7391400" y="1752600"/>
            <a:ext cx="1219200" cy="704046"/>
            <a:chOff x="2514600" y="2286000"/>
            <a:chExt cx="4300537" cy="2070481"/>
          </a:xfrm>
        </p:grpSpPr>
        <p:grpSp>
          <p:nvGrpSpPr>
            <p:cNvPr id="8" name="Group 5"/>
            <p:cNvGrpSpPr/>
            <p:nvPr/>
          </p:nvGrpSpPr>
          <p:grpSpPr>
            <a:xfrm>
              <a:off x="2514600" y="2286000"/>
              <a:ext cx="4300537" cy="1003680"/>
              <a:chOff x="307181" y="1578105"/>
              <a:chExt cx="4300537" cy="100368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Overview</a:t>
                </a:r>
                <a:endParaRPr lang="en-US" sz="1400" kern="1200" dirty="0"/>
              </a:p>
            </p:txBody>
          </p:sp>
        </p:grpSp>
        <p:grpSp>
          <p:nvGrpSpPr>
            <p:cNvPr id="9" name="Group 17"/>
            <p:cNvGrpSpPr/>
            <p:nvPr/>
          </p:nvGrpSpPr>
          <p:grpSpPr>
            <a:xfrm>
              <a:off x="2514600" y="3352801"/>
              <a:ext cx="4300537" cy="1003680"/>
              <a:chOff x="307181" y="1578105"/>
              <a:chExt cx="4300537" cy="100368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 fontScale="40000" lnSpcReduction="20000"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dirty="0" smtClean="0"/>
                  <a:t>Standards</a:t>
                </a:r>
                <a:endParaRPr lang="en-US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Green Book: Standards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85775" y="1905000"/>
            <a:ext cx="8153400" cy="4597400"/>
          </a:xfrm>
        </p:spPr>
        <p:txBody>
          <a:bodyPr/>
          <a:lstStyle/>
          <a:p>
            <a:r>
              <a:rPr lang="en-US" dirty="0" smtClean="0"/>
              <a:t>Explains principles for each component</a:t>
            </a:r>
          </a:p>
          <a:p>
            <a:endParaRPr lang="en-US" dirty="0" smtClean="0"/>
          </a:p>
          <a:p>
            <a:r>
              <a:rPr lang="en-US" dirty="0" smtClean="0"/>
              <a:t>Includes application material for each attribute</a:t>
            </a:r>
            <a:endParaRPr 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91400" y="1752600"/>
            <a:ext cx="1219200" cy="704046"/>
            <a:chOff x="2514600" y="2286000"/>
            <a:chExt cx="4300537" cy="2070481"/>
          </a:xfrm>
        </p:grpSpPr>
        <p:grpSp>
          <p:nvGrpSpPr>
            <p:cNvPr id="6" name="Group 5"/>
            <p:cNvGrpSpPr/>
            <p:nvPr/>
          </p:nvGrpSpPr>
          <p:grpSpPr>
            <a:xfrm>
              <a:off x="2514600" y="2286000"/>
              <a:ext cx="4300537" cy="1003680"/>
              <a:chOff x="307181" y="1578105"/>
              <a:chExt cx="4300537" cy="100368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Overview</a:t>
                </a:r>
                <a:endParaRPr lang="en-US" sz="1400" kern="1200" dirty="0"/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2514600" y="3352801"/>
              <a:ext cx="4300537" cy="1003680"/>
              <a:chOff x="307181" y="1578105"/>
              <a:chExt cx="4300537" cy="100368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07181" y="1578105"/>
                <a:ext cx="4300537" cy="1003680"/>
              </a:xfrm>
              <a:prstGeom prst="roundRect">
                <a:avLst/>
              </a:prstGeom>
              <a:solidFill>
                <a:srgbClr val="104F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356177" y="1627101"/>
                <a:ext cx="4202545" cy="905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2550" tIns="0" rIns="162550" bIns="0" numCol="1" spcCol="1270" anchor="ctr" anchorCtr="0">
                <a:normAutofit fontScale="40000" lnSpcReduction="20000"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dirty="0" smtClean="0"/>
                  <a:t>Standards</a:t>
                </a:r>
                <a:endParaRPr lang="en-US" sz="3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To discuss GAO’s revision to the </a:t>
            </a:r>
            <a:r>
              <a:rPr lang="en-US" sz="3600" i="1" dirty="0">
                <a:solidFill>
                  <a:schemeClr val="tx1"/>
                </a:solidFill>
              </a:rPr>
              <a:t>Standards for Internal Control in the Federal </a:t>
            </a:r>
            <a:r>
              <a:rPr lang="en-US" sz="3600" i="1" dirty="0" smtClean="0">
                <a:solidFill>
                  <a:schemeClr val="tx1"/>
                </a:solidFill>
              </a:rPr>
              <a:t>Government 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dirty="0">
                <a:solidFill>
                  <a:schemeClr val="tx1"/>
                </a:solidFill>
              </a:rPr>
              <a:t>Green </a:t>
            </a:r>
            <a:r>
              <a:rPr lang="en-US" sz="3600" dirty="0" smtClean="0">
                <a:solidFill>
                  <a:schemeClr val="tx1"/>
                </a:solidFill>
              </a:rPr>
              <a:t>Book)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Page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61323"/>
            <a:ext cx="5657849" cy="50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the Green Book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Green Book is on GAO</a:t>
            </a:r>
            <a:r>
              <a:rPr lang="ja-JP" altLang="en-US" smtClean="0"/>
              <a:t>’</a:t>
            </a:r>
            <a:r>
              <a:rPr lang="en-US" altLang="ja-JP" dirty="0" smtClean="0"/>
              <a:t>s website at: </a:t>
            </a:r>
            <a:r>
              <a:rPr lang="en-US" dirty="0" smtClean="0">
                <a:hlinkClick r:id="rId3"/>
              </a:rPr>
              <a:t>www.gao.gov/greenbook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For technical assistance, contact us at: </a:t>
            </a:r>
            <a:r>
              <a:rPr lang="en-US" dirty="0" smtClean="0">
                <a:hlinkClick r:id="rId4"/>
              </a:rPr>
              <a:t>greenbook@gao.gov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>
                <a:solidFill>
                  <a:srgbClr val="00004C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Work in Process\VCA_Graphics\FY 13\FMA\987236 - Green Book\GreenBookCover83-D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2" y="2712314"/>
            <a:ext cx="2043154" cy="2564402"/>
          </a:xfrm>
          <a:prstGeom prst="rect">
            <a:avLst/>
          </a:prstGeom>
          <a:noFill/>
        </p:spPr>
      </p:pic>
      <p:pic>
        <p:nvPicPr>
          <p:cNvPr id="9" name="Picture 3" descr="U:\Work in Process\VCA_Graphics\FY 13\FMA\987236 - Green Book\GreenBookCover99-DS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1516" y="3150944"/>
            <a:ext cx="1524168" cy="2149440"/>
          </a:xfrm>
          <a:prstGeom prst="rect">
            <a:avLst/>
          </a:prstGeom>
          <a:noFill/>
        </p:spPr>
      </p:pic>
      <p:pic>
        <p:nvPicPr>
          <p:cNvPr id="10" name="Picture 4" descr="U:\Work in Process\VCA_Graphics\FY 13\FMA\987236 - Green Book\GreenBookToolCover01-DS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743200"/>
            <a:ext cx="2043155" cy="2565534"/>
          </a:xfrm>
          <a:prstGeom prst="rect">
            <a:avLst/>
          </a:prstGeom>
          <a:noFill/>
        </p:spPr>
      </p:pic>
      <p:pic>
        <p:nvPicPr>
          <p:cNvPr id="11" name="Picture 5" descr="U:\Work in Process\VCA_Graphics\FY 13\FMA\987236 - Green Book\GreenBookCover-DS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2" y="2743066"/>
            <a:ext cx="2043154" cy="25644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33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Green Book Through the Years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41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1983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541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</a:t>
            </a:r>
            <a:endParaRPr lang="en-US" b="1" dirty="0"/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 bwMode="auto">
          <a:xfrm>
            <a:off x="1447800" y="5638800"/>
            <a:ext cx="5715000" cy="2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03104-1032-4436-9C1F-2D76C18975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Green Book for </a:t>
            </a:r>
            <a:br>
              <a:rPr lang="en-US" dirty="0" smtClean="0"/>
            </a:br>
            <a:r>
              <a:rPr lang="en-US" dirty="0" smtClean="0"/>
              <a:t>Federal, State and Local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981200"/>
            <a:ext cx="8153400" cy="4521200"/>
          </a:xfrm>
        </p:spPr>
        <p:txBody>
          <a:bodyPr>
            <a:normAutofit/>
          </a:bodyPr>
          <a:lstStyle/>
          <a:p>
            <a:r>
              <a:rPr lang="en-US" dirty="0" smtClean="0"/>
              <a:t>Reflects federal internal control standards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May be an acceptable framework for internal control </a:t>
            </a:r>
            <a:r>
              <a:rPr lang="en-US" dirty="0" smtClean="0"/>
              <a:t>at </a:t>
            </a:r>
            <a:r>
              <a:rPr lang="en-US" dirty="0" smtClean="0"/>
              <a:t>the state and local government level</a:t>
            </a:r>
          </a:p>
          <a:p>
            <a:endParaRPr lang="en-US" dirty="0" smtClean="0"/>
          </a:p>
          <a:p>
            <a:r>
              <a:rPr lang="en-US" dirty="0" smtClean="0"/>
              <a:t>Written for government</a:t>
            </a:r>
          </a:p>
          <a:p>
            <a:pPr lvl="1"/>
            <a:r>
              <a:rPr lang="en-US" dirty="0" smtClean="0"/>
              <a:t>Leverages the COSO Framework</a:t>
            </a:r>
          </a:p>
          <a:p>
            <a:pPr lvl="1"/>
            <a:r>
              <a:rPr lang="en-US" dirty="0" smtClean="0"/>
              <a:t>Uses government terms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to the Green Book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u="sng" dirty="0" smtClean="0"/>
              <a:t>not</a:t>
            </a:r>
            <a:r>
              <a:rPr lang="en-US" dirty="0" smtClean="0"/>
              <a:t> changing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/>
          <a:p>
            <a:r>
              <a:rPr lang="en-US" sz="1800" dirty="0" smtClean="0"/>
              <a:t>Core definition of internal control</a:t>
            </a:r>
          </a:p>
          <a:p>
            <a:endParaRPr lang="en-US" sz="1800" dirty="0" smtClean="0"/>
          </a:p>
          <a:p>
            <a:r>
              <a:rPr lang="en-US" sz="1800" dirty="0" smtClean="0"/>
              <a:t>Three categories of objectives and five components of internal control</a:t>
            </a:r>
          </a:p>
          <a:p>
            <a:endParaRPr lang="en-US" sz="1800" dirty="0" smtClean="0"/>
          </a:p>
          <a:p>
            <a:r>
              <a:rPr lang="en-US" sz="1800" dirty="0" smtClean="0"/>
              <a:t>Each of the five components of internal control are required for effective internal control</a:t>
            </a:r>
          </a:p>
          <a:p>
            <a:endParaRPr lang="en-US" sz="1800" dirty="0" smtClean="0"/>
          </a:p>
          <a:p>
            <a:r>
              <a:rPr lang="en-US" sz="1800" dirty="0" smtClean="0"/>
              <a:t>Important role </a:t>
            </a:r>
            <a:r>
              <a:rPr lang="en-US" sz="1800" smtClean="0"/>
              <a:t>of judgment </a:t>
            </a:r>
            <a:r>
              <a:rPr lang="en-US" sz="1800" dirty="0" smtClean="0"/>
              <a:t>in designing, implementing and operating an internal control system and evaluating its effectiveness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/>
          <a:lstStyle/>
          <a:p>
            <a:r>
              <a:rPr lang="en-US" dirty="0" smtClean="0"/>
              <a:t>What is changing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/>
          <a:p>
            <a:r>
              <a:rPr lang="en-US" sz="1800" dirty="0" smtClean="0"/>
              <a:t>Changes in operating environments considered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Operations and reporting objectives expanded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Fundamental concepts underlying five components articulated as principles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Additional consideration given to operations, compliance, and non-financial reporting objectives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EE1B-D60C-4124-952C-5C593EEEC6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Chevron 9"/>
          <p:cNvSpPr/>
          <p:nvPr/>
        </p:nvSpPr>
        <p:spPr bwMode="auto">
          <a:xfrm>
            <a:off x="4114800" y="3200400"/>
            <a:ext cx="609600" cy="1447800"/>
          </a:xfrm>
          <a:prstGeom prst="chevron">
            <a:avLst/>
          </a:prstGeom>
          <a:solidFill>
            <a:srgbClr val="156B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Book Revision </a:t>
            </a:r>
            <a:br>
              <a:rPr lang="en-US" dirty="0" smtClean="0"/>
            </a:br>
            <a:r>
              <a:rPr lang="en-US" dirty="0" smtClean="0"/>
              <a:t>Proposed Timeline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4" name="Diagram 23"/>
          <p:cNvGraphicFramePr/>
          <p:nvPr/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Book Advisory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28"/>
              </a:spcBef>
              <a:buNone/>
            </a:pPr>
            <a:r>
              <a:rPr lang="en-US" dirty="0" smtClean="0"/>
              <a:t>Representation from:</a:t>
            </a:r>
          </a:p>
          <a:p>
            <a:pPr>
              <a:spcBef>
                <a:spcPts val="628"/>
              </a:spcBef>
            </a:pPr>
            <a:endParaRPr lang="en-US" dirty="0"/>
          </a:p>
          <a:p>
            <a:pPr lvl="1">
              <a:spcBef>
                <a:spcPts val="628"/>
              </a:spcBef>
            </a:pPr>
            <a:r>
              <a:rPr lang="en-US" sz="2500" dirty="0" smtClean="0"/>
              <a:t>Federal agency management </a:t>
            </a:r>
            <a:endParaRPr lang="en-US" sz="2500" dirty="0" smtClean="0"/>
          </a:p>
          <a:p>
            <a:pPr lvl="1">
              <a:spcBef>
                <a:spcPts val="628"/>
              </a:spcBef>
            </a:pPr>
            <a:r>
              <a:rPr lang="en-US" sz="2500" dirty="0" smtClean="0"/>
              <a:t>Inspector </a:t>
            </a:r>
            <a:r>
              <a:rPr lang="en-US" sz="2500" dirty="0" smtClean="0"/>
              <a:t>General</a:t>
            </a:r>
          </a:p>
          <a:p>
            <a:pPr lvl="1">
              <a:spcBef>
                <a:spcPts val="628"/>
              </a:spcBef>
            </a:pPr>
            <a:r>
              <a:rPr lang="en-US" sz="2500" dirty="0" smtClean="0"/>
              <a:t>State and local government</a:t>
            </a:r>
            <a:endParaRPr lang="en-US" sz="2500" dirty="0"/>
          </a:p>
          <a:p>
            <a:pPr lvl="1">
              <a:spcBef>
                <a:spcPts val="628"/>
              </a:spcBef>
            </a:pPr>
            <a:r>
              <a:rPr lang="en-US" sz="2500" dirty="0" smtClean="0"/>
              <a:t>Academia</a:t>
            </a:r>
            <a:endParaRPr lang="en-US" sz="2500" dirty="0"/>
          </a:p>
          <a:p>
            <a:pPr lvl="1">
              <a:spcBef>
                <a:spcPts val="628"/>
              </a:spcBef>
            </a:pPr>
            <a:r>
              <a:rPr lang="en-US" sz="2500" dirty="0" smtClean="0"/>
              <a:t>COSO </a:t>
            </a:r>
          </a:p>
          <a:p>
            <a:pPr lvl="1">
              <a:spcBef>
                <a:spcPts val="628"/>
              </a:spcBef>
            </a:pPr>
            <a:r>
              <a:rPr lang="en-US" sz="2500" dirty="0" smtClean="0"/>
              <a:t>Independent public accounting firms</a:t>
            </a:r>
          </a:p>
          <a:p>
            <a:pPr lvl="1">
              <a:spcBef>
                <a:spcPts val="628"/>
              </a:spcBef>
            </a:pPr>
            <a:r>
              <a:rPr lang="en-US" sz="2500" dirty="0" smtClean="0"/>
              <a:t>At large </a:t>
            </a:r>
            <a:endParaRPr lang="en-US" sz="2500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Book Revision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2209800"/>
            <a:ext cx="7362825" cy="4292600"/>
          </a:xfrm>
        </p:spPr>
        <p:txBody>
          <a:bodyPr>
            <a:normAutofit/>
          </a:bodyPr>
          <a:lstStyle/>
          <a:p>
            <a:r>
              <a:rPr lang="en-US" dirty="0" smtClean="0"/>
              <a:t>Retained five original COSO components</a:t>
            </a:r>
          </a:p>
          <a:p>
            <a:r>
              <a:rPr lang="en-US" dirty="0" smtClean="0"/>
              <a:t>Adapted COSO Framework’s language </a:t>
            </a:r>
            <a:br>
              <a:rPr lang="en-US" dirty="0" smtClean="0"/>
            </a:br>
            <a:r>
              <a:rPr lang="en-US" dirty="0" smtClean="0"/>
              <a:t>to make it appropriate for a federal</a:t>
            </a:r>
            <a:br>
              <a:rPr lang="en-US" dirty="0" smtClean="0"/>
            </a:br>
            <a:r>
              <a:rPr lang="en-US" dirty="0" smtClean="0"/>
              <a:t>government standard</a:t>
            </a:r>
            <a:endParaRPr lang="en-US" dirty="0"/>
          </a:p>
          <a:p>
            <a:pPr lvl="0"/>
            <a:r>
              <a:rPr lang="en-US" dirty="0" smtClean="0"/>
              <a:t>Adapted </a:t>
            </a:r>
            <a:r>
              <a:rPr lang="en-US" dirty="0"/>
              <a:t>the concepts for a government environment where </a:t>
            </a:r>
            <a:r>
              <a:rPr lang="en-US" dirty="0" smtClean="0"/>
              <a:t>appropriate</a:t>
            </a:r>
          </a:p>
          <a:p>
            <a:pPr lvl="0"/>
            <a:r>
              <a:rPr lang="en-US" dirty="0" smtClean="0"/>
              <a:t>Considered clarity drafting conventions</a:t>
            </a:r>
          </a:p>
          <a:p>
            <a:pPr lvl="0"/>
            <a:r>
              <a:rPr lang="en-US" dirty="0" smtClean="0"/>
              <a:t>Considered INTOSAI internal control guidance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41998" name="Picture 14" descr="C:\Documents and Settings\lemaireb\Desktop\MC9000788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891" y="3429000"/>
            <a:ext cx="2008909" cy="2319618"/>
          </a:xfrm>
          <a:prstGeom prst="rect">
            <a:avLst/>
          </a:prstGeom>
          <a:noFill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fld id="{01E16EBA-0216-4FA1-BFEC-225E7939936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COSO Framework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828800"/>
            <a:ext cx="8153400" cy="4648200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10000"/>
          </a:bodyPr>
          <a:lstStyle/>
          <a:p>
            <a:pPr marL="342860" indent="-342860" defTabSz="914293">
              <a:lnSpc>
                <a:spcPct val="110000"/>
              </a:lnSpc>
              <a:spcBef>
                <a:spcPts val="673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folHlink"/>
                </a:solidFill>
                <a:latin typeface="+mn-lt"/>
                <a:ea typeface="+mn-ea"/>
                <a:cs typeface="ＭＳ Ｐゴシック" charset="0"/>
              </a:rPr>
              <a:t>Relationship of Objectives and Components</a:t>
            </a:r>
          </a:p>
          <a:p>
            <a:pPr marL="820583" lvl="3" indent="-410291">
              <a:lnSpc>
                <a:spcPct val="110000"/>
              </a:lnSpc>
              <a:spcBef>
                <a:spcPts val="673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Direct relationship between objectives (which are what an entity strives to achieve) and the components (which represent what is needed to achieve the objectives)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26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folHlink"/>
                </a:solidFill>
                <a:latin typeface="+mn-lt"/>
                <a:ea typeface="+mn-ea"/>
              </a:rPr>
              <a:t>COSO depicts the relationship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r>
              <a:rPr lang="en-US" sz="2600" dirty="0" smtClean="0">
                <a:solidFill>
                  <a:schemeClr val="folHlink"/>
                </a:solidFill>
                <a:latin typeface="+mn-lt"/>
                <a:ea typeface="+mn-ea"/>
              </a:rPr>
              <a:t>	in the form of a cube: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2100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marL="742863" lvl="1" indent="-285717" defTabSz="914293">
              <a:lnSpc>
                <a:spcPct val="75000"/>
              </a:lnSpc>
              <a:spcBef>
                <a:spcPts val="673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	The three objectives are represented 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		by the columns</a:t>
            </a:r>
          </a:p>
          <a:p>
            <a:pPr marL="742863" lvl="1" indent="-285717" defTabSz="914293">
              <a:lnSpc>
                <a:spcPct val="75000"/>
              </a:lnSpc>
              <a:spcBef>
                <a:spcPts val="673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	The five components are represented 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		by the rows</a:t>
            </a:r>
          </a:p>
          <a:p>
            <a:pPr marL="742863" lvl="1" indent="-285717" defTabSz="914293">
              <a:lnSpc>
                <a:spcPct val="75000"/>
              </a:lnSpc>
              <a:spcBef>
                <a:spcPts val="673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	The entity’s organization structure is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r>
              <a:rPr lang="en-US" sz="2100" dirty="0" smtClean="0">
                <a:solidFill>
                  <a:schemeClr val="folHlink"/>
                </a:solidFill>
                <a:latin typeface="+mn-lt"/>
                <a:ea typeface="+mn-ea"/>
              </a:rPr>
              <a:t>		represented by the third dimension</a:t>
            </a: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16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16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742863" lvl="1" indent="-285717" defTabSz="914293">
              <a:lnSpc>
                <a:spcPct val="75000"/>
              </a:lnSpc>
              <a:spcBef>
                <a:spcPts val="673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2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2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342860" indent="-342860" defTabSz="914293">
              <a:lnSpc>
                <a:spcPct val="75000"/>
              </a:lnSpc>
              <a:spcBef>
                <a:spcPts val="673"/>
              </a:spcBef>
              <a:defRPr/>
            </a:pPr>
            <a:endParaRPr lang="en-US" sz="220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4" descr="COSO_Internal_Contr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98159"/>
            <a:ext cx="3124200" cy="30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677025"/>
            <a:ext cx="533400" cy="228600"/>
          </a:xfrm>
        </p:spPr>
        <p:txBody>
          <a:bodyPr/>
          <a:lstStyle/>
          <a:p>
            <a:r>
              <a:rPr lang="en-US" dirty="0" smtClean="0"/>
              <a:t> </a:t>
            </a:r>
            <a:fld id="{01E16EBA-0216-4FA1-BFEC-225E793993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6096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COSO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[GAO Color Slides]">
  <a:themeElements>
    <a:clrScheme name="">
      <a:dk1>
        <a:srgbClr val="000099"/>
      </a:dk1>
      <a:lt1>
        <a:srgbClr val="FFFFFF"/>
      </a:lt1>
      <a:dk2>
        <a:srgbClr val="000099"/>
      </a:dk2>
      <a:lt2>
        <a:srgbClr val="000099"/>
      </a:lt2>
      <a:accent1>
        <a:srgbClr val="CCECFF"/>
      </a:accent1>
      <a:accent2>
        <a:srgbClr val="6699FF"/>
      </a:accent2>
      <a:accent3>
        <a:srgbClr val="FFFFFF"/>
      </a:accent3>
      <a:accent4>
        <a:srgbClr val="000082"/>
      </a:accent4>
      <a:accent5>
        <a:srgbClr val="E2F4FF"/>
      </a:accent5>
      <a:accent6>
        <a:srgbClr val="5C8AE7"/>
      </a:accent6>
      <a:hlink>
        <a:srgbClr val="3333FF"/>
      </a:hlink>
      <a:folHlink>
        <a:srgbClr val="00004C"/>
      </a:folHlink>
    </a:clrScheme>
    <a:fontScheme name="1_[GAO Color Slides]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[GAO Color Slides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GAO Color Slides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8">
        <a:dk1>
          <a:srgbClr val="808080"/>
        </a:dk1>
        <a:lt1>
          <a:srgbClr val="000099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0000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g data">
  <a:themeElements>
    <a:clrScheme name="Custom 8">
      <a:dk1>
        <a:srgbClr val="1E3868"/>
      </a:dk1>
      <a:lt1>
        <a:srgbClr val="808080"/>
      </a:lt1>
      <a:dk2>
        <a:srgbClr val="1E3868"/>
      </a:dk2>
      <a:lt2>
        <a:srgbClr val="808080"/>
      </a:lt2>
      <a:accent1>
        <a:srgbClr val="1E3868"/>
      </a:accent1>
      <a:accent2>
        <a:srgbClr val="1E3868"/>
      </a:accent2>
      <a:accent3>
        <a:srgbClr val="FFFFFF"/>
      </a:accent3>
      <a:accent4>
        <a:srgbClr val="1E3868"/>
      </a:accent4>
      <a:accent5>
        <a:srgbClr val="808080"/>
      </a:accent5>
      <a:accent6>
        <a:srgbClr val="1E3868"/>
      </a:accent6>
      <a:hlink>
        <a:srgbClr val="74853A"/>
      </a:hlink>
      <a:folHlink>
        <a:srgbClr val="AC733C"/>
      </a:folHlink>
    </a:clrScheme>
    <a:fontScheme name="Cotton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ott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tt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tt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tt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tt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tt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tt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tt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tt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tt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tt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tt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[GAO Color Slides]">
  <a:themeElements>
    <a:clrScheme name="">
      <a:dk1>
        <a:srgbClr val="000099"/>
      </a:dk1>
      <a:lt1>
        <a:srgbClr val="FFFFFF"/>
      </a:lt1>
      <a:dk2>
        <a:srgbClr val="000099"/>
      </a:dk2>
      <a:lt2>
        <a:srgbClr val="000099"/>
      </a:lt2>
      <a:accent1>
        <a:srgbClr val="CCECFF"/>
      </a:accent1>
      <a:accent2>
        <a:srgbClr val="6699FF"/>
      </a:accent2>
      <a:accent3>
        <a:srgbClr val="FFFFFF"/>
      </a:accent3>
      <a:accent4>
        <a:srgbClr val="000082"/>
      </a:accent4>
      <a:accent5>
        <a:srgbClr val="E2F4FF"/>
      </a:accent5>
      <a:accent6>
        <a:srgbClr val="5C8AE7"/>
      </a:accent6>
      <a:hlink>
        <a:srgbClr val="3333FF"/>
      </a:hlink>
      <a:folHlink>
        <a:srgbClr val="00004C"/>
      </a:folHlink>
    </a:clrScheme>
    <a:fontScheme name="1_[GAO Color Slides]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[GAO Color Slides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GAO Color Slides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GAO Color Slides] 8">
        <a:dk1>
          <a:srgbClr val="808080"/>
        </a:dk1>
        <a:lt1>
          <a:srgbClr val="000099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0000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26453</TotalTime>
  <Words>452</Words>
  <Application>Microsoft Office PowerPoint</Application>
  <PresentationFormat>On-screen Show (4:3)</PresentationFormat>
  <Paragraphs>181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1_[GAO Color Slides]</vt:lpstr>
      <vt:lpstr>big data</vt:lpstr>
      <vt:lpstr>2_[GAO Color Slides]</vt:lpstr>
      <vt:lpstr>Standards for Internal Control in the Government</vt:lpstr>
      <vt:lpstr>Session Objective</vt:lpstr>
      <vt:lpstr>Slide 3</vt:lpstr>
      <vt:lpstr>What’s in Green Book for  Federal, State and Local Government?</vt:lpstr>
      <vt:lpstr>Revision to the Green Book</vt:lpstr>
      <vt:lpstr>Green Book Revision  Proposed Timeline</vt:lpstr>
      <vt:lpstr>Green Book Advisory Council</vt:lpstr>
      <vt:lpstr>Green Book Revision Process</vt:lpstr>
      <vt:lpstr>The COSO Framework</vt:lpstr>
      <vt:lpstr>From COSO to Green Book: Harmonization</vt:lpstr>
      <vt:lpstr>Revised Green Book:  Standards for Internal Control  in the Federal Government</vt:lpstr>
      <vt:lpstr>Development of Highlights Page</vt:lpstr>
      <vt:lpstr>Revised Green Book: Overview</vt:lpstr>
      <vt:lpstr>Overview: Components, Principles, and Attributes</vt:lpstr>
      <vt:lpstr>Slide 15</vt:lpstr>
      <vt:lpstr>Revised Green Book: Principles </vt:lpstr>
      <vt:lpstr>Slide 17</vt:lpstr>
      <vt:lpstr> Overview: Additional Considerations</vt:lpstr>
      <vt:lpstr>Revised Green Book: Standards</vt:lpstr>
      <vt:lpstr>Example Page Layout</vt:lpstr>
      <vt:lpstr>Where to Find the Green Book</vt:lpstr>
      <vt:lpstr>Thank You</vt:lpstr>
    </vt:vector>
  </TitlesOfParts>
  <Company>gao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2006 Yellow Book</dc:title>
  <dc:creator>GAO</dc:creator>
  <cp:lastModifiedBy>GAO</cp:lastModifiedBy>
  <cp:revision>1028</cp:revision>
  <dcterms:created xsi:type="dcterms:W3CDTF">2006-05-13T12:19:17Z</dcterms:created>
  <dcterms:modified xsi:type="dcterms:W3CDTF">2014-05-16T18:46:02Z</dcterms:modified>
</cp:coreProperties>
</file>