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1"/>
  </p:notesMasterIdLst>
  <p:sldIdLst>
    <p:sldId id="259" r:id="rId5"/>
    <p:sldId id="256" r:id="rId6"/>
    <p:sldId id="265" r:id="rId7"/>
    <p:sldId id="296" r:id="rId8"/>
    <p:sldId id="286" r:id="rId9"/>
    <p:sldId id="297" r:id="rId10"/>
    <p:sldId id="270" r:id="rId11"/>
    <p:sldId id="276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7" r:id="rId20"/>
    <p:sldId id="288" r:id="rId21"/>
    <p:sldId id="289" r:id="rId22"/>
    <p:sldId id="290" r:id="rId23"/>
    <p:sldId id="298" r:id="rId24"/>
    <p:sldId id="291" r:id="rId25"/>
    <p:sldId id="294" r:id="rId26"/>
    <p:sldId id="295" r:id="rId27"/>
    <p:sldId id="292" r:id="rId28"/>
    <p:sldId id="293" r:id="rId29"/>
    <p:sldId id="267" r:id="rId3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2727"/>
    <a:srgbClr val="CC00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1B6BD6-4D00-40EB-AB32-C9DE053408F4}" type="datetimeFigureOut">
              <a:rPr lang="nl-BE"/>
              <a:pPr>
                <a:defRPr/>
              </a:pPr>
              <a:t>19/05/2014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BE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 smtClean="0"/>
              <a:t>Klik om de modelstijlen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  <a:endParaRPr lang="nl-BE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E9BCB90-F07F-4C0F-9107-EE24C78400C9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46116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BE" smtClean="0"/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39E6C2-B9BC-41FB-A504-06FD93CC0886}" type="slidenum">
              <a:rPr lang="nl-BE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06474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8702" y="1853978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8702" y="3324003"/>
            <a:ext cx="7772400" cy="17526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subtitle</a:t>
            </a:r>
            <a:r>
              <a:rPr lang="nl-BE" dirty="0" smtClean="0"/>
              <a:t> </a:t>
            </a:r>
            <a:r>
              <a:rPr lang="nl-BE" dirty="0" err="1" smtClean="0"/>
              <a:t>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1B250-6598-45EE-8690-6721D8EF3FD2}" type="datetime1">
              <a:rPr lang="en-US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Wim FRANCOIS &amp; Philip MARISCAL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34146-36A2-44E9-93B0-F004323BB1E1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D1B8-08BF-45DE-A6E0-B36654BE365B}" type="datetime1">
              <a:rPr lang="en-US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Wim FRANCOIS &amp; Philip MARISCAL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DBE65-FEB0-4F3D-AE94-2805D7C07832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399" y="754912"/>
            <a:ext cx="2057399" cy="5371251"/>
          </a:xfrm>
        </p:spPr>
        <p:txBody>
          <a:bodyPr vert="eaVert"/>
          <a:lstStyle/>
          <a:p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title</a:t>
            </a:r>
            <a:r>
              <a:rPr lang="nl-BE" dirty="0" smtClean="0"/>
              <a:t> </a:t>
            </a:r>
            <a:r>
              <a:rPr lang="nl-BE" dirty="0" err="1" smtClean="0"/>
              <a:t>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54912"/>
            <a:ext cx="6019800" cy="5371251"/>
          </a:xfrm>
        </p:spPr>
        <p:txBody>
          <a:bodyPr vert="eaVert"/>
          <a:lstStyle/>
          <a:p>
            <a:pPr lvl="0"/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text</a:t>
            </a:r>
            <a:r>
              <a:rPr lang="nl-BE" dirty="0" smtClean="0"/>
              <a:t> </a:t>
            </a:r>
            <a:r>
              <a:rPr lang="nl-BE" dirty="0" err="1" smtClean="0"/>
              <a:t>styles</a:t>
            </a:r>
            <a:endParaRPr lang="nl-BE" dirty="0" smtClean="0"/>
          </a:p>
          <a:p>
            <a:pPr lvl="1"/>
            <a:r>
              <a:rPr lang="nl-BE" dirty="0" err="1" smtClean="0"/>
              <a:t>Second</a:t>
            </a:r>
            <a:r>
              <a:rPr lang="nl-BE" dirty="0" smtClean="0"/>
              <a:t> level</a:t>
            </a:r>
          </a:p>
          <a:p>
            <a:pPr lvl="2"/>
            <a:r>
              <a:rPr lang="nl-BE" dirty="0" err="1" smtClean="0"/>
              <a:t>Third</a:t>
            </a:r>
            <a:r>
              <a:rPr lang="nl-BE" dirty="0" smtClean="0"/>
              <a:t> level</a:t>
            </a:r>
          </a:p>
          <a:p>
            <a:pPr lvl="3"/>
            <a:r>
              <a:rPr lang="nl-BE" dirty="0" err="1" smtClean="0"/>
              <a:t>Fourth</a:t>
            </a:r>
            <a:r>
              <a:rPr lang="nl-BE" dirty="0" smtClean="0"/>
              <a:t> level</a:t>
            </a:r>
          </a:p>
          <a:p>
            <a:pPr lvl="4"/>
            <a:r>
              <a:rPr lang="nl-BE" dirty="0" err="1" smtClean="0"/>
              <a:t>Fifth</a:t>
            </a:r>
            <a:r>
              <a:rPr lang="nl-BE" dirty="0" smtClean="0"/>
              <a:t>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400DE-05A6-4011-B048-FEE79B198705}" type="datetime1">
              <a:rPr lang="en-US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Wim FRANCOIS &amp; Philip MARISCAL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4873F-530A-4ACC-9EC6-D6FA6C20C728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text</a:t>
            </a:r>
            <a:r>
              <a:rPr lang="nl-BE" dirty="0" smtClean="0"/>
              <a:t> </a:t>
            </a:r>
            <a:r>
              <a:rPr lang="nl-BE" dirty="0" err="1" smtClean="0"/>
              <a:t>styles</a:t>
            </a:r>
            <a:endParaRPr lang="nl-BE" dirty="0" smtClean="0"/>
          </a:p>
          <a:p>
            <a:pPr lvl="1"/>
            <a:r>
              <a:rPr lang="nl-BE" dirty="0" err="1" smtClean="0"/>
              <a:t>Second</a:t>
            </a:r>
            <a:r>
              <a:rPr lang="nl-BE" dirty="0" smtClean="0"/>
              <a:t> level</a:t>
            </a:r>
          </a:p>
          <a:p>
            <a:pPr lvl="2"/>
            <a:r>
              <a:rPr lang="nl-BE" dirty="0" err="1" smtClean="0"/>
              <a:t>Third</a:t>
            </a:r>
            <a:r>
              <a:rPr lang="nl-BE" dirty="0" smtClean="0"/>
              <a:t> level</a:t>
            </a:r>
          </a:p>
          <a:p>
            <a:pPr lvl="3"/>
            <a:r>
              <a:rPr lang="nl-BE" dirty="0" err="1" smtClean="0"/>
              <a:t>Fourth</a:t>
            </a:r>
            <a:r>
              <a:rPr lang="nl-BE" dirty="0" smtClean="0"/>
              <a:t> level</a:t>
            </a:r>
          </a:p>
          <a:p>
            <a:pPr lvl="4"/>
            <a:r>
              <a:rPr lang="nl-BE" dirty="0" err="1" smtClean="0"/>
              <a:t>Fifth</a:t>
            </a:r>
            <a:r>
              <a:rPr lang="nl-BE" dirty="0" smtClean="0"/>
              <a:t>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6F9DE-7ED7-4A1B-B27A-64F11519A924}" type="datetime1">
              <a:rPr lang="en-US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Wim FRANCOIS &amp; Philip MARISCAL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A85A5-9AAE-4F4A-95FE-9127416E00A7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964486" cy="136207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title</a:t>
            </a:r>
            <a:r>
              <a:rPr lang="nl-BE" dirty="0" smtClean="0"/>
              <a:t> </a:t>
            </a:r>
            <a:r>
              <a:rPr lang="nl-BE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96448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text</a:t>
            </a:r>
            <a:r>
              <a:rPr lang="nl-BE" dirty="0" smtClean="0"/>
              <a:t> </a:t>
            </a:r>
            <a:r>
              <a:rPr lang="nl-BE" dirty="0" err="1" smtClean="0"/>
              <a:t>styles</a:t>
            </a:r>
            <a:endParaRPr lang="nl-B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02A05-2343-436F-B9F4-C61116612912}" type="datetime1">
              <a:rPr lang="en-US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Wim FRANCOIS &amp; Philip MARISCAL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24091-4CC9-44C4-8F0D-D72A68F51F1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2670" y="2371060"/>
            <a:ext cx="3713130" cy="37551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71060"/>
            <a:ext cx="4038600" cy="37551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text</a:t>
            </a:r>
            <a:r>
              <a:rPr lang="nl-BE" dirty="0" smtClean="0"/>
              <a:t> </a:t>
            </a:r>
            <a:r>
              <a:rPr lang="nl-BE" dirty="0" err="1" smtClean="0"/>
              <a:t>styles</a:t>
            </a:r>
            <a:endParaRPr lang="nl-BE" dirty="0" smtClean="0"/>
          </a:p>
          <a:p>
            <a:pPr lvl="1"/>
            <a:r>
              <a:rPr lang="nl-BE" dirty="0" err="1" smtClean="0"/>
              <a:t>Second</a:t>
            </a:r>
            <a:r>
              <a:rPr lang="nl-BE" dirty="0" smtClean="0"/>
              <a:t> level</a:t>
            </a:r>
          </a:p>
          <a:p>
            <a:pPr lvl="2"/>
            <a:r>
              <a:rPr lang="nl-BE" dirty="0" err="1" smtClean="0"/>
              <a:t>Third</a:t>
            </a:r>
            <a:r>
              <a:rPr lang="nl-BE" dirty="0" smtClean="0"/>
              <a:t> level</a:t>
            </a:r>
          </a:p>
          <a:p>
            <a:pPr lvl="3"/>
            <a:r>
              <a:rPr lang="nl-BE" dirty="0" err="1" smtClean="0"/>
              <a:t>Fourth</a:t>
            </a:r>
            <a:r>
              <a:rPr lang="nl-BE" dirty="0" smtClean="0"/>
              <a:t> level</a:t>
            </a:r>
          </a:p>
          <a:p>
            <a:pPr lvl="4"/>
            <a:r>
              <a:rPr lang="nl-BE" dirty="0" err="1" smtClean="0"/>
              <a:t>Fifth</a:t>
            </a:r>
            <a:r>
              <a:rPr lang="nl-BE" dirty="0" smtClean="0"/>
              <a:t>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E53DE-183E-4BEC-BBCC-37226CFB3CEE}" type="datetime1">
              <a:rPr lang="en-US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Wim FRANCOIS &amp; Philip MARISCAL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E90FF-DAB8-4F7C-A2A5-2B27506ED35C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303" y="848820"/>
            <a:ext cx="7904130" cy="1522240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70" y="2371060"/>
            <a:ext cx="371471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text</a:t>
            </a:r>
            <a:r>
              <a:rPr lang="nl-BE" dirty="0" smtClean="0"/>
              <a:t> </a:t>
            </a:r>
            <a:r>
              <a:rPr lang="nl-BE" dirty="0" err="1" smtClean="0"/>
              <a:t>styles</a:t>
            </a:r>
            <a:endParaRPr lang="nl-B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2670" y="3010821"/>
            <a:ext cx="3714718" cy="311534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text</a:t>
            </a:r>
            <a:r>
              <a:rPr lang="nl-BE" dirty="0" smtClean="0"/>
              <a:t> </a:t>
            </a:r>
            <a:r>
              <a:rPr lang="nl-BE" dirty="0" err="1" smtClean="0"/>
              <a:t>styles</a:t>
            </a:r>
            <a:endParaRPr lang="nl-BE" dirty="0" smtClean="0"/>
          </a:p>
          <a:p>
            <a:pPr lvl="1"/>
            <a:r>
              <a:rPr lang="nl-BE" dirty="0" err="1" smtClean="0"/>
              <a:t>Second</a:t>
            </a:r>
            <a:r>
              <a:rPr lang="nl-BE" dirty="0" smtClean="0"/>
              <a:t> level</a:t>
            </a:r>
          </a:p>
          <a:p>
            <a:pPr lvl="2"/>
            <a:r>
              <a:rPr lang="nl-BE" dirty="0" err="1" smtClean="0"/>
              <a:t>Third</a:t>
            </a:r>
            <a:r>
              <a:rPr lang="nl-BE" dirty="0" smtClean="0"/>
              <a:t> level</a:t>
            </a:r>
          </a:p>
          <a:p>
            <a:pPr lvl="3"/>
            <a:r>
              <a:rPr lang="nl-BE" dirty="0" err="1" smtClean="0"/>
              <a:t>Fourth</a:t>
            </a:r>
            <a:r>
              <a:rPr lang="nl-BE" dirty="0" smtClean="0"/>
              <a:t> level</a:t>
            </a:r>
          </a:p>
          <a:p>
            <a:pPr lvl="4"/>
            <a:r>
              <a:rPr lang="nl-BE" dirty="0" err="1" smtClean="0"/>
              <a:t>Fifth</a:t>
            </a:r>
            <a:r>
              <a:rPr lang="nl-BE" dirty="0" smtClean="0"/>
              <a:t>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5658" y="23710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text</a:t>
            </a:r>
            <a:r>
              <a:rPr lang="nl-BE" dirty="0" smtClean="0"/>
              <a:t> </a:t>
            </a:r>
            <a:r>
              <a:rPr lang="nl-BE" dirty="0" err="1" smtClean="0"/>
              <a:t>styles</a:t>
            </a:r>
            <a:endParaRPr lang="nl-BE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5658" y="3010822"/>
            <a:ext cx="4041775" cy="311534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text</a:t>
            </a:r>
            <a:r>
              <a:rPr lang="nl-BE" dirty="0" smtClean="0"/>
              <a:t> </a:t>
            </a:r>
            <a:r>
              <a:rPr lang="nl-BE" dirty="0" err="1" smtClean="0"/>
              <a:t>styles</a:t>
            </a:r>
            <a:endParaRPr lang="nl-BE" dirty="0" smtClean="0"/>
          </a:p>
          <a:p>
            <a:pPr lvl="1"/>
            <a:r>
              <a:rPr lang="nl-BE" dirty="0" err="1" smtClean="0"/>
              <a:t>Second</a:t>
            </a:r>
            <a:r>
              <a:rPr lang="nl-BE" dirty="0" smtClean="0"/>
              <a:t> level</a:t>
            </a:r>
          </a:p>
          <a:p>
            <a:pPr lvl="2"/>
            <a:r>
              <a:rPr lang="nl-BE" dirty="0" err="1" smtClean="0"/>
              <a:t>Third</a:t>
            </a:r>
            <a:r>
              <a:rPr lang="nl-BE" dirty="0" smtClean="0"/>
              <a:t> level</a:t>
            </a:r>
          </a:p>
          <a:p>
            <a:pPr lvl="3"/>
            <a:r>
              <a:rPr lang="nl-BE" dirty="0" err="1" smtClean="0"/>
              <a:t>Fourth</a:t>
            </a:r>
            <a:r>
              <a:rPr lang="nl-BE" dirty="0" smtClean="0"/>
              <a:t> level</a:t>
            </a:r>
          </a:p>
          <a:p>
            <a:pPr lvl="4"/>
            <a:r>
              <a:rPr lang="nl-BE" dirty="0" err="1" smtClean="0"/>
              <a:t>Fifth</a:t>
            </a:r>
            <a:r>
              <a:rPr lang="nl-BE" dirty="0" smtClean="0"/>
              <a:t>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8B5A1-B2E6-4A1D-A88F-5D1D50B89BCF}" type="datetime1">
              <a:rPr lang="en-US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Wim FRANCOIS &amp; Philip MARISCAL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EBC9E-924E-4277-B7FD-8E1A56F3FA4D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F72ED-3B5E-4A9F-AF12-43D1F841AC69}" type="datetime1">
              <a:rPr lang="en-US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Wim FRANCOIS &amp; Philip MARISCAL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2187E-F529-49E5-82FB-381B31AAC18D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775D4-6C2D-4EF7-AFDE-140D7012D2E6}" type="datetime1">
              <a:rPr lang="en-US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Wim FRANCOIS &amp; Philip MARISCAL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60FE7-E411-4E5D-A515-7D54481AB868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9971"/>
            <a:ext cx="2551113" cy="93566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title</a:t>
            </a:r>
            <a:r>
              <a:rPr lang="nl-BE" dirty="0" smtClean="0"/>
              <a:t> </a:t>
            </a:r>
            <a:r>
              <a:rPr lang="nl-BE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9972"/>
            <a:ext cx="5111750" cy="5286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text</a:t>
            </a:r>
            <a:r>
              <a:rPr lang="nl-BE" dirty="0" smtClean="0"/>
              <a:t> </a:t>
            </a:r>
            <a:r>
              <a:rPr lang="nl-BE" dirty="0" err="1" smtClean="0"/>
              <a:t>styles</a:t>
            </a:r>
            <a:endParaRPr lang="nl-BE" dirty="0" smtClean="0"/>
          </a:p>
          <a:p>
            <a:pPr lvl="1"/>
            <a:r>
              <a:rPr lang="nl-BE" dirty="0" err="1" smtClean="0"/>
              <a:t>Second</a:t>
            </a:r>
            <a:r>
              <a:rPr lang="nl-BE" dirty="0" smtClean="0"/>
              <a:t> level</a:t>
            </a:r>
          </a:p>
          <a:p>
            <a:pPr lvl="2"/>
            <a:r>
              <a:rPr lang="nl-BE" dirty="0" err="1" smtClean="0"/>
              <a:t>Third</a:t>
            </a:r>
            <a:r>
              <a:rPr lang="nl-BE" dirty="0" smtClean="0"/>
              <a:t> level</a:t>
            </a:r>
          </a:p>
          <a:p>
            <a:pPr lvl="3"/>
            <a:r>
              <a:rPr lang="nl-BE" dirty="0" err="1" smtClean="0"/>
              <a:t>Fourth</a:t>
            </a:r>
            <a:r>
              <a:rPr lang="nl-BE" dirty="0" smtClean="0"/>
              <a:t> level</a:t>
            </a:r>
          </a:p>
          <a:p>
            <a:pPr lvl="4"/>
            <a:r>
              <a:rPr lang="nl-BE" dirty="0" err="1" smtClean="0"/>
              <a:t>Fifth</a:t>
            </a:r>
            <a:r>
              <a:rPr lang="nl-BE" dirty="0" smtClean="0"/>
              <a:t>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775637"/>
            <a:ext cx="2551113" cy="43505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dirty="0" smtClean="0"/>
              <a:t>Click to </a:t>
            </a:r>
            <a:r>
              <a:rPr lang="nl-BE" dirty="0" err="1" smtClean="0"/>
              <a:t>edit</a:t>
            </a:r>
            <a:r>
              <a:rPr lang="nl-BE" dirty="0" smtClean="0"/>
              <a:t> </a:t>
            </a:r>
            <a:r>
              <a:rPr lang="nl-BE" dirty="0" err="1" smtClean="0"/>
              <a:t>Master</a:t>
            </a:r>
            <a:r>
              <a:rPr lang="nl-BE" dirty="0" smtClean="0"/>
              <a:t> </a:t>
            </a:r>
            <a:r>
              <a:rPr lang="nl-BE" dirty="0" err="1" smtClean="0"/>
              <a:t>text</a:t>
            </a:r>
            <a:r>
              <a:rPr lang="nl-BE" dirty="0" smtClean="0"/>
              <a:t> </a:t>
            </a:r>
            <a:r>
              <a:rPr lang="nl-BE" dirty="0" err="1" smtClean="0"/>
              <a:t>styles</a:t>
            </a:r>
            <a:endParaRPr lang="nl-BE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25DAE-B9B0-4631-8035-A018FB8DA0CD}" type="datetime1">
              <a:rPr lang="en-US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Wim FRANCOIS &amp; Philip MARISCAL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469A4-F187-42E9-9EDA-A3ABFDB45D1F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969" y="4800600"/>
            <a:ext cx="7602282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9969" y="612775"/>
            <a:ext cx="7602282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969" y="5367338"/>
            <a:ext cx="760228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28BC5-1BB5-44B7-B070-A1985644D758}" type="datetime1">
              <a:rPr lang="en-US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Wim FRANCOIS &amp; Philip MARISCAL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E5D2D-A444-47D8-A0D4-FB44DCAE2BE8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03275" y="849313"/>
            <a:ext cx="7904163" cy="152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BE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93750" y="2371725"/>
            <a:ext cx="7904163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26250" y="6356350"/>
            <a:ext cx="1414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AC8EE3-0955-418C-9372-4EBE67A8ADCC}" type="datetime1">
              <a:rPr lang="en-US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2638" y="6356350"/>
            <a:ext cx="6043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Wim FRANCOIS &amp; Philip MARISCAL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713" y="6356350"/>
            <a:ext cx="4460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D59B30-1D4C-4EFC-9B87-F99690132E8C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pic>
        <p:nvPicPr>
          <p:cNvPr id="1031" name="Picture 6" descr="colour_element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62000" y="0"/>
            <a:ext cx="805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sai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eciia.e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ARCHIE\StudioWerken\MT\6093 REKENHOF Identiteit Rekenhof grafisch charter\STEVEN_templates\templates\PowerPoint\rekenhof_U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97238" y="2447925"/>
            <a:ext cx="2944812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Espace réservé de la date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F89E75B-8F31-4528-AFAE-9D016A3BAF81}" type="datetime1">
              <a:rPr lang="en-US"/>
              <a:pPr>
                <a:defRPr/>
              </a:pPr>
              <a:t>5/19/2014</a:t>
            </a:fld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9EF524-D6F9-47EE-8B28-30173FED6357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3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Wim</a:t>
            </a:r>
            <a:r>
              <a:rPr lang="en-US" dirty="0"/>
              <a:t> </a:t>
            </a:r>
            <a:r>
              <a:rPr lang="en-US" dirty="0" smtClean="0"/>
              <a:t>FRANCOIS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82638" y="967563"/>
            <a:ext cx="7915275" cy="5158600"/>
          </a:xfrm>
        </p:spPr>
        <p:txBody>
          <a:bodyPr/>
          <a:lstStyle/>
          <a:p>
            <a:r>
              <a:rPr lang="nl-BE" dirty="0" smtClean="0"/>
              <a:t>Concept</a:t>
            </a:r>
          </a:p>
          <a:p>
            <a:pPr lvl="1"/>
            <a:r>
              <a:rPr lang="en-US" sz="2400" dirty="0" smtClean="0"/>
              <a:t>Survey national SAI – internal audit relations and compile relevant documents, and structure resulting information as much as possible along main lines of INTOSAI GOV 9150/ IIA 2050</a:t>
            </a:r>
          </a:p>
          <a:p>
            <a:pPr lvl="1"/>
            <a:r>
              <a:rPr lang="en-US" sz="2400" dirty="0" smtClean="0"/>
              <a:t>Aim is not to cover by all means all EUROSAI/ ECIIA national jurisdictions, but rather to compile relevant information from a representative number of jurisdictions</a:t>
            </a:r>
            <a:endParaRPr lang="nl-BE" sz="24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Wim</a:t>
            </a:r>
            <a:r>
              <a:rPr lang="en-US" dirty="0" smtClean="0"/>
              <a:t>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82640" y="967563"/>
            <a:ext cx="7915274" cy="5158600"/>
          </a:xfrm>
        </p:spPr>
        <p:txBody>
          <a:bodyPr/>
          <a:lstStyle/>
          <a:p>
            <a:r>
              <a:rPr lang="nl-BE" dirty="0" smtClean="0"/>
              <a:t>Concept</a:t>
            </a:r>
          </a:p>
          <a:p>
            <a:pPr lvl="1"/>
            <a:r>
              <a:rPr lang="en-US" sz="2400" dirty="0" smtClean="0"/>
              <a:t>Surveys have to be practicable/realistic to achieve, resulting document has to offer added value to readers and be essentially non-controversial</a:t>
            </a:r>
          </a:p>
          <a:p>
            <a:pPr lvl="1"/>
            <a:r>
              <a:rPr lang="en-US" sz="2400" dirty="0" smtClean="0"/>
              <a:t>Surveys by EUROSAI and ECIIA run simultaneously and separately</a:t>
            </a:r>
          </a:p>
          <a:p>
            <a:pPr lvl="1"/>
            <a:r>
              <a:rPr lang="en-US" sz="2400" dirty="0" smtClean="0"/>
              <a:t>EUROSAI and ECIIA write common introduction and overview focusing on generic implementation issues based on national information compiled</a:t>
            </a:r>
          </a:p>
          <a:p>
            <a:pPr lvl="1"/>
            <a:r>
              <a:rPr lang="en-US" sz="2400" dirty="0" smtClean="0"/>
              <a:t>EUROSAI and ECIIA are responsible for their respective survey results</a:t>
            </a:r>
            <a:endParaRPr lang="nl-BE" sz="24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Wim</a:t>
            </a:r>
            <a:r>
              <a:rPr lang="en-US" dirty="0" smtClean="0"/>
              <a:t>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93750" y="1148316"/>
            <a:ext cx="7904163" cy="4977847"/>
          </a:xfrm>
        </p:spPr>
        <p:txBody>
          <a:bodyPr/>
          <a:lstStyle/>
          <a:p>
            <a:r>
              <a:rPr lang="nl-BE" dirty="0" err="1" smtClean="0"/>
              <a:t>Final</a:t>
            </a:r>
            <a:r>
              <a:rPr lang="nl-BE" dirty="0" smtClean="0"/>
              <a:t> </a:t>
            </a:r>
            <a:r>
              <a:rPr lang="nl-BE" dirty="0" err="1" smtClean="0"/>
              <a:t>considerations</a:t>
            </a:r>
            <a:endParaRPr lang="nl-BE" dirty="0" smtClean="0"/>
          </a:p>
          <a:p>
            <a:pPr lvl="1"/>
            <a:r>
              <a:rPr lang="en-US" sz="2400" dirty="0" smtClean="0"/>
              <a:t>Uncertain questionnaire response rate (quantity and quality of responses), </a:t>
            </a:r>
            <a:r>
              <a:rPr lang="en-US" sz="2400" dirty="0"/>
              <a:t>translation </a:t>
            </a:r>
            <a:r>
              <a:rPr lang="en-US" sz="2400" dirty="0" smtClean="0"/>
              <a:t>issue, nature and timing of compilation &gt; June 2014 deliverable expected to be incomplete and intermediate product</a:t>
            </a:r>
          </a:p>
          <a:p>
            <a:pPr lvl="1"/>
            <a:r>
              <a:rPr lang="en-US" sz="2400" dirty="0" smtClean="0"/>
              <a:t>Reflecting on SAI – internal auditors relations among EUROSAI and ECIIA in structured manner is essential objective</a:t>
            </a:r>
          </a:p>
          <a:p>
            <a:pPr lvl="1"/>
            <a:r>
              <a:rPr lang="en-US" sz="2400" dirty="0" smtClean="0"/>
              <a:t>This process should also facilitate preparation and implementation of reviewed Cooperation Agreement (2014)</a:t>
            </a:r>
            <a:endParaRPr lang="nl-BE" sz="24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Wim</a:t>
            </a:r>
            <a:r>
              <a:rPr lang="en-US" dirty="0" smtClean="0"/>
              <a:t>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82638" y="988828"/>
            <a:ext cx="7915275" cy="5137335"/>
          </a:xfrm>
        </p:spPr>
        <p:txBody>
          <a:bodyPr/>
          <a:lstStyle/>
          <a:p>
            <a:r>
              <a:rPr lang="nl-BE" dirty="0" smtClean="0"/>
              <a:t>EUROSAI questionnaire (November 2013)</a:t>
            </a:r>
          </a:p>
          <a:p>
            <a:pPr lvl="1"/>
            <a:r>
              <a:rPr lang="nl-BE" sz="2400" dirty="0" smtClean="0"/>
              <a:t>SAI </a:t>
            </a:r>
            <a:r>
              <a:rPr lang="nl-BE" sz="2400" dirty="0" err="1" smtClean="0"/>
              <a:t>can</a:t>
            </a:r>
            <a:r>
              <a:rPr lang="nl-BE" sz="2400" dirty="0" smtClean="0"/>
              <a:t> provide </a:t>
            </a:r>
            <a:r>
              <a:rPr lang="nl-BE" sz="2400" dirty="0" err="1" smtClean="0"/>
              <a:t>information</a:t>
            </a:r>
            <a:r>
              <a:rPr lang="nl-BE" sz="2400" dirty="0" smtClean="0"/>
              <a:t> and </a:t>
            </a:r>
            <a:r>
              <a:rPr lang="nl-BE" sz="2400" dirty="0" err="1" smtClean="0"/>
              <a:t>documents</a:t>
            </a:r>
            <a:r>
              <a:rPr lang="nl-BE" sz="2400" dirty="0" smtClean="0"/>
              <a:t> </a:t>
            </a:r>
            <a:r>
              <a:rPr lang="nl-BE" sz="2400" dirty="0" err="1" smtClean="0"/>
              <a:t>relating</a:t>
            </a:r>
            <a:r>
              <a:rPr lang="nl-BE" sz="2400" dirty="0" smtClean="0"/>
              <a:t> to </a:t>
            </a:r>
            <a:r>
              <a:rPr lang="nl-BE" sz="2400" dirty="0" err="1" smtClean="0"/>
              <a:t>any</a:t>
            </a:r>
            <a:r>
              <a:rPr lang="nl-BE" sz="2400" dirty="0" smtClean="0"/>
              <a:t> level of </a:t>
            </a:r>
            <a:r>
              <a:rPr lang="nl-BE" sz="2400" dirty="0" err="1" smtClean="0"/>
              <a:t>government</a:t>
            </a:r>
            <a:r>
              <a:rPr lang="nl-BE" sz="2400" dirty="0" smtClean="0"/>
              <a:t> and </a:t>
            </a:r>
            <a:r>
              <a:rPr lang="nl-BE" sz="2400" dirty="0" err="1" smtClean="0"/>
              <a:t>entity</a:t>
            </a:r>
            <a:r>
              <a:rPr lang="nl-BE" sz="2400" dirty="0" smtClean="0"/>
              <a:t> </a:t>
            </a:r>
            <a:r>
              <a:rPr lang="nl-BE" sz="2400" dirty="0" err="1" smtClean="0"/>
              <a:t>it</a:t>
            </a:r>
            <a:r>
              <a:rPr lang="nl-BE" sz="2400" dirty="0" smtClean="0"/>
              <a:t> </a:t>
            </a:r>
            <a:r>
              <a:rPr lang="nl-BE" sz="2400" dirty="0" err="1" smtClean="0"/>
              <a:t>audits</a:t>
            </a:r>
            <a:r>
              <a:rPr lang="nl-BE" sz="2400" dirty="0" smtClean="0"/>
              <a:t>, as </a:t>
            </a:r>
            <a:r>
              <a:rPr lang="nl-BE" sz="2400" dirty="0" err="1" smtClean="0"/>
              <a:t>far</a:t>
            </a:r>
            <a:r>
              <a:rPr lang="nl-BE" sz="2400" dirty="0" smtClean="0"/>
              <a:t> as </a:t>
            </a:r>
            <a:r>
              <a:rPr lang="nl-BE" sz="2400" dirty="0" err="1" smtClean="0"/>
              <a:t>it</a:t>
            </a:r>
            <a:r>
              <a:rPr lang="nl-BE" sz="2400" dirty="0" smtClean="0"/>
              <a:t> </a:t>
            </a:r>
            <a:r>
              <a:rPr lang="nl-BE" sz="2400" dirty="0" err="1" smtClean="0"/>
              <a:t>considers</a:t>
            </a:r>
            <a:r>
              <a:rPr lang="nl-BE" sz="2400" dirty="0" smtClean="0"/>
              <a:t> </a:t>
            </a:r>
            <a:r>
              <a:rPr lang="nl-BE" sz="2400" dirty="0" err="1" smtClean="0"/>
              <a:t>information</a:t>
            </a:r>
            <a:r>
              <a:rPr lang="nl-BE" sz="2400" dirty="0" smtClean="0"/>
              <a:t> relevant to </a:t>
            </a:r>
            <a:r>
              <a:rPr lang="nl-BE" sz="2400" dirty="0" err="1" smtClean="0"/>
              <a:t>be</a:t>
            </a:r>
            <a:r>
              <a:rPr lang="nl-BE" sz="2400" dirty="0" smtClean="0"/>
              <a:t> </a:t>
            </a:r>
            <a:r>
              <a:rPr lang="nl-BE" sz="2400" dirty="0" err="1" smtClean="0"/>
              <a:t>known</a:t>
            </a:r>
            <a:r>
              <a:rPr lang="nl-BE" sz="2400" dirty="0" smtClean="0"/>
              <a:t> </a:t>
            </a:r>
            <a:r>
              <a:rPr lang="nl-BE" sz="2400" dirty="0" err="1" smtClean="0"/>
              <a:t>among</a:t>
            </a:r>
            <a:r>
              <a:rPr lang="nl-BE" sz="2400" dirty="0" smtClean="0"/>
              <a:t> EUROSAI </a:t>
            </a:r>
            <a:r>
              <a:rPr lang="nl-BE" sz="2400" dirty="0" err="1" smtClean="0"/>
              <a:t>community</a:t>
            </a:r>
            <a:endParaRPr lang="nl-BE" sz="2400" dirty="0" smtClean="0"/>
          </a:p>
          <a:p>
            <a:pPr lvl="1"/>
            <a:r>
              <a:rPr lang="nl-BE" sz="2400" dirty="0" err="1" smtClean="0"/>
              <a:t>Existence</a:t>
            </a:r>
            <a:r>
              <a:rPr lang="nl-BE" sz="2400" dirty="0" smtClean="0"/>
              <a:t> of public sector </a:t>
            </a:r>
            <a:r>
              <a:rPr lang="nl-BE" sz="2400" dirty="0" err="1" smtClean="0"/>
              <a:t>internal</a:t>
            </a:r>
            <a:r>
              <a:rPr lang="nl-BE" sz="2400" dirty="0" smtClean="0"/>
              <a:t> auditors and of </a:t>
            </a:r>
            <a:r>
              <a:rPr lang="nl-BE" sz="2400" dirty="0" err="1" smtClean="0"/>
              <a:t>coordination</a:t>
            </a:r>
            <a:r>
              <a:rPr lang="nl-BE" sz="2400" dirty="0" smtClean="0"/>
              <a:t> and cooperation in country</a:t>
            </a:r>
          </a:p>
          <a:p>
            <a:pPr lvl="2"/>
            <a:r>
              <a:rPr lang="nl-BE" sz="2000" dirty="0" err="1" smtClean="0"/>
              <a:t>Audit</a:t>
            </a:r>
            <a:r>
              <a:rPr lang="nl-BE" sz="2000" dirty="0" smtClean="0"/>
              <a:t> </a:t>
            </a:r>
            <a:r>
              <a:rPr lang="nl-BE" sz="2000" dirty="0" err="1" smtClean="0"/>
              <a:t>universe</a:t>
            </a:r>
            <a:r>
              <a:rPr lang="nl-BE" sz="2000" dirty="0" smtClean="0"/>
              <a:t> of SAI</a:t>
            </a:r>
          </a:p>
          <a:p>
            <a:pPr lvl="2"/>
            <a:r>
              <a:rPr lang="nl-BE" sz="2000" dirty="0" err="1" smtClean="0"/>
              <a:t>Existence</a:t>
            </a:r>
            <a:r>
              <a:rPr lang="nl-BE" sz="2000" dirty="0" smtClean="0"/>
              <a:t> of public sector </a:t>
            </a:r>
            <a:r>
              <a:rPr lang="nl-BE" sz="2000" dirty="0" err="1" smtClean="0"/>
              <a:t>internal</a:t>
            </a:r>
            <a:r>
              <a:rPr lang="nl-BE" sz="2000" dirty="0" smtClean="0"/>
              <a:t> auditors and audit </a:t>
            </a:r>
            <a:r>
              <a:rPr lang="nl-BE" sz="2000" dirty="0" err="1" smtClean="0"/>
              <a:t>committees</a:t>
            </a:r>
            <a:r>
              <a:rPr lang="nl-BE" sz="2000" dirty="0" smtClean="0"/>
              <a:t> in country</a:t>
            </a:r>
          </a:p>
          <a:p>
            <a:pPr lvl="2"/>
            <a:r>
              <a:rPr lang="nl-BE" sz="2000" dirty="0" err="1" smtClean="0"/>
              <a:t>Existence</a:t>
            </a:r>
            <a:r>
              <a:rPr lang="nl-BE" sz="2000" dirty="0" smtClean="0"/>
              <a:t> of </a:t>
            </a:r>
            <a:r>
              <a:rPr lang="nl-BE" sz="2000" dirty="0" err="1" smtClean="0"/>
              <a:t>coordination</a:t>
            </a:r>
            <a:r>
              <a:rPr lang="nl-BE" sz="2000" dirty="0" smtClean="0"/>
              <a:t> and </a:t>
            </a:r>
            <a:r>
              <a:rPr lang="nl-BE" sz="2000" dirty="0" err="1" smtClean="0"/>
              <a:t>cooperation</a:t>
            </a:r>
            <a:endParaRPr lang="nl-BE" sz="200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Wim</a:t>
            </a:r>
            <a:r>
              <a:rPr lang="en-US" dirty="0" smtClean="0"/>
              <a:t>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93750" y="935665"/>
            <a:ext cx="7904163" cy="5190498"/>
          </a:xfrm>
        </p:spPr>
        <p:txBody>
          <a:bodyPr/>
          <a:lstStyle/>
          <a:p>
            <a:r>
              <a:rPr lang="nl-BE" dirty="0" smtClean="0"/>
              <a:t>EUROSAI questionnaire (November 2013)</a:t>
            </a:r>
          </a:p>
          <a:p>
            <a:pPr lvl="1"/>
            <a:r>
              <a:rPr lang="nl-BE" sz="2400" dirty="0" smtClean="0"/>
              <a:t>Basis </a:t>
            </a:r>
            <a:r>
              <a:rPr lang="nl-BE" sz="2400" dirty="0" err="1" smtClean="0"/>
              <a:t>for</a:t>
            </a:r>
            <a:r>
              <a:rPr lang="nl-BE" sz="2400" dirty="0" smtClean="0"/>
              <a:t> </a:t>
            </a:r>
            <a:r>
              <a:rPr lang="nl-BE" sz="2400" dirty="0" err="1" smtClean="0"/>
              <a:t>coordination</a:t>
            </a:r>
            <a:r>
              <a:rPr lang="nl-BE" sz="2400" dirty="0" smtClean="0"/>
              <a:t> and cooperation (</a:t>
            </a:r>
            <a:r>
              <a:rPr lang="nl-BE" sz="2400" dirty="0" err="1" smtClean="0"/>
              <a:t>formal</a:t>
            </a:r>
            <a:r>
              <a:rPr lang="nl-BE" sz="2400" dirty="0" smtClean="0"/>
              <a:t>, </a:t>
            </a:r>
            <a:r>
              <a:rPr lang="nl-BE" sz="2400" dirty="0" err="1" smtClean="0"/>
              <a:t>informal</a:t>
            </a:r>
            <a:r>
              <a:rPr lang="nl-BE" sz="2400" dirty="0" smtClean="0"/>
              <a:t>)</a:t>
            </a:r>
          </a:p>
          <a:p>
            <a:pPr lvl="2"/>
            <a:r>
              <a:rPr lang="nl-BE" sz="2000" dirty="0" err="1" smtClean="0"/>
              <a:t>Legislation</a:t>
            </a:r>
            <a:r>
              <a:rPr lang="nl-BE" sz="2000" dirty="0" smtClean="0"/>
              <a:t>, </a:t>
            </a:r>
            <a:r>
              <a:rPr lang="nl-BE" sz="2000" dirty="0" err="1" smtClean="0"/>
              <a:t>formal</a:t>
            </a:r>
            <a:r>
              <a:rPr lang="nl-BE" sz="2000" dirty="0" smtClean="0"/>
              <a:t> </a:t>
            </a:r>
            <a:r>
              <a:rPr lang="nl-BE" sz="2000" dirty="0" err="1" smtClean="0"/>
              <a:t>agreement</a:t>
            </a:r>
            <a:r>
              <a:rPr lang="nl-BE" sz="2000" dirty="0" smtClean="0"/>
              <a:t> </a:t>
            </a:r>
            <a:r>
              <a:rPr lang="nl-BE" sz="2000" dirty="0" err="1" smtClean="0"/>
              <a:t>or</a:t>
            </a:r>
            <a:r>
              <a:rPr lang="nl-BE" sz="2000" dirty="0" smtClean="0"/>
              <a:t> protocol</a:t>
            </a:r>
          </a:p>
          <a:p>
            <a:pPr lvl="2"/>
            <a:r>
              <a:rPr lang="nl-BE" sz="2000" dirty="0" err="1" smtClean="0"/>
              <a:t>Auditing</a:t>
            </a:r>
            <a:r>
              <a:rPr lang="nl-BE" sz="2000" dirty="0" smtClean="0"/>
              <a:t> </a:t>
            </a:r>
            <a:r>
              <a:rPr lang="nl-BE" sz="2000" dirty="0" err="1" smtClean="0"/>
              <a:t>standards</a:t>
            </a:r>
            <a:endParaRPr lang="nl-BE" sz="2000" dirty="0" smtClean="0"/>
          </a:p>
          <a:p>
            <a:pPr lvl="2"/>
            <a:r>
              <a:rPr lang="nl-BE" sz="2000" dirty="0" err="1" smtClean="0"/>
              <a:t>Informal</a:t>
            </a:r>
            <a:r>
              <a:rPr lang="nl-BE" sz="2000" dirty="0" smtClean="0"/>
              <a:t> </a:t>
            </a:r>
            <a:r>
              <a:rPr lang="nl-BE" sz="2000" dirty="0" err="1" smtClean="0"/>
              <a:t>coordination</a:t>
            </a:r>
            <a:r>
              <a:rPr lang="nl-BE" sz="2000" dirty="0" smtClean="0"/>
              <a:t> and </a:t>
            </a:r>
            <a:r>
              <a:rPr lang="nl-BE" sz="2000" dirty="0" err="1" smtClean="0"/>
              <a:t>cooperation</a:t>
            </a:r>
            <a:endParaRPr lang="nl-BE" sz="2400" dirty="0" smtClean="0"/>
          </a:p>
          <a:p>
            <a:pPr lvl="1"/>
            <a:r>
              <a:rPr lang="nl-BE" sz="2400" dirty="0" smtClean="0"/>
              <a:t>Benefits and </a:t>
            </a:r>
            <a:r>
              <a:rPr lang="nl-BE" sz="2400" dirty="0" err="1" smtClean="0"/>
              <a:t>risks</a:t>
            </a:r>
            <a:r>
              <a:rPr lang="nl-BE" sz="2400" dirty="0" smtClean="0"/>
              <a:t> of </a:t>
            </a:r>
            <a:r>
              <a:rPr lang="nl-BE" sz="2400" dirty="0" err="1" smtClean="0"/>
              <a:t>coordination</a:t>
            </a:r>
            <a:r>
              <a:rPr lang="nl-BE" sz="2400" dirty="0" smtClean="0"/>
              <a:t> and cooperation</a:t>
            </a:r>
          </a:p>
          <a:p>
            <a:pPr lvl="1"/>
            <a:r>
              <a:rPr lang="nl-BE" sz="2400" dirty="0" smtClean="0"/>
              <a:t>Modes of </a:t>
            </a:r>
            <a:r>
              <a:rPr lang="nl-BE" sz="2400" dirty="0" err="1" smtClean="0"/>
              <a:t>coordination</a:t>
            </a:r>
            <a:r>
              <a:rPr lang="nl-BE" sz="2400" dirty="0" smtClean="0"/>
              <a:t> and cooperation</a:t>
            </a:r>
          </a:p>
          <a:p>
            <a:pPr lvl="1"/>
            <a:r>
              <a:rPr lang="nl-BE" sz="2400" dirty="0" err="1" smtClean="0"/>
              <a:t>Areas</a:t>
            </a:r>
            <a:r>
              <a:rPr lang="nl-BE" sz="2400" dirty="0" smtClean="0"/>
              <a:t> of </a:t>
            </a:r>
            <a:r>
              <a:rPr lang="nl-BE" sz="2400" dirty="0" err="1" smtClean="0"/>
              <a:t>coordination</a:t>
            </a:r>
            <a:r>
              <a:rPr lang="nl-BE" sz="2400" dirty="0" smtClean="0"/>
              <a:t> and cooperation</a:t>
            </a:r>
          </a:p>
          <a:p>
            <a:pPr lvl="1"/>
            <a:r>
              <a:rPr lang="nl-BE" sz="2400" dirty="0" err="1" smtClean="0"/>
              <a:t>Confidentiality</a:t>
            </a:r>
            <a:r>
              <a:rPr lang="nl-BE" sz="2400" dirty="0" smtClean="0"/>
              <a:t> </a:t>
            </a:r>
            <a:r>
              <a:rPr lang="nl-BE" sz="2400" dirty="0" err="1" smtClean="0"/>
              <a:t>relating</a:t>
            </a:r>
            <a:r>
              <a:rPr lang="nl-BE" sz="2400" dirty="0" smtClean="0"/>
              <a:t> to </a:t>
            </a:r>
            <a:r>
              <a:rPr lang="nl-BE" sz="2400" dirty="0" err="1" smtClean="0"/>
              <a:t>coordination</a:t>
            </a:r>
            <a:r>
              <a:rPr lang="nl-BE" sz="2400" dirty="0" smtClean="0"/>
              <a:t> </a:t>
            </a:r>
            <a:r>
              <a:rPr lang="nl-BE" sz="2400" dirty="0" err="1" smtClean="0"/>
              <a:t>and</a:t>
            </a:r>
            <a:r>
              <a:rPr lang="nl-BE" sz="2400" dirty="0" smtClean="0"/>
              <a:t> cooperation</a:t>
            </a:r>
          </a:p>
          <a:p>
            <a:pPr lvl="1"/>
            <a:r>
              <a:rPr lang="nl-BE" sz="2400" dirty="0" smtClean="0"/>
              <a:t>Relevant </a:t>
            </a:r>
            <a:r>
              <a:rPr lang="nl-BE" sz="2400" dirty="0" err="1" smtClean="0"/>
              <a:t>national</a:t>
            </a:r>
            <a:r>
              <a:rPr lang="nl-BE" sz="2400" dirty="0" smtClean="0"/>
              <a:t> </a:t>
            </a:r>
            <a:r>
              <a:rPr lang="nl-BE" sz="2400" dirty="0" err="1" smtClean="0"/>
              <a:t>documents</a:t>
            </a:r>
            <a:endParaRPr lang="nl-BE" sz="2400" dirty="0" smtClean="0"/>
          </a:p>
          <a:p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Wim</a:t>
            </a:r>
            <a:r>
              <a:rPr lang="en-US" dirty="0" smtClean="0"/>
              <a:t>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93750" y="1127052"/>
            <a:ext cx="7904163" cy="4999112"/>
          </a:xfrm>
        </p:spPr>
        <p:txBody>
          <a:bodyPr/>
          <a:lstStyle/>
          <a:p>
            <a:pPr marL="0" indent="0">
              <a:buNone/>
            </a:pPr>
            <a:r>
              <a:rPr lang="nl-BE" dirty="0" smtClean="0"/>
              <a:t>Questionnaires </a:t>
            </a:r>
            <a:r>
              <a:rPr lang="nl-BE" dirty="0" err="1" smtClean="0"/>
              <a:t>and</a:t>
            </a:r>
            <a:r>
              <a:rPr lang="nl-BE" dirty="0" smtClean="0"/>
              <a:t> responses (November 2013 -  </a:t>
            </a:r>
            <a:r>
              <a:rPr lang="nl-BE" dirty="0" err="1" smtClean="0"/>
              <a:t>February</a:t>
            </a:r>
            <a:r>
              <a:rPr lang="nl-BE" dirty="0" smtClean="0"/>
              <a:t> 2014)</a:t>
            </a:r>
          </a:p>
          <a:p>
            <a:pPr lvl="1"/>
            <a:r>
              <a:rPr lang="nl-BE" dirty="0"/>
              <a:t>EUROSAI </a:t>
            </a:r>
            <a:r>
              <a:rPr lang="nl-BE" dirty="0" smtClean="0"/>
              <a:t>questionnaire </a:t>
            </a:r>
            <a:r>
              <a:rPr lang="nl-BE" dirty="0" err="1" smtClean="0"/>
              <a:t>to</a:t>
            </a:r>
            <a:r>
              <a:rPr lang="nl-BE" dirty="0" smtClean="0"/>
              <a:t> </a:t>
            </a:r>
            <a:r>
              <a:rPr lang="nl-BE" dirty="0"/>
              <a:t>EUROSAI member </a:t>
            </a:r>
            <a:r>
              <a:rPr lang="nl-BE" dirty="0" err="1"/>
              <a:t>SAIs</a:t>
            </a:r>
            <a:r>
              <a:rPr lang="nl-BE" dirty="0" smtClean="0"/>
              <a:t>: </a:t>
            </a:r>
            <a:r>
              <a:rPr lang="nl-BE" dirty="0" err="1" smtClean="0"/>
              <a:t>completed</a:t>
            </a:r>
            <a:r>
              <a:rPr lang="nl-BE" dirty="0" smtClean="0"/>
              <a:t> </a:t>
            </a:r>
            <a:r>
              <a:rPr lang="nl-BE" dirty="0" err="1" smtClean="0"/>
              <a:t>by</a:t>
            </a:r>
            <a:r>
              <a:rPr lang="nl-BE" dirty="0" smtClean="0"/>
              <a:t> 25 out of 50</a:t>
            </a:r>
          </a:p>
          <a:p>
            <a:pPr lvl="1"/>
            <a:r>
              <a:rPr lang="nl-BE" dirty="0" smtClean="0"/>
              <a:t>ECIIA questionnaire (1) </a:t>
            </a:r>
            <a:r>
              <a:rPr lang="nl-BE" dirty="0" err="1" smtClean="0"/>
              <a:t>to</a:t>
            </a:r>
            <a:r>
              <a:rPr lang="nl-BE" dirty="0" smtClean="0"/>
              <a:t> </a:t>
            </a:r>
            <a:r>
              <a:rPr lang="nl-BE" dirty="0"/>
              <a:t>National </a:t>
            </a:r>
            <a:r>
              <a:rPr lang="nl-BE" dirty="0" err="1"/>
              <a:t>Institutes</a:t>
            </a:r>
            <a:r>
              <a:rPr lang="nl-BE" dirty="0"/>
              <a:t> ECIIA members</a:t>
            </a:r>
            <a:r>
              <a:rPr lang="nl-BE" dirty="0" smtClean="0"/>
              <a:t>: </a:t>
            </a:r>
            <a:r>
              <a:rPr lang="nl-BE" dirty="0" err="1" smtClean="0"/>
              <a:t>completed</a:t>
            </a:r>
            <a:r>
              <a:rPr lang="nl-BE" dirty="0" smtClean="0"/>
              <a:t> </a:t>
            </a:r>
            <a:r>
              <a:rPr lang="nl-BE" dirty="0" err="1" smtClean="0"/>
              <a:t>by</a:t>
            </a:r>
            <a:r>
              <a:rPr lang="nl-BE" dirty="0" smtClean="0"/>
              <a:t> 20 out of 32</a:t>
            </a:r>
          </a:p>
          <a:p>
            <a:pPr lvl="1"/>
            <a:r>
              <a:rPr lang="nl-BE" dirty="0" smtClean="0"/>
              <a:t>ECIIA questionnaire (2) </a:t>
            </a:r>
            <a:r>
              <a:rPr lang="nl-BE" dirty="0" err="1" smtClean="0"/>
              <a:t>to</a:t>
            </a:r>
            <a:r>
              <a:rPr lang="nl-BE" dirty="0" smtClean="0"/>
              <a:t> </a:t>
            </a:r>
            <a:r>
              <a:rPr lang="nl-BE" dirty="0" err="1" smtClean="0"/>
              <a:t>internal</a:t>
            </a:r>
            <a:r>
              <a:rPr lang="nl-BE" dirty="0" smtClean="0"/>
              <a:t> audit </a:t>
            </a:r>
            <a:r>
              <a:rPr lang="nl-BE" dirty="0" err="1" smtClean="0"/>
              <a:t>entities</a:t>
            </a:r>
            <a:r>
              <a:rPr lang="nl-BE" dirty="0" smtClean="0"/>
              <a:t> via National </a:t>
            </a:r>
            <a:r>
              <a:rPr lang="nl-BE" dirty="0" err="1" smtClean="0"/>
              <a:t>Institutes</a:t>
            </a:r>
            <a:r>
              <a:rPr lang="nl-BE" dirty="0" smtClean="0"/>
              <a:t>: </a:t>
            </a:r>
            <a:r>
              <a:rPr lang="nl-BE" dirty="0" err="1" smtClean="0"/>
              <a:t>completed</a:t>
            </a:r>
            <a:r>
              <a:rPr lang="nl-BE" dirty="0" smtClean="0"/>
              <a:t> </a:t>
            </a:r>
            <a:r>
              <a:rPr lang="nl-BE" dirty="0" err="1" smtClean="0"/>
              <a:t>by</a:t>
            </a:r>
            <a:r>
              <a:rPr lang="nl-BE" dirty="0" smtClean="0"/>
              <a:t> 42 </a:t>
            </a:r>
            <a:r>
              <a:rPr lang="nl-BE" dirty="0" err="1" smtClean="0"/>
              <a:t>entities</a:t>
            </a:r>
            <a:r>
              <a:rPr lang="nl-BE" dirty="0" smtClean="0"/>
              <a:t> </a:t>
            </a:r>
            <a:r>
              <a:rPr lang="nl-BE" dirty="0" err="1" smtClean="0"/>
              <a:t>from</a:t>
            </a:r>
            <a:r>
              <a:rPr lang="nl-BE" dirty="0" smtClean="0"/>
              <a:t> 6 </a:t>
            </a:r>
            <a:r>
              <a:rPr lang="nl-BE" dirty="0" err="1" smtClean="0"/>
              <a:t>countries</a:t>
            </a:r>
            <a:endParaRPr lang="nl-BE" dirty="0" smtClean="0"/>
          </a:p>
          <a:p>
            <a:pPr lvl="1"/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Wim</a:t>
            </a:r>
            <a:r>
              <a:rPr lang="en-US" dirty="0" smtClean="0"/>
              <a:t>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2507" y="669957"/>
            <a:ext cx="7774931" cy="796704"/>
          </a:xfrm>
        </p:spPr>
        <p:txBody>
          <a:bodyPr/>
          <a:lstStyle/>
          <a:p>
            <a:r>
              <a:rPr lang="nl-BE" sz="3200" dirty="0" err="1" smtClean="0"/>
              <a:t>Main</a:t>
            </a:r>
            <a:r>
              <a:rPr lang="nl-BE" sz="3200" dirty="0" smtClean="0"/>
              <a:t> </a:t>
            </a:r>
            <a:r>
              <a:rPr lang="nl-BE" sz="3200" dirty="0" err="1" smtClean="0"/>
              <a:t>conclusions</a:t>
            </a:r>
            <a:r>
              <a:rPr lang="nl-BE" sz="3200" dirty="0" smtClean="0"/>
              <a:t> - EUROSAI</a:t>
            </a: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03275" y="1367073"/>
            <a:ext cx="7894638" cy="4731929"/>
          </a:xfrm>
        </p:spPr>
        <p:txBody>
          <a:bodyPr/>
          <a:lstStyle/>
          <a:p>
            <a:r>
              <a:rPr lang="nl-BE" sz="2800" dirty="0" err="1" smtClean="0"/>
              <a:t>Existence</a:t>
            </a:r>
            <a:r>
              <a:rPr lang="nl-BE" sz="2800" dirty="0" smtClean="0"/>
              <a:t> of </a:t>
            </a:r>
            <a:r>
              <a:rPr lang="nl-BE" sz="2800" dirty="0"/>
              <a:t>public sector </a:t>
            </a:r>
            <a:r>
              <a:rPr lang="nl-BE" sz="2800" dirty="0" err="1"/>
              <a:t>internal</a:t>
            </a:r>
            <a:r>
              <a:rPr lang="nl-BE" sz="2800" dirty="0"/>
              <a:t> </a:t>
            </a:r>
            <a:r>
              <a:rPr lang="nl-BE" sz="2800" dirty="0" smtClean="0"/>
              <a:t>audit </a:t>
            </a:r>
            <a:r>
              <a:rPr lang="nl-BE" sz="2800" dirty="0" err="1" smtClean="0"/>
              <a:t>and</a:t>
            </a:r>
            <a:r>
              <a:rPr lang="nl-BE" sz="2800" dirty="0" smtClean="0"/>
              <a:t> </a:t>
            </a:r>
            <a:r>
              <a:rPr lang="nl-BE" sz="2800" dirty="0" err="1" smtClean="0"/>
              <a:t>its</a:t>
            </a:r>
            <a:r>
              <a:rPr lang="nl-BE" sz="2800" dirty="0" smtClean="0"/>
              <a:t> </a:t>
            </a:r>
            <a:r>
              <a:rPr lang="nl-BE" sz="2800" dirty="0" err="1" smtClean="0"/>
              <a:t>degree</a:t>
            </a:r>
            <a:r>
              <a:rPr lang="nl-BE" sz="2800" dirty="0" smtClean="0"/>
              <a:t> of </a:t>
            </a:r>
            <a:r>
              <a:rPr lang="nl-BE" sz="2800" dirty="0" err="1" smtClean="0"/>
              <a:t>development</a:t>
            </a:r>
            <a:r>
              <a:rPr lang="nl-BE" sz="2800" dirty="0" smtClean="0"/>
              <a:t>, </a:t>
            </a:r>
            <a:r>
              <a:rPr lang="nl-BE" sz="2800" dirty="0" err="1" smtClean="0"/>
              <a:t>hence</a:t>
            </a:r>
            <a:r>
              <a:rPr lang="nl-BE" sz="2800" dirty="0" smtClean="0"/>
              <a:t> relations </a:t>
            </a:r>
            <a:r>
              <a:rPr lang="nl-BE" sz="2800" dirty="0" err="1" smtClean="0"/>
              <a:t>between</a:t>
            </a:r>
            <a:r>
              <a:rPr lang="nl-BE" sz="2800" dirty="0" smtClean="0"/>
              <a:t> </a:t>
            </a:r>
            <a:r>
              <a:rPr lang="nl-BE" sz="2800" dirty="0" err="1" smtClean="0"/>
              <a:t>SAIs</a:t>
            </a:r>
            <a:r>
              <a:rPr lang="nl-BE" sz="2800" dirty="0" smtClean="0"/>
              <a:t> </a:t>
            </a:r>
            <a:r>
              <a:rPr lang="nl-BE" sz="2800" dirty="0" err="1" smtClean="0"/>
              <a:t>and</a:t>
            </a:r>
            <a:r>
              <a:rPr lang="nl-BE" sz="2800" dirty="0" smtClean="0"/>
              <a:t> </a:t>
            </a:r>
            <a:r>
              <a:rPr lang="nl-BE" sz="2800" dirty="0" err="1" smtClean="0"/>
              <a:t>internal</a:t>
            </a:r>
            <a:r>
              <a:rPr lang="nl-BE" sz="2800" dirty="0" smtClean="0"/>
              <a:t> auditors, </a:t>
            </a:r>
            <a:r>
              <a:rPr lang="nl-BE" sz="2800" dirty="0" err="1" smtClean="0"/>
              <a:t>vary</a:t>
            </a:r>
            <a:r>
              <a:rPr lang="nl-BE" sz="2800" dirty="0" smtClean="0"/>
              <a:t> </a:t>
            </a:r>
            <a:r>
              <a:rPr lang="nl-BE" sz="2800" dirty="0" err="1" smtClean="0"/>
              <a:t>widely</a:t>
            </a:r>
            <a:r>
              <a:rPr lang="nl-BE" sz="2800" dirty="0" smtClean="0"/>
              <a:t> </a:t>
            </a:r>
            <a:r>
              <a:rPr lang="nl-BE" sz="2800" dirty="0" err="1" smtClean="0"/>
              <a:t>among</a:t>
            </a:r>
            <a:r>
              <a:rPr lang="nl-BE" sz="2800" dirty="0" smtClean="0"/>
              <a:t> </a:t>
            </a:r>
            <a:r>
              <a:rPr lang="nl-BE" sz="2800" dirty="0" err="1" smtClean="0"/>
              <a:t>jurisdictions</a:t>
            </a:r>
            <a:r>
              <a:rPr lang="nl-BE" sz="2800" dirty="0" smtClean="0"/>
              <a:t> (even </a:t>
            </a:r>
            <a:r>
              <a:rPr lang="nl-BE" sz="2800" dirty="0" err="1" smtClean="0"/>
              <a:t>within</a:t>
            </a:r>
            <a:r>
              <a:rPr lang="nl-BE" sz="2800" dirty="0" smtClean="0"/>
              <a:t> </a:t>
            </a:r>
            <a:r>
              <a:rPr lang="nl-BE" sz="2800" dirty="0" err="1" smtClean="0"/>
              <a:t>subregions</a:t>
            </a:r>
            <a:r>
              <a:rPr lang="nl-BE" sz="2800" dirty="0" smtClean="0"/>
              <a:t> of Europe) </a:t>
            </a:r>
            <a:r>
              <a:rPr lang="nl-BE" sz="2800" dirty="0" err="1" smtClean="0"/>
              <a:t>and</a:t>
            </a:r>
            <a:r>
              <a:rPr lang="nl-BE" sz="2800" dirty="0" smtClean="0"/>
              <a:t> </a:t>
            </a:r>
            <a:r>
              <a:rPr lang="nl-BE" sz="2800" dirty="0" err="1" smtClean="0"/>
              <a:t>within</a:t>
            </a:r>
            <a:r>
              <a:rPr lang="nl-BE" sz="2800" dirty="0" smtClean="0"/>
              <a:t> </a:t>
            </a:r>
            <a:r>
              <a:rPr lang="nl-BE" sz="2800" dirty="0" err="1" smtClean="0"/>
              <a:t>jurisdictions</a:t>
            </a:r>
            <a:endParaRPr lang="nl-BE" sz="2800" dirty="0" smtClean="0"/>
          </a:p>
          <a:p>
            <a:r>
              <a:rPr lang="nl-BE" sz="2800" dirty="0" smtClean="0"/>
              <a:t>Audit </a:t>
            </a:r>
            <a:r>
              <a:rPr lang="nl-BE" sz="2800" dirty="0" err="1" smtClean="0"/>
              <a:t>committees</a:t>
            </a:r>
            <a:r>
              <a:rPr lang="nl-BE" sz="2800" dirty="0" smtClean="0"/>
              <a:t> </a:t>
            </a:r>
            <a:r>
              <a:rPr lang="nl-BE" sz="2800" dirty="0" err="1" smtClean="0"/>
              <a:t>exist</a:t>
            </a:r>
            <a:r>
              <a:rPr lang="nl-BE" sz="2800" dirty="0" smtClean="0"/>
              <a:t> in at </a:t>
            </a:r>
            <a:r>
              <a:rPr lang="nl-BE" sz="2800" dirty="0" err="1" smtClean="0"/>
              <a:t>least</a:t>
            </a:r>
            <a:r>
              <a:rPr lang="nl-BE" sz="2800" dirty="0" smtClean="0"/>
              <a:t> </a:t>
            </a:r>
            <a:r>
              <a:rPr lang="nl-BE" sz="2800" dirty="0" err="1" smtClean="0"/>
              <a:t>some</a:t>
            </a:r>
            <a:r>
              <a:rPr lang="nl-BE" sz="2800" dirty="0" smtClean="0"/>
              <a:t> </a:t>
            </a:r>
            <a:r>
              <a:rPr lang="nl-BE" sz="2800" dirty="0" err="1" smtClean="0"/>
              <a:t>entities</a:t>
            </a:r>
            <a:r>
              <a:rPr lang="nl-BE" sz="2800" dirty="0" smtClean="0"/>
              <a:t> in a </a:t>
            </a:r>
            <a:r>
              <a:rPr lang="nl-BE" sz="2800" dirty="0" err="1" smtClean="0"/>
              <a:t>majority</a:t>
            </a:r>
            <a:r>
              <a:rPr lang="nl-BE" sz="2800" dirty="0" smtClean="0"/>
              <a:t> of </a:t>
            </a:r>
            <a:r>
              <a:rPr lang="nl-BE" sz="2800" dirty="0" err="1" smtClean="0"/>
              <a:t>jurisdictions</a:t>
            </a:r>
            <a:r>
              <a:rPr lang="nl-BE" sz="2800" dirty="0" smtClean="0"/>
              <a:t>, but </a:t>
            </a:r>
            <a:r>
              <a:rPr lang="nl-BE" sz="2800" dirty="0" err="1" smtClean="0"/>
              <a:t>rarely</a:t>
            </a:r>
            <a:r>
              <a:rPr lang="nl-BE" sz="2800" dirty="0" smtClean="0"/>
              <a:t> </a:t>
            </a:r>
            <a:r>
              <a:rPr lang="nl-BE" sz="2800" dirty="0" err="1" smtClean="0"/>
              <a:t>play</a:t>
            </a:r>
            <a:r>
              <a:rPr lang="nl-BE" sz="2800" dirty="0" smtClean="0"/>
              <a:t> a </a:t>
            </a:r>
            <a:r>
              <a:rPr lang="nl-BE" sz="2800" dirty="0" err="1" smtClean="0"/>
              <a:t>role</a:t>
            </a:r>
            <a:r>
              <a:rPr lang="nl-BE" sz="2800" dirty="0" smtClean="0"/>
              <a:t> in </a:t>
            </a:r>
            <a:r>
              <a:rPr lang="nl-BE" sz="2800" dirty="0" err="1" smtClean="0"/>
              <a:t>contacts</a:t>
            </a:r>
            <a:r>
              <a:rPr lang="nl-BE" sz="2800" dirty="0" smtClean="0"/>
              <a:t> </a:t>
            </a:r>
            <a:r>
              <a:rPr lang="nl-BE" sz="2800" dirty="0" err="1" smtClean="0"/>
              <a:t>between</a:t>
            </a:r>
            <a:r>
              <a:rPr lang="nl-BE" sz="2800" dirty="0" smtClean="0"/>
              <a:t> </a:t>
            </a:r>
            <a:r>
              <a:rPr lang="nl-BE" sz="2800" dirty="0" err="1" smtClean="0"/>
              <a:t>SAIs</a:t>
            </a:r>
            <a:r>
              <a:rPr lang="nl-BE" sz="2800" dirty="0" smtClean="0"/>
              <a:t> </a:t>
            </a:r>
            <a:r>
              <a:rPr lang="nl-BE" sz="2800" dirty="0" err="1" smtClean="0"/>
              <a:t>and</a:t>
            </a:r>
            <a:r>
              <a:rPr lang="nl-BE" sz="2800" dirty="0" smtClean="0"/>
              <a:t> </a:t>
            </a:r>
            <a:r>
              <a:rPr lang="nl-BE" sz="2800" dirty="0" err="1" smtClean="0"/>
              <a:t>internal</a:t>
            </a:r>
            <a:r>
              <a:rPr lang="nl-BE" sz="2800" dirty="0" smtClean="0"/>
              <a:t> auditors</a:t>
            </a:r>
          </a:p>
          <a:p>
            <a:r>
              <a:rPr lang="nl-BE" sz="2800" dirty="0" err="1" smtClean="0"/>
              <a:t>There</a:t>
            </a:r>
            <a:r>
              <a:rPr lang="nl-BE" sz="2800" dirty="0" smtClean="0"/>
              <a:t> is </a:t>
            </a:r>
            <a:r>
              <a:rPr lang="nl-BE" sz="2800" dirty="0" err="1" smtClean="0"/>
              <a:t>legislation</a:t>
            </a:r>
            <a:r>
              <a:rPr lang="nl-BE" sz="2800" dirty="0" smtClean="0"/>
              <a:t> on </a:t>
            </a:r>
            <a:r>
              <a:rPr lang="nl-BE" sz="2800" dirty="0" err="1" smtClean="0"/>
              <a:t>coordination</a:t>
            </a:r>
            <a:r>
              <a:rPr lang="nl-BE" sz="2800" dirty="0" smtClean="0"/>
              <a:t>/cooperation in half of </a:t>
            </a:r>
            <a:r>
              <a:rPr lang="nl-BE" sz="2800" dirty="0" err="1" smtClean="0"/>
              <a:t>jurisdictions</a:t>
            </a:r>
            <a:r>
              <a:rPr lang="nl-BE" sz="2800" dirty="0" smtClean="0"/>
              <a:t> </a:t>
            </a:r>
            <a:r>
              <a:rPr lang="nl-BE" sz="2800" dirty="0" err="1" smtClean="0"/>
              <a:t>and</a:t>
            </a:r>
            <a:r>
              <a:rPr lang="nl-BE" sz="2800" dirty="0" smtClean="0"/>
              <a:t> a </a:t>
            </a:r>
            <a:r>
              <a:rPr lang="nl-BE" sz="2800" dirty="0" err="1" smtClean="0"/>
              <a:t>formal</a:t>
            </a:r>
            <a:r>
              <a:rPr lang="nl-BE" sz="2800" dirty="0" smtClean="0"/>
              <a:t> agreement in a </a:t>
            </a:r>
            <a:r>
              <a:rPr lang="nl-BE" sz="2800" dirty="0" err="1" smtClean="0"/>
              <a:t>third</a:t>
            </a:r>
            <a:r>
              <a:rPr lang="nl-BE" sz="2800" dirty="0" smtClean="0"/>
              <a:t> of </a:t>
            </a:r>
            <a:r>
              <a:rPr lang="nl-BE" sz="2800" dirty="0" err="1" smtClean="0"/>
              <a:t>jurisdictions</a:t>
            </a:r>
            <a:endParaRPr lang="nl-BE" sz="28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674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3275" y="849313"/>
            <a:ext cx="7904163" cy="1002797"/>
          </a:xfrm>
        </p:spPr>
        <p:txBody>
          <a:bodyPr/>
          <a:lstStyle/>
          <a:p>
            <a:r>
              <a:rPr lang="nl-BE" sz="3200" dirty="0" err="1" smtClean="0"/>
              <a:t>Main</a:t>
            </a:r>
            <a:r>
              <a:rPr lang="nl-BE" sz="3200" dirty="0" smtClean="0"/>
              <a:t> </a:t>
            </a:r>
            <a:r>
              <a:rPr lang="nl-BE" sz="3200" dirty="0" err="1" smtClean="0"/>
              <a:t>conclusions</a:t>
            </a:r>
            <a:r>
              <a:rPr lang="nl-BE" sz="3200" dirty="0" smtClean="0"/>
              <a:t> - EUROSAI</a:t>
            </a: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03275" y="1852110"/>
            <a:ext cx="7894638" cy="4274053"/>
          </a:xfrm>
        </p:spPr>
        <p:txBody>
          <a:bodyPr/>
          <a:lstStyle/>
          <a:p>
            <a:r>
              <a:rPr lang="nl-BE" sz="2800" dirty="0" smtClean="0"/>
              <a:t>A large </a:t>
            </a:r>
            <a:r>
              <a:rPr lang="nl-BE" sz="2800" dirty="0" err="1" smtClean="0"/>
              <a:t>majority</a:t>
            </a:r>
            <a:r>
              <a:rPr lang="nl-BE" sz="2800" dirty="0" smtClean="0"/>
              <a:t> of </a:t>
            </a:r>
            <a:r>
              <a:rPr lang="nl-BE" sz="2800" dirty="0" err="1" smtClean="0"/>
              <a:t>SAIs</a:t>
            </a:r>
            <a:r>
              <a:rPr lang="nl-BE" sz="2800" dirty="0" smtClean="0"/>
              <a:t> state </a:t>
            </a:r>
            <a:r>
              <a:rPr lang="nl-BE" sz="2800" dirty="0" err="1" smtClean="0"/>
              <a:t>using</a:t>
            </a:r>
            <a:r>
              <a:rPr lang="nl-BE" sz="2800" dirty="0" smtClean="0"/>
              <a:t> </a:t>
            </a:r>
            <a:r>
              <a:rPr lang="nl-BE" sz="2800" dirty="0" err="1" smtClean="0"/>
              <a:t>international</a:t>
            </a:r>
            <a:r>
              <a:rPr lang="nl-BE" sz="2800" dirty="0" smtClean="0"/>
              <a:t> standards/</a:t>
            </a:r>
            <a:r>
              <a:rPr lang="nl-BE" sz="2800" dirty="0" err="1" smtClean="0"/>
              <a:t>guidance</a:t>
            </a:r>
            <a:r>
              <a:rPr lang="nl-BE" sz="2800" dirty="0" smtClean="0"/>
              <a:t> on </a:t>
            </a:r>
            <a:r>
              <a:rPr lang="nl-BE" sz="2800" dirty="0" err="1" smtClean="0"/>
              <a:t>coordination</a:t>
            </a:r>
            <a:r>
              <a:rPr lang="nl-BE" sz="2800" dirty="0" smtClean="0"/>
              <a:t>/cooperation (</a:t>
            </a:r>
            <a:r>
              <a:rPr lang="nl-BE" sz="2800" dirty="0" err="1" smtClean="0"/>
              <a:t>mostly</a:t>
            </a:r>
            <a:r>
              <a:rPr lang="nl-BE" sz="2800" dirty="0"/>
              <a:t> ISSAI 1610/ ISA </a:t>
            </a:r>
            <a:r>
              <a:rPr lang="nl-BE" sz="2800" dirty="0" smtClean="0"/>
              <a:t>610, INTOSAI GOV 9140 &amp; 9150)</a:t>
            </a:r>
          </a:p>
          <a:p>
            <a:r>
              <a:rPr lang="nl-BE" sz="2800" dirty="0" err="1" smtClean="0"/>
              <a:t>Only</a:t>
            </a:r>
            <a:r>
              <a:rPr lang="nl-BE" sz="2800" dirty="0" smtClean="0"/>
              <a:t> a </a:t>
            </a:r>
            <a:r>
              <a:rPr lang="nl-BE" sz="2800" dirty="0" err="1" smtClean="0"/>
              <a:t>minority</a:t>
            </a:r>
            <a:r>
              <a:rPr lang="nl-BE" sz="2800" dirty="0" smtClean="0"/>
              <a:t> of </a:t>
            </a:r>
            <a:r>
              <a:rPr lang="nl-BE" sz="2800" dirty="0" err="1" smtClean="0"/>
              <a:t>SAIs</a:t>
            </a:r>
            <a:r>
              <a:rPr lang="nl-BE" sz="2800" dirty="0" smtClean="0"/>
              <a:t> have </a:t>
            </a:r>
            <a:r>
              <a:rPr lang="nl-BE" sz="2800" dirty="0" err="1" smtClean="0"/>
              <a:t>written</a:t>
            </a:r>
            <a:r>
              <a:rPr lang="nl-BE" sz="2800" dirty="0" smtClean="0"/>
              <a:t> SAI </a:t>
            </a:r>
            <a:r>
              <a:rPr lang="nl-BE" sz="2800" dirty="0" err="1" smtClean="0"/>
              <a:t>internal</a:t>
            </a:r>
            <a:r>
              <a:rPr lang="nl-BE" sz="2800" dirty="0" smtClean="0"/>
              <a:t> </a:t>
            </a:r>
            <a:r>
              <a:rPr lang="nl-BE" sz="2800" dirty="0" err="1" smtClean="0"/>
              <a:t>rules</a:t>
            </a:r>
            <a:r>
              <a:rPr lang="nl-BE" sz="2800" dirty="0" smtClean="0"/>
              <a:t> (</a:t>
            </a:r>
            <a:r>
              <a:rPr lang="nl-BE" sz="2800" dirty="0" err="1" smtClean="0"/>
              <a:t>auditing</a:t>
            </a:r>
            <a:r>
              <a:rPr lang="nl-BE" sz="2800" dirty="0" smtClean="0"/>
              <a:t> manual/</a:t>
            </a:r>
            <a:r>
              <a:rPr lang="nl-BE" sz="2800" dirty="0" err="1" smtClean="0"/>
              <a:t>guidance</a:t>
            </a:r>
            <a:r>
              <a:rPr lang="nl-BE" sz="2800" dirty="0" smtClean="0"/>
              <a:t>, checklist …) on </a:t>
            </a:r>
            <a:r>
              <a:rPr lang="nl-BE" sz="2800" dirty="0" err="1" smtClean="0"/>
              <a:t>coordination</a:t>
            </a:r>
            <a:r>
              <a:rPr lang="nl-BE" sz="2800" dirty="0" smtClean="0"/>
              <a:t>/cooperation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26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200" dirty="0" err="1" smtClean="0"/>
              <a:t>Main</a:t>
            </a:r>
            <a:r>
              <a:rPr lang="nl-BE" sz="3200" dirty="0" smtClean="0"/>
              <a:t> </a:t>
            </a:r>
            <a:r>
              <a:rPr lang="nl-BE" sz="3200" dirty="0" err="1" smtClean="0"/>
              <a:t>conclusions</a:t>
            </a:r>
            <a:r>
              <a:rPr lang="nl-BE" sz="3200" dirty="0" smtClean="0"/>
              <a:t> - EUROSAI</a:t>
            </a: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800" dirty="0" smtClean="0"/>
              <a:t>Wording “</a:t>
            </a:r>
            <a:r>
              <a:rPr lang="nl-BE" sz="2800" dirty="0" err="1" smtClean="0"/>
              <a:t>informal</a:t>
            </a:r>
            <a:r>
              <a:rPr lang="nl-BE" sz="2800" dirty="0" smtClean="0"/>
              <a:t>” is </a:t>
            </a:r>
            <a:r>
              <a:rPr lang="nl-BE" sz="2800" dirty="0" err="1" smtClean="0"/>
              <a:t>often</a:t>
            </a:r>
            <a:r>
              <a:rPr lang="nl-BE" sz="2800" dirty="0" smtClean="0"/>
              <a:t> </a:t>
            </a:r>
            <a:r>
              <a:rPr lang="nl-BE" sz="2800" dirty="0" err="1" smtClean="0"/>
              <a:t>used</a:t>
            </a:r>
            <a:r>
              <a:rPr lang="nl-BE" sz="2800" dirty="0" smtClean="0"/>
              <a:t> </a:t>
            </a:r>
            <a:r>
              <a:rPr lang="nl-BE" sz="2800" dirty="0" err="1" smtClean="0"/>
              <a:t>by</a:t>
            </a:r>
            <a:r>
              <a:rPr lang="nl-BE" sz="2800" dirty="0" smtClean="0"/>
              <a:t> </a:t>
            </a:r>
            <a:r>
              <a:rPr lang="nl-BE" sz="2800" dirty="0" err="1" smtClean="0"/>
              <a:t>SAIs</a:t>
            </a:r>
            <a:r>
              <a:rPr lang="nl-BE" sz="2800" dirty="0" smtClean="0"/>
              <a:t> </a:t>
            </a:r>
            <a:r>
              <a:rPr lang="nl-BE" sz="2800" dirty="0" err="1" smtClean="0"/>
              <a:t>to</a:t>
            </a:r>
            <a:r>
              <a:rPr lang="nl-BE" sz="2800" dirty="0" smtClean="0"/>
              <a:t> </a:t>
            </a:r>
            <a:r>
              <a:rPr lang="nl-BE" sz="2800" dirty="0" err="1" smtClean="0"/>
              <a:t>describe</a:t>
            </a:r>
            <a:r>
              <a:rPr lang="nl-BE" sz="2800" dirty="0" smtClean="0"/>
              <a:t> way </a:t>
            </a:r>
            <a:r>
              <a:rPr lang="nl-BE" sz="2800" dirty="0" err="1" smtClean="0"/>
              <a:t>coordination</a:t>
            </a:r>
            <a:r>
              <a:rPr lang="nl-BE" sz="2800" dirty="0" smtClean="0"/>
              <a:t>/cooperation is </a:t>
            </a:r>
            <a:r>
              <a:rPr lang="nl-BE" sz="2800" dirty="0" err="1" smtClean="0"/>
              <a:t>arranged</a:t>
            </a:r>
            <a:endParaRPr lang="nl-BE" sz="2800" dirty="0" smtClean="0"/>
          </a:p>
          <a:p>
            <a:r>
              <a:rPr lang="nl-BE" sz="2800" dirty="0" err="1" smtClean="0"/>
              <a:t>Only</a:t>
            </a:r>
            <a:r>
              <a:rPr lang="nl-BE" sz="2800" dirty="0" smtClean="0"/>
              <a:t> a small </a:t>
            </a:r>
            <a:r>
              <a:rPr lang="nl-BE" sz="2800" dirty="0" err="1" smtClean="0"/>
              <a:t>number</a:t>
            </a:r>
            <a:r>
              <a:rPr lang="nl-BE" sz="2800" dirty="0" smtClean="0"/>
              <a:t> of </a:t>
            </a:r>
            <a:r>
              <a:rPr lang="nl-BE" sz="2800" dirty="0" err="1" smtClean="0"/>
              <a:t>SAIs</a:t>
            </a:r>
            <a:r>
              <a:rPr lang="nl-BE" sz="2800" dirty="0" smtClean="0"/>
              <a:t> </a:t>
            </a:r>
            <a:r>
              <a:rPr lang="nl-BE" sz="2800" dirty="0" err="1" smtClean="0"/>
              <a:t>disclose</a:t>
            </a:r>
            <a:r>
              <a:rPr lang="nl-BE" sz="2800" dirty="0" smtClean="0"/>
              <a:t> or report </a:t>
            </a:r>
            <a:r>
              <a:rPr lang="nl-BE" sz="2800" dirty="0" err="1" smtClean="0"/>
              <a:t>externally</a:t>
            </a:r>
            <a:r>
              <a:rPr lang="nl-BE" sz="2800" dirty="0" smtClean="0"/>
              <a:t> on </a:t>
            </a:r>
            <a:r>
              <a:rPr lang="nl-BE" sz="2800" dirty="0" err="1" smtClean="0"/>
              <a:t>informal</a:t>
            </a:r>
            <a:r>
              <a:rPr lang="nl-BE" sz="2800" dirty="0" smtClean="0"/>
              <a:t> </a:t>
            </a:r>
            <a:r>
              <a:rPr lang="nl-BE" sz="2800" dirty="0" err="1" smtClean="0"/>
              <a:t>coordination</a:t>
            </a:r>
            <a:r>
              <a:rPr lang="nl-BE" sz="2800" dirty="0" smtClean="0"/>
              <a:t>/cooperation</a:t>
            </a:r>
            <a:endParaRPr lang="nl-BE" sz="2800" dirty="0"/>
          </a:p>
          <a:p>
            <a:r>
              <a:rPr lang="nl-BE" sz="2800" dirty="0" smtClean="0"/>
              <a:t>It is more </a:t>
            </a:r>
            <a:r>
              <a:rPr lang="nl-BE" sz="2800" dirty="0" err="1" smtClean="0"/>
              <a:t>difficult</a:t>
            </a:r>
            <a:r>
              <a:rPr lang="nl-BE" sz="2800" dirty="0" smtClean="0"/>
              <a:t> </a:t>
            </a:r>
            <a:r>
              <a:rPr lang="nl-BE" sz="2800" dirty="0" err="1" smtClean="0"/>
              <a:t>to</a:t>
            </a:r>
            <a:r>
              <a:rPr lang="nl-BE" sz="2800" dirty="0" smtClean="0"/>
              <a:t> </a:t>
            </a:r>
            <a:r>
              <a:rPr lang="nl-BE" sz="2800" dirty="0" err="1" smtClean="0"/>
              <a:t>assess</a:t>
            </a:r>
            <a:r>
              <a:rPr lang="nl-BE" sz="2800" dirty="0" smtClean="0"/>
              <a:t> </a:t>
            </a:r>
            <a:r>
              <a:rPr lang="nl-BE" sz="2800" dirty="0" err="1" smtClean="0"/>
              <a:t>an</a:t>
            </a:r>
            <a:r>
              <a:rPr lang="nl-BE" sz="2800" dirty="0" smtClean="0"/>
              <a:t> </a:t>
            </a:r>
            <a:r>
              <a:rPr lang="nl-BE" sz="2800" dirty="0" err="1" smtClean="0"/>
              <a:t>informal</a:t>
            </a:r>
            <a:r>
              <a:rPr lang="nl-BE" sz="2800" dirty="0" smtClean="0"/>
              <a:t> arrangement </a:t>
            </a:r>
            <a:r>
              <a:rPr lang="nl-BE" sz="2800" dirty="0" err="1" smtClean="0"/>
              <a:t>and</a:t>
            </a:r>
            <a:r>
              <a:rPr lang="nl-BE" sz="2800" dirty="0" smtClean="0"/>
              <a:t> </a:t>
            </a:r>
            <a:r>
              <a:rPr lang="nl-BE" sz="2800" dirty="0" err="1" smtClean="0"/>
              <a:t>to</a:t>
            </a:r>
            <a:r>
              <a:rPr lang="nl-BE" sz="2800" dirty="0" smtClean="0"/>
              <a:t> </a:t>
            </a:r>
            <a:r>
              <a:rPr lang="nl-BE" sz="2800" dirty="0" err="1" smtClean="0"/>
              <a:t>ensure</a:t>
            </a:r>
            <a:r>
              <a:rPr lang="nl-BE" sz="2800" dirty="0" smtClean="0"/>
              <a:t> the </a:t>
            </a:r>
            <a:r>
              <a:rPr lang="nl-BE" sz="2800" dirty="0" err="1" smtClean="0"/>
              <a:t>quality</a:t>
            </a:r>
            <a:r>
              <a:rPr lang="nl-BE" sz="2800" dirty="0" smtClean="0"/>
              <a:t> of </a:t>
            </a:r>
            <a:r>
              <a:rPr lang="nl-BE" sz="2800" dirty="0" err="1" smtClean="0"/>
              <a:t>its</a:t>
            </a:r>
            <a:r>
              <a:rPr lang="nl-BE" sz="2800" dirty="0" smtClean="0"/>
              <a:t> </a:t>
            </a:r>
            <a:r>
              <a:rPr lang="nl-BE" sz="2800" dirty="0" err="1" smtClean="0"/>
              <a:t>implementation</a:t>
            </a:r>
            <a:endParaRPr lang="nl-BE" sz="28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3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200" dirty="0" err="1">
                <a:solidFill>
                  <a:prstClr val="black"/>
                </a:solidFill>
              </a:rPr>
              <a:t>Main</a:t>
            </a:r>
            <a:r>
              <a:rPr lang="nl-BE" sz="3200" dirty="0">
                <a:solidFill>
                  <a:prstClr val="black"/>
                </a:solidFill>
              </a:rPr>
              <a:t> </a:t>
            </a:r>
            <a:r>
              <a:rPr lang="nl-BE" sz="3200" dirty="0" err="1">
                <a:solidFill>
                  <a:prstClr val="black"/>
                </a:solidFill>
              </a:rPr>
              <a:t>conclusions</a:t>
            </a:r>
            <a:r>
              <a:rPr lang="nl-BE" sz="3200" dirty="0">
                <a:solidFill>
                  <a:prstClr val="black"/>
                </a:solidFill>
              </a:rPr>
              <a:t> - </a:t>
            </a:r>
            <a:r>
              <a:rPr lang="nl-BE" sz="3200" dirty="0" smtClean="0">
                <a:solidFill>
                  <a:prstClr val="black"/>
                </a:solidFill>
              </a:rPr>
              <a:t>EUROSAI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800" dirty="0" err="1" smtClean="0"/>
              <a:t>Almost</a:t>
            </a:r>
            <a:r>
              <a:rPr lang="nl-BE" sz="2800" dirty="0" smtClean="0"/>
              <a:t> </a:t>
            </a:r>
            <a:r>
              <a:rPr lang="nl-BE" sz="2800" dirty="0" err="1" smtClean="0"/>
              <a:t>all</a:t>
            </a:r>
            <a:r>
              <a:rPr lang="nl-BE" sz="2800" dirty="0" smtClean="0"/>
              <a:t> </a:t>
            </a:r>
            <a:r>
              <a:rPr lang="nl-BE" sz="2800" dirty="0" err="1" smtClean="0"/>
              <a:t>SAIs</a:t>
            </a:r>
            <a:r>
              <a:rPr lang="nl-BE" sz="2800" dirty="0" smtClean="0"/>
              <a:t> have </a:t>
            </a:r>
            <a:r>
              <a:rPr lang="nl-BE" sz="2800" dirty="0" err="1" smtClean="0"/>
              <a:t>experienced</a:t>
            </a:r>
            <a:r>
              <a:rPr lang="nl-BE" sz="2800" dirty="0" smtClean="0"/>
              <a:t> </a:t>
            </a:r>
            <a:r>
              <a:rPr lang="nl-BE" sz="2800" dirty="0" err="1" smtClean="0"/>
              <a:t>following</a:t>
            </a:r>
            <a:r>
              <a:rPr lang="nl-BE" sz="2800" dirty="0" smtClean="0"/>
              <a:t> benefits </a:t>
            </a:r>
            <a:r>
              <a:rPr lang="nl-BE" sz="2800" dirty="0" err="1" smtClean="0"/>
              <a:t>from</a:t>
            </a:r>
            <a:r>
              <a:rPr lang="nl-BE" sz="2800" dirty="0" smtClean="0"/>
              <a:t> </a:t>
            </a:r>
            <a:r>
              <a:rPr lang="nl-BE" sz="2800" dirty="0" err="1" smtClean="0"/>
              <a:t>coordination</a:t>
            </a:r>
            <a:r>
              <a:rPr lang="nl-BE" sz="2800" dirty="0" smtClean="0"/>
              <a:t>/cooperation :</a:t>
            </a:r>
          </a:p>
          <a:p>
            <a:pPr lvl="1"/>
            <a:r>
              <a:rPr lang="nl-BE" sz="2400" dirty="0" smtClean="0"/>
              <a:t>Exchange of </a:t>
            </a:r>
            <a:r>
              <a:rPr lang="nl-BE" sz="2400" dirty="0" err="1" smtClean="0"/>
              <a:t>ideas</a:t>
            </a:r>
            <a:r>
              <a:rPr lang="nl-BE" sz="2400" dirty="0" smtClean="0"/>
              <a:t> </a:t>
            </a:r>
            <a:r>
              <a:rPr lang="nl-BE" sz="2400" dirty="0" err="1" smtClean="0"/>
              <a:t>and</a:t>
            </a:r>
            <a:r>
              <a:rPr lang="nl-BE" sz="2400" dirty="0" smtClean="0"/>
              <a:t> </a:t>
            </a:r>
            <a:r>
              <a:rPr lang="nl-BE" sz="2400" dirty="0" err="1" smtClean="0"/>
              <a:t>knowledge</a:t>
            </a:r>
            <a:endParaRPr lang="nl-BE" sz="2400" dirty="0" smtClean="0"/>
          </a:p>
          <a:p>
            <a:pPr lvl="1"/>
            <a:r>
              <a:rPr lang="nl-BE" sz="2400" dirty="0" err="1" smtClean="0"/>
              <a:t>Strengthened</a:t>
            </a:r>
            <a:r>
              <a:rPr lang="nl-BE" sz="2400" dirty="0" smtClean="0"/>
              <a:t> </a:t>
            </a:r>
            <a:r>
              <a:rPr lang="nl-BE" sz="2400" dirty="0" err="1" smtClean="0"/>
              <a:t>mutual</a:t>
            </a:r>
            <a:r>
              <a:rPr lang="nl-BE" sz="2400" dirty="0" smtClean="0"/>
              <a:t> </a:t>
            </a:r>
            <a:r>
              <a:rPr lang="nl-BE" sz="2400" dirty="0" err="1" smtClean="0"/>
              <a:t>ability</a:t>
            </a:r>
            <a:r>
              <a:rPr lang="nl-BE" sz="2400" dirty="0" smtClean="0"/>
              <a:t> </a:t>
            </a:r>
            <a:r>
              <a:rPr lang="nl-BE" sz="2400" dirty="0" err="1" smtClean="0"/>
              <a:t>to</a:t>
            </a:r>
            <a:r>
              <a:rPr lang="nl-BE" sz="2400" dirty="0" smtClean="0"/>
              <a:t> </a:t>
            </a:r>
            <a:r>
              <a:rPr lang="nl-BE" sz="2400" dirty="0" err="1" smtClean="0"/>
              <a:t>promote</a:t>
            </a:r>
            <a:r>
              <a:rPr lang="nl-BE" sz="2400" dirty="0" smtClean="0"/>
              <a:t> </a:t>
            </a:r>
            <a:r>
              <a:rPr lang="nl-BE" sz="2400" dirty="0" err="1" smtClean="0"/>
              <a:t>good</a:t>
            </a:r>
            <a:r>
              <a:rPr lang="nl-BE" sz="2400" dirty="0" smtClean="0"/>
              <a:t> </a:t>
            </a:r>
            <a:r>
              <a:rPr lang="nl-BE" sz="2400" dirty="0" err="1" smtClean="0"/>
              <a:t>governance</a:t>
            </a:r>
            <a:r>
              <a:rPr lang="nl-BE" sz="2400" dirty="0" smtClean="0"/>
              <a:t> </a:t>
            </a:r>
            <a:r>
              <a:rPr lang="nl-BE" sz="2400" dirty="0" err="1" smtClean="0"/>
              <a:t>and</a:t>
            </a:r>
            <a:r>
              <a:rPr lang="nl-BE" sz="2400" dirty="0" smtClean="0"/>
              <a:t> accountability </a:t>
            </a:r>
            <a:r>
              <a:rPr lang="nl-BE" sz="2400" dirty="0" err="1" smtClean="0"/>
              <a:t>practices</a:t>
            </a:r>
            <a:endParaRPr lang="nl-BE" sz="2400" dirty="0" smtClean="0"/>
          </a:p>
          <a:p>
            <a:pPr lvl="1"/>
            <a:r>
              <a:rPr lang="nl-BE" sz="2400" dirty="0" smtClean="0"/>
              <a:t>More </a:t>
            </a:r>
            <a:r>
              <a:rPr lang="nl-BE" sz="2400" dirty="0" err="1" smtClean="0"/>
              <a:t>effective</a:t>
            </a:r>
            <a:r>
              <a:rPr lang="nl-BE" sz="2400" dirty="0" smtClean="0"/>
              <a:t> </a:t>
            </a:r>
            <a:r>
              <a:rPr lang="nl-BE" sz="2400" dirty="0" err="1" smtClean="0"/>
              <a:t>and</a:t>
            </a:r>
            <a:r>
              <a:rPr lang="nl-BE" sz="2400" dirty="0" smtClean="0"/>
              <a:t> </a:t>
            </a:r>
            <a:r>
              <a:rPr lang="nl-BE" sz="2400" dirty="0" err="1" smtClean="0"/>
              <a:t>efficient</a:t>
            </a:r>
            <a:r>
              <a:rPr lang="nl-BE" sz="2400" dirty="0" smtClean="0"/>
              <a:t> audits </a:t>
            </a:r>
            <a:r>
              <a:rPr lang="nl-BE" sz="2400" dirty="0" err="1" smtClean="0"/>
              <a:t>based</a:t>
            </a:r>
            <a:r>
              <a:rPr lang="nl-BE" sz="2400" dirty="0" smtClean="0"/>
              <a:t> on </a:t>
            </a:r>
            <a:r>
              <a:rPr lang="nl-BE" sz="2400" dirty="0" err="1" smtClean="0"/>
              <a:t>clearer</a:t>
            </a:r>
            <a:r>
              <a:rPr lang="nl-BE" sz="2400" dirty="0" smtClean="0"/>
              <a:t> </a:t>
            </a:r>
            <a:r>
              <a:rPr lang="nl-BE" sz="2400" dirty="0" err="1" smtClean="0"/>
              <a:t>understanding</a:t>
            </a:r>
            <a:r>
              <a:rPr lang="nl-BE" sz="2400" dirty="0" smtClean="0"/>
              <a:t> of </a:t>
            </a:r>
            <a:r>
              <a:rPr lang="nl-BE" sz="2400" dirty="0" err="1" smtClean="0"/>
              <a:t>respective</a:t>
            </a:r>
            <a:r>
              <a:rPr lang="nl-BE" sz="2400" dirty="0" smtClean="0"/>
              <a:t> audit </a:t>
            </a:r>
            <a:r>
              <a:rPr lang="nl-BE" sz="2400" dirty="0" err="1" smtClean="0"/>
              <a:t>roles</a:t>
            </a:r>
            <a:r>
              <a:rPr lang="nl-BE" sz="2400" dirty="0"/>
              <a:t> </a:t>
            </a:r>
            <a:r>
              <a:rPr lang="nl-BE" sz="2400" dirty="0" err="1" smtClean="0"/>
              <a:t>and</a:t>
            </a:r>
            <a:r>
              <a:rPr lang="nl-BE" sz="2400" dirty="0" smtClean="0"/>
              <a:t> </a:t>
            </a:r>
            <a:r>
              <a:rPr lang="nl-BE" sz="2400" dirty="0" err="1" smtClean="0"/>
              <a:t>refined</a:t>
            </a:r>
            <a:r>
              <a:rPr lang="nl-BE" sz="2400" dirty="0" smtClean="0"/>
              <a:t> audit scope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92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19150" y="1258432"/>
            <a:ext cx="7772400" cy="2065793"/>
          </a:xfrm>
        </p:spPr>
        <p:txBody>
          <a:bodyPr/>
          <a:lstStyle/>
          <a:p>
            <a:r>
              <a:rPr lang="nl-BE" sz="4000" b="1" dirty="0"/>
              <a:t>EUROSAI – </a:t>
            </a:r>
            <a:r>
              <a:rPr lang="nl-BE" sz="4000" b="1" dirty="0" smtClean="0"/>
              <a:t>ECIIA</a:t>
            </a:r>
            <a:br>
              <a:rPr lang="nl-BE" sz="4000" b="1" dirty="0" smtClean="0"/>
            </a:br>
            <a:r>
              <a:rPr lang="nl-BE" sz="4000" b="1" dirty="0" err="1" smtClean="0"/>
              <a:t>Implementation</a:t>
            </a:r>
            <a:r>
              <a:rPr lang="nl-BE" sz="4000" b="1" dirty="0" smtClean="0"/>
              <a:t> of</a:t>
            </a:r>
            <a:br>
              <a:rPr lang="nl-BE" sz="4000" b="1" dirty="0" smtClean="0"/>
            </a:br>
            <a:r>
              <a:rPr lang="nl-BE" sz="4000" b="1" dirty="0" smtClean="0"/>
              <a:t>INTOSAI GOV 9150 in Europe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19150" y="3324225"/>
            <a:ext cx="77724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nl-BE" sz="2800" b="1" dirty="0" smtClean="0"/>
              <a:t>Wim FRANÇOIS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nl-BE" sz="2800" b="1" dirty="0" smtClean="0"/>
              <a:t>Court of Audit of Belgium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nl-BE" sz="2800" b="1" i="1" dirty="0" smtClean="0"/>
              <a:t>Cour des </a:t>
            </a:r>
            <a:r>
              <a:rPr lang="nl-BE" sz="2800" b="1" i="1" dirty="0" err="1" smtClean="0"/>
              <a:t>comptes</a:t>
            </a:r>
            <a:r>
              <a:rPr lang="nl-BE" sz="2800" b="1" i="1" dirty="0" smtClean="0"/>
              <a:t> – Rekenhof</a:t>
            </a:r>
            <a:endParaRPr lang="nl-BE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200" dirty="0" err="1" smtClean="0"/>
              <a:t>Main</a:t>
            </a:r>
            <a:r>
              <a:rPr lang="nl-BE" sz="3200" dirty="0" smtClean="0"/>
              <a:t> </a:t>
            </a:r>
            <a:r>
              <a:rPr lang="nl-BE" sz="3200" dirty="0" err="1" smtClean="0"/>
              <a:t>conclusions</a:t>
            </a:r>
            <a:r>
              <a:rPr lang="nl-BE" sz="3200" dirty="0" smtClean="0"/>
              <a:t> - EUROSAI</a:t>
            </a: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Half of SAIs </a:t>
            </a:r>
            <a:r>
              <a:rPr lang="en-US" sz="2800" dirty="0" smtClean="0"/>
              <a:t>have experienced </a:t>
            </a:r>
            <a:r>
              <a:rPr lang="en-US" sz="2800" dirty="0"/>
              <a:t>risks or see potential </a:t>
            </a:r>
            <a:r>
              <a:rPr lang="en-US" sz="2800" dirty="0" smtClean="0"/>
              <a:t>risks, mainly :</a:t>
            </a:r>
          </a:p>
          <a:p>
            <a:pPr lvl="1"/>
            <a:r>
              <a:rPr lang="en-US" sz="2400" dirty="0" smtClean="0"/>
              <a:t>Possible difference of conclusions or opinions on subject matter</a:t>
            </a:r>
          </a:p>
          <a:p>
            <a:pPr lvl="1"/>
            <a:r>
              <a:rPr lang="en-US" sz="2400" dirty="0" smtClean="0"/>
              <a:t>Use of different professional standards</a:t>
            </a:r>
          </a:p>
          <a:p>
            <a:pPr lvl="1"/>
            <a:r>
              <a:rPr lang="en-US" sz="2400" dirty="0" smtClean="0"/>
              <a:t>Dilution of responsibilities</a:t>
            </a:r>
          </a:p>
          <a:p>
            <a:pPr lvl="1"/>
            <a:r>
              <a:rPr lang="en-US" sz="2400" dirty="0" smtClean="0"/>
              <a:t>Misinterpretation of conclusions when using each other’s work</a:t>
            </a:r>
            <a:endParaRPr lang="en-US" sz="2400" dirty="0"/>
          </a:p>
          <a:p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350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6293" y="849313"/>
            <a:ext cx="7811145" cy="952327"/>
          </a:xfrm>
        </p:spPr>
        <p:txBody>
          <a:bodyPr/>
          <a:lstStyle/>
          <a:p>
            <a:r>
              <a:rPr lang="nl-BE" sz="3200" dirty="0" err="1">
                <a:solidFill>
                  <a:prstClr val="black"/>
                </a:solidFill>
              </a:rPr>
              <a:t>Main</a:t>
            </a:r>
            <a:r>
              <a:rPr lang="nl-BE" sz="3200" dirty="0">
                <a:solidFill>
                  <a:prstClr val="black"/>
                </a:solidFill>
              </a:rPr>
              <a:t> </a:t>
            </a:r>
            <a:r>
              <a:rPr lang="nl-BE" sz="3200" dirty="0" err="1">
                <a:solidFill>
                  <a:prstClr val="black"/>
                </a:solidFill>
              </a:rPr>
              <a:t>conclusions</a:t>
            </a:r>
            <a:r>
              <a:rPr lang="nl-BE" sz="3200" dirty="0">
                <a:solidFill>
                  <a:prstClr val="black"/>
                </a:solidFill>
              </a:rPr>
              <a:t> - </a:t>
            </a:r>
            <a:r>
              <a:rPr lang="nl-BE" sz="3200" dirty="0" smtClean="0">
                <a:solidFill>
                  <a:prstClr val="black"/>
                </a:solidFill>
              </a:rPr>
              <a:t>EUROSAI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03275" y="1910281"/>
            <a:ext cx="7894638" cy="4215882"/>
          </a:xfrm>
        </p:spPr>
        <p:txBody>
          <a:bodyPr/>
          <a:lstStyle/>
          <a:p>
            <a:r>
              <a:rPr lang="nl-BE" sz="2800" dirty="0" smtClean="0"/>
              <a:t>Common modes of </a:t>
            </a:r>
            <a:r>
              <a:rPr lang="nl-BE" sz="2800" dirty="0" err="1" smtClean="0"/>
              <a:t>coordination</a:t>
            </a:r>
            <a:r>
              <a:rPr lang="nl-BE" sz="2800" dirty="0" smtClean="0"/>
              <a:t>/cooperation :</a:t>
            </a:r>
          </a:p>
          <a:p>
            <a:pPr lvl="1"/>
            <a:r>
              <a:rPr lang="nl-BE" sz="2400" dirty="0" smtClean="0"/>
              <a:t>Communication of audit </a:t>
            </a:r>
            <a:r>
              <a:rPr lang="nl-BE" sz="2400" dirty="0" err="1" smtClean="0"/>
              <a:t>reports</a:t>
            </a:r>
            <a:endParaRPr lang="nl-BE" sz="2400" dirty="0" smtClean="0"/>
          </a:p>
          <a:p>
            <a:pPr lvl="1"/>
            <a:r>
              <a:rPr lang="nl-BE" sz="2400" dirty="0" err="1" smtClean="0"/>
              <a:t>Regular</a:t>
            </a:r>
            <a:r>
              <a:rPr lang="nl-BE" sz="2400" dirty="0" smtClean="0"/>
              <a:t> meetings</a:t>
            </a:r>
          </a:p>
          <a:p>
            <a:pPr lvl="1"/>
            <a:r>
              <a:rPr lang="nl-BE" sz="2400" dirty="0" err="1" smtClean="0"/>
              <a:t>Use</a:t>
            </a:r>
            <a:r>
              <a:rPr lang="nl-BE" sz="2400" dirty="0" smtClean="0"/>
              <a:t> of </a:t>
            </a:r>
            <a:r>
              <a:rPr lang="nl-BE" sz="2400" dirty="0" err="1" smtClean="0"/>
              <a:t>aspects</a:t>
            </a:r>
            <a:r>
              <a:rPr lang="nl-BE" sz="2400" dirty="0" smtClean="0"/>
              <a:t> of </a:t>
            </a:r>
            <a:r>
              <a:rPr lang="nl-BE" sz="2400" dirty="0" err="1" smtClean="0"/>
              <a:t>each</a:t>
            </a:r>
            <a:r>
              <a:rPr lang="nl-BE" sz="2400" dirty="0" smtClean="0"/>
              <a:t> </a:t>
            </a:r>
            <a:r>
              <a:rPr lang="nl-BE" sz="2400" dirty="0" err="1" smtClean="0"/>
              <a:t>other’s</a:t>
            </a:r>
            <a:r>
              <a:rPr lang="nl-BE" sz="2400" dirty="0" smtClean="0"/>
              <a:t> </a:t>
            </a:r>
            <a:r>
              <a:rPr lang="nl-BE" sz="2400" dirty="0" err="1" smtClean="0"/>
              <a:t>work</a:t>
            </a:r>
            <a:endParaRPr lang="nl-BE" sz="2400" dirty="0" smtClean="0"/>
          </a:p>
          <a:p>
            <a:r>
              <a:rPr lang="nl-BE" sz="2800" dirty="0" smtClean="0"/>
              <a:t>Common </a:t>
            </a:r>
            <a:r>
              <a:rPr lang="nl-BE" sz="2800" dirty="0" err="1" smtClean="0"/>
              <a:t>areas</a:t>
            </a:r>
            <a:r>
              <a:rPr lang="nl-BE" sz="2800" dirty="0" smtClean="0"/>
              <a:t> of </a:t>
            </a:r>
            <a:r>
              <a:rPr lang="nl-BE" sz="2800" dirty="0" err="1" smtClean="0"/>
              <a:t>coordination</a:t>
            </a:r>
            <a:r>
              <a:rPr lang="nl-BE" sz="2800" dirty="0" smtClean="0"/>
              <a:t>/cooperation :</a:t>
            </a:r>
          </a:p>
          <a:p>
            <a:pPr lvl="1"/>
            <a:r>
              <a:rPr lang="nl-BE" sz="2400" dirty="0" err="1" smtClean="0"/>
              <a:t>Evaluating</a:t>
            </a:r>
            <a:r>
              <a:rPr lang="nl-BE" sz="2400" dirty="0" smtClean="0"/>
              <a:t> </a:t>
            </a:r>
            <a:r>
              <a:rPr lang="nl-BE" sz="2400" dirty="0" err="1" smtClean="0"/>
              <a:t>internal</a:t>
            </a:r>
            <a:r>
              <a:rPr lang="nl-BE" sz="2400" dirty="0" smtClean="0"/>
              <a:t> control &amp; risk management</a:t>
            </a:r>
          </a:p>
          <a:p>
            <a:pPr lvl="1"/>
            <a:r>
              <a:rPr lang="nl-BE" sz="2400" dirty="0" err="1" smtClean="0"/>
              <a:t>Evaluating</a:t>
            </a:r>
            <a:r>
              <a:rPr lang="nl-BE" sz="2400" dirty="0" smtClean="0"/>
              <a:t> compliance </a:t>
            </a:r>
            <a:r>
              <a:rPr lang="nl-BE" sz="2400" dirty="0" err="1" smtClean="0"/>
              <a:t>with</a:t>
            </a:r>
            <a:r>
              <a:rPr lang="nl-BE" sz="2400" dirty="0" smtClean="0"/>
              <a:t> </a:t>
            </a:r>
            <a:r>
              <a:rPr lang="nl-BE" sz="2400" dirty="0" err="1" smtClean="0"/>
              <a:t>laws</a:t>
            </a:r>
            <a:r>
              <a:rPr lang="nl-BE" sz="2400" dirty="0" smtClean="0"/>
              <a:t> </a:t>
            </a:r>
            <a:r>
              <a:rPr lang="nl-BE" sz="2400" dirty="0" err="1" smtClean="0"/>
              <a:t>and</a:t>
            </a:r>
            <a:r>
              <a:rPr lang="nl-BE" sz="2400" dirty="0" smtClean="0"/>
              <a:t> </a:t>
            </a:r>
            <a:r>
              <a:rPr lang="nl-BE" sz="2400" dirty="0" err="1" smtClean="0"/>
              <a:t>regulations</a:t>
            </a:r>
            <a:endParaRPr lang="nl-BE" sz="2400" dirty="0" smtClean="0"/>
          </a:p>
          <a:p>
            <a:pPr lvl="1"/>
            <a:r>
              <a:rPr lang="nl-BE" sz="2400" dirty="0" err="1" smtClean="0"/>
              <a:t>Documenting</a:t>
            </a:r>
            <a:r>
              <a:rPr lang="nl-BE" sz="2400" dirty="0" smtClean="0"/>
              <a:t> systems </a:t>
            </a:r>
            <a:r>
              <a:rPr lang="nl-BE" sz="2400" dirty="0" err="1" smtClean="0"/>
              <a:t>and</a:t>
            </a:r>
            <a:r>
              <a:rPr lang="nl-BE" sz="2400" dirty="0" smtClean="0"/>
              <a:t> </a:t>
            </a:r>
            <a:r>
              <a:rPr lang="nl-BE" sz="2400" dirty="0" err="1" smtClean="0"/>
              <a:t>operational</a:t>
            </a:r>
            <a:r>
              <a:rPr lang="nl-BE" sz="2400" dirty="0" smtClean="0"/>
              <a:t> </a:t>
            </a:r>
            <a:r>
              <a:rPr lang="nl-BE" sz="2400" dirty="0" err="1" smtClean="0"/>
              <a:t>processes</a:t>
            </a:r>
            <a:endParaRPr lang="nl-BE" sz="2400" dirty="0" smtClean="0"/>
          </a:p>
          <a:p>
            <a:r>
              <a:rPr lang="nl-BE" sz="2800" dirty="0" smtClean="0"/>
              <a:t>Explicit </a:t>
            </a:r>
            <a:r>
              <a:rPr lang="nl-BE" sz="2800" dirty="0" err="1" smtClean="0"/>
              <a:t>rules</a:t>
            </a:r>
            <a:r>
              <a:rPr lang="nl-BE" sz="2800" dirty="0" smtClean="0"/>
              <a:t> on </a:t>
            </a:r>
            <a:r>
              <a:rPr lang="nl-BE" sz="2800" dirty="0" err="1" smtClean="0"/>
              <a:t>confidentiality</a:t>
            </a:r>
            <a:r>
              <a:rPr lang="nl-BE" sz="2800" dirty="0" smtClean="0"/>
              <a:t> are rare</a:t>
            </a:r>
            <a:endParaRPr lang="nl-BE" sz="28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5023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200" dirty="0" err="1" smtClean="0"/>
              <a:t>Main</a:t>
            </a:r>
            <a:r>
              <a:rPr lang="nl-BE" sz="3200" dirty="0" smtClean="0"/>
              <a:t> </a:t>
            </a:r>
            <a:r>
              <a:rPr lang="nl-BE" sz="3200" dirty="0" err="1" smtClean="0"/>
              <a:t>conclusions</a:t>
            </a:r>
            <a:r>
              <a:rPr lang="nl-BE" sz="3200" dirty="0" smtClean="0"/>
              <a:t> – ECIIA (National </a:t>
            </a:r>
            <a:r>
              <a:rPr lang="nl-BE" sz="3200" dirty="0" err="1" smtClean="0"/>
              <a:t>Institutes</a:t>
            </a:r>
            <a:r>
              <a:rPr lang="nl-BE" sz="3200" dirty="0" smtClean="0"/>
              <a:t>)</a:t>
            </a: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03275" y="2109457"/>
            <a:ext cx="7894638" cy="4016706"/>
          </a:xfrm>
        </p:spPr>
        <p:txBody>
          <a:bodyPr/>
          <a:lstStyle/>
          <a:p>
            <a:r>
              <a:rPr lang="nl-BE" sz="2800" dirty="0" smtClean="0"/>
              <a:t>Public sector </a:t>
            </a:r>
            <a:r>
              <a:rPr lang="nl-BE" sz="2800" dirty="0" err="1" smtClean="0"/>
              <a:t>membership</a:t>
            </a:r>
            <a:r>
              <a:rPr lang="nl-BE" sz="2800" dirty="0" smtClean="0"/>
              <a:t> of National </a:t>
            </a:r>
            <a:r>
              <a:rPr lang="nl-BE" sz="2800" dirty="0" err="1" smtClean="0"/>
              <a:t>Institutes</a:t>
            </a:r>
            <a:r>
              <a:rPr lang="nl-BE" sz="2800" dirty="0" smtClean="0"/>
              <a:t> </a:t>
            </a:r>
            <a:r>
              <a:rPr lang="nl-BE" sz="2800" dirty="0" err="1" smtClean="0"/>
              <a:t>varies</a:t>
            </a:r>
            <a:r>
              <a:rPr lang="nl-BE" sz="2800" dirty="0" smtClean="0"/>
              <a:t> </a:t>
            </a:r>
            <a:r>
              <a:rPr lang="nl-BE" sz="2800" dirty="0" err="1" smtClean="0"/>
              <a:t>widely</a:t>
            </a:r>
            <a:r>
              <a:rPr lang="nl-BE" sz="2800" dirty="0" smtClean="0"/>
              <a:t> </a:t>
            </a:r>
            <a:r>
              <a:rPr lang="nl-BE" sz="2800" dirty="0" err="1" smtClean="0"/>
              <a:t>among</a:t>
            </a:r>
            <a:r>
              <a:rPr lang="nl-BE" sz="2800" dirty="0" smtClean="0"/>
              <a:t> </a:t>
            </a:r>
            <a:r>
              <a:rPr lang="nl-BE" sz="2800" dirty="0" err="1" smtClean="0"/>
              <a:t>jurisdictions</a:t>
            </a:r>
            <a:endParaRPr lang="nl-BE" sz="2800" dirty="0" smtClean="0"/>
          </a:p>
          <a:p>
            <a:r>
              <a:rPr lang="nl-BE" sz="2800" dirty="0" smtClean="0"/>
              <a:t>In public sector </a:t>
            </a:r>
            <a:r>
              <a:rPr lang="nl-BE" sz="2800" dirty="0" err="1" smtClean="0"/>
              <a:t>there</a:t>
            </a:r>
            <a:r>
              <a:rPr lang="nl-BE" sz="2800" dirty="0" smtClean="0"/>
              <a:t> is no </a:t>
            </a:r>
            <a:r>
              <a:rPr lang="nl-BE" sz="2800" dirty="0" err="1" smtClean="0"/>
              <a:t>relation</a:t>
            </a:r>
            <a:r>
              <a:rPr lang="nl-BE" sz="2800" dirty="0" smtClean="0"/>
              <a:t> </a:t>
            </a:r>
            <a:r>
              <a:rPr lang="nl-BE" sz="2800" dirty="0" err="1" smtClean="0"/>
              <a:t>between</a:t>
            </a:r>
            <a:r>
              <a:rPr lang="nl-BE" sz="2800" dirty="0" smtClean="0"/>
              <a:t> </a:t>
            </a:r>
            <a:r>
              <a:rPr lang="nl-BE" sz="2800" dirty="0" err="1" smtClean="0"/>
              <a:t>mandatory</a:t>
            </a:r>
            <a:r>
              <a:rPr lang="nl-BE" sz="2800" dirty="0" smtClean="0"/>
              <a:t> </a:t>
            </a:r>
            <a:r>
              <a:rPr lang="nl-BE" sz="2800" dirty="0" err="1" smtClean="0"/>
              <a:t>internal</a:t>
            </a:r>
            <a:r>
              <a:rPr lang="nl-BE" sz="2800" dirty="0" smtClean="0"/>
              <a:t> audit </a:t>
            </a:r>
            <a:r>
              <a:rPr lang="nl-BE" sz="2800" dirty="0" err="1" smtClean="0"/>
              <a:t>function</a:t>
            </a:r>
            <a:r>
              <a:rPr lang="nl-BE" sz="2800" dirty="0" smtClean="0"/>
              <a:t> </a:t>
            </a:r>
            <a:r>
              <a:rPr lang="nl-BE" sz="2800" dirty="0" err="1" smtClean="0"/>
              <a:t>and</a:t>
            </a:r>
            <a:r>
              <a:rPr lang="nl-BE" sz="2800" dirty="0" smtClean="0"/>
              <a:t> </a:t>
            </a:r>
            <a:r>
              <a:rPr lang="nl-BE" sz="2800" dirty="0" err="1" smtClean="0"/>
              <a:t>mandatory</a:t>
            </a:r>
            <a:r>
              <a:rPr lang="nl-BE" sz="2800" dirty="0" smtClean="0"/>
              <a:t> QA </a:t>
            </a:r>
            <a:r>
              <a:rPr lang="nl-BE" sz="2800" dirty="0" err="1" smtClean="0"/>
              <a:t>and</a:t>
            </a:r>
            <a:r>
              <a:rPr lang="nl-BE" sz="2800" dirty="0" smtClean="0"/>
              <a:t>/or CIA </a:t>
            </a:r>
            <a:r>
              <a:rPr lang="nl-BE" sz="2800" dirty="0" err="1" smtClean="0"/>
              <a:t>certification</a:t>
            </a:r>
            <a:endParaRPr lang="nl-BE" sz="2800" dirty="0" smtClean="0"/>
          </a:p>
          <a:p>
            <a:r>
              <a:rPr lang="nl-BE" sz="2800" dirty="0" smtClean="0"/>
              <a:t>In public sector </a:t>
            </a:r>
            <a:r>
              <a:rPr lang="nl-BE" sz="2800" dirty="0" err="1" smtClean="0"/>
              <a:t>there</a:t>
            </a:r>
            <a:r>
              <a:rPr lang="nl-BE" sz="2800" dirty="0" smtClean="0"/>
              <a:t> is </a:t>
            </a:r>
            <a:r>
              <a:rPr lang="nl-BE" sz="2800" dirty="0" err="1" smtClean="0"/>
              <a:t>relation</a:t>
            </a:r>
            <a:r>
              <a:rPr lang="nl-BE" sz="2800" dirty="0" smtClean="0"/>
              <a:t> </a:t>
            </a:r>
            <a:r>
              <a:rPr lang="nl-BE" sz="2800" dirty="0" err="1" smtClean="0"/>
              <a:t>between</a:t>
            </a:r>
            <a:r>
              <a:rPr lang="nl-BE" sz="2800" dirty="0" smtClean="0"/>
              <a:t> QA </a:t>
            </a:r>
            <a:r>
              <a:rPr lang="nl-BE" sz="2800" dirty="0" err="1" smtClean="0"/>
              <a:t>certification</a:t>
            </a:r>
            <a:r>
              <a:rPr lang="nl-BE" sz="2800" dirty="0" smtClean="0"/>
              <a:t> of </a:t>
            </a:r>
            <a:r>
              <a:rPr lang="nl-BE" sz="2800" dirty="0" err="1" smtClean="0"/>
              <a:t>internal</a:t>
            </a:r>
            <a:r>
              <a:rPr lang="nl-BE" sz="2800" dirty="0" smtClean="0"/>
              <a:t> audit </a:t>
            </a:r>
            <a:r>
              <a:rPr lang="nl-BE" sz="2800" dirty="0" err="1" smtClean="0"/>
              <a:t>entities</a:t>
            </a:r>
            <a:r>
              <a:rPr lang="nl-BE" sz="2800" dirty="0" smtClean="0"/>
              <a:t> </a:t>
            </a:r>
            <a:r>
              <a:rPr lang="nl-BE" sz="2800" dirty="0" err="1" smtClean="0"/>
              <a:t>and</a:t>
            </a:r>
            <a:r>
              <a:rPr lang="nl-BE" sz="2800" dirty="0" smtClean="0"/>
              <a:t> CIA or equivalent </a:t>
            </a:r>
            <a:r>
              <a:rPr lang="nl-BE" sz="2800" dirty="0" err="1" smtClean="0"/>
              <a:t>certification</a:t>
            </a:r>
            <a:r>
              <a:rPr lang="nl-BE" sz="2800" dirty="0" smtClean="0"/>
              <a:t> of </a:t>
            </a:r>
            <a:r>
              <a:rPr lang="nl-BE" sz="2800" dirty="0" err="1" smtClean="0"/>
              <a:t>internal</a:t>
            </a:r>
            <a:r>
              <a:rPr lang="nl-BE" sz="2800" dirty="0" smtClean="0"/>
              <a:t> auditors</a:t>
            </a:r>
            <a:endParaRPr lang="nl-BE" sz="28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538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200" dirty="0" err="1" smtClean="0"/>
              <a:t>Main</a:t>
            </a:r>
            <a:r>
              <a:rPr lang="nl-BE" sz="3200" dirty="0" smtClean="0"/>
              <a:t> </a:t>
            </a:r>
            <a:r>
              <a:rPr lang="nl-BE" sz="3200" dirty="0" err="1" smtClean="0"/>
              <a:t>conclusions</a:t>
            </a:r>
            <a:r>
              <a:rPr lang="nl-BE" sz="3200" dirty="0" smtClean="0"/>
              <a:t> – ECIIA (Audit </a:t>
            </a:r>
            <a:r>
              <a:rPr lang="nl-BE" sz="3200" dirty="0" err="1" smtClean="0"/>
              <a:t>entities</a:t>
            </a:r>
            <a:r>
              <a:rPr lang="nl-BE" sz="3200" dirty="0" smtClean="0"/>
              <a:t>)</a:t>
            </a: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93750" y="2091350"/>
            <a:ext cx="7904163" cy="4034813"/>
          </a:xfrm>
        </p:spPr>
        <p:txBody>
          <a:bodyPr/>
          <a:lstStyle/>
          <a:p>
            <a:r>
              <a:rPr lang="nl-BE" sz="2800" dirty="0"/>
              <a:t>V</a:t>
            </a:r>
            <a:r>
              <a:rPr lang="nl-BE" sz="2800" dirty="0" smtClean="0"/>
              <a:t>ast </a:t>
            </a:r>
            <a:r>
              <a:rPr lang="nl-BE" sz="2800" dirty="0" err="1" smtClean="0"/>
              <a:t>majority</a:t>
            </a:r>
            <a:r>
              <a:rPr lang="nl-BE" sz="2800" dirty="0" smtClean="0"/>
              <a:t> of public sector </a:t>
            </a:r>
            <a:r>
              <a:rPr lang="nl-BE" sz="2800" dirty="0" err="1" smtClean="0"/>
              <a:t>bodies</a:t>
            </a:r>
            <a:r>
              <a:rPr lang="nl-BE" sz="2800" dirty="0" smtClean="0"/>
              <a:t> are </a:t>
            </a:r>
            <a:r>
              <a:rPr lang="nl-BE" sz="2800" dirty="0" err="1" smtClean="0"/>
              <a:t>audited</a:t>
            </a:r>
            <a:r>
              <a:rPr lang="nl-BE" sz="2800" dirty="0" smtClean="0"/>
              <a:t> </a:t>
            </a:r>
            <a:r>
              <a:rPr lang="nl-BE" sz="2800" dirty="0" err="1" smtClean="0"/>
              <a:t>by</a:t>
            </a:r>
            <a:r>
              <a:rPr lang="nl-BE" sz="2800" dirty="0" smtClean="0"/>
              <a:t> SAI, but SAI </a:t>
            </a:r>
            <a:r>
              <a:rPr lang="nl-BE" sz="2800" dirty="0" err="1" smtClean="0"/>
              <a:t>only</a:t>
            </a:r>
            <a:r>
              <a:rPr lang="nl-BE" sz="2800" dirty="0" smtClean="0"/>
              <a:t> </a:t>
            </a:r>
            <a:r>
              <a:rPr lang="nl-BE" sz="2800" dirty="0" err="1" smtClean="0"/>
              <a:t>uses</a:t>
            </a:r>
            <a:r>
              <a:rPr lang="nl-BE" sz="2800" dirty="0" smtClean="0"/>
              <a:t> </a:t>
            </a:r>
            <a:r>
              <a:rPr lang="nl-BE" sz="2800" dirty="0" err="1" smtClean="0"/>
              <a:t>internal</a:t>
            </a:r>
            <a:r>
              <a:rPr lang="nl-BE" sz="2800" dirty="0" smtClean="0"/>
              <a:t> audit </a:t>
            </a:r>
            <a:r>
              <a:rPr lang="nl-BE" sz="2800" dirty="0" err="1" smtClean="0"/>
              <a:t>findings</a:t>
            </a:r>
            <a:r>
              <a:rPr lang="nl-BE" sz="2800" dirty="0" smtClean="0"/>
              <a:t> in </a:t>
            </a:r>
            <a:r>
              <a:rPr lang="nl-BE" sz="2800" dirty="0" err="1" smtClean="0"/>
              <a:t>minority</a:t>
            </a:r>
            <a:r>
              <a:rPr lang="nl-BE" sz="2800" dirty="0" smtClean="0"/>
              <a:t> of these </a:t>
            </a:r>
            <a:r>
              <a:rPr lang="nl-BE" sz="2800" dirty="0" err="1" smtClean="0"/>
              <a:t>bodies</a:t>
            </a:r>
            <a:endParaRPr lang="nl-BE" sz="2800" dirty="0" smtClean="0"/>
          </a:p>
          <a:p>
            <a:r>
              <a:rPr lang="nl-BE" sz="2800" dirty="0"/>
              <a:t>V</a:t>
            </a:r>
            <a:r>
              <a:rPr lang="nl-BE" sz="2800" dirty="0" smtClean="0"/>
              <a:t>ast </a:t>
            </a:r>
            <a:r>
              <a:rPr lang="nl-BE" sz="2800" dirty="0" err="1" smtClean="0"/>
              <a:t>majority</a:t>
            </a:r>
            <a:r>
              <a:rPr lang="nl-BE" sz="2800" dirty="0" smtClean="0"/>
              <a:t> of </a:t>
            </a:r>
            <a:r>
              <a:rPr lang="nl-BE" sz="2800" dirty="0" smtClean="0"/>
              <a:t>audit </a:t>
            </a:r>
            <a:r>
              <a:rPr lang="nl-BE" sz="2800" dirty="0" err="1" smtClean="0"/>
              <a:t>entities</a:t>
            </a:r>
            <a:r>
              <a:rPr lang="nl-BE" sz="2800" dirty="0" smtClean="0"/>
              <a:t> state </a:t>
            </a:r>
            <a:r>
              <a:rPr lang="nl-BE" sz="2800" dirty="0" err="1" smtClean="0"/>
              <a:t>applying</a:t>
            </a:r>
            <a:r>
              <a:rPr lang="nl-BE" sz="2800" dirty="0" smtClean="0"/>
              <a:t> International Professional </a:t>
            </a:r>
            <a:r>
              <a:rPr lang="nl-BE" sz="2800" dirty="0" err="1" smtClean="0"/>
              <a:t>Practices</a:t>
            </a:r>
            <a:r>
              <a:rPr lang="nl-BE" sz="2800" dirty="0" smtClean="0"/>
              <a:t> Framework</a:t>
            </a:r>
          </a:p>
          <a:p>
            <a:r>
              <a:rPr lang="nl-BE" sz="2800" dirty="0" smtClean="0"/>
              <a:t>In public sector </a:t>
            </a:r>
            <a:r>
              <a:rPr lang="nl-BE" sz="2800" dirty="0" err="1" smtClean="0"/>
              <a:t>bodies</a:t>
            </a:r>
            <a:r>
              <a:rPr lang="nl-BE" sz="2800" dirty="0" smtClean="0"/>
              <a:t>, risk </a:t>
            </a:r>
            <a:r>
              <a:rPr lang="nl-BE" sz="2800" dirty="0"/>
              <a:t>management </a:t>
            </a:r>
            <a:r>
              <a:rPr lang="nl-BE" sz="2800" dirty="0" err="1" smtClean="0"/>
              <a:t>department</a:t>
            </a:r>
            <a:r>
              <a:rPr lang="nl-BE" sz="2800" dirty="0" smtClean="0"/>
              <a:t> is more frequent </a:t>
            </a:r>
            <a:r>
              <a:rPr lang="nl-BE" sz="2800" dirty="0" err="1" smtClean="0"/>
              <a:t>than</a:t>
            </a:r>
            <a:r>
              <a:rPr lang="nl-BE" sz="2800" dirty="0" smtClean="0"/>
              <a:t> compliance </a:t>
            </a:r>
            <a:r>
              <a:rPr lang="nl-BE" sz="2800" dirty="0" err="1" smtClean="0"/>
              <a:t>department</a:t>
            </a:r>
            <a:r>
              <a:rPr lang="nl-BE" sz="2800" dirty="0" smtClean="0"/>
              <a:t>; </a:t>
            </a:r>
            <a:r>
              <a:rPr lang="nl-BE" sz="2800" dirty="0" err="1" smtClean="0"/>
              <a:t>both</a:t>
            </a:r>
            <a:r>
              <a:rPr lang="nl-BE" sz="2800" dirty="0" smtClean="0"/>
              <a:t> are </a:t>
            </a:r>
            <a:r>
              <a:rPr lang="nl-BE" sz="2800" dirty="0" err="1" smtClean="0"/>
              <a:t>mostly</a:t>
            </a:r>
            <a:r>
              <a:rPr lang="nl-BE" sz="2800" dirty="0" smtClean="0"/>
              <a:t> </a:t>
            </a:r>
            <a:r>
              <a:rPr lang="nl-BE" sz="2800" dirty="0" err="1" smtClean="0"/>
              <a:t>separated</a:t>
            </a:r>
            <a:r>
              <a:rPr lang="nl-BE" sz="2800" dirty="0" smtClean="0"/>
              <a:t> </a:t>
            </a:r>
            <a:r>
              <a:rPr lang="nl-BE" sz="2800" dirty="0" err="1" smtClean="0"/>
              <a:t>from</a:t>
            </a:r>
            <a:r>
              <a:rPr lang="nl-BE" sz="2800" dirty="0" smtClean="0"/>
              <a:t> </a:t>
            </a:r>
            <a:r>
              <a:rPr lang="nl-BE" sz="2800" dirty="0" err="1" smtClean="0"/>
              <a:t>internal</a:t>
            </a:r>
            <a:r>
              <a:rPr lang="nl-BE" sz="2800" dirty="0" smtClean="0"/>
              <a:t> audit </a:t>
            </a:r>
            <a:r>
              <a:rPr lang="nl-BE" sz="2800" dirty="0" err="1" smtClean="0"/>
              <a:t>department</a:t>
            </a:r>
            <a:endParaRPr lang="nl-BE" sz="28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3487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200" dirty="0" smtClean="0">
                <a:solidFill>
                  <a:prstClr val="black"/>
                </a:solidFill>
              </a:rPr>
              <a:t>EUROSAI-ECIIA </a:t>
            </a:r>
            <a:r>
              <a:rPr lang="nl-BE" sz="3200" dirty="0" err="1" smtClean="0">
                <a:solidFill>
                  <a:prstClr val="black"/>
                </a:solidFill>
              </a:rPr>
              <a:t>What</a:t>
            </a:r>
            <a:r>
              <a:rPr lang="nl-BE" sz="3200" dirty="0" smtClean="0">
                <a:solidFill>
                  <a:prstClr val="black"/>
                </a:solidFill>
              </a:rPr>
              <a:t> next?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800" dirty="0" smtClean="0"/>
              <a:t>Status of </a:t>
            </a:r>
            <a:r>
              <a:rPr lang="nl-BE" sz="2800" dirty="0" err="1" smtClean="0"/>
              <a:t>internal</a:t>
            </a:r>
            <a:r>
              <a:rPr lang="nl-BE" sz="2800" dirty="0" smtClean="0"/>
              <a:t> audit versus SAI </a:t>
            </a:r>
            <a:r>
              <a:rPr lang="nl-BE" sz="2800" dirty="0" err="1" smtClean="0"/>
              <a:t>remains</a:t>
            </a:r>
            <a:r>
              <a:rPr lang="nl-BE" sz="2800" dirty="0" smtClean="0"/>
              <a:t> </a:t>
            </a:r>
            <a:r>
              <a:rPr lang="nl-BE" sz="2800" dirty="0" err="1" smtClean="0"/>
              <a:t>somewhat</a:t>
            </a:r>
            <a:r>
              <a:rPr lang="nl-BE" sz="2800" dirty="0" smtClean="0"/>
              <a:t> </a:t>
            </a:r>
            <a:r>
              <a:rPr lang="nl-BE" sz="2800" dirty="0" err="1" smtClean="0"/>
              <a:t>unsolved</a:t>
            </a:r>
            <a:r>
              <a:rPr lang="nl-BE" sz="2800" dirty="0" smtClean="0"/>
              <a:t> </a:t>
            </a:r>
            <a:r>
              <a:rPr lang="nl-BE" sz="2800" dirty="0" err="1" smtClean="0"/>
              <a:t>and</a:t>
            </a:r>
            <a:r>
              <a:rPr lang="nl-BE" sz="2800" dirty="0" smtClean="0"/>
              <a:t> </a:t>
            </a:r>
            <a:r>
              <a:rPr lang="nl-BE" sz="2800" dirty="0" err="1" smtClean="0"/>
              <a:t>contentious</a:t>
            </a:r>
            <a:r>
              <a:rPr lang="nl-BE" sz="2800" dirty="0" smtClean="0"/>
              <a:t> : co-auditor </a:t>
            </a:r>
            <a:r>
              <a:rPr lang="nl-BE" sz="2800" dirty="0" err="1" smtClean="0"/>
              <a:t>and</a:t>
            </a:r>
            <a:r>
              <a:rPr lang="nl-BE" sz="2800" dirty="0" smtClean="0"/>
              <a:t> part of </a:t>
            </a:r>
            <a:r>
              <a:rPr lang="nl-BE" sz="2800" dirty="0" err="1" smtClean="0"/>
              <a:t>audited</a:t>
            </a:r>
            <a:r>
              <a:rPr lang="nl-BE" sz="2800" dirty="0" smtClean="0"/>
              <a:t> </a:t>
            </a:r>
            <a:r>
              <a:rPr lang="nl-BE" sz="2800" dirty="0" err="1" smtClean="0"/>
              <a:t>entity</a:t>
            </a:r>
            <a:endParaRPr lang="nl-BE" sz="2800" dirty="0" smtClean="0"/>
          </a:p>
          <a:p>
            <a:r>
              <a:rPr lang="nl-BE" sz="2800" dirty="0" smtClean="0"/>
              <a:t>Relations SAI – </a:t>
            </a:r>
            <a:r>
              <a:rPr lang="nl-BE" sz="2800" dirty="0" err="1" smtClean="0"/>
              <a:t>internal</a:t>
            </a:r>
            <a:r>
              <a:rPr lang="nl-BE" sz="2800" dirty="0" smtClean="0"/>
              <a:t> auditors in public sector </a:t>
            </a:r>
            <a:r>
              <a:rPr lang="nl-BE" sz="2800" dirty="0" err="1" smtClean="0"/>
              <a:t>from</a:t>
            </a:r>
            <a:r>
              <a:rPr lang="nl-BE" sz="2800" dirty="0" smtClean="0"/>
              <a:t> </a:t>
            </a:r>
            <a:r>
              <a:rPr lang="nl-BE" sz="2800" dirty="0" err="1" smtClean="0"/>
              <a:t>compararive</a:t>
            </a:r>
            <a:r>
              <a:rPr lang="nl-BE" sz="2800" dirty="0" smtClean="0"/>
              <a:t> </a:t>
            </a:r>
            <a:r>
              <a:rPr lang="nl-BE" sz="2800" dirty="0" err="1" smtClean="0"/>
              <a:t>perspective</a:t>
            </a:r>
            <a:r>
              <a:rPr lang="nl-BE" sz="2800" dirty="0" smtClean="0"/>
              <a:t> </a:t>
            </a:r>
            <a:r>
              <a:rPr lang="nl-BE" sz="2800" dirty="0" err="1" smtClean="0"/>
              <a:t>remain</a:t>
            </a:r>
            <a:r>
              <a:rPr lang="nl-BE" sz="2800" dirty="0"/>
              <a:t> </a:t>
            </a:r>
            <a:r>
              <a:rPr lang="nl-BE" sz="2800" dirty="0" smtClean="0"/>
              <a:t>in part “terra incognita” </a:t>
            </a:r>
            <a:r>
              <a:rPr lang="nl-BE" sz="2800" dirty="0"/>
              <a:t>&gt;</a:t>
            </a:r>
            <a:r>
              <a:rPr lang="nl-BE" sz="2800" dirty="0" smtClean="0"/>
              <a:t> </a:t>
            </a:r>
            <a:r>
              <a:rPr lang="nl-BE" sz="2800" dirty="0" err="1" smtClean="0"/>
              <a:t>need</a:t>
            </a:r>
            <a:r>
              <a:rPr lang="nl-BE" sz="2800" dirty="0" smtClean="0"/>
              <a:t> </a:t>
            </a:r>
            <a:r>
              <a:rPr lang="nl-BE" sz="2800" dirty="0" err="1" smtClean="0"/>
              <a:t>to</a:t>
            </a:r>
            <a:r>
              <a:rPr lang="nl-BE" sz="2800" dirty="0" smtClean="0"/>
              <a:t> map more </a:t>
            </a:r>
            <a:r>
              <a:rPr lang="nl-BE" sz="2800" dirty="0" err="1" smtClean="0"/>
              <a:t>systematically</a:t>
            </a:r>
            <a:r>
              <a:rPr lang="nl-BE" sz="2800" dirty="0" smtClean="0"/>
              <a:t> </a:t>
            </a:r>
            <a:r>
              <a:rPr lang="nl-BE" sz="2800" dirty="0" err="1" smtClean="0"/>
              <a:t>what</a:t>
            </a:r>
            <a:r>
              <a:rPr lang="nl-BE" sz="2800" dirty="0" smtClean="0"/>
              <a:t> </a:t>
            </a:r>
            <a:r>
              <a:rPr lang="nl-BE" sz="2800" dirty="0" err="1" smtClean="0"/>
              <a:t>exists</a:t>
            </a:r>
            <a:r>
              <a:rPr lang="nl-BE" sz="2800" dirty="0" smtClean="0"/>
              <a:t> </a:t>
            </a:r>
            <a:r>
              <a:rPr lang="nl-BE" sz="2800" dirty="0" err="1" smtClean="0"/>
              <a:t>and</a:t>
            </a:r>
            <a:r>
              <a:rPr lang="nl-BE" sz="2800" dirty="0" smtClean="0"/>
              <a:t> </a:t>
            </a:r>
            <a:r>
              <a:rPr lang="nl-BE" sz="2800" dirty="0" err="1" smtClean="0"/>
              <a:t>what</a:t>
            </a:r>
            <a:r>
              <a:rPr lang="nl-BE" sz="2800" dirty="0" smtClean="0"/>
              <a:t> </a:t>
            </a:r>
            <a:r>
              <a:rPr lang="nl-BE" sz="2800" dirty="0" err="1" smtClean="0"/>
              <a:t>jurisdictions</a:t>
            </a:r>
            <a:r>
              <a:rPr lang="nl-BE" sz="2800" dirty="0" smtClean="0"/>
              <a:t> </a:t>
            </a:r>
            <a:r>
              <a:rPr lang="nl-BE" sz="2800" dirty="0" err="1" smtClean="0"/>
              <a:t>can</a:t>
            </a:r>
            <a:r>
              <a:rPr lang="nl-BE" sz="2800" dirty="0" smtClean="0"/>
              <a:t> </a:t>
            </a:r>
            <a:r>
              <a:rPr lang="nl-BE" sz="2800" dirty="0" err="1" smtClean="0"/>
              <a:t>learn</a:t>
            </a:r>
            <a:r>
              <a:rPr lang="nl-BE" sz="2800" dirty="0" smtClean="0"/>
              <a:t> </a:t>
            </a:r>
            <a:r>
              <a:rPr lang="nl-BE" sz="2800" dirty="0" err="1" smtClean="0"/>
              <a:t>from</a:t>
            </a:r>
            <a:r>
              <a:rPr lang="nl-BE" sz="2800" dirty="0" smtClean="0"/>
              <a:t> </a:t>
            </a:r>
            <a:r>
              <a:rPr lang="nl-BE" sz="2800" dirty="0" err="1" smtClean="0"/>
              <a:t>each</a:t>
            </a:r>
            <a:r>
              <a:rPr lang="nl-BE" sz="2800" dirty="0" smtClean="0"/>
              <a:t> </a:t>
            </a:r>
            <a:r>
              <a:rPr lang="nl-BE" sz="2800" dirty="0" err="1" smtClean="0"/>
              <a:t>other</a:t>
            </a:r>
            <a:endParaRPr lang="nl-BE" sz="280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1421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200" dirty="0" smtClean="0">
                <a:solidFill>
                  <a:prstClr val="black"/>
                </a:solidFill>
              </a:rPr>
              <a:t>EUROSAI-ECIIA </a:t>
            </a:r>
            <a:r>
              <a:rPr lang="nl-BE" sz="3200" dirty="0" err="1" smtClean="0">
                <a:solidFill>
                  <a:prstClr val="black"/>
                </a:solidFill>
              </a:rPr>
              <a:t>What</a:t>
            </a:r>
            <a:r>
              <a:rPr lang="nl-BE" sz="3200" dirty="0" smtClean="0">
                <a:solidFill>
                  <a:prstClr val="black"/>
                </a:solidFill>
              </a:rPr>
              <a:t> next?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800" dirty="0" smtClean="0"/>
              <a:t>In </a:t>
            </a:r>
            <a:r>
              <a:rPr lang="nl-BE" sz="2800" dirty="0" err="1" smtClean="0"/>
              <a:t>coming</a:t>
            </a:r>
            <a:r>
              <a:rPr lang="nl-BE" sz="2800" dirty="0" smtClean="0"/>
              <a:t> </a:t>
            </a:r>
            <a:r>
              <a:rPr lang="nl-BE" sz="2800" dirty="0" err="1" smtClean="0"/>
              <a:t>years</a:t>
            </a:r>
            <a:r>
              <a:rPr lang="nl-BE" sz="2800" dirty="0" smtClean="0"/>
              <a:t> EUROSAI </a:t>
            </a:r>
            <a:r>
              <a:rPr lang="nl-BE" sz="2800" dirty="0" err="1" smtClean="0"/>
              <a:t>and</a:t>
            </a:r>
            <a:r>
              <a:rPr lang="nl-BE" sz="2800" dirty="0" smtClean="0"/>
              <a:t> ECIIA </a:t>
            </a:r>
            <a:r>
              <a:rPr lang="nl-BE" sz="2800" dirty="0" err="1" smtClean="0"/>
              <a:t>can</a:t>
            </a:r>
            <a:r>
              <a:rPr lang="nl-BE" sz="2800" dirty="0" smtClean="0"/>
              <a:t> :</a:t>
            </a:r>
          </a:p>
          <a:p>
            <a:pPr lvl="1"/>
            <a:r>
              <a:rPr lang="nl-BE" sz="2400" dirty="0" err="1" smtClean="0"/>
              <a:t>Clarify</a:t>
            </a:r>
            <a:r>
              <a:rPr lang="nl-BE" sz="2400" dirty="0" smtClean="0"/>
              <a:t> basic </a:t>
            </a:r>
            <a:r>
              <a:rPr lang="nl-BE" sz="2400" dirty="0" err="1" smtClean="0"/>
              <a:t>concepts</a:t>
            </a:r>
            <a:r>
              <a:rPr lang="nl-BE" sz="2400" dirty="0" smtClean="0"/>
              <a:t> </a:t>
            </a:r>
            <a:r>
              <a:rPr lang="nl-BE" sz="2400" dirty="0" err="1" smtClean="0"/>
              <a:t>that</a:t>
            </a:r>
            <a:r>
              <a:rPr lang="nl-BE" sz="2400" dirty="0" smtClean="0"/>
              <a:t> are important in </a:t>
            </a:r>
            <a:r>
              <a:rPr lang="nl-BE" sz="2400" dirty="0" err="1" smtClean="0"/>
              <a:t>implementation</a:t>
            </a:r>
            <a:r>
              <a:rPr lang="nl-BE" sz="2400" dirty="0" smtClean="0"/>
              <a:t> of </a:t>
            </a:r>
            <a:r>
              <a:rPr lang="nl-BE" sz="2400" dirty="0" err="1" smtClean="0"/>
              <a:t>international</a:t>
            </a:r>
            <a:r>
              <a:rPr lang="nl-BE" sz="2400" dirty="0" smtClean="0"/>
              <a:t> standards/</a:t>
            </a:r>
            <a:r>
              <a:rPr lang="nl-BE" sz="2400" dirty="0" err="1" smtClean="0"/>
              <a:t>guidance</a:t>
            </a:r>
            <a:endParaRPr lang="nl-BE" sz="2400" dirty="0" smtClean="0"/>
          </a:p>
          <a:p>
            <a:pPr lvl="1"/>
            <a:r>
              <a:rPr lang="nl-BE" sz="2400" dirty="0" smtClean="0"/>
              <a:t>Assist </a:t>
            </a:r>
            <a:r>
              <a:rPr lang="nl-BE" sz="2400" dirty="0" err="1" smtClean="0"/>
              <a:t>to</a:t>
            </a:r>
            <a:r>
              <a:rPr lang="nl-BE" sz="2400" dirty="0" smtClean="0"/>
              <a:t> </a:t>
            </a:r>
            <a:r>
              <a:rPr lang="nl-BE" sz="2400" dirty="0" err="1" smtClean="0"/>
              <a:t>formalize</a:t>
            </a:r>
            <a:r>
              <a:rPr lang="nl-BE" sz="2400" dirty="0" smtClean="0"/>
              <a:t> </a:t>
            </a:r>
            <a:r>
              <a:rPr lang="nl-BE" sz="2400" dirty="0" err="1" smtClean="0"/>
              <a:t>arrangements</a:t>
            </a:r>
            <a:r>
              <a:rPr lang="nl-BE" sz="2400" dirty="0" smtClean="0"/>
              <a:t> </a:t>
            </a:r>
            <a:r>
              <a:rPr lang="nl-BE" sz="2400" dirty="0" err="1" smtClean="0"/>
              <a:t>taking</a:t>
            </a:r>
            <a:r>
              <a:rPr lang="nl-BE" sz="2400" dirty="0" smtClean="0"/>
              <a:t> </a:t>
            </a:r>
            <a:r>
              <a:rPr lang="nl-BE" sz="2400" dirty="0" err="1" smtClean="0"/>
              <a:t>into</a:t>
            </a:r>
            <a:r>
              <a:rPr lang="nl-BE" sz="2400" dirty="0" smtClean="0"/>
              <a:t> account </a:t>
            </a:r>
            <a:r>
              <a:rPr lang="nl-BE" sz="2400" dirty="0" err="1" smtClean="0"/>
              <a:t>specific</a:t>
            </a:r>
            <a:r>
              <a:rPr lang="nl-BE" sz="2400" dirty="0" smtClean="0"/>
              <a:t> </a:t>
            </a:r>
            <a:r>
              <a:rPr lang="nl-BE" sz="2400" dirty="0" err="1" smtClean="0"/>
              <a:t>national</a:t>
            </a:r>
            <a:r>
              <a:rPr lang="nl-BE" sz="2400" dirty="0" smtClean="0"/>
              <a:t> context</a:t>
            </a:r>
          </a:p>
          <a:p>
            <a:pPr lvl="1"/>
            <a:r>
              <a:rPr lang="nl-BE" sz="2400" dirty="0" err="1" smtClean="0"/>
              <a:t>Contribute</a:t>
            </a:r>
            <a:r>
              <a:rPr lang="nl-BE" sz="2400" dirty="0" smtClean="0"/>
              <a:t> </a:t>
            </a:r>
            <a:r>
              <a:rPr lang="nl-BE" sz="2400" dirty="0" err="1" smtClean="0"/>
              <a:t>to</a:t>
            </a:r>
            <a:r>
              <a:rPr lang="nl-BE" sz="2400" dirty="0" smtClean="0"/>
              <a:t> review of INTOSAI </a:t>
            </a:r>
            <a:r>
              <a:rPr lang="nl-BE" sz="2400" dirty="0" err="1" smtClean="0"/>
              <a:t>and</a:t>
            </a:r>
            <a:r>
              <a:rPr lang="nl-BE" sz="2400" dirty="0" smtClean="0"/>
              <a:t> IIA standards/</a:t>
            </a:r>
            <a:r>
              <a:rPr lang="nl-BE" sz="2400" dirty="0" err="1" smtClean="0"/>
              <a:t>guidance</a:t>
            </a:r>
            <a:r>
              <a:rPr lang="nl-BE" sz="2400" dirty="0" smtClean="0"/>
              <a:t> on SAI – </a:t>
            </a:r>
            <a:r>
              <a:rPr lang="nl-BE" sz="2400" dirty="0" err="1" smtClean="0"/>
              <a:t>internal</a:t>
            </a:r>
            <a:r>
              <a:rPr lang="nl-BE" sz="2400" dirty="0" smtClean="0"/>
              <a:t> audit relations</a:t>
            </a:r>
            <a:endParaRPr lang="nl-BE" sz="24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1167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9094CCF-9DBE-4996-993D-D5BCFADE1CEC}" type="datetime1">
              <a:rPr lang="en-US"/>
              <a:pPr>
                <a:defRPr/>
              </a:pPr>
              <a:t>5/19/2014</a:t>
            </a:fld>
            <a:endParaRPr lang="en-US"/>
          </a:p>
        </p:txBody>
      </p:sp>
      <p:sp>
        <p:nvSpPr>
          <p:cNvPr id="19459" name="Espace réservé du pied de page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Wim</a:t>
            </a:r>
            <a:r>
              <a:rPr lang="en-US" dirty="0"/>
              <a:t> </a:t>
            </a:r>
            <a:r>
              <a:rPr lang="en-US" dirty="0" smtClean="0"/>
              <a:t>FRANCOIS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68BCDC-EA34-4651-96AF-6B68C9F4BCC5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7015" y="2967335"/>
            <a:ext cx="6709978" cy="1754326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  <a:hlinkClick r:id="rId3"/>
              </a:rPr>
              <a:t>www.eurosai.org</a:t>
            </a:r>
            <a:endParaRPr lang="fr-FR" sz="54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  <a:hlinkClick r:id="rId4"/>
              </a:rPr>
              <a:t>www.eciia.eu</a:t>
            </a:r>
            <a:r>
              <a:rPr lang="fr-FR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 </a:t>
            </a:r>
            <a:endParaRPr lang="fr-FR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200" dirty="0" err="1" smtClean="0"/>
              <a:t>Summary</a:t>
            </a:r>
            <a:endParaRPr lang="fr-BE" sz="3200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800" dirty="0" err="1" smtClean="0"/>
              <a:t>Organization</a:t>
            </a:r>
            <a:r>
              <a:rPr lang="fr-BE" sz="2800" dirty="0" smtClean="0"/>
              <a:t> of EUROSAI-ECIIA </a:t>
            </a:r>
            <a:r>
              <a:rPr lang="fr-BE" sz="2800" dirty="0" err="1" smtClean="0"/>
              <a:t>cooperation</a:t>
            </a:r>
            <a:endParaRPr lang="fr-BE" sz="2800" dirty="0" smtClean="0"/>
          </a:p>
          <a:p>
            <a:r>
              <a:rPr lang="fr-BE" sz="2800" dirty="0" err="1" smtClean="0"/>
              <a:t>Outline</a:t>
            </a:r>
            <a:r>
              <a:rPr lang="fr-BE" sz="2800" dirty="0" smtClean="0"/>
              <a:t>/concept of joint </a:t>
            </a:r>
            <a:r>
              <a:rPr lang="fr-BE" sz="2800" dirty="0" err="1" smtClean="0"/>
              <a:t>implementation</a:t>
            </a:r>
            <a:r>
              <a:rPr lang="fr-BE" sz="2800" dirty="0" smtClean="0"/>
              <a:t> document</a:t>
            </a:r>
          </a:p>
          <a:p>
            <a:r>
              <a:rPr lang="fr-BE" sz="2800" dirty="0" smtClean="0"/>
              <a:t>Main conclusions – </a:t>
            </a:r>
            <a:r>
              <a:rPr lang="fr-BE" sz="2800" dirty="0" err="1" smtClean="0"/>
              <a:t>Overview</a:t>
            </a:r>
            <a:r>
              <a:rPr lang="fr-BE" sz="2800" dirty="0" smtClean="0"/>
              <a:t> of joint </a:t>
            </a:r>
            <a:r>
              <a:rPr lang="fr-BE" sz="2800" dirty="0" err="1" smtClean="0"/>
              <a:t>implementation</a:t>
            </a:r>
            <a:r>
              <a:rPr lang="fr-BE" sz="2800" dirty="0" smtClean="0"/>
              <a:t> document</a:t>
            </a:r>
          </a:p>
          <a:p>
            <a:r>
              <a:rPr lang="fr-BE" sz="2800" dirty="0" smtClean="0"/>
              <a:t>(EUROSAI focus)</a:t>
            </a:r>
          </a:p>
        </p:txBody>
      </p:sp>
      <p:sp>
        <p:nvSpPr>
          <p:cNvPr id="4100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Wim</a:t>
            </a:r>
            <a:r>
              <a:rPr lang="en-US" dirty="0"/>
              <a:t> </a:t>
            </a:r>
            <a:r>
              <a:rPr lang="en-US" dirty="0" smtClean="0"/>
              <a:t>FRANCOIS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9F88B0-A0A6-41F1-AB57-1AF035519D6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542058F-B8C5-4F8E-8EAF-DD0104524A1B}" type="datetime1">
              <a:rPr lang="en-US"/>
              <a:pPr>
                <a:defRPr/>
              </a:pPr>
              <a:t>5/19/2014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200" dirty="0">
                <a:solidFill>
                  <a:prstClr val="black"/>
                </a:solidFill>
              </a:rPr>
              <a:t>EUROSAI-ECIIA Cooperation </a:t>
            </a:r>
            <a:r>
              <a:rPr lang="nl-BE" sz="3200" dirty="0" err="1" smtClean="0">
                <a:solidFill>
                  <a:prstClr val="black"/>
                </a:solidFill>
              </a:rPr>
              <a:t>framework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z="2800" dirty="0">
                <a:solidFill>
                  <a:prstClr val="black"/>
                </a:solidFill>
              </a:rPr>
              <a:t>Memorandum of Understanding </a:t>
            </a:r>
            <a:r>
              <a:rPr lang="nl-BE" sz="2800" dirty="0" err="1">
                <a:solidFill>
                  <a:prstClr val="black"/>
                </a:solidFill>
              </a:rPr>
              <a:t>between</a:t>
            </a:r>
            <a:r>
              <a:rPr lang="nl-BE" sz="2800" dirty="0">
                <a:solidFill>
                  <a:prstClr val="black"/>
                </a:solidFill>
              </a:rPr>
              <a:t> INTOSAI </a:t>
            </a:r>
            <a:r>
              <a:rPr lang="nl-BE" sz="2800" dirty="0" err="1">
                <a:solidFill>
                  <a:prstClr val="black"/>
                </a:solidFill>
              </a:rPr>
              <a:t>and</a:t>
            </a:r>
            <a:r>
              <a:rPr lang="nl-BE" sz="2800" dirty="0">
                <a:solidFill>
                  <a:prstClr val="black"/>
                </a:solidFill>
              </a:rPr>
              <a:t> The IIA, </a:t>
            </a:r>
            <a:r>
              <a:rPr lang="nl-BE" sz="2800" dirty="0" err="1">
                <a:solidFill>
                  <a:prstClr val="black"/>
                </a:solidFill>
              </a:rPr>
              <a:t>July</a:t>
            </a:r>
            <a:r>
              <a:rPr lang="nl-BE" sz="2800" dirty="0">
                <a:solidFill>
                  <a:prstClr val="black"/>
                </a:solidFill>
              </a:rPr>
              <a:t> </a:t>
            </a:r>
            <a:r>
              <a:rPr lang="nl-BE" sz="2800" dirty="0" smtClean="0">
                <a:solidFill>
                  <a:prstClr val="black"/>
                </a:solidFill>
              </a:rPr>
              <a:t>2007, November 2010 </a:t>
            </a:r>
            <a:r>
              <a:rPr lang="nl-BE" sz="2800" dirty="0" err="1" smtClean="0">
                <a:solidFill>
                  <a:prstClr val="black"/>
                </a:solidFill>
              </a:rPr>
              <a:t>and</a:t>
            </a:r>
            <a:r>
              <a:rPr lang="nl-BE" sz="2800" dirty="0" smtClean="0">
                <a:solidFill>
                  <a:prstClr val="black"/>
                </a:solidFill>
              </a:rPr>
              <a:t> April 2014</a:t>
            </a:r>
            <a:endParaRPr lang="nl-BE" sz="2800" dirty="0">
              <a:solidFill>
                <a:prstClr val="black"/>
              </a:solidFill>
            </a:endParaRPr>
          </a:p>
          <a:p>
            <a:pPr lvl="0"/>
            <a:r>
              <a:rPr lang="nl-BE" sz="2800" dirty="0">
                <a:solidFill>
                  <a:prstClr val="black"/>
                </a:solidFill>
              </a:rPr>
              <a:t>Cooperation Agreement </a:t>
            </a:r>
            <a:r>
              <a:rPr lang="nl-BE" sz="2800" dirty="0" err="1">
                <a:solidFill>
                  <a:prstClr val="black"/>
                </a:solidFill>
              </a:rPr>
              <a:t>between</a:t>
            </a:r>
            <a:r>
              <a:rPr lang="nl-BE" sz="2800" dirty="0">
                <a:solidFill>
                  <a:prstClr val="black"/>
                </a:solidFill>
              </a:rPr>
              <a:t> EUROSAI </a:t>
            </a:r>
            <a:r>
              <a:rPr lang="nl-BE" sz="2800" dirty="0" err="1">
                <a:solidFill>
                  <a:prstClr val="black"/>
                </a:solidFill>
              </a:rPr>
              <a:t>and</a:t>
            </a:r>
            <a:r>
              <a:rPr lang="nl-BE" sz="2800" dirty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European Confederation of Institutes of Internal Auditing (ECIIA),</a:t>
            </a:r>
            <a:r>
              <a:rPr lang="nl-BE" sz="2800" dirty="0">
                <a:solidFill>
                  <a:prstClr val="black"/>
                </a:solidFill>
              </a:rPr>
              <a:t> </a:t>
            </a:r>
            <a:r>
              <a:rPr lang="nl-BE" sz="2800" dirty="0" err="1">
                <a:solidFill>
                  <a:prstClr val="black"/>
                </a:solidFill>
              </a:rPr>
              <a:t>March</a:t>
            </a:r>
            <a:r>
              <a:rPr lang="nl-BE" sz="2800" dirty="0">
                <a:solidFill>
                  <a:prstClr val="black"/>
                </a:solidFill>
              </a:rPr>
              <a:t> 2011, </a:t>
            </a:r>
            <a:r>
              <a:rPr lang="nl-BE" sz="2800" dirty="0" err="1">
                <a:solidFill>
                  <a:prstClr val="black"/>
                </a:solidFill>
              </a:rPr>
              <a:t>to</a:t>
            </a:r>
            <a:r>
              <a:rPr lang="nl-BE" sz="2800" dirty="0">
                <a:solidFill>
                  <a:prstClr val="black"/>
                </a:solidFill>
              </a:rPr>
              <a:t> </a:t>
            </a:r>
            <a:r>
              <a:rPr lang="nl-BE" sz="2800" dirty="0" err="1">
                <a:solidFill>
                  <a:prstClr val="black"/>
                </a:solidFill>
              </a:rPr>
              <a:t>be</a:t>
            </a:r>
            <a:r>
              <a:rPr lang="nl-BE" sz="2800" dirty="0">
                <a:solidFill>
                  <a:prstClr val="black"/>
                </a:solidFill>
              </a:rPr>
              <a:t> </a:t>
            </a:r>
            <a:r>
              <a:rPr lang="nl-BE" sz="2800" dirty="0" err="1">
                <a:solidFill>
                  <a:prstClr val="black"/>
                </a:solidFill>
              </a:rPr>
              <a:t>renewed</a:t>
            </a:r>
            <a:r>
              <a:rPr lang="nl-BE" sz="2800" dirty="0">
                <a:solidFill>
                  <a:prstClr val="black"/>
                </a:solidFill>
              </a:rPr>
              <a:t> </a:t>
            </a:r>
            <a:r>
              <a:rPr lang="nl-BE" sz="2800" dirty="0" err="1">
                <a:solidFill>
                  <a:prstClr val="black"/>
                </a:solidFill>
              </a:rPr>
              <a:t>June</a:t>
            </a:r>
            <a:r>
              <a:rPr lang="nl-BE" sz="2800" dirty="0">
                <a:solidFill>
                  <a:prstClr val="black"/>
                </a:solidFill>
              </a:rPr>
              <a:t> 2014</a:t>
            </a:r>
          </a:p>
          <a:p>
            <a:pPr lvl="0"/>
            <a:r>
              <a:rPr lang="nl-BE" sz="2800" dirty="0">
                <a:solidFill>
                  <a:prstClr val="black"/>
                </a:solidFill>
              </a:rPr>
              <a:t>“</a:t>
            </a:r>
            <a:r>
              <a:rPr lang="nl-BE" sz="2800" dirty="0" err="1">
                <a:solidFill>
                  <a:prstClr val="black"/>
                </a:solidFill>
              </a:rPr>
              <a:t>develop</a:t>
            </a:r>
            <a:r>
              <a:rPr lang="nl-BE" sz="2800" dirty="0">
                <a:solidFill>
                  <a:prstClr val="black"/>
                </a:solidFill>
              </a:rPr>
              <a:t> a common platform”</a:t>
            </a:r>
          </a:p>
          <a:p>
            <a:endParaRPr lang="nl-BE" sz="28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864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200" dirty="0">
                <a:solidFill>
                  <a:prstClr val="black"/>
                </a:solidFill>
              </a:rPr>
              <a:t>EUROSAI-ECIIA Cooperation </a:t>
            </a:r>
            <a:r>
              <a:rPr lang="nl-BE" sz="3200" dirty="0" err="1" smtClean="0">
                <a:solidFill>
                  <a:prstClr val="black"/>
                </a:solidFill>
              </a:rPr>
              <a:t>organization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800" dirty="0" smtClean="0"/>
              <a:t>EUROSAI :</a:t>
            </a:r>
          </a:p>
          <a:p>
            <a:pPr lvl="1"/>
            <a:r>
              <a:rPr lang="nl-BE" sz="2400" dirty="0" smtClean="0"/>
              <a:t>Strategic Plan 2011-2017, Goal 2 Professional Standards</a:t>
            </a:r>
          </a:p>
          <a:p>
            <a:pPr lvl="1"/>
            <a:r>
              <a:rPr lang="nl-BE" sz="2400" dirty="0" err="1" smtClean="0"/>
              <a:t>Governing</a:t>
            </a:r>
            <a:r>
              <a:rPr lang="nl-BE" sz="2400" dirty="0" smtClean="0"/>
              <a:t> Board</a:t>
            </a:r>
          </a:p>
          <a:p>
            <a:pPr lvl="1"/>
            <a:r>
              <a:rPr lang="nl-BE" sz="2400" dirty="0"/>
              <a:t>Goal Team 2 (</a:t>
            </a:r>
            <a:r>
              <a:rPr lang="nl-BE" sz="2400" dirty="0" err="1"/>
              <a:t>chair</a:t>
            </a:r>
            <a:r>
              <a:rPr lang="nl-BE" sz="2400" dirty="0"/>
              <a:t> : SAI Germany</a:t>
            </a:r>
            <a:r>
              <a:rPr lang="nl-BE" sz="2400" dirty="0" smtClean="0"/>
              <a:t>) </a:t>
            </a:r>
            <a:r>
              <a:rPr lang="nl-BE" sz="2400" dirty="0" err="1" smtClean="0"/>
              <a:t>and</a:t>
            </a:r>
            <a:r>
              <a:rPr lang="nl-BE" sz="2400" dirty="0" smtClean="0"/>
              <a:t> </a:t>
            </a:r>
            <a:r>
              <a:rPr lang="nl-BE" sz="2400" dirty="0" err="1" smtClean="0"/>
              <a:t>Secretariat</a:t>
            </a:r>
            <a:r>
              <a:rPr lang="nl-BE" sz="2400" dirty="0" smtClean="0"/>
              <a:t> (SAI Spain)</a:t>
            </a:r>
          </a:p>
          <a:p>
            <a:r>
              <a:rPr lang="nl-BE" sz="2800" dirty="0" smtClean="0"/>
              <a:t>ECIIA :</a:t>
            </a:r>
          </a:p>
          <a:p>
            <a:pPr lvl="1"/>
            <a:r>
              <a:rPr lang="nl-BE" sz="2400" dirty="0" smtClean="0"/>
              <a:t>Management Board</a:t>
            </a:r>
          </a:p>
          <a:p>
            <a:pPr lvl="1"/>
            <a:r>
              <a:rPr lang="nl-BE" sz="2400" dirty="0" smtClean="0"/>
              <a:t>IIA Spain</a:t>
            </a:r>
            <a:endParaRPr lang="nl-BE" sz="24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54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200" dirty="0">
                <a:solidFill>
                  <a:prstClr val="black"/>
                </a:solidFill>
              </a:rPr>
              <a:t>EUROSAI-ECIIA Cooperation </a:t>
            </a:r>
            <a:r>
              <a:rPr lang="nl-BE" sz="3200" dirty="0" smtClean="0">
                <a:solidFill>
                  <a:prstClr val="black"/>
                </a:solidFill>
              </a:rPr>
              <a:t>focus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800" dirty="0" smtClean="0"/>
              <a:t>EUROSAI :</a:t>
            </a:r>
          </a:p>
          <a:p>
            <a:pPr lvl="1"/>
            <a:r>
              <a:rPr lang="nl-BE" sz="2400" dirty="0" err="1" smtClean="0"/>
              <a:t>Implementation</a:t>
            </a:r>
            <a:r>
              <a:rPr lang="nl-BE" sz="2400" dirty="0" smtClean="0"/>
              <a:t> of INTOSAI GOV 9150 on “</a:t>
            </a:r>
            <a:r>
              <a:rPr lang="nl-BE" sz="2400" dirty="0" err="1" smtClean="0"/>
              <a:t>Coordination</a:t>
            </a:r>
            <a:r>
              <a:rPr lang="nl-BE" sz="2400" dirty="0" smtClean="0"/>
              <a:t> </a:t>
            </a:r>
            <a:r>
              <a:rPr lang="nl-BE" sz="2400" dirty="0" err="1" smtClean="0"/>
              <a:t>and</a:t>
            </a:r>
            <a:r>
              <a:rPr lang="nl-BE" sz="2400" dirty="0" smtClean="0"/>
              <a:t> Cooperation </a:t>
            </a:r>
            <a:r>
              <a:rPr lang="nl-BE" sz="2400" dirty="0" err="1" smtClean="0"/>
              <a:t>between</a:t>
            </a:r>
            <a:r>
              <a:rPr lang="nl-BE" sz="2400" dirty="0" smtClean="0"/>
              <a:t> </a:t>
            </a:r>
            <a:r>
              <a:rPr lang="nl-BE" sz="2400" dirty="0" err="1" smtClean="0"/>
              <a:t>SAIs</a:t>
            </a:r>
            <a:r>
              <a:rPr lang="nl-BE" sz="2400" dirty="0" smtClean="0"/>
              <a:t> </a:t>
            </a:r>
            <a:r>
              <a:rPr lang="nl-BE" sz="2400" dirty="0" err="1" smtClean="0"/>
              <a:t>and</a:t>
            </a:r>
            <a:r>
              <a:rPr lang="nl-BE" sz="2400" dirty="0" smtClean="0"/>
              <a:t> Internal Auditors in the Public Sector” (2010)</a:t>
            </a:r>
          </a:p>
          <a:p>
            <a:r>
              <a:rPr lang="nl-BE" sz="2800" dirty="0" smtClean="0"/>
              <a:t>ECIIA :</a:t>
            </a:r>
          </a:p>
          <a:p>
            <a:pPr lvl="1"/>
            <a:r>
              <a:rPr lang="nl-BE" sz="2400" dirty="0" err="1" smtClean="0"/>
              <a:t>Implementation</a:t>
            </a:r>
            <a:r>
              <a:rPr lang="nl-BE" sz="2400" dirty="0" smtClean="0"/>
              <a:t> of IIA Standard </a:t>
            </a:r>
            <a:r>
              <a:rPr lang="nl-BE" sz="2400" dirty="0" err="1" smtClean="0"/>
              <a:t>and</a:t>
            </a:r>
            <a:r>
              <a:rPr lang="nl-BE" sz="2400" dirty="0" smtClean="0"/>
              <a:t> </a:t>
            </a:r>
            <a:r>
              <a:rPr lang="nl-BE" sz="2400" dirty="0" err="1" smtClean="0"/>
              <a:t>Practice</a:t>
            </a:r>
            <a:r>
              <a:rPr lang="nl-BE" sz="2400" dirty="0" smtClean="0"/>
              <a:t> </a:t>
            </a:r>
            <a:r>
              <a:rPr lang="nl-BE" sz="2400" dirty="0" err="1" smtClean="0"/>
              <a:t>Advisory</a:t>
            </a:r>
            <a:r>
              <a:rPr lang="nl-BE" sz="2400" dirty="0" smtClean="0"/>
              <a:t> 2050 on “</a:t>
            </a:r>
            <a:r>
              <a:rPr lang="nl-BE" sz="2400" dirty="0" err="1" smtClean="0"/>
              <a:t>Coordination</a:t>
            </a:r>
            <a:r>
              <a:rPr lang="nl-BE" sz="2400" dirty="0" smtClean="0"/>
              <a:t>” (2009/2013)</a:t>
            </a:r>
            <a:endParaRPr lang="nl-BE" sz="24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Wim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80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EUROSAI-ECIIA </a:t>
            </a:r>
            <a:r>
              <a:rPr lang="en-US" sz="3200" dirty="0"/>
              <a:t>E</a:t>
            </a:r>
            <a:r>
              <a:rPr lang="en-US" sz="3200" dirty="0" smtClean="0"/>
              <a:t>ditorial committee (2012)</a:t>
            </a:r>
            <a:endParaRPr lang="fr-BE" sz="3200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3800" dirty="0"/>
              <a:t>w</a:t>
            </a:r>
            <a:r>
              <a:rPr lang="en-US" sz="3800" dirty="0" smtClean="0"/>
              <a:t>ith equal representation from EUROSAI and ECIIA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3800" dirty="0" smtClean="0"/>
              <a:t>entrusted with elaborating an implementation document for INTOSAI GOV 9150 and IIA 2050, i.e</a:t>
            </a:r>
            <a:r>
              <a:rPr lang="en-US" sz="3800" dirty="0"/>
              <a:t>.</a:t>
            </a:r>
            <a:r>
              <a:rPr lang="en-US" sz="3800" dirty="0" smtClean="0"/>
              <a:t> a connecting thread for the rapprochement between the two professions, considering that the Cooperation Agreement is a mere framework and the guidance are in the ownership of each party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3800" dirty="0" smtClean="0"/>
              <a:t>first deadline : IX EUROSAI Congress, June 2014</a:t>
            </a:r>
            <a:endParaRPr lang="fr-BE" sz="3800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651C99E-EB1F-4E7E-8B70-C521501E2B55}" type="datetime1">
              <a:rPr lang="en-US"/>
              <a:pPr>
                <a:defRPr/>
              </a:pPr>
              <a:t>5/19/2014</a:t>
            </a:fld>
            <a:endParaRPr lang="en-US"/>
          </a:p>
        </p:txBody>
      </p:sp>
      <p:sp>
        <p:nvSpPr>
          <p:cNvPr id="14341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Wim</a:t>
            </a:r>
            <a:r>
              <a:rPr lang="en-US" dirty="0"/>
              <a:t> </a:t>
            </a:r>
            <a:r>
              <a:rPr lang="en-US" dirty="0" smtClean="0"/>
              <a:t>FRANCOIS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8BE96-C553-4069-81CC-5A5988F88A3E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82638" y="1249378"/>
            <a:ext cx="7915275" cy="4876785"/>
          </a:xfrm>
        </p:spPr>
        <p:txBody>
          <a:bodyPr/>
          <a:lstStyle/>
          <a:p>
            <a:pPr marL="0" indent="0">
              <a:buNone/>
            </a:pPr>
            <a:r>
              <a:rPr lang="nl-BE" dirty="0" smtClean="0"/>
              <a:t>Editorial </a:t>
            </a:r>
            <a:r>
              <a:rPr lang="nl-BE" dirty="0" err="1" smtClean="0"/>
              <a:t>committee</a:t>
            </a:r>
            <a:r>
              <a:rPr lang="nl-BE" dirty="0" smtClean="0"/>
              <a:t> </a:t>
            </a:r>
            <a:r>
              <a:rPr lang="nl-BE" dirty="0" err="1" smtClean="0"/>
              <a:t>composition</a:t>
            </a:r>
            <a:r>
              <a:rPr lang="nl-BE" dirty="0" smtClean="0"/>
              <a:t> (2013-14)</a:t>
            </a:r>
          </a:p>
          <a:p>
            <a:pPr lvl="1"/>
            <a:r>
              <a:rPr lang="nl-BE" dirty="0" smtClean="0"/>
              <a:t>EUROSAI :</a:t>
            </a:r>
          </a:p>
          <a:p>
            <a:pPr lvl="2"/>
            <a:r>
              <a:rPr lang="nl-BE" dirty="0" smtClean="0"/>
              <a:t>SAI Belgium (</a:t>
            </a:r>
            <a:r>
              <a:rPr lang="nl-BE" dirty="0" err="1" smtClean="0"/>
              <a:t>chair</a:t>
            </a:r>
            <a:r>
              <a:rPr lang="nl-BE" dirty="0" smtClean="0"/>
              <a:t>) : </a:t>
            </a:r>
            <a:r>
              <a:rPr lang="nl-BE" sz="1800" dirty="0" smtClean="0"/>
              <a:t>Wim François, Philip Mariscal, David Maris</a:t>
            </a:r>
          </a:p>
          <a:p>
            <a:pPr lvl="2"/>
            <a:r>
              <a:rPr lang="nl-BE" dirty="0" smtClean="0"/>
              <a:t>SAI </a:t>
            </a:r>
            <a:r>
              <a:rPr lang="nl-BE" dirty="0" err="1" smtClean="0"/>
              <a:t>Germany</a:t>
            </a:r>
            <a:r>
              <a:rPr lang="nl-BE" dirty="0" smtClean="0"/>
              <a:t> : </a:t>
            </a:r>
            <a:r>
              <a:rPr lang="nl-BE" sz="1800" dirty="0" smtClean="0"/>
              <a:t>Axel </a:t>
            </a:r>
            <a:r>
              <a:rPr lang="nl-BE" sz="1800" dirty="0" err="1" smtClean="0"/>
              <a:t>Böcher</a:t>
            </a:r>
            <a:endParaRPr lang="nl-BE" sz="1800" dirty="0" smtClean="0"/>
          </a:p>
          <a:p>
            <a:pPr lvl="2"/>
            <a:r>
              <a:rPr lang="nl-BE" dirty="0" smtClean="0"/>
              <a:t>SAI Poland : </a:t>
            </a:r>
            <a:r>
              <a:rPr lang="nl-BE" sz="1800" dirty="0" smtClean="0"/>
              <a:t>Kamila </a:t>
            </a:r>
            <a:r>
              <a:rPr lang="nl-BE" sz="1800" dirty="0" err="1" smtClean="0"/>
              <a:t>Zyndul</a:t>
            </a:r>
            <a:r>
              <a:rPr lang="nl-BE" sz="1800" dirty="0" smtClean="0"/>
              <a:t>, Anna Olesiewicz</a:t>
            </a:r>
          </a:p>
          <a:p>
            <a:pPr lvl="2"/>
            <a:r>
              <a:rPr lang="nl-BE" dirty="0" err="1"/>
              <a:t>a</a:t>
            </a:r>
            <a:r>
              <a:rPr lang="nl-BE" dirty="0" err="1" smtClean="0"/>
              <a:t>ssisted</a:t>
            </a:r>
            <a:r>
              <a:rPr lang="nl-BE" dirty="0" smtClean="0"/>
              <a:t> </a:t>
            </a:r>
            <a:r>
              <a:rPr lang="nl-BE" dirty="0" err="1" smtClean="0"/>
              <a:t>by</a:t>
            </a:r>
            <a:r>
              <a:rPr lang="nl-BE" dirty="0" smtClean="0"/>
              <a:t> EUROSAI </a:t>
            </a:r>
            <a:r>
              <a:rPr lang="nl-BE" dirty="0" err="1" smtClean="0"/>
              <a:t>Secretariat</a:t>
            </a:r>
            <a:r>
              <a:rPr lang="nl-BE" dirty="0" smtClean="0"/>
              <a:t> (SAI Spain)</a:t>
            </a:r>
          </a:p>
          <a:p>
            <a:pPr lvl="1"/>
            <a:r>
              <a:rPr lang="nl-BE" dirty="0" smtClean="0"/>
              <a:t>ECIIA :</a:t>
            </a:r>
          </a:p>
          <a:p>
            <a:pPr lvl="2"/>
            <a:r>
              <a:rPr lang="nl-BE" dirty="0" smtClean="0"/>
              <a:t>IIA Spain (</a:t>
            </a:r>
            <a:r>
              <a:rPr lang="nl-BE" dirty="0" err="1" smtClean="0"/>
              <a:t>chair</a:t>
            </a:r>
            <a:r>
              <a:rPr lang="nl-BE" dirty="0" smtClean="0"/>
              <a:t>) : </a:t>
            </a:r>
            <a:r>
              <a:rPr lang="nl-BE" sz="1800" dirty="0" smtClean="0"/>
              <a:t>Juan </a:t>
            </a:r>
            <a:r>
              <a:rPr lang="nl-BE" sz="1800" dirty="0" err="1" smtClean="0"/>
              <a:t>Ignacio</a:t>
            </a:r>
            <a:r>
              <a:rPr lang="nl-BE" sz="1800" dirty="0" smtClean="0"/>
              <a:t> </a:t>
            </a:r>
            <a:r>
              <a:rPr lang="nl-BE" sz="1800" dirty="0" err="1" smtClean="0"/>
              <a:t>Ruiz</a:t>
            </a:r>
            <a:r>
              <a:rPr lang="nl-BE" sz="1800" dirty="0" smtClean="0"/>
              <a:t> </a:t>
            </a:r>
            <a:r>
              <a:rPr lang="nl-BE" sz="1800" dirty="0" err="1" smtClean="0"/>
              <a:t>Zorrilla</a:t>
            </a:r>
            <a:r>
              <a:rPr lang="nl-BE" sz="1800" dirty="0" smtClean="0"/>
              <a:t>, </a:t>
            </a:r>
            <a:r>
              <a:rPr lang="nl-BE" sz="1800" dirty="0" err="1" smtClean="0"/>
              <a:t>Soledad</a:t>
            </a:r>
            <a:r>
              <a:rPr lang="nl-BE" sz="1800" dirty="0" smtClean="0"/>
              <a:t> </a:t>
            </a:r>
            <a:r>
              <a:rPr lang="nl-BE" sz="1800" dirty="0" err="1" smtClean="0"/>
              <a:t>Llamas</a:t>
            </a:r>
            <a:r>
              <a:rPr lang="nl-BE" sz="1800" dirty="0" smtClean="0"/>
              <a:t>, Elena Lucas</a:t>
            </a:r>
          </a:p>
          <a:p>
            <a:pPr lvl="2"/>
            <a:r>
              <a:rPr lang="nl-BE" dirty="0" smtClean="0"/>
              <a:t>IIA UK &amp; Ireland : </a:t>
            </a:r>
            <a:r>
              <a:rPr lang="nl-BE" sz="1800" dirty="0" err="1" smtClean="0"/>
              <a:t>Melvyn</a:t>
            </a:r>
            <a:r>
              <a:rPr lang="nl-BE" sz="1800" dirty="0" smtClean="0"/>
              <a:t> </a:t>
            </a:r>
            <a:r>
              <a:rPr lang="nl-BE" sz="1800" dirty="0" err="1" smtClean="0"/>
              <a:t>Neate</a:t>
            </a:r>
            <a:endParaRPr lang="nl-BE" sz="1800" dirty="0" smtClean="0"/>
          </a:p>
          <a:p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Wim</a:t>
            </a:r>
            <a:r>
              <a:rPr lang="en-US" dirty="0" smtClean="0"/>
              <a:t>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200" dirty="0" err="1"/>
              <a:t>O</a:t>
            </a:r>
            <a:r>
              <a:rPr lang="nl-BE" sz="3200" dirty="0" err="1" smtClean="0"/>
              <a:t>utline</a:t>
            </a:r>
            <a:r>
              <a:rPr lang="nl-BE" sz="3200" dirty="0" smtClean="0"/>
              <a:t> of </a:t>
            </a:r>
            <a:r>
              <a:rPr lang="nl-BE" sz="3200" dirty="0" err="1" smtClean="0"/>
              <a:t>implementation</a:t>
            </a:r>
            <a:r>
              <a:rPr lang="nl-BE" sz="3200" dirty="0" smtClean="0"/>
              <a:t> document</a:t>
            </a: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03275" y="2064190"/>
            <a:ext cx="7894638" cy="4061973"/>
          </a:xfrm>
        </p:spPr>
        <p:txBody>
          <a:bodyPr/>
          <a:lstStyle/>
          <a:p>
            <a:r>
              <a:rPr lang="nl-BE" dirty="0" smtClean="0"/>
              <a:t>Preliminary </a:t>
            </a:r>
            <a:r>
              <a:rPr lang="nl-BE" dirty="0" err="1" smtClean="0"/>
              <a:t>considerations</a:t>
            </a:r>
            <a:endParaRPr lang="nl-BE" dirty="0" smtClean="0"/>
          </a:p>
          <a:p>
            <a:pPr lvl="1"/>
            <a:r>
              <a:rPr lang="en-US" sz="2400" dirty="0" smtClean="0"/>
              <a:t>International or comparative literature on relations between SAIs and internal auditors is hard to find</a:t>
            </a:r>
          </a:p>
          <a:p>
            <a:pPr lvl="1"/>
            <a:r>
              <a:rPr lang="en-US" sz="2400" dirty="0" smtClean="0"/>
              <a:t>Relations between SAIs and internal auditors are essentially determined by national law, administrative characteristics of national jurisdictions and national auditing practices</a:t>
            </a:r>
          </a:p>
          <a:p>
            <a:pPr lvl="1"/>
            <a:r>
              <a:rPr lang="en-US" sz="2400" dirty="0" smtClean="0"/>
              <a:t>It would be very difficult, in time frame at disposal (until June 2014), to try to elaborate European-wide implementation guidance</a:t>
            </a:r>
            <a:endParaRPr lang="nl-BE" sz="24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F9DE-7ED7-4A1B-B27A-64F11519A924}" type="datetime1">
              <a:rPr lang="en-US" smtClean="0"/>
              <a:pPr>
                <a:defRPr/>
              </a:pPr>
              <a:t>5/19/2014</a:t>
            </a:fld>
            <a:endParaRPr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Wim</a:t>
            </a:r>
            <a:r>
              <a:rPr lang="en-US" dirty="0" smtClean="0"/>
              <a:t> FRANCOIS</a:t>
            </a:r>
            <a:endParaRPr lang="en-US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A85A5-9AAE-4F4A-95FE-9127416E00A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CREK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fbeeldingsactivum" ma:contentTypeID="0x0101009148F5A04DDD49CBA7127AADA5FB792B00AADE34325A8B49CDA8BB4DB53328F21400A5D278A2A4821445A481250485749C58" ma:contentTypeVersion="1" ma:contentTypeDescription="Een afbeelding uploaden." ma:contentTypeScope="" ma:versionID="460c75fc6337eff5c92c934f7ed6a533">
  <xsd:schema xmlns:xsd="http://www.w3.org/2001/XMLSchema" xmlns:xs="http://www.w3.org/2001/XMLSchema" xmlns:p="http://schemas.microsoft.com/office/2006/metadata/properties" xmlns:ns1="http://schemas.microsoft.com/sharepoint/v3" xmlns:ns2="8A050329-25AE-40D0-82BF-D5FB3CCE76CB" xmlns:ns3="http://schemas.microsoft.com/sharepoint/v3/fields" targetNamespace="http://schemas.microsoft.com/office/2006/metadata/properties" ma:root="true" ma:fieldsID="45c70cf5c580f833ef884b67286be3b5" ns1:_="" ns2:_="" ns3:_="">
    <xsd:import namespace="http://schemas.microsoft.com/sharepoint/v3"/>
    <xsd:import namespace="8A050329-25AE-40D0-82BF-D5FB3CCE76CB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Pad van URL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Bestands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-bestands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Begindatum van de planning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Einddatum van de planning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50329-25AE-40D0-82BF-D5FB3CCE76CB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Miniatuur bestaat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Voorbeeld bestaat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Breedte" ma:internalName="ImageWidth" ma:readOnly="true">
      <xsd:simpleType>
        <xsd:restriction base="dms:Unknown"/>
      </xsd:simpleType>
    </xsd:element>
    <xsd:element name="ImageHeight" ma:index="22" nillable="true" ma:displayName="Hoogte" ma:internalName="ImageHeight" ma:readOnly="true">
      <xsd:simpleType>
        <xsd:restriction base="dms:Unknown"/>
      </xsd:simpleType>
    </xsd:element>
    <xsd:element name="ImageCreateDate" ma:index="25" nillable="true" ma:displayName="Afbeelding gemaakt op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eur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 ma:index="23" ma:displayName="Opmerkingen"/>
        <xsd:element name="keywords" minOccurs="0" maxOccurs="1" type="xsd:string" ma:index="14" ma:displayName="Trefwoorden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ImageCreateDate xmlns="8A050329-25AE-40D0-82BF-D5FB3CCE76CB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68CA08D5-260F-4366-9610-D3160D40BB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A050329-25AE-40D0-82BF-D5FB3CCE76CB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D6216F-E0BE-495A-A297-FFE3BAA856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754277-C775-4BB3-8D05-606B37DAD901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sharepoint/v3/fields"/>
    <ds:schemaRef ds:uri="http://purl.org/dc/elements/1.1/"/>
    <ds:schemaRef ds:uri="http://purl.org/dc/terms/"/>
    <ds:schemaRef ds:uri="http://schemas.microsoft.com/sharepoint/v3"/>
    <ds:schemaRef ds:uri="http://schemas.microsoft.com/office/infopath/2007/PartnerControls"/>
    <ds:schemaRef ds:uri="8A050329-25AE-40D0-82BF-D5FB3CCE76C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745</TotalTime>
  <Words>1377</Words>
  <Application>Microsoft Office PowerPoint</Application>
  <PresentationFormat>Diavoorstelling (4:3)</PresentationFormat>
  <Paragraphs>202</Paragraphs>
  <Slides>26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26</vt:i4>
      </vt:variant>
    </vt:vector>
  </HeadingPairs>
  <TitlesOfParts>
    <vt:vector size="30" baseType="lpstr">
      <vt:lpstr>Arial</vt:lpstr>
      <vt:lpstr>Calibri</vt:lpstr>
      <vt:lpstr>Corbel</vt:lpstr>
      <vt:lpstr>Office Theme</vt:lpstr>
      <vt:lpstr>PowerPoint-presentatie</vt:lpstr>
      <vt:lpstr>EUROSAI – ECIIA Implementation of INTOSAI GOV 9150 in Europe</vt:lpstr>
      <vt:lpstr>Summary</vt:lpstr>
      <vt:lpstr>EUROSAI-ECIIA Cooperation framework</vt:lpstr>
      <vt:lpstr>EUROSAI-ECIIA Cooperation organization</vt:lpstr>
      <vt:lpstr>EUROSAI-ECIIA Cooperation focus</vt:lpstr>
      <vt:lpstr>EUROSAI-ECIIA Editorial committee (2012)</vt:lpstr>
      <vt:lpstr>PowerPoint-presentatie</vt:lpstr>
      <vt:lpstr>Outline of implementation document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Main conclusions - EUROSAI</vt:lpstr>
      <vt:lpstr>Main conclusions - EUROSAI</vt:lpstr>
      <vt:lpstr>Main conclusions - EUROSAI</vt:lpstr>
      <vt:lpstr>Main conclusions - EUROSAI</vt:lpstr>
      <vt:lpstr>Main conclusions - EUROSAI</vt:lpstr>
      <vt:lpstr>Main conclusions - EUROSAI</vt:lpstr>
      <vt:lpstr>Main conclusions – ECIIA (National Institutes)</vt:lpstr>
      <vt:lpstr>Main conclusions – ECIIA (Audit entities)</vt:lpstr>
      <vt:lpstr>EUROSAI-ECIIA What next?</vt:lpstr>
      <vt:lpstr>EUROSAI-ECIIA What next?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solutions</dc:creator>
  <cp:lastModifiedBy>Francois Wim</cp:lastModifiedBy>
  <cp:revision>275</cp:revision>
  <dcterms:created xsi:type="dcterms:W3CDTF">2011-09-05T06:22:10Z</dcterms:created>
  <dcterms:modified xsi:type="dcterms:W3CDTF">2014-05-19T09:08:25Z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0x0101009148F5A04DDD49CBA7127AADA5FB792B00AADE34325A8B49CDA8BB4DB53328F21400A5D278A2A4821445A481250485749C58</vt:lpwstr>
  </property>
</Properties>
</file>