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TN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TN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T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TN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5C93C2-1B69-4EA2-ACE4-E1906DC377FE}" type="datetimeFigureOut">
              <a:rPr lang="ar-TN" smtClean="0"/>
              <a:pPr/>
              <a:t>20-11-1432</a:t>
            </a:fld>
            <a:endParaRPr lang="ar-TN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TN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4183778-ED8C-4743-B829-80F8FF2DA9EF}" type="slidenum">
              <a:rPr lang="ar-TN" smtClean="0"/>
              <a:pPr/>
              <a:t>‹#›</a:t>
            </a:fld>
            <a:endParaRPr lang="ar-T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000" dirty="0" err="1" smtClean="0"/>
              <a:t>Compliance</a:t>
            </a:r>
            <a:r>
              <a:rPr lang="fr-FR" sz="4000" dirty="0" smtClean="0"/>
              <a:t> audit in the </a:t>
            </a:r>
            <a:r>
              <a:rPr lang="fr-FR" sz="4000" dirty="0" err="1" smtClean="0"/>
              <a:t>context</a:t>
            </a:r>
            <a:r>
              <a:rPr lang="fr-FR" sz="4000" dirty="0" smtClean="0"/>
              <a:t> </a:t>
            </a:r>
          </a:p>
          <a:p>
            <a:r>
              <a:rPr lang="fr-FR" sz="4000" dirty="0" smtClean="0"/>
              <a:t>Of Court model </a:t>
            </a:r>
            <a:endParaRPr lang="ar-TN" sz="400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57200" y="1857364"/>
            <a:ext cx="8229600" cy="1118591"/>
          </a:xfrm>
        </p:spPr>
        <p:txBody>
          <a:bodyPr>
            <a:noAutofit/>
          </a:bodyPr>
          <a:lstStyle/>
          <a:p>
            <a:r>
              <a:rPr lang="fr-FR" sz="6000" dirty="0" smtClean="0"/>
              <a:t>The 4300 </a:t>
            </a:r>
            <a:br>
              <a:rPr lang="fr-FR" sz="6000" dirty="0" smtClean="0"/>
            </a:br>
            <a:endParaRPr lang="ar-TN" sz="60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00B0F0"/>
                </a:solidFill>
              </a:rPr>
              <a:t>Six </a:t>
            </a:r>
            <a:endParaRPr lang="ar-TN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 rtl="0"/>
            <a:r>
              <a:rPr lang="en-GB" sz="3600" dirty="0" smtClean="0"/>
              <a:t>Reports on compliance audit of individual public accounts may include injunctions and recommendations. Personal </a:t>
            </a:r>
            <a:r>
              <a:rPr lang="en-GB" sz="3600" smtClean="0"/>
              <a:t>or financial liability </a:t>
            </a:r>
            <a:r>
              <a:rPr lang="en-GB" sz="3600" dirty="0" smtClean="0"/>
              <a:t>is concluded only in relation to injunctions. Recommendations have no affect on the personal liability of the public accountants </a:t>
            </a:r>
            <a:endParaRPr lang="en-US" sz="3600" dirty="0" smtClean="0"/>
          </a:p>
          <a:p>
            <a:endParaRPr lang="ar-T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 smtClean="0">
                <a:solidFill>
                  <a:srgbClr val="00B0F0"/>
                </a:solidFill>
              </a:rPr>
              <a:t>Seven</a:t>
            </a:r>
            <a:r>
              <a:rPr lang="fr-FR" dirty="0" smtClean="0">
                <a:solidFill>
                  <a:srgbClr val="00B0F0"/>
                </a:solidFill>
              </a:rPr>
              <a:t> </a:t>
            </a:r>
            <a:endParaRPr lang="ar-TN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GB" sz="4400" dirty="0" smtClean="0"/>
              <a:t>Public sector auditors operating in a Courts of Audit environment may communicate compliance issues that may result in legal action, damages or prosecution for a criminal offence to the judge</a:t>
            </a:r>
            <a:endParaRPr lang="ar-TN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Structure of the questionnaire </a:t>
            </a:r>
            <a:endParaRPr lang="ar-TN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GB" dirty="0" smtClean="0"/>
              <a:t>This survey is structured into six parts:</a:t>
            </a:r>
            <a:endParaRPr lang="en-US" dirty="0" smtClean="0"/>
          </a:p>
          <a:p>
            <a:pPr lvl="0" algn="l" rtl="0"/>
            <a:r>
              <a:rPr lang="en-GB" dirty="0" smtClean="0"/>
              <a:t>Part A: Audit mandates</a:t>
            </a:r>
            <a:endParaRPr lang="en-US" dirty="0" smtClean="0"/>
          </a:p>
          <a:p>
            <a:pPr lvl="0" algn="l" rtl="0"/>
            <a:r>
              <a:rPr lang="en-GB" dirty="0" smtClean="0"/>
              <a:t>Part B: Jurisdictional audits</a:t>
            </a:r>
            <a:endParaRPr lang="en-US" dirty="0" smtClean="0"/>
          </a:p>
          <a:p>
            <a:pPr lvl="0" algn="l" rtl="0"/>
            <a:r>
              <a:rPr lang="en-GB" dirty="0" smtClean="0"/>
              <a:t>Part C: Role of the Public prosecutor service in Jurisdictional audits </a:t>
            </a:r>
            <a:endParaRPr lang="en-US" dirty="0" smtClean="0"/>
          </a:p>
          <a:p>
            <a:pPr lvl="0" algn="l" rtl="0"/>
            <a:r>
              <a:rPr lang="en-GB" dirty="0" smtClean="0"/>
              <a:t>Part D:</a:t>
            </a:r>
            <a:r>
              <a:rPr lang="en-GB" b="1" dirty="0" smtClean="0"/>
              <a:t> </a:t>
            </a:r>
            <a:r>
              <a:rPr lang="en-GB" dirty="0" smtClean="0"/>
              <a:t>Jurisdictional auditing capacity</a:t>
            </a:r>
            <a:endParaRPr lang="en-US" dirty="0" smtClean="0"/>
          </a:p>
          <a:p>
            <a:pPr lvl="0" algn="l" rtl="0"/>
            <a:r>
              <a:rPr lang="en-GB" dirty="0" smtClean="0"/>
              <a:t>Part D: Compliance audit of the state budget  </a:t>
            </a:r>
            <a:endParaRPr lang="en-US" dirty="0" smtClean="0"/>
          </a:p>
          <a:p>
            <a:pPr lvl="0" algn="l" rtl="0"/>
            <a:r>
              <a:rPr lang="en-GB" dirty="0" smtClean="0"/>
              <a:t>Part E: Closure</a:t>
            </a:r>
            <a:endParaRPr lang="en-US" dirty="0" smtClean="0"/>
          </a:p>
          <a:p>
            <a:pPr algn="l" rtl="0">
              <a:buNone/>
            </a:pPr>
            <a:endParaRPr lang="ar-T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err="1" smtClean="0"/>
              <a:t>What’s</a:t>
            </a:r>
            <a:r>
              <a:rPr lang="fr-FR" b="1" dirty="0" smtClean="0"/>
              <a:t> been </a:t>
            </a:r>
            <a:r>
              <a:rPr lang="fr-FR" b="1" dirty="0" err="1" smtClean="0"/>
              <a:t>allready</a:t>
            </a:r>
            <a:r>
              <a:rPr lang="fr-FR" b="1" dirty="0" smtClean="0"/>
              <a:t> </a:t>
            </a:r>
            <a:r>
              <a:rPr lang="fr-FR" b="1" dirty="0" err="1" smtClean="0"/>
              <a:t>done</a:t>
            </a:r>
            <a:r>
              <a:rPr lang="fr-FR" b="1" dirty="0" smtClean="0"/>
              <a:t> </a:t>
            </a:r>
            <a:r>
              <a:rPr lang="fr-FR" dirty="0" smtClean="0"/>
              <a:t>? </a:t>
            </a:r>
            <a:endParaRPr lang="ar-TN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TN" dirty="0"/>
          </a:p>
        </p:txBody>
      </p:sp>
      <p:sp>
        <p:nvSpPr>
          <p:cNvPr id="4" name="Rectangle 3"/>
          <p:cNvSpPr/>
          <p:nvPr/>
        </p:nvSpPr>
        <p:spPr>
          <a:xfrm>
            <a:off x="3286116" y="1643050"/>
            <a:ext cx="257176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3600" dirty="0" smtClean="0">
                <a:cs typeface="+mj-cs"/>
              </a:rPr>
              <a:t>First </a:t>
            </a:r>
            <a:r>
              <a:rPr lang="fr-FR" sz="3600" dirty="0" err="1" smtClean="0">
                <a:cs typeface="+mj-cs"/>
              </a:rPr>
              <a:t>draft</a:t>
            </a:r>
            <a:r>
              <a:rPr lang="fr-FR" dirty="0" smtClean="0"/>
              <a:t> </a:t>
            </a:r>
            <a:endParaRPr lang="ar-TN" dirty="0"/>
          </a:p>
        </p:txBody>
      </p:sp>
      <p:sp>
        <p:nvSpPr>
          <p:cNvPr id="5" name="Flèche vers le bas 4"/>
          <p:cNvSpPr/>
          <p:nvPr/>
        </p:nvSpPr>
        <p:spPr>
          <a:xfrm>
            <a:off x="2714612" y="2571744"/>
            <a:ext cx="714380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TN"/>
          </a:p>
        </p:txBody>
      </p:sp>
      <p:sp>
        <p:nvSpPr>
          <p:cNvPr id="6" name="Ellipse 5"/>
          <p:cNvSpPr/>
          <p:nvPr/>
        </p:nvSpPr>
        <p:spPr>
          <a:xfrm>
            <a:off x="2071670" y="3643314"/>
            <a:ext cx="1714512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000" dirty="0" smtClean="0"/>
              <a:t>Case </a:t>
            </a:r>
            <a:r>
              <a:rPr lang="fr-FR" sz="2000" dirty="0" err="1" smtClean="0"/>
              <a:t>study</a:t>
            </a:r>
            <a:r>
              <a:rPr lang="fr-FR" sz="2000" dirty="0" smtClean="0"/>
              <a:t> </a:t>
            </a:r>
            <a:endParaRPr lang="ar-TN" sz="2000" dirty="0"/>
          </a:p>
        </p:txBody>
      </p:sp>
      <p:sp>
        <p:nvSpPr>
          <p:cNvPr id="8" name="Flèche vers le bas 7"/>
          <p:cNvSpPr/>
          <p:nvPr/>
        </p:nvSpPr>
        <p:spPr>
          <a:xfrm>
            <a:off x="5500694" y="2571744"/>
            <a:ext cx="714380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TN"/>
          </a:p>
        </p:txBody>
      </p:sp>
      <p:sp>
        <p:nvSpPr>
          <p:cNvPr id="9" name="Ellipse 8"/>
          <p:cNvSpPr/>
          <p:nvPr/>
        </p:nvSpPr>
        <p:spPr>
          <a:xfrm>
            <a:off x="5143504" y="3643314"/>
            <a:ext cx="1714512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000" dirty="0" smtClean="0"/>
              <a:t> </a:t>
            </a:r>
            <a:r>
              <a:rPr lang="fr-FR" sz="2000" dirty="0" err="1" smtClean="0"/>
              <a:t>redrafting</a:t>
            </a:r>
            <a:r>
              <a:rPr lang="fr-FR" sz="2000" dirty="0" smtClean="0"/>
              <a:t> </a:t>
            </a:r>
            <a:endParaRPr lang="ar-TN" sz="2000" dirty="0"/>
          </a:p>
        </p:txBody>
      </p:sp>
      <p:sp>
        <p:nvSpPr>
          <p:cNvPr id="11" name="Accolade ouvrante 10"/>
          <p:cNvSpPr/>
          <p:nvPr/>
        </p:nvSpPr>
        <p:spPr>
          <a:xfrm rot="16200000">
            <a:off x="4170795" y="3330139"/>
            <a:ext cx="659536" cy="371477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TN"/>
          </a:p>
        </p:txBody>
      </p:sp>
      <p:sp>
        <p:nvSpPr>
          <p:cNvPr id="12" name="Rectangle 11"/>
          <p:cNvSpPr/>
          <p:nvPr/>
        </p:nvSpPr>
        <p:spPr>
          <a:xfrm>
            <a:off x="3214678" y="5572140"/>
            <a:ext cx="2857520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r-FR" sz="2000" dirty="0" smtClean="0"/>
              <a:t>Final </a:t>
            </a:r>
            <a:r>
              <a:rPr lang="fr-FR" sz="2000" dirty="0" err="1" smtClean="0"/>
              <a:t>Draft</a:t>
            </a:r>
            <a:r>
              <a:rPr lang="fr-FR" sz="2000" dirty="0" smtClean="0"/>
              <a:t> </a:t>
            </a:r>
            <a:endParaRPr lang="ar-T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A questionnaire </a:t>
            </a:r>
            <a:endParaRPr lang="ar-TN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rtl="0"/>
            <a:r>
              <a:rPr lang="en-GB" sz="4000" dirty="0" smtClean="0"/>
              <a:t>This survey is expected to provide the Compliance Audit Sub-committee with areas of strength and weakness and allow the categorisation of different systems to serve as a basis for constructive conclusions and relevant recommendations. </a:t>
            </a:r>
            <a:endParaRPr lang="en-US" sz="4000" dirty="0" smtClean="0"/>
          </a:p>
          <a:p>
            <a:pPr algn="l" rtl="0"/>
            <a:endParaRPr lang="ar-T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/>
              <a:t>The 4300</a:t>
            </a:r>
            <a:endParaRPr lang="ar-TN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 rtl="0">
              <a:buNone/>
            </a:pPr>
            <a:endParaRPr lang="fr-FR" sz="6000" dirty="0" smtClean="0"/>
          </a:p>
          <a:p>
            <a:pPr algn="ctr" rtl="0">
              <a:buNone/>
            </a:pPr>
            <a:r>
              <a:rPr lang="fr-FR" sz="6000" dirty="0" err="1" smtClean="0">
                <a:solidFill>
                  <a:srgbClr val="FF0000"/>
                </a:solidFill>
              </a:rPr>
              <a:t>Seven</a:t>
            </a:r>
            <a:r>
              <a:rPr lang="fr-FR" sz="6000" dirty="0" smtClean="0">
                <a:solidFill>
                  <a:srgbClr val="FF0000"/>
                </a:solidFill>
              </a:rPr>
              <a:t> </a:t>
            </a:r>
          </a:p>
          <a:p>
            <a:pPr algn="ctr" rtl="0">
              <a:buNone/>
            </a:pPr>
            <a:r>
              <a:rPr lang="fr-FR" sz="6000" dirty="0" smtClean="0">
                <a:solidFill>
                  <a:srgbClr val="FF0000"/>
                </a:solidFill>
              </a:rPr>
              <a:t>Key issues </a:t>
            </a:r>
            <a:endParaRPr lang="ar-TN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00B0F0"/>
                </a:solidFill>
              </a:rPr>
              <a:t>One </a:t>
            </a:r>
            <a:endParaRPr lang="ar-TN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endParaRPr lang="en-GB" dirty="0" smtClean="0"/>
          </a:p>
          <a:p>
            <a:pPr algn="just" rtl="0"/>
            <a:r>
              <a:rPr lang="en-GB" sz="4000" dirty="0" smtClean="0"/>
              <a:t>The 4300 provides public sector auditors with further guidance on key issues related to Courts of Audit which have not been covered by ISSA 4100 and ISSA 4200.</a:t>
            </a:r>
            <a:endParaRPr lang="ar-TN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 smtClean="0">
                <a:solidFill>
                  <a:srgbClr val="00B0F0"/>
                </a:solidFill>
              </a:rPr>
              <a:t>Two</a:t>
            </a:r>
            <a:r>
              <a:rPr lang="fr-FR" dirty="0" smtClean="0"/>
              <a:t> </a:t>
            </a:r>
            <a:endParaRPr lang="ar-TN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 rtl="0"/>
            <a:r>
              <a:rPr lang="en-GB" sz="4400" dirty="0" smtClean="0"/>
              <a:t>The 4300 covers only the audit phase of work carried out by Courts of Audit but neither the instruction nor the judgment phase</a:t>
            </a:r>
            <a:r>
              <a:rPr lang="en-GB" dirty="0" smtClean="0"/>
              <a:t>. </a:t>
            </a:r>
            <a:endParaRPr lang="en-US" dirty="0" smtClean="0"/>
          </a:p>
          <a:p>
            <a:pPr algn="l" rtl="0">
              <a:buNone/>
            </a:pPr>
            <a:endParaRPr lang="ar-T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 smtClean="0">
                <a:solidFill>
                  <a:srgbClr val="00B0F0"/>
                </a:solidFill>
              </a:rPr>
              <a:t>Three</a:t>
            </a:r>
            <a:r>
              <a:rPr lang="fr-FR" dirty="0" smtClean="0"/>
              <a:t> </a:t>
            </a:r>
            <a:endParaRPr lang="ar-TN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 algn="just" rtl="0"/>
            <a:r>
              <a:rPr lang="en-GB" sz="4000" b="1" dirty="0" smtClean="0"/>
              <a:t>Personal and financial liability </a:t>
            </a:r>
          </a:p>
          <a:p>
            <a:pPr lvl="0" algn="just" rtl="0">
              <a:buNone/>
            </a:pPr>
            <a:r>
              <a:rPr lang="en-GB" sz="4000" b="1" dirty="0" smtClean="0"/>
              <a:t>  </a:t>
            </a:r>
            <a:r>
              <a:rPr lang="en-GB" sz="4000" dirty="0" smtClean="0"/>
              <a:t>public officials are held personally or </a:t>
            </a:r>
            <a:r>
              <a:rPr lang="en-GB" sz="4000" dirty="0" err="1" smtClean="0"/>
              <a:t>financialy</a:t>
            </a:r>
            <a:r>
              <a:rPr lang="en-GB" sz="4000" dirty="0" smtClean="0"/>
              <a:t> liable for the loss or waste of public funds. The liability is personal because they are required to repay the full amount if the non-compliance instances lead to a loss or waste of money. </a:t>
            </a:r>
            <a:endParaRPr lang="en-US" sz="4000" dirty="0" smtClean="0"/>
          </a:p>
          <a:p>
            <a:pPr algn="l" rtl="0">
              <a:buNone/>
            </a:pPr>
            <a:endParaRPr lang="ar-T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00B0F0"/>
                </a:solidFill>
              </a:rPr>
              <a:t>Four </a:t>
            </a:r>
            <a:endParaRPr lang="ar-TN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 rtl="0"/>
            <a:r>
              <a:rPr lang="en-GB" sz="4800" dirty="0" smtClean="0"/>
              <a:t>The audit of individual public accounts and the audit of the general state budget are interrelated</a:t>
            </a:r>
            <a:endParaRPr lang="ar-TN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00B0F0"/>
                </a:solidFill>
              </a:rPr>
              <a:t>Five </a:t>
            </a:r>
            <a:endParaRPr lang="ar-TN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 rtl="0"/>
            <a:r>
              <a:rPr lang="en-GB" sz="3600" dirty="0" smtClean="0"/>
              <a:t>When the SAI has judicial functions, it comprises a Pubic Prosecutor Service, whose duties cover a wide range of activities that involves prosecuting to jurisdictional procedures</a:t>
            </a:r>
            <a:endParaRPr lang="ar-TN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97</TotalTime>
  <Words>339</Words>
  <Application>Microsoft Office PowerPoint</Application>
  <PresentationFormat>Skjermfremvisning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3" baseType="lpstr">
      <vt:lpstr>Capitaux</vt:lpstr>
      <vt:lpstr>The 4300  </vt:lpstr>
      <vt:lpstr>What’s been allready done ? </vt:lpstr>
      <vt:lpstr>A questionnaire </vt:lpstr>
      <vt:lpstr>The 4300</vt:lpstr>
      <vt:lpstr>One </vt:lpstr>
      <vt:lpstr>Two </vt:lpstr>
      <vt:lpstr>Three </vt:lpstr>
      <vt:lpstr>Four </vt:lpstr>
      <vt:lpstr>Five </vt:lpstr>
      <vt:lpstr>Six </vt:lpstr>
      <vt:lpstr>Seven </vt:lpstr>
      <vt:lpstr>Structure of the questionnaire 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4300  </dc:title>
  <dc:creator>Lenovo User</dc:creator>
  <cp:lastModifiedBy>Paulsrud, Mona</cp:lastModifiedBy>
  <cp:revision>5</cp:revision>
  <dcterms:created xsi:type="dcterms:W3CDTF">2011-09-26T19:20:53Z</dcterms:created>
  <dcterms:modified xsi:type="dcterms:W3CDTF">2011-10-17T11:08:22Z</dcterms:modified>
</cp:coreProperties>
</file>