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3"/>
  </p:notes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89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</p:sldIdLst>
  <p:sldSz cx="9144000" cy="6858000" type="letter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991">
          <p15:clr>
            <a:srgbClr val="A4A3A4"/>
          </p15:clr>
        </p15:guide>
        <p15:guide id="2" pos="268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12A9D9"/>
    <a:srgbClr val="013C80"/>
    <a:srgbClr val="2D8EC2"/>
    <a:srgbClr val="1A276D"/>
    <a:srgbClr val="68B133"/>
    <a:srgbClr val="168136"/>
    <a:srgbClr val="D53D20"/>
    <a:srgbClr val="D56229"/>
    <a:srgbClr val="E58D23"/>
    <a:srgbClr val="2953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70" autoAdjust="0"/>
    <p:restoredTop sz="94660"/>
  </p:normalViewPr>
  <p:slideViewPr>
    <p:cSldViewPr showGuides="1">
      <p:cViewPr varScale="1">
        <p:scale>
          <a:sx n="110" d="100"/>
          <a:sy n="110" d="100"/>
        </p:scale>
        <p:origin x="96" y="114"/>
      </p:cViewPr>
      <p:guideLst>
        <p:guide orient="horz" pos="1991"/>
        <p:guide pos="26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ヒラギノ角ゴ Pro W3" charset="-128"/>
                <a:cs typeface="ヒラギノ角ゴ Pro W3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12CF44F-EFC8-E748-80EB-4ED396B872D8}" type="datetime1">
              <a:rPr lang="en-US"/>
              <a:pPr>
                <a:defRPr/>
              </a:pPr>
              <a:t>5/22/2014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ヒラギノ角ゴ Pro W3" charset="-128"/>
                <a:cs typeface="ヒラギノ角ゴ Pro W3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177551F-2C26-5D4E-AA97-F437309E46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557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50647A31-8D1C-4E0C-A017-9F3C48B42821}" type="slidenum">
              <a:rPr lang="en-US" altLang="en-US">
                <a:latin typeface="Arial" pitchFamily="34" charset="0"/>
                <a:ea typeface="ヒラギノ角ゴ Pro W3"/>
              </a:rPr>
              <a:pPr>
                <a:spcBef>
                  <a:spcPct val="0"/>
                </a:spcBef>
              </a:pPr>
              <a:t>2</a:t>
            </a:fld>
            <a:endParaRPr lang="en-US" altLang="en-US" dirty="0">
              <a:latin typeface="Arial" pitchFamily="34" charset="0"/>
              <a:ea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7235932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9pPr>
          </a:lstStyle>
          <a:p>
            <a:fld id="{06A96E6F-B335-44CB-B3BA-16E7F2825D01}" type="slidenum">
              <a:rPr lang="en-US" altLang="en-US" sz="1200"/>
              <a:pPr/>
              <a:t>11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5730985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03E0F9E-CC0B-4C21-9D04-644848F8E0F9}" type="slidenum">
              <a:rPr lang="en-US" altLang="en-US">
                <a:latin typeface="Arial" pitchFamily="34" charset="0"/>
                <a:ea typeface="ヒラギノ角ゴ Pro W3"/>
              </a:rPr>
              <a:pPr>
                <a:spcBef>
                  <a:spcPct val="0"/>
                </a:spcBef>
              </a:pPr>
              <a:t>12</a:t>
            </a:fld>
            <a:endParaRPr lang="en-US" altLang="en-US" dirty="0">
              <a:latin typeface="Arial" pitchFamily="34" charset="0"/>
              <a:ea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39311675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03E0F9E-CC0B-4C21-9D04-644848F8E0F9}" type="slidenum">
              <a:rPr lang="en-US" altLang="en-US">
                <a:latin typeface="Arial" pitchFamily="34" charset="0"/>
                <a:ea typeface="ヒラギノ角ゴ Pro W3"/>
              </a:rPr>
              <a:pPr>
                <a:spcBef>
                  <a:spcPct val="0"/>
                </a:spcBef>
              </a:pPr>
              <a:t>13</a:t>
            </a:fld>
            <a:endParaRPr lang="en-US" altLang="en-US" dirty="0">
              <a:latin typeface="Arial" pitchFamily="34" charset="0"/>
              <a:ea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28436649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480EE70E-94C6-4E5A-B048-3EB99AF6E707}" type="slidenum">
              <a:rPr lang="en-US" altLang="en-US">
                <a:latin typeface="Arial" pitchFamily="34" charset="0"/>
                <a:ea typeface="ヒラギノ角ゴ Pro W3"/>
              </a:rPr>
              <a:pPr>
                <a:spcBef>
                  <a:spcPct val="0"/>
                </a:spcBef>
              </a:pPr>
              <a:t>14</a:t>
            </a:fld>
            <a:endParaRPr lang="en-US" altLang="en-US" dirty="0">
              <a:latin typeface="Arial" pitchFamily="34" charset="0"/>
              <a:ea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14964343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DA4C0A0-11F9-4329-9518-959E3BB95D99}" type="slidenum">
              <a:rPr lang="en-US" altLang="en-US">
                <a:latin typeface="Arial" pitchFamily="34" charset="0"/>
                <a:ea typeface="ヒラギノ角ゴ Pro W3"/>
              </a:rPr>
              <a:pPr>
                <a:spcBef>
                  <a:spcPct val="0"/>
                </a:spcBef>
              </a:pPr>
              <a:t>15</a:t>
            </a:fld>
            <a:endParaRPr lang="en-US" altLang="en-US" dirty="0">
              <a:latin typeface="Arial" pitchFamily="34" charset="0"/>
              <a:ea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112268008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4145BB2-5568-4DD7-934C-F0DBAB67277F}" type="slidenum">
              <a:rPr lang="en-US" altLang="en-US">
                <a:latin typeface="Arial" pitchFamily="34" charset="0"/>
                <a:ea typeface="ヒラギノ角ゴ Pro W3"/>
              </a:rPr>
              <a:pPr>
                <a:spcBef>
                  <a:spcPct val="0"/>
                </a:spcBef>
              </a:pPr>
              <a:t>16</a:t>
            </a:fld>
            <a:endParaRPr lang="en-US" altLang="en-US" dirty="0">
              <a:latin typeface="Arial" pitchFamily="34" charset="0"/>
              <a:ea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201438907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1491AD7-B8E3-4869-97F4-7AD317B37294}" type="slidenum">
              <a:rPr lang="en-US" altLang="en-US">
                <a:latin typeface="Arial" pitchFamily="34" charset="0"/>
                <a:ea typeface="ヒラギノ角ゴ Pro W3"/>
              </a:rPr>
              <a:pPr>
                <a:spcBef>
                  <a:spcPct val="0"/>
                </a:spcBef>
              </a:pPr>
              <a:t>17</a:t>
            </a:fld>
            <a:endParaRPr lang="en-US" altLang="en-US" dirty="0">
              <a:latin typeface="Arial" pitchFamily="34" charset="0"/>
              <a:ea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373071807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F834B037-C92C-4873-AECD-163228D6C34B}" type="slidenum">
              <a:rPr lang="en-US" altLang="en-US">
                <a:latin typeface="Arial" pitchFamily="34" charset="0"/>
                <a:ea typeface="ヒラギノ角ゴ Pro W3"/>
              </a:rPr>
              <a:pPr>
                <a:spcBef>
                  <a:spcPct val="0"/>
                </a:spcBef>
              </a:pPr>
              <a:t>18</a:t>
            </a:fld>
            <a:endParaRPr lang="en-US" altLang="en-US" dirty="0">
              <a:latin typeface="Arial" pitchFamily="34" charset="0"/>
              <a:ea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242134864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231DE6A8-CDB4-438E-88B7-DCF93EA79CB0}" type="slidenum">
              <a:rPr lang="en-US" altLang="en-US">
                <a:latin typeface="Arial" pitchFamily="34" charset="0"/>
                <a:ea typeface="ヒラギノ角ゴ Pro W3"/>
              </a:rPr>
              <a:pPr>
                <a:spcBef>
                  <a:spcPct val="0"/>
                </a:spcBef>
              </a:pPr>
              <a:t>19</a:t>
            </a:fld>
            <a:endParaRPr lang="en-US" altLang="en-US" dirty="0">
              <a:latin typeface="Arial" pitchFamily="34" charset="0"/>
              <a:ea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42711185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231DE6A8-CDB4-438E-88B7-DCF93EA79CB0}" type="slidenum">
              <a:rPr lang="en-US" altLang="en-US">
                <a:latin typeface="Arial" pitchFamily="34" charset="0"/>
                <a:ea typeface="ヒラギノ角ゴ Pro W3"/>
              </a:rPr>
              <a:pPr>
                <a:spcBef>
                  <a:spcPct val="0"/>
                </a:spcBef>
              </a:pPr>
              <a:t>20</a:t>
            </a:fld>
            <a:endParaRPr lang="en-US" altLang="en-US" dirty="0">
              <a:latin typeface="Arial" pitchFamily="34" charset="0"/>
              <a:ea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1523981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CB101748-D96E-4D1B-89A8-8CAD483633E8}" type="slidenum">
              <a:rPr lang="en-US" altLang="en-US">
                <a:latin typeface="Arial" pitchFamily="34" charset="0"/>
                <a:ea typeface="ヒラギノ角ゴ Pro W3"/>
              </a:rPr>
              <a:pPr>
                <a:spcBef>
                  <a:spcPct val="0"/>
                </a:spcBef>
              </a:pPr>
              <a:t>3</a:t>
            </a:fld>
            <a:endParaRPr lang="en-US" altLang="en-US" dirty="0">
              <a:latin typeface="Arial" pitchFamily="34" charset="0"/>
              <a:ea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217347540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A56D829E-CEB2-42BF-B52A-C9F1C4F47D4A}" type="slidenum">
              <a:rPr lang="en-US" altLang="en-US">
                <a:latin typeface="Arial" pitchFamily="34" charset="0"/>
                <a:ea typeface="ヒラギノ角ゴ Pro W3"/>
              </a:rPr>
              <a:pPr>
                <a:spcBef>
                  <a:spcPct val="0"/>
                </a:spcBef>
              </a:pPr>
              <a:t>21</a:t>
            </a:fld>
            <a:endParaRPr lang="en-US" altLang="en-US" dirty="0">
              <a:latin typeface="Arial" pitchFamily="34" charset="0"/>
              <a:ea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352663333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E06CC39-BDB6-49A3-B81B-56E4A57EB66D}" type="slidenum">
              <a:rPr lang="en-US" altLang="en-US">
                <a:latin typeface="Arial" pitchFamily="34" charset="0"/>
                <a:ea typeface="ヒラギノ角ゴ Pro W3"/>
              </a:rPr>
              <a:pPr>
                <a:spcBef>
                  <a:spcPct val="0"/>
                </a:spcBef>
              </a:pPr>
              <a:t>22</a:t>
            </a:fld>
            <a:endParaRPr lang="en-US" altLang="en-US" dirty="0">
              <a:latin typeface="Arial" pitchFamily="34" charset="0"/>
              <a:ea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238474439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0E61353-5D4D-4043-8F67-E7D7D197F369}" type="slidenum">
              <a:rPr lang="en-US" altLang="en-US">
                <a:latin typeface="Arial" pitchFamily="34" charset="0"/>
                <a:ea typeface="ヒラギノ角ゴ Pro W3"/>
              </a:rPr>
              <a:pPr>
                <a:spcBef>
                  <a:spcPct val="0"/>
                </a:spcBef>
              </a:pPr>
              <a:t>23</a:t>
            </a:fld>
            <a:endParaRPr lang="en-US" altLang="en-US" dirty="0">
              <a:latin typeface="Arial" pitchFamily="34" charset="0"/>
              <a:ea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192403376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2B7330CA-8933-41E6-B336-71B09F43CA2B}" type="slidenum">
              <a:rPr lang="en-US" altLang="en-US">
                <a:latin typeface="Arial" pitchFamily="34" charset="0"/>
                <a:ea typeface="ヒラギノ角ゴ Pro W3"/>
              </a:rPr>
              <a:pPr>
                <a:spcBef>
                  <a:spcPct val="0"/>
                </a:spcBef>
              </a:pPr>
              <a:t>24</a:t>
            </a:fld>
            <a:endParaRPr lang="en-US" altLang="en-US" dirty="0">
              <a:latin typeface="Arial" pitchFamily="34" charset="0"/>
              <a:ea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6236411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F3FD7751-1371-421F-90DB-5538EA2BD006}" type="slidenum">
              <a:rPr lang="en-US" altLang="en-US">
                <a:latin typeface="Arial" pitchFamily="34" charset="0"/>
                <a:ea typeface="ヒラギノ角ゴ Pro W3"/>
              </a:rPr>
              <a:pPr>
                <a:spcBef>
                  <a:spcPct val="0"/>
                </a:spcBef>
              </a:pPr>
              <a:t>25</a:t>
            </a:fld>
            <a:endParaRPr lang="en-US" altLang="en-US" dirty="0">
              <a:latin typeface="Arial" pitchFamily="34" charset="0"/>
              <a:ea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209960525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6212BAFE-A9A9-4CF0-B215-8EF9F3691373}" type="slidenum">
              <a:rPr lang="en-US" altLang="en-US">
                <a:latin typeface="Arial" pitchFamily="34" charset="0"/>
                <a:ea typeface="ヒラギノ角ゴ Pro W3"/>
              </a:rPr>
              <a:pPr>
                <a:spcBef>
                  <a:spcPct val="0"/>
                </a:spcBef>
              </a:pPr>
              <a:t>26</a:t>
            </a:fld>
            <a:endParaRPr lang="en-US" altLang="en-US" dirty="0">
              <a:latin typeface="Arial" pitchFamily="34" charset="0"/>
              <a:ea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401601870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A692A947-B7FB-4AD7-8F23-9333A214E174}" type="slidenum">
              <a:rPr lang="en-US" altLang="en-US">
                <a:latin typeface="Arial" pitchFamily="34" charset="0"/>
                <a:ea typeface="ヒラギノ角ゴ Pro W3"/>
              </a:rPr>
              <a:pPr>
                <a:spcBef>
                  <a:spcPct val="0"/>
                </a:spcBef>
              </a:pPr>
              <a:t>27</a:t>
            </a:fld>
            <a:endParaRPr lang="en-US" altLang="en-US" dirty="0">
              <a:latin typeface="Arial" pitchFamily="34" charset="0"/>
              <a:ea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414389772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E05DF75-D330-4AD5-B8EC-CC5A6DE828A8}" type="slidenum">
              <a:rPr lang="en-US" altLang="en-US">
                <a:latin typeface="Arial" pitchFamily="34" charset="0"/>
                <a:ea typeface="ヒラギノ角ゴ Pro W3"/>
              </a:rPr>
              <a:pPr>
                <a:spcBef>
                  <a:spcPct val="0"/>
                </a:spcBef>
              </a:pPr>
              <a:t>28</a:t>
            </a:fld>
            <a:endParaRPr lang="en-US" altLang="en-US" dirty="0">
              <a:latin typeface="Arial" pitchFamily="34" charset="0"/>
              <a:ea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140425933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7ADEA35-EA0E-46BE-907C-FEEDDA4EC30B}" type="slidenum">
              <a:rPr lang="en-US" altLang="en-US">
                <a:latin typeface="Arial" pitchFamily="34" charset="0"/>
                <a:ea typeface="ヒラギノ角ゴ Pro W3"/>
              </a:rPr>
              <a:pPr>
                <a:spcBef>
                  <a:spcPct val="0"/>
                </a:spcBef>
              </a:pPr>
              <a:t>29</a:t>
            </a:fld>
            <a:endParaRPr lang="en-US" altLang="en-US" dirty="0">
              <a:latin typeface="Arial" pitchFamily="34" charset="0"/>
              <a:ea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75054688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4C7DFE28-7665-42E4-9906-F4225DB24AAB}" type="slidenum">
              <a:rPr lang="en-US" altLang="en-US">
                <a:latin typeface="Arial" pitchFamily="34" charset="0"/>
                <a:ea typeface="ヒラギノ角ゴ Pro W3"/>
              </a:rPr>
              <a:pPr>
                <a:spcBef>
                  <a:spcPct val="0"/>
                </a:spcBef>
              </a:pPr>
              <a:t>30</a:t>
            </a:fld>
            <a:endParaRPr lang="en-US" altLang="en-US" dirty="0">
              <a:latin typeface="Arial" pitchFamily="34" charset="0"/>
              <a:ea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37885415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CB101748-D96E-4D1B-89A8-8CAD483633E8}" type="slidenum">
              <a:rPr lang="en-US" altLang="en-US">
                <a:latin typeface="Arial" pitchFamily="34" charset="0"/>
                <a:ea typeface="ヒラギノ角ゴ Pro W3"/>
              </a:rPr>
              <a:pPr>
                <a:spcBef>
                  <a:spcPct val="0"/>
                </a:spcBef>
              </a:pPr>
              <a:t>4</a:t>
            </a:fld>
            <a:endParaRPr lang="en-US" altLang="en-US" dirty="0">
              <a:latin typeface="Arial" pitchFamily="34" charset="0"/>
              <a:ea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10143935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2DE0454-CD1E-49B0-90B7-77B46714FA1F}" type="slidenum">
              <a:rPr lang="en-US" altLang="en-US">
                <a:latin typeface="Arial" pitchFamily="34" charset="0"/>
                <a:ea typeface="ヒラギノ角ゴ Pro W3"/>
              </a:rPr>
              <a:pPr>
                <a:spcBef>
                  <a:spcPct val="0"/>
                </a:spcBef>
              </a:pPr>
              <a:t>5</a:t>
            </a:fld>
            <a:endParaRPr lang="en-US" altLang="en-US" dirty="0">
              <a:latin typeface="Arial" pitchFamily="34" charset="0"/>
              <a:ea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40044786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9pPr>
          </a:lstStyle>
          <a:p>
            <a:fld id="{A98D8B7D-92CA-4B27-A0B3-A5CC2E37A784}" type="slidenum">
              <a:rPr lang="en-US" altLang="en-US" sz="1200"/>
              <a:pPr/>
              <a:t>6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6584478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9pPr>
          </a:lstStyle>
          <a:p>
            <a:fld id="{2431F8D1-7EB2-4E90-824E-D4F9732604EB}" type="slidenum">
              <a:rPr lang="en-US" altLang="en-US" sz="1200"/>
              <a:pPr/>
              <a:t>7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049825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9pPr>
          </a:lstStyle>
          <a:p>
            <a:fld id="{5CEFCDCD-A12C-4D2A-8826-51095A57F7F1}" type="slidenum">
              <a:rPr lang="en-US" altLang="en-US" sz="1200"/>
              <a:pPr/>
              <a:t>8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5642433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9pPr>
          </a:lstStyle>
          <a:p>
            <a:fld id="{F7DE5B23-36CC-44A6-9D21-2A083F92D581}" type="slidenum">
              <a:rPr lang="en-US" altLang="en-US" sz="1200"/>
              <a:pPr/>
              <a:t>9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4730077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9pPr>
          </a:lstStyle>
          <a:p>
            <a:fld id="{CC5CE5F8-7168-405A-BCA7-014BEA5CCB62}" type="slidenum">
              <a:rPr lang="en-US" altLang="en-US" sz="1200"/>
              <a:pPr/>
              <a:t>10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827078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fac.org/" TargetMode="External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Rectangle 5"/>
          <p:cNvSpPr>
            <a:spLocks noChangeArrowheads="1"/>
          </p:cNvSpPr>
          <p:nvPr userDrawn="1"/>
        </p:nvSpPr>
        <p:spPr bwMode="auto">
          <a:xfrm>
            <a:off x="0" y="1598613"/>
            <a:ext cx="9144000" cy="5256212"/>
          </a:xfrm>
          <a:prstGeom prst="rect">
            <a:avLst/>
          </a:prstGeom>
          <a:gradFill rotWithShape="0">
            <a:gsLst>
              <a:gs pos="0">
                <a:srgbClr val="18276E"/>
              </a:gs>
              <a:gs pos="100000">
                <a:srgbClr val="0092D2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" name="Picture 6" descr="Ribbon_orange_1.25in_width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593850"/>
            <a:ext cx="6629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67200" y="1676399"/>
            <a:ext cx="4648200" cy="990601"/>
          </a:xfrm>
        </p:spPr>
        <p:txBody>
          <a:bodyPr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67200" y="3313113"/>
            <a:ext cx="3060700" cy="1752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8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4800" y="696043"/>
            <a:ext cx="2058988" cy="671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11579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ack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 userDrawn="1"/>
        </p:nvSpPr>
        <p:spPr bwMode="auto">
          <a:xfrm flipH="1">
            <a:off x="381000" y="6096000"/>
            <a:ext cx="8763000" cy="46038"/>
          </a:xfrm>
          <a:prstGeom prst="rect">
            <a:avLst/>
          </a:prstGeom>
          <a:gradFill rotWithShape="1">
            <a:gsLst>
              <a:gs pos="0">
                <a:srgbClr val="D53D20"/>
              </a:gs>
              <a:gs pos="999">
                <a:srgbClr val="D53D20"/>
              </a:gs>
              <a:gs pos="100000">
                <a:srgbClr val="E58D23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7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98596" y="2148260"/>
            <a:ext cx="2946809" cy="961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 userDrawn="1"/>
        </p:nvSpPr>
        <p:spPr>
          <a:xfrm>
            <a:off x="3825610" y="5105400"/>
            <a:ext cx="1492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2">
                    <a:lumMod val="65000"/>
                    <a:lumOff val="35000"/>
                  </a:schemeClr>
                </a:solidFill>
                <a:hlinkClick r:id="rId3"/>
              </a:rPr>
              <a:t>www.ifac.org</a:t>
            </a:r>
            <a:endParaRPr lang="en-US" sz="1800" dirty="0">
              <a:solidFill>
                <a:schemeClr val="tx2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9796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7543800" cy="533400"/>
          </a:xfrm>
        </p:spPr>
        <p:txBody>
          <a:bodyPr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  <a:lvl2pPr>
              <a:defRPr>
                <a:solidFill>
                  <a:schemeClr val="tx2">
                    <a:lumMod val="65000"/>
                    <a:lumOff val="35000"/>
                  </a:schemeClr>
                </a:solidFill>
              </a:defRPr>
            </a:lvl2pPr>
            <a:lvl3pPr>
              <a:defRPr>
                <a:solidFill>
                  <a:schemeClr val="tx2">
                    <a:lumMod val="65000"/>
                    <a:lumOff val="35000"/>
                  </a:schemeClr>
                </a:solidFill>
              </a:defRPr>
            </a:lvl3pPr>
            <a:lvl4pPr>
              <a:defRPr>
                <a:solidFill>
                  <a:schemeClr val="tx2">
                    <a:lumMod val="65000"/>
                    <a:lumOff val="35000"/>
                  </a:schemeClr>
                </a:solidFill>
              </a:defRPr>
            </a:lvl4pPr>
            <a:lvl5pPr>
              <a:defRPr>
                <a:solidFill>
                  <a:schemeClr val="tx2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0"/>
          </p:nvPr>
        </p:nvSpPr>
        <p:spPr>
          <a:xfrm>
            <a:off x="381000" y="152400"/>
            <a:ext cx="2667000" cy="228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58913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81785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406900"/>
            <a:ext cx="8113713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906713"/>
            <a:ext cx="8113713" cy="1500187"/>
          </a:xfrm>
        </p:spPr>
        <p:txBody>
          <a:bodyPr anchor="b"/>
          <a:lstStyle>
            <a:lvl1pPr marL="0" indent="0">
              <a:buNone/>
              <a:defRPr sz="24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11472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981200"/>
            <a:ext cx="3886200" cy="4114800"/>
          </a:xfr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981200"/>
            <a:ext cx="3886200" cy="4114800"/>
          </a:xfr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7543800" cy="533400"/>
          </a:xfrm>
        </p:spPr>
        <p:txBody>
          <a:bodyPr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0"/>
          </p:nvPr>
        </p:nvSpPr>
        <p:spPr>
          <a:xfrm>
            <a:off x="381000" y="152400"/>
            <a:ext cx="2667000" cy="228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39761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7543800" cy="533400"/>
          </a:xfrm>
        </p:spPr>
        <p:txBody>
          <a:bodyPr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0"/>
          </p:nvPr>
        </p:nvSpPr>
        <p:spPr>
          <a:xfrm>
            <a:off x="381000" y="152400"/>
            <a:ext cx="2667000" cy="228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3603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7933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5791200" cy="641350"/>
          </a:xfrm>
        </p:spPr>
        <p:txBody>
          <a:bodyPr/>
          <a:lstStyle>
            <a:lvl1pPr algn="l">
              <a:defRPr sz="24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1"/>
            <a:ext cx="5111750" cy="4267200"/>
          </a:xfr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1600201"/>
            <a:ext cx="3084513" cy="42671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96068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000" y="1447799"/>
            <a:ext cx="8458200" cy="441960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</p:spTree>
    <p:extLst>
      <p:ext uri="{BB962C8B-B14F-4D97-AF65-F5344CB8AC3E}">
        <p14:creationId xmlns:p14="http://schemas.microsoft.com/office/powerpoint/2010/main" val="191979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Ribbon_orange_top.png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" y="0"/>
            <a:ext cx="9131300" cy="123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533400"/>
            <a:ext cx="6781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524000"/>
            <a:ext cx="8458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 flipH="1">
            <a:off x="381000" y="6096000"/>
            <a:ext cx="8763000" cy="46038"/>
          </a:xfrm>
          <a:prstGeom prst="rect">
            <a:avLst/>
          </a:prstGeom>
          <a:gradFill rotWithShape="1">
            <a:gsLst>
              <a:gs pos="0">
                <a:srgbClr val="D53D20"/>
              </a:gs>
              <a:gs pos="999">
                <a:srgbClr val="D53D20"/>
              </a:gs>
              <a:gs pos="100000">
                <a:srgbClr val="E58D23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Slide Number Placeholder 3"/>
          <p:cNvSpPr txBox="1">
            <a:spLocks noGrp="1"/>
          </p:cNvSpPr>
          <p:nvPr/>
        </p:nvSpPr>
        <p:spPr bwMode="auto">
          <a:xfrm>
            <a:off x="6424613" y="6432550"/>
            <a:ext cx="2414587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algn="r">
              <a:defRPr/>
            </a:pPr>
            <a:r>
              <a:rPr lang="en-US" sz="800" dirty="0" smtClean="0">
                <a:solidFill>
                  <a:schemeClr val="bg2"/>
                </a:solidFill>
                <a:cs typeface="MS PGothic" charset="0"/>
              </a:rPr>
              <a:t>Page </a:t>
            </a:r>
            <a:fld id="{41928ED7-8D55-554E-B60F-E2DEEC864B48}" type="slidenum">
              <a:rPr lang="en-US" sz="800" smtClean="0">
                <a:solidFill>
                  <a:schemeClr val="bg2"/>
                </a:solidFill>
              </a:rPr>
              <a:pPr algn="r">
                <a:defRPr/>
              </a:pPr>
              <a:t>‹#›</a:t>
            </a:fld>
            <a:r>
              <a:rPr lang="en-US" sz="800" dirty="0" smtClean="0">
                <a:solidFill>
                  <a:schemeClr val="bg2"/>
                </a:solidFill>
                <a:cs typeface="MS PGothic" charset="0"/>
              </a:rPr>
              <a:t>  |  Confidential and Proprietary Information</a:t>
            </a:r>
          </a:p>
        </p:txBody>
      </p:sp>
      <p:pic>
        <p:nvPicPr>
          <p:cNvPr id="8" name="Picture 6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1000" y="6330623"/>
            <a:ext cx="1096963" cy="357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38" r:id="rId10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+mn-lt"/>
          <a:ea typeface="ＭＳ Ｐゴシック" charset="0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ヒラギノ角ゴ Pro W3" charset="-128"/>
          <a:cs typeface="ヒラギノ角ゴ Pro W3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ヒラギノ角ゴ Pro W3" charset="-128"/>
          <a:cs typeface="ヒラギノ角ゴ Pro W3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ヒラギノ角ゴ Pro W3" charset="-128"/>
          <a:cs typeface="ヒラギノ角ゴ Pro W3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ヒラギノ角ゴ Pro W3" charset="-128"/>
          <a:cs typeface="ヒラギノ角ゴ Pro W3" charset="-128"/>
        </a:defRPr>
      </a:lvl9pPr>
    </p:titleStyle>
    <p:bodyStyle>
      <a:lvl1pPr marL="342900" indent="-342900" algn="l" rtl="0" eaLnBrk="1" fontAlgn="base" hangingPunct="1">
        <a:spcBef>
          <a:spcPts val="776"/>
        </a:spcBef>
        <a:spcAft>
          <a:spcPct val="0"/>
        </a:spcAft>
        <a:buChar char="•"/>
        <a:defRPr sz="2400">
          <a:solidFill>
            <a:schemeClr val="tx2">
              <a:lumMod val="65000"/>
              <a:lumOff val="35000"/>
            </a:schemeClr>
          </a:solidFill>
          <a:latin typeface="+mn-lt"/>
          <a:ea typeface="ＭＳ Ｐゴシック" charset="0"/>
          <a:cs typeface="ＭＳ Ｐゴシック" charset="0"/>
        </a:defRPr>
      </a:lvl1pPr>
      <a:lvl2pPr marL="694944" indent="-347472" algn="l" rtl="0" eaLnBrk="1" fontAlgn="base" hangingPunct="1">
        <a:spcBef>
          <a:spcPts val="776"/>
        </a:spcBef>
        <a:spcAft>
          <a:spcPct val="0"/>
        </a:spcAft>
        <a:buChar char="–"/>
        <a:defRPr sz="2000">
          <a:solidFill>
            <a:schemeClr val="tx2">
              <a:lumMod val="65000"/>
              <a:lumOff val="35000"/>
            </a:schemeClr>
          </a:solidFill>
          <a:latin typeface="+mn-lt"/>
          <a:ea typeface="ＭＳ Ｐゴシック" charset="0"/>
          <a:cs typeface="+mn-cs"/>
        </a:defRPr>
      </a:lvl2pPr>
      <a:lvl3pPr marL="1042416" indent="-347472" algn="l" rtl="0" eaLnBrk="1" fontAlgn="base" hangingPunct="1">
        <a:spcBef>
          <a:spcPts val="776"/>
        </a:spcBef>
        <a:spcAft>
          <a:spcPct val="0"/>
        </a:spcAft>
        <a:buChar char="•"/>
        <a:defRPr sz="1800">
          <a:solidFill>
            <a:schemeClr val="tx2">
              <a:lumMod val="65000"/>
              <a:lumOff val="35000"/>
            </a:schemeClr>
          </a:solidFill>
          <a:latin typeface="+mn-lt"/>
          <a:ea typeface="ＭＳ Ｐゴシック" charset="0"/>
          <a:cs typeface="+mn-cs"/>
        </a:defRPr>
      </a:lvl3pPr>
      <a:lvl4pPr marL="1389888" indent="-347472" algn="l" rtl="0" eaLnBrk="1" fontAlgn="base" hangingPunct="1">
        <a:spcBef>
          <a:spcPts val="776"/>
        </a:spcBef>
        <a:spcAft>
          <a:spcPct val="0"/>
        </a:spcAft>
        <a:buChar char="–"/>
        <a:defRPr sz="1600">
          <a:solidFill>
            <a:schemeClr val="tx2">
              <a:lumMod val="65000"/>
              <a:lumOff val="35000"/>
            </a:schemeClr>
          </a:solidFill>
          <a:latin typeface="+mn-lt"/>
          <a:ea typeface="ＭＳ Ｐゴシック" charset="0"/>
          <a:cs typeface="+mn-cs"/>
        </a:defRPr>
      </a:lvl4pPr>
      <a:lvl5pPr marL="1737360" indent="-347472" algn="l" rtl="0" eaLnBrk="1" fontAlgn="base" hangingPunct="1">
        <a:spcBef>
          <a:spcPts val="776"/>
        </a:spcBef>
        <a:spcAft>
          <a:spcPct val="0"/>
        </a:spcAft>
        <a:buChar char="»"/>
        <a:defRPr sz="1400">
          <a:solidFill>
            <a:schemeClr val="tx2">
              <a:lumMod val="65000"/>
              <a:lumOff val="35000"/>
            </a:schemeClr>
          </a:solidFill>
          <a:latin typeface="+mn-lt"/>
          <a:ea typeface="ＭＳ Ｐゴシック" charset="0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ifac.org/Gateway" TargetMode="Externa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>
          <a:xfrm>
            <a:off x="4267200" y="3313113"/>
            <a:ext cx="4092575" cy="2770187"/>
          </a:xfrm>
        </p:spPr>
        <p:txBody>
          <a:bodyPr/>
          <a:lstStyle/>
          <a:p>
            <a:pPr eaLnBrk="1" hangingPunct="1"/>
            <a:r>
              <a:rPr lang="en-US" altLang="en-US" sz="2000" dirty="0" smtClean="0"/>
              <a:t>INTOSAI Subcommittee on Internal Control Standards</a:t>
            </a:r>
          </a:p>
          <a:p>
            <a:pPr eaLnBrk="1" hangingPunct="1"/>
            <a:endParaRPr lang="en-US" altLang="en-US" sz="2000" dirty="0" smtClean="0"/>
          </a:p>
          <a:p>
            <a:pPr eaLnBrk="1" hangingPunct="1"/>
            <a:r>
              <a:rPr lang="en-US" altLang="en-US" sz="2000" dirty="0" smtClean="0"/>
              <a:t>May 27-28, 2014</a:t>
            </a:r>
          </a:p>
          <a:p>
            <a:pPr eaLnBrk="1" hangingPunct="1"/>
            <a:r>
              <a:rPr lang="en-US" altLang="en-US" sz="2000" dirty="0" smtClean="0"/>
              <a:t>Vilnius, Lithuania</a:t>
            </a:r>
          </a:p>
          <a:p>
            <a:pPr eaLnBrk="1" hangingPunct="1"/>
            <a:endParaRPr lang="en-US" altLang="en-US" sz="2000" dirty="0" smtClean="0"/>
          </a:p>
          <a:p>
            <a:pPr eaLnBrk="1" hangingPunct="1"/>
            <a:r>
              <a:rPr lang="en-US" altLang="en-US" sz="2000" dirty="0" smtClean="0"/>
              <a:t>Vincent Tophoff</a:t>
            </a:r>
          </a:p>
          <a:p>
            <a:pPr eaLnBrk="1" hangingPunct="1"/>
            <a:r>
              <a:rPr lang="en-US" altLang="en-US" sz="2000" dirty="0" smtClean="0"/>
              <a:t>Senior Technical Manager, IFAC</a:t>
            </a:r>
            <a:endParaRPr lang="en-US" altLang="en-US" dirty="0" smtClean="0"/>
          </a:p>
        </p:txBody>
      </p:sp>
      <p:pic>
        <p:nvPicPr>
          <p:cNvPr id="614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85800"/>
            <a:ext cx="3798888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 bwMode="auto">
          <a:xfrm>
            <a:off x="4267200" y="1676400"/>
            <a:ext cx="46482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MS PGothic" panose="020B0600070205080204" pitchFamily="34" charset="-128"/>
                <a:cs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MS PGothic" panose="020B0600070205080204" pitchFamily="34" charset="-128"/>
                <a:cs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MS PGothic" panose="020B0600070205080204" pitchFamily="34" charset="-128"/>
                <a:cs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ea typeface="ヒラギノ角ゴ Pro W3" charset="-128"/>
                <a:cs typeface="ヒラギノ角ゴ Pro W3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ea typeface="ヒラギノ角ゴ Pro W3" charset="-128"/>
                <a:cs typeface="ヒラギノ角ゴ Pro W3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ea typeface="ヒラギノ角ゴ Pro W3" charset="-128"/>
                <a:cs typeface="ヒラギノ角ゴ Pro W3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ea typeface="ヒラギノ角ゴ Pro W3" charset="-128"/>
                <a:cs typeface="ヒラギノ角ゴ Pro W3" charset="-128"/>
              </a:defRPr>
            </a:lvl9pPr>
          </a:lstStyle>
          <a:p>
            <a:r>
              <a:rPr lang="en-US" dirty="0" smtClean="0">
                <a:ea typeface="ＭＳ Ｐゴシック" charset="0"/>
              </a:rPr>
              <a:t>Good Governance in the</a:t>
            </a:r>
            <a:br>
              <a:rPr lang="en-US" dirty="0" smtClean="0">
                <a:ea typeface="ＭＳ Ｐゴシック" charset="0"/>
              </a:rPr>
            </a:br>
            <a:r>
              <a:rPr lang="en-US" dirty="0" smtClean="0">
                <a:ea typeface="ＭＳ Ｐゴシック" charset="0"/>
              </a:rPr>
              <a:t>Public Sector</a:t>
            </a:r>
            <a:endParaRPr lang="en-US" kern="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652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ontent Placeholder 1"/>
          <p:cNvSpPr>
            <a:spLocks noGrp="1"/>
          </p:cNvSpPr>
          <p:nvPr>
            <p:ph idx="1"/>
          </p:nvPr>
        </p:nvSpPr>
        <p:spPr>
          <a:xfrm>
            <a:off x="381000" y="1524000"/>
            <a:ext cx="8616244" cy="44577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solidFill>
                  <a:srgbClr val="595959"/>
                </a:solidFill>
              </a:rPr>
              <a:t>Governance materials reviewed</a:t>
            </a:r>
          </a:p>
          <a:p>
            <a:pPr lvl="1" eaLnBrk="1" hangingPunct="1">
              <a:buFontTx/>
              <a:buChar char="-"/>
            </a:pPr>
            <a:r>
              <a:rPr lang="en-GB" altLang="en-US" sz="2000" i="1" dirty="0" smtClean="0">
                <a:solidFill>
                  <a:srgbClr val="595959"/>
                </a:solidFill>
              </a:rPr>
              <a:t>Good Governance Standard for Public Services</a:t>
            </a:r>
            <a:r>
              <a:rPr lang="en-GB" altLang="en-US" sz="2000" dirty="0" smtClean="0">
                <a:solidFill>
                  <a:srgbClr val="595959"/>
                </a:solidFill>
              </a:rPr>
              <a:t>, OMP/CIPFA</a:t>
            </a:r>
          </a:p>
          <a:p>
            <a:pPr lvl="1" eaLnBrk="1" hangingPunct="1">
              <a:buFontTx/>
              <a:buChar char="-"/>
            </a:pPr>
            <a:r>
              <a:rPr lang="en-GB" altLang="en-US" sz="2000" i="1" dirty="0" smtClean="0">
                <a:solidFill>
                  <a:srgbClr val="595959"/>
                </a:solidFill>
              </a:rPr>
              <a:t>Governance in Public Sector: A Governing Body Perspective</a:t>
            </a:r>
            <a:r>
              <a:rPr lang="en-GB" altLang="en-US" sz="2000" dirty="0" smtClean="0">
                <a:solidFill>
                  <a:srgbClr val="595959"/>
                </a:solidFill>
              </a:rPr>
              <a:t>, IFAC</a:t>
            </a:r>
          </a:p>
          <a:p>
            <a:pPr lvl="1" eaLnBrk="1" hangingPunct="1">
              <a:buFontTx/>
              <a:buChar char="-"/>
            </a:pPr>
            <a:r>
              <a:rPr lang="en-GB" altLang="en-US" sz="2000" i="1" dirty="0" smtClean="0">
                <a:solidFill>
                  <a:srgbClr val="595959"/>
                </a:solidFill>
              </a:rPr>
              <a:t>OECD </a:t>
            </a:r>
            <a:r>
              <a:rPr lang="en-GB" altLang="en-US" sz="2000" i="1" dirty="0">
                <a:solidFill>
                  <a:srgbClr val="595959"/>
                </a:solidFill>
              </a:rPr>
              <a:t>Governance Guidelines of State-Owned Enterprises</a:t>
            </a:r>
          </a:p>
          <a:p>
            <a:pPr lvl="1" eaLnBrk="1" hangingPunct="1">
              <a:buFontTx/>
              <a:buChar char="-"/>
            </a:pPr>
            <a:r>
              <a:rPr lang="en-GB" altLang="en-US" sz="2000" i="1" dirty="0">
                <a:solidFill>
                  <a:srgbClr val="595959"/>
                </a:solidFill>
              </a:rPr>
              <a:t>Actionable Governance Indicators</a:t>
            </a:r>
            <a:r>
              <a:rPr lang="en-GB" altLang="en-US" sz="2000" dirty="0" smtClean="0">
                <a:solidFill>
                  <a:srgbClr val="595959"/>
                </a:solidFill>
              </a:rPr>
              <a:t>, World Bank</a:t>
            </a:r>
          </a:p>
          <a:p>
            <a:pPr lvl="1" eaLnBrk="1" hangingPunct="1">
              <a:buFontTx/>
              <a:buChar char="-"/>
            </a:pPr>
            <a:r>
              <a:rPr lang="en-GB" altLang="en-US" sz="2000" i="1" dirty="0">
                <a:solidFill>
                  <a:srgbClr val="595959"/>
                </a:solidFill>
              </a:rPr>
              <a:t>Code of Practices on Fiscal Transparency</a:t>
            </a:r>
            <a:r>
              <a:rPr lang="en-GB" altLang="en-US" sz="2000" dirty="0" smtClean="0">
                <a:solidFill>
                  <a:srgbClr val="595959"/>
                </a:solidFill>
              </a:rPr>
              <a:t>, IMF</a:t>
            </a:r>
          </a:p>
          <a:p>
            <a:pPr lvl="1" eaLnBrk="1" hangingPunct="1">
              <a:buFontTx/>
              <a:buChar char="-"/>
            </a:pPr>
            <a:r>
              <a:rPr lang="en-GB" altLang="en-US" sz="2000" i="1" dirty="0">
                <a:solidFill>
                  <a:srgbClr val="595959"/>
                </a:solidFill>
              </a:rPr>
              <a:t>Public Internal Financial </a:t>
            </a:r>
            <a:r>
              <a:rPr lang="en-GB" altLang="en-US" sz="2000" i="1" dirty="0" smtClean="0">
                <a:solidFill>
                  <a:srgbClr val="595959"/>
                </a:solidFill>
              </a:rPr>
              <a:t>Control, </a:t>
            </a:r>
            <a:r>
              <a:rPr lang="en-GB" altLang="en-US" sz="2000" dirty="0" smtClean="0">
                <a:solidFill>
                  <a:srgbClr val="595959"/>
                </a:solidFill>
              </a:rPr>
              <a:t>EC</a:t>
            </a:r>
          </a:p>
          <a:p>
            <a:pPr lvl="1" eaLnBrk="1" hangingPunct="1">
              <a:buFontTx/>
              <a:buChar char="-"/>
            </a:pPr>
            <a:r>
              <a:rPr lang="en-GB" altLang="en-US" sz="2000" i="1" dirty="0">
                <a:solidFill>
                  <a:srgbClr val="595959"/>
                </a:solidFill>
              </a:rPr>
              <a:t>Developing Corporate Governance Codes of Best Practice</a:t>
            </a:r>
            <a:r>
              <a:rPr lang="en-GB" altLang="en-US" sz="2000" dirty="0" smtClean="0">
                <a:solidFill>
                  <a:srgbClr val="595959"/>
                </a:solidFill>
              </a:rPr>
              <a:t>, Global Corporate Governance Forum</a:t>
            </a:r>
          </a:p>
          <a:p>
            <a:pPr lvl="1" eaLnBrk="1" hangingPunct="1">
              <a:buFontTx/>
              <a:buChar char="-"/>
            </a:pPr>
            <a:r>
              <a:rPr lang="en-GB" altLang="en-US" sz="2000" dirty="0" smtClean="0">
                <a:solidFill>
                  <a:srgbClr val="595959"/>
                </a:solidFill>
              </a:rPr>
              <a:t>Local codes and guides</a:t>
            </a:r>
            <a:endParaRPr lang="en-US" altLang="en-US" dirty="0" smtClean="0">
              <a:solidFill>
                <a:srgbClr val="FF0000"/>
              </a:solidFill>
            </a:endParaRPr>
          </a:p>
        </p:txBody>
      </p:sp>
      <p:sp>
        <p:nvSpPr>
          <p:cNvPr id="2150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700" dirty="0" smtClean="0">
                <a:solidFill>
                  <a:srgbClr val="FFFFFF"/>
                </a:solidFill>
                <a:ea typeface="ヒラギノ角ゴ Pro W3"/>
                <a:cs typeface="ヒラギノ角ゴ Pro W3"/>
              </a:rPr>
              <a:t>Analyzing the Environment</a:t>
            </a:r>
            <a:endParaRPr lang="en-US" altLang="en-US" sz="2000" dirty="0" smtClean="0"/>
          </a:p>
        </p:txBody>
      </p:sp>
      <p:pic>
        <p:nvPicPr>
          <p:cNvPr id="2150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6300788"/>
            <a:ext cx="21336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9" name="Subtitle 1"/>
          <p:cNvSpPr>
            <a:spLocks noGrp="1"/>
          </p:cNvSpPr>
          <p:nvPr>
            <p:ph type="subTitle" idx="10"/>
          </p:nvPr>
        </p:nvSpPr>
        <p:spPr>
          <a:xfrm>
            <a:off x="381000" y="152400"/>
            <a:ext cx="3276600" cy="238125"/>
          </a:xfrm>
        </p:spPr>
        <p:txBody>
          <a:bodyPr/>
          <a:lstStyle/>
          <a:p>
            <a:r>
              <a:rPr lang="en-GB" altLang="en-US" dirty="0" smtClean="0"/>
              <a:t>Good Governance in the Public Sector</a:t>
            </a:r>
          </a:p>
        </p:txBody>
      </p:sp>
    </p:spTree>
    <p:extLst>
      <p:ext uri="{BB962C8B-B14F-4D97-AF65-F5344CB8AC3E}">
        <p14:creationId xmlns:p14="http://schemas.microsoft.com/office/powerpoint/2010/main" val="3115028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solidFill>
                  <a:srgbClr val="595959"/>
                </a:solidFill>
              </a:rPr>
              <a:t>Identify how to overcome resistance to implementing a framework</a:t>
            </a:r>
          </a:p>
          <a:p>
            <a:pPr lvl="1" eaLnBrk="1" hangingPunct="1"/>
            <a:r>
              <a:rPr lang="en-GB" altLang="en-US" sz="2000" dirty="0" smtClean="0">
                <a:solidFill>
                  <a:srgbClr val="595959"/>
                </a:solidFill>
              </a:rPr>
              <a:t>Sponsorship</a:t>
            </a:r>
            <a:endParaRPr lang="en-US" altLang="en-US" sz="2000" dirty="0" smtClean="0">
              <a:solidFill>
                <a:srgbClr val="595959"/>
              </a:solidFill>
            </a:endParaRPr>
          </a:p>
          <a:p>
            <a:pPr lvl="1" eaLnBrk="1" hangingPunct="1"/>
            <a:r>
              <a:rPr lang="en-US" altLang="en-US" sz="2000" dirty="0" smtClean="0">
                <a:solidFill>
                  <a:srgbClr val="595959"/>
                </a:solidFill>
              </a:rPr>
              <a:t>Demonstration of the benefits</a:t>
            </a:r>
          </a:p>
          <a:p>
            <a:pPr lvl="1" eaLnBrk="1" hangingPunct="1"/>
            <a:r>
              <a:rPr lang="en-US" altLang="en-US" sz="2000" dirty="0" smtClean="0">
                <a:solidFill>
                  <a:srgbClr val="595959"/>
                </a:solidFill>
              </a:rPr>
              <a:t>Apply or explain</a:t>
            </a:r>
          </a:p>
        </p:txBody>
      </p:sp>
      <p:sp>
        <p:nvSpPr>
          <p:cNvPr id="23555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700" dirty="0" smtClean="0">
                <a:solidFill>
                  <a:srgbClr val="FFFFFF"/>
                </a:solidFill>
                <a:ea typeface="ヒラギノ角ゴ Pro W3"/>
                <a:cs typeface="ヒラギノ角ゴ Pro W3"/>
              </a:rPr>
              <a:t>Analyzing the environment</a:t>
            </a:r>
            <a:endParaRPr lang="en-US" altLang="en-US" sz="2000" dirty="0" smtClean="0"/>
          </a:p>
        </p:txBody>
      </p:sp>
      <p:pic>
        <p:nvPicPr>
          <p:cNvPr id="2355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6300788"/>
            <a:ext cx="21336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7" name="Subtitle 1"/>
          <p:cNvSpPr>
            <a:spLocks noGrp="1"/>
          </p:cNvSpPr>
          <p:nvPr>
            <p:ph type="subTitle" idx="10"/>
          </p:nvPr>
        </p:nvSpPr>
        <p:spPr>
          <a:xfrm>
            <a:off x="381000" y="152400"/>
            <a:ext cx="3276600" cy="238125"/>
          </a:xfrm>
        </p:spPr>
        <p:txBody>
          <a:bodyPr/>
          <a:lstStyle/>
          <a:p>
            <a:r>
              <a:rPr lang="en-GB" altLang="en-US" dirty="0" smtClean="0"/>
              <a:t>Good Governance in the Public Sector</a:t>
            </a:r>
          </a:p>
        </p:txBody>
      </p:sp>
    </p:spTree>
    <p:extLst>
      <p:ext uri="{BB962C8B-B14F-4D97-AF65-F5344CB8AC3E}">
        <p14:creationId xmlns:p14="http://schemas.microsoft.com/office/powerpoint/2010/main" val="2820010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6300788"/>
            <a:ext cx="21336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4" name="Title 6"/>
          <p:cNvSpPr>
            <a:spLocks noGrp="1"/>
          </p:cNvSpPr>
          <p:nvPr>
            <p:ph type="title"/>
          </p:nvPr>
        </p:nvSpPr>
        <p:spPr>
          <a:xfrm>
            <a:off x="381000" y="457200"/>
            <a:ext cx="7839075" cy="533400"/>
          </a:xfrm>
        </p:spPr>
        <p:txBody>
          <a:bodyPr/>
          <a:lstStyle/>
          <a:p>
            <a:pPr eaLnBrk="1" hangingPunct="1"/>
            <a:r>
              <a:rPr lang="en-US" altLang="en-US" sz="2700" dirty="0" smtClean="0">
                <a:ea typeface="ヒラギノ角ゴ Pro W3"/>
                <a:cs typeface="ヒラギノ角ゴ Pro W3"/>
              </a:rPr>
              <a:t>Framework Development Timeline</a:t>
            </a:r>
            <a:endParaRPr lang="en-US" altLang="en-US" sz="2700" dirty="0" smtClean="0"/>
          </a:p>
        </p:txBody>
      </p:sp>
      <p:sp>
        <p:nvSpPr>
          <p:cNvPr id="25605" name="Subtitle 1"/>
          <p:cNvSpPr>
            <a:spLocks noGrp="1"/>
          </p:cNvSpPr>
          <p:nvPr>
            <p:ph type="subTitle" idx="10"/>
          </p:nvPr>
        </p:nvSpPr>
        <p:spPr>
          <a:xfrm>
            <a:off x="381000" y="152400"/>
            <a:ext cx="3276600" cy="238125"/>
          </a:xfrm>
        </p:spPr>
        <p:txBody>
          <a:bodyPr/>
          <a:lstStyle/>
          <a:p>
            <a:r>
              <a:rPr lang="en-GB" altLang="en-US" dirty="0" smtClean="0"/>
              <a:t>Good Governance in the Public Sector</a:t>
            </a:r>
          </a:p>
        </p:txBody>
      </p:sp>
      <p:sp>
        <p:nvSpPr>
          <p:cNvPr id="10" name="Content Placeholder 1"/>
          <p:cNvSpPr txBox="1">
            <a:spLocks/>
          </p:cNvSpPr>
          <p:nvPr/>
        </p:nvSpPr>
        <p:spPr bwMode="auto">
          <a:xfrm>
            <a:off x="370840" y="1524000"/>
            <a:ext cx="8458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2">
                    <a:lumMod val="65000"/>
                    <a:lumOff val="35000"/>
                  </a:schemeClr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2">
                    <a:lumMod val="65000"/>
                    <a:lumOff val="35000"/>
                  </a:schemeClr>
                </a:solidFill>
                <a:latin typeface="+mn-lt"/>
                <a:ea typeface="MS PGothic" panose="020B0600070205080204" pitchFamily="34" charset="-128"/>
                <a:cs typeface="ＭＳ Ｐゴシック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2">
                    <a:lumMod val="65000"/>
                    <a:lumOff val="35000"/>
                  </a:schemeClr>
                </a:solidFill>
                <a:latin typeface="+mn-lt"/>
                <a:ea typeface="MS PGothic" panose="020B0600070205080204" pitchFamily="34" charset="-128"/>
                <a:cs typeface="ＭＳ Ｐゴシック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2">
                    <a:lumMod val="65000"/>
                    <a:lumOff val="35000"/>
                  </a:schemeClr>
                </a:solidFill>
                <a:latin typeface="+mn-lt"/>
                <a:ea typeface="MS PGothic" panose="020B0600070205080204" pitchFamily="34" charset="-128"/>
                <a:cs typeface="ＭＳ Ｐゴシック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2">
                    <a:lumMod val="65000"/>
                    <a:lumOff val="35000"/>
                  </a:schemeClr>
                </a:solidFill>
                <a:latin typeface="+mn-lt"/>
                <a:ea typeface="MS PGothic" panose="020B0600070205080204" pitchFamily="34" charset="-128"/>
                <a:cs typeface="ＭＳ Ｐゴシック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defRPr/>
            </a:pPr>
            <a:r>
              <a:rPr lang="en-GB" dirty="0">
                <a:solidFill>
                  <a:schemeClr val="bg2">
                    <a:lumMod val="75000"/>
                  </a:schemeClr>
                </a:solidFill>
                <a:ea typeface="ＭＳ Ｐゴシック"/>
                <a:cs typeface="ＭＳ Ｐゴシック"/>
              </a:rPr>
              <a:t>Initial </a:t>
            </a:r>
            <a:r>
              <a:rPr lang="en-GB" dirty="0" smtClean="0">
                <a:solidFill>
                  <a:schemeClr val="bg2">
                    <a:lumMod val="75000"/>
                  </a:schemeClr>
                </a:solidFill>
                <a:ea typeface="ＭＳ Ｐゴシック"/>
                <a:cs typeface="ＭＳ Ｐゴシック"/>
              </a:rPr>
              <a:t>consultation</a:t>
            </a:r>
            <a:endParaRPr lang="en-GB" dirty="0">
              <a:solidFill>
                <a:schemeClr val="bg2">
                  <a:lumMod val="75000"/>
                </a:schemeClr>
              </a:solidFill>
              <a:ea typeface="ＭＳ Ｐゴシック"/>
              <a:cs typeface="ＭＳ Ｐゴシック"/>
            </a:endParaRPr>
          </a:p>
          <a:p>
            <a:pPr eaLnBrk="1" hangingPunct="1">
              <a:defRPr/>
            </a:pPr>
            <a:r>
              <a:rPr lang="en-GB" dirty="0">
                <a:solidFill>
                  <a:schemeClr val="bg2">
                    <a:lumMod val="75000"/>
                  </a:schemeClr>
                </a:solidFill>
                <a:ea typeface="ＭＳ Ｐゴシック"/>
                <a:cs typeface="ＭＳ Ｐゴシック"/>
              </a:rPr>
              <a:t>Analysis of responses</a:t>
            </a:r>
          </a:p>
          <a:p>
            <a:pPr eaLnBrk="1" hangingPunct="1">
              <a:defRPr/>
            </a:pPr>
            <a:r>
              <a:rPr lang="en-GB" dirty="0">
                <a:solidFill>
                  <a:schemeClr val="bg2">
                    <a:lumMod val="75000"/>
                  </a:schemeClr>
                </a:solidFill>
                <a:ea typeface="ＭＳ Ｐゴシック"/>
                <a:cs typeface="ＭＳ Ｐゴシック"/>
              </a:rPr>
              <a:t>Governance literature review</a:t>
            </a:r>
          </a:p>
          <a:p>
            <a:pPr eaLnBrk="1" hangingPunct="1">
              <a:defRPr/>
            </a:pPr>
            <a:r>
              <a:rPr lang="en-GB" dirty="0" smtClean="0">
                <a:solidFill>
                  <a:schemeClr val="bg2">
                    <a:lumMod val="75000"/>
                  </a:schemeClr>
                </a:solidFill>
                <a:ea typeface="ＭＳ Ｐゴシック"/>
                <a:cs typeface="ＭＳ Ｐゴシック"/>
              </a:rPr>
              <a:t>Initial development</a:t>
            </a:r>
            <a:endParaRPr lang="en-GB" dirty="0">
              <a:solidFill>
                <a:schemeClr val="bg2">
                  <a:lumMod val="75000"/>
                </a:schemeClr>
              </a:solidFill>
              <a:ea typeface="ＭＳ Ｐゴシック"/>
              <a:cs typeface="ＭＳ Ｐゴシック"/>
            </a:endParaRPr>
          </a:p>
          <a:p>
            <a:pPr eaLnBrk="1" hangingPunct="1">
              <a:defRPr/>
            </a:pPr>
            <a:r>
              <a:rPr lang="en-GB" dirty="0">
                <a:solidFill>
                  <a:schemeClr val="bg2">
                    <a:lumMod val="75000"/>
                  </a:schemeClr>
                </a:solidFill>
                <a:ea typeface="ＭＳ Ｐゴシック"/>
                <a:cs typeface="ＭＳ Ｐゴシック"/>
              </a:rPr>
              <a:t>International Reference </a:t>
            </a:r>
            <a:r>
              <a:rPr lang="en-GB" dirty="0" smtClean="0">
                <a:solidFill>
                  <a:schemeClr val="bg2">
                    <a:lumMod val="75000"/>
                  </a:schemeClr>
                </a:solidFill>
                <a:ea typeface="ＭＳ Ｐゴシック"/>
                <a:cs typeface="ＭＳ Ｐゴシック"/>
              </a:rPr>
              <a:t>Group reviews</a:t>
            </a:r>
            <a:endParaRPr lang="en-GB" dirty="0">
              <a:solidFill>
                <a:schemeClr val="bg2">
                  <a:lumMod val="75000"/>
                </a:schemeClr>
              </a:solidFill>
              <a:ea typeface="ＭＳ Ｐゴシック"/>
              <a:cs typeface="ＭＳ Ｐゴシック"/>
            </a:endParaRPr>
          </a:p>
          <a:p>
            <a:pPr eaLnBrk="1" hangingPunct="1">
              <a:defRPr/>
            </a:pPr>
            <a:r>
              <a:rPr lang="en-GB" dirty="0">
                <a:solidFill>
                  <a:schemeClr val="bg2">
                    <a:lumMod val="75000"/>
                  </a:schemeClr>
                </a:solidFill>
                <a:ea typeface="ＭＳ Ｐゴシック"/>
                <a:cs typeface="ＭＳ Ｐゴシック"/>
              </a:rPr>
              <a:t>IFAC Professional Accountants in Business </a:t>
            </a:r>
            <a:r>
              <a:rPr lang="en-GB" dirty="0" smtClean="0">
                <a:solidFill>
                  <a:schemeClr val="bg2">
                    <a:lumMod val="75000"/>
                  </a:schemeClr>
                </a:solidFill>
                <a:ea typeface="ＭＳ Ｐゴシック"/>
                <a:cs typeface="ＭＳ Ｐゴシック"/>
              </a:rPr>
              <a:t>Committee </a:t>
            </a:r>
            <a:r>
              <a:rPr lang="en-GB" dirty="0">
                <a:solidFill>
                  <a:schemeClr val="bg2">
                    <a:lumMod val="75000"/>
                  </a:schemeClr>
                </a:solidFill>
                <a:ea typeface="ＭＳ Ｐゴシック"/>
                <a:cs typeface="ＭＳ Ｐゴシック"/>
              </a:rPr>
              <a:t>informal </a:t>
            </a:r>
            <a:r>
              <a:rPr lang="en-GB" dirty="0" smtClean="0">
                <a:solidFill>
                  <a:schemeClr val="bg2">
                    <a:lumMod val="75000"/>
                  </a:schemeClr>
                </a:solidFill>
                <a:ea typeface="ＭＳ Ｐゴシック"/>
                <a:cs typeface="ＭＳ Ｐゴシック"/>
              </a:rPr>
              <a:t>consultation</a:t>
            </a:r>
            <a:endParaRPr lang="en-GB" dirty="0">
              <a:solidFill>
                <a:schemeClr val="bg2">
                  <a:lumMod val="75000"/>
                </a:schemeClr>
              </a:solidFill>
              <a:ea typeface="ＭＳ Ｐゴシック"/>
              <a:cs typeface="ＭＳ Ｐゴシック"/>
            </a:endParaRPr>
          </a:p>
          <a:p>
            <a:pPr eaLnBrk="1" hangingPunct="1">
              <a:defRPr/>
            </a:pPr>
            <a:r>
              <a:rPr lang="en-GB" dirty="0" smtClean="0">
                <a:solidFill>
                  <a:schemeClr val="bg2">
                    <a:lumMod val="75000"/>
                  </a:schemeClr>
                </a:solidFill>
                <a:ea typeface="ＭＳ Ｐゴシック"/>
                <a:cs typeface="ＭＳ Ｐゴシック"/>
              </a:rPr>
              <a:t>Revisions</a:t>
            </a:r>
            <a:endParaRPr lang="en-GB" dirty="0">
              <a:solidFill>
                <a:schemeClr val="bg2">
                  <a:lumMod val="75000"/>
                </a:schemeClr>
              </a:solidFill>
              <a:ea typeface="ＭＳ Ｐゴシック"/>
              <a:cs typeface="ＭＳ Ｐゴシック"/>
            </a:endParaRPr>
          </a:p>
          <a:p>
            <a:pPr eaLnBrk="1" hangingPunct="1">
              <a:defRPr/>
            </a:pPr>
            <a:r>
              <a:rPr lang="en-GB" dirty="0">
                <a:solidFill>
                  <a:schemeClr val="bg2">
                    <a:lumMod val="75000"/>
                  </a:schemeClr>
                </a:solidFill>
                <a:ea typeface="ＭＳ Ｐゴシック"/>
                <a:cs typeface="ＭＳ Ｐゴシック"/>
              </a:rPr>
              <a:t>Consultation </a:t>
            </a:r>
            <a:r>
              <a:rPr lang="en-GB" dirty="0" smtClean="0">
                <a:solidFill>
                  <a:schemeClr val="bg2">
                    <a:lumMod val="75000"/>
                  </a:schemeClr>
                </a:solidFill>
                <a:ea typeface="ＭＳ Ｐゴシック"/>
                <a:cs typeface="ＭＳ Ｐゴシック"/>
              </a:rPr>
              <a:t>draft: June </a:t>
            </a:r>
            <a:r>
              <a:rPr lang="en-GB" dirty="0">
                <a:solidFill>
                  <a:schemeClr val="bg2">
                    <a:lumMod val="75000"/>
                  </a:schemeClr>
                </a:solidFill>
                <a:ea typeface="ＭＳ Ｐゴシック"/>
                <a:cs typeface="ＭＳ Ｐゴシック"/>
              </a:rPr>
              <a:t>2013</a:t>
            </a:r>
          </a:p>
          <a:p>
            <a:pPr eaLnBrk="1" hangingPunct="1">
              <a:defRPr/>
            </a:pPr>
            <a:r>
              <a:rPr lang="en-GB" dirty="0" smtClean="0">
                <a:solidFill>
                  <a:schemeClr val="bg2">
                    <a:lumMod val="75000"/>
                  </a:schemeClr>
                </a:solidFill>
                <a:ea typeface="ＭＳ Ｐゴシック"/>
                <a:cs typeface="ＭＳ Ｐゴシック"/>
              </a:rPr>
              <a:t>Framework release: July </a:t>
            </a:r>
            <a:r>
              <a:rPr lang="en-GB" dirty="0">
                <a:solidFill>
                  <a:schemeClr val="bg2">
                    <a:lumMod val="75000"/>
                  </a:schemeClr>
                </a:solidFill>
                <a:ea typeface="ＭＳ Ｐゴシック"/>
                <a:cs typeface="ＭＳ Ｐゴシック"/>
              </a:rPr>
              <a:t>2014</a:t>
            </a:r>
          </a:p>
        </p:txBody>
      </p:sp>
    </p:spTree>
    <p:extLst>
      <p:ext uri="{BB962C8B-B14F-4D97-AF65-F5344CB8AC3E}">
        <p14:creationId xmlns:p14="http://schemas.microsoft.com/office/powerpoint/2010/main" val="1577518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6300788"/>
            <a:ext cx="21336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4" name="Title 6"/>
          <p:cNvSpPr>
            <a:spLocks noGrp="1"/>
          </p:cNvSpPr>
          <p:nvPr>
            <p:ph type="title"/>
          </p:nvPr>
        </p:nvSpPr>
        <p:spPr>
          <a:xfrm>
            <a:off x="381000" y="457200"/>
            <a:ext cx="7839075" cy="533400"/>
          </a:xfrm>
        </p:spPr>
        <p:txBody>
          <a:bodyPr/>
          <a:lstStyle/>
          <a:p>
            <a:r>
              <a:rPr lang="en-US" altLang="en-US" sz="2700" dirty="0">
                <a:ea typeface="ヒラギノ角ゴ Pro W3"/>
                <a:cs typeface="ヒラギノ角ゴ Pro W3"/>
              </a:rPr>
              <a:t>International Reference Group</a:t>
            </a:r>
          </a:p>
        </p:txBody>
      </p:sp>
      <p:sp>
        <p:nvSpPr>
          <p:cNvPr id="25605" name="Subtitle 1"/>
          <p:cNvSpPr>
            <a:spLocks noGrp="1"/>
          </p:cNvSpPr>
          <p:nvPr>
            <p:ph type="subTitle" idx="10"/>
          </p:nvPr>
        </p:nvSpPr>
        <p:spPr>
          <a:xfrm>
            <a:off x="381000" y="152400"/>
            <a:ext cx="3276600" cy="238125"/>
          </a:xfrm>
        </p:spPr>
        <p:txBody>
          <a:bodyPr/>
          <a:lstStyle/>
          <a:p>
            <a:r>
              <a:rPr lang="en-GB" altLang="en-US" dirty="0" smtClean="0"/>
              <a:t>Good Governance in the Public Sector</a:t>
            </a:r>
          </a:p>
        </p:txBody>
      </p:sp>
      <p:sp>
        <p:nvSpPr>
          <p:cNvPr id="10" name="Content Placeholder 1"/>
          <p:cNvSpPr txBox="1">
            <a:spLocks/>
          </p:cNvSpPr>
          <p:nvPr/>
        </p:nvSpPr>
        <p:spPr bwMode="auto">
          <a:xfrm>
            <a:off x="370840" y="1524000"/>
            <a:ext cx="877316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2">
                    <a:lumMod val="65000"/>
                    <a:lumOff val="35000"/>
                  </a:schemeClr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2">
                    <a:lumMod val="65000"/>
                    <a:lumOff val="35000"/>
                  </a:schemeClr>
                </a:solidFill>
                <a:latin typeface="+mn-lt"/>
                <a:ea typeface="MS PGothic" panose="020B0600070205080204" pitchFamily="34" charset="-128"/>
                <a:cs typeface="ＭＳ Ｐゴシック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2">
                    <a:lumMod val="65000"/>
                    <a:lumOff val="35000"/>
                  </a:schemeClr>
                </a:solidFill>
                <a:latin typeface="+mn-lt"/>
                <a:ea typeface="MS PGothic" panose="020B0600070205080204" pitchFamily="34" charset="-128"/>
                <a:cs typeface="ＭＳ Ｐゴシック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2">
                    <a:lumMod val="65000"/>
                    <a:lumOff val="35000"/>
                  </a:schemeClr>
                </a:solidFill>
                <a:latin typeface="+mn-lt"/>
                <a:ea typeface="MS PGothic" panose="020B0600070205080204" pitchFamily="34" charset="-128"/>
                <a:cs typeface="ＭＳ Ｐゴシック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2">
                    <a:lumMod val="65000"/>
                    <a:lumOff val="35000"/>
                  </a:schemeClr>
                </a:solidFill>
                <a:latin typeface="+mn-lt"/>
                <a:ea typeface="MS PGothic" panose="020B0600070205080204" pitchFamily="34" charset="-128"/>
                <a:cs typeface="ＭＳ Ｐゴシック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4625" indent="-174625">
              <a:tabLst>
                <a:tab pos="2168525" algn="l"/>
              </a:tabLst>
            </a:pPr>
            <a:r>
              <a:rPr lang="en-US" sz="1700" dirty="0" err="1" smtClean="0"/>
              <a:t>Yoseph</a:t>
            </a:r>
            <a:r>
              <a:rPr lang="en-US" sz="1700" dirty="0" smtClean="0"/>
              <a:t> </a:t>
            </a:r>
            <a:r>
              <a:rPr lang="en-US" sz="1700" dirty="0" err="1" smtClean="0"/>
              <a:t>Asmelash</a:t>
            </a:r>
            <a:r>
              <a:rPr lang="en-US" sz="1700" dirty="0"/>
              <a:t>	</a:t>
            </a:r>
            <a:r>
              <a:rPr lang="en-US" sz="1700" dirty="0" smtClean="0"/>
              <a:t>United </a:t>
            </a:r>
            <a:r>
              <a:rPr lang="en-US" sz="1700" dirty="0"/>
              <a:t>National Conference on Trade </a:t>
            </a:r>
            <a:r>
              <a:rPr lang="en-US" sz="1700" dirty="0"/>
              <a:t>&amp;</a:t>
            </a:r>
            <a:r>
              <a:rPr lang="en-US" sz="1700" dirty="0" smtClean="0"/>
              <a:t> </a:t>
            </a:r>
            <a:r>
              <a:rPr lang="en-US" sz="1700" dirty="0"/>
              <a:t>Development (UNCTAD)</a:t>
            </a:r>
          </a:p>
          <a:p>
            <a:pPr marL="174625" indent="-174625">
              <a:tabLst>
                <a:tab pos="2168525" algn="l"/>
              </a:tabLst>
            </a:pPr>
            <a:r>
              <a:rPr lang="en-US" sz="1700" dirty="0"/>
              <a:t>Ian </a:t>
            </a:r>
            <a:r>
              <a:rPr lang="en-US" sz="1700" dirty="0" smtClean="0"/>
              <a:t>Ball</a:t>
            </a:r>
            <a:r>
              <a:rPr lang="en-US" sz="1700" dirty="0"/>
              <a:t>	</a:t>
            </a:r>
            <a:r>
              <a:rPr lang="en-US" sz="1700" dirty="0" smtClean="0"/>
              <a:t>Formerly IFAC</a:t>
            </a:r>
            <a:endParaRPr lang="en-US" sz="1700" dirty="0"/>
          </a:p>
          <a:p>
            <a:pPr marL="174625" indent="-174625">
              <a:tabLst>
                <a:tab pos="2168525" algn="l"/>
              </a:tabLst>
            </a:pPr>
            <a:r>
              <a:rPr lang="en-US" sz="1700" dirty="0"/>
              <a:t>Andreas </a:t>
            </a:r>
            <a:r>
              <a:rPr lang="en-US" sz="1700" dirty="0" smtClean="0"/>
              <a:t>Bergmann	International </a:t>
            </a:r>
            <a:r>
              <a:rPr lang="en-US" sz="1700" dirty="0"/>
              <a:t>Public Sector Accounting Standards Board (IPSASB)</a:t>
            </a:r>
          </a:p>
          <a:p>
            <a:pPr marL="174625" indent="-174625">
              <a:tabLst>
                <a:tab pos="2168525" algn="l"/>
              </a:tabLst>
            </a:pPr>
            <a:r>
              <a:rPr lang="en-US" sz="1700" dirty="0" err="1"/>
              <a:t>Jón</a:t>
            </a:r>
            <a:r>
              <a:rPr lang="en-US" sz="1700" dirty="0"/>
              <a:t> </a:t>
            </a:r>
            <a:r>
              <a:rPr lang="en-US" sz="1700" dirty="0" err="1" smtClean="0"/>
              <a:t>Blöndal</a:t>
            </a:r>
            <a:r>
              <a:rPr lang="en-US" sz="1700" dirty="0"/>
              <a:t>	</a:t>
            </a:r>
            <a:r>
              <a:rPr lang="en-US" sz="1700" dirty="0" err="1" smtClean="0"/>
              <a:t>Organisation</a:t>
            </a:r>
            <a:r>
              <a:rPr lang="en-US" sz="1700" dirty="0" smtClean="0"/>
              <a:t> </a:t>
            </a:r>
            <a:r>
              <a:rPr lang="en-US" sz="1700" dirty="0"/>
              <a:t>for Economic Co-operation </a:t>
            </a:r>
            <a:r>
              <a:rPr lang="en-US" sz="1700" dirty="0"/>
              <a:t>&amp;</a:t>
            </a:r>
            <a:r>
              <a:rPr lang="en-US" sz="1700" dirty="0" smtClean="0"/>
              <a:t> </a:t>
            </a:r>
            <a:r>
              <a:rPr lang="en-US" sz="1700" dirty="0"/>
              <a:t>Development (OECD)</a:t>
            </a:r>
          </a:p>
          <a:p>
            <a:pPr marL="174625" indent="-174625">
              <a:tabLst>
                <a:tab pos="2168525" algn="l"/>
              </a:tabLst>
            </a:pPr>
            <a:r>
              <a:rPr lang="en-US" sz="1700" dirty="0"/>
              <a:t>Carlo </a:t>
            </a:r>
            <a:r>
              <a:rPr lang="en-US" sz="1700" dirty="0" err="1"/>
              <a:t>Cottarelli</a:t>
            </a:r>
            <a:r>
              <a:rPr lang="en-US" sz="1700" dirty="0"/>
              <a:t>	International Monetary Fund (IMF)</a:t>
            </a:r>
          </a:p>
          <a:p>
            <a:pPr marL="174625" indent="-174625">
              <a:tabLst>
                <a:tab pos="2168525" algn="l"/>
              </a:tabLst>
            </a:pPr>
            <a:r>
              <a:rPr lang="en-US" sz="1700" dirty="0"/>
              <a:t>Robert </a:t>
            </a:r>
            <a:r>
              <a:rPr lang="en-US" sz="1700" dirty="0" err="1"/>
              <a:t>Dacey</a:t>
            </a:r>
            <a:r>
              <a:rPr lang="en-US" sz="1700" dirty="0"/>
              <a:t>	US Government Accountability </a:t>
            </a:r>
            <a:r>
              <a:rPr lang="en-US" sz="1700" dirty="0" smtClean="0"/>
              <a:t>Office (GAO)</a:t>
            </a:r>
            <a:endParaRPr lang="en-US" sz="1700" dirty="0"/>
          </a:p>
          <a:p>
            <a:pPr marL="174625" indent="-174625">
              <a:tabLst>
                <a:tab pos="2168525" algn="l"/>
              </a:tabLst>
            </a:pPr>
            <a:r>
              <a:rPr lang="en-US" sz="1700" dirty="0"/>
              <a:t>Steve Freer	</a:t>
            </a:r>
            <a:r>
              <a:rPr lang="en-US" sz="1700" dirty="0" smtClean="0"/>
              <a:t>Formerly CIPFA</a:t>
            </a:r>
            <a:endParaRPr lang="en-US" sz="1700" dirty="0"/>
          </a:p>
          <a:p>
            <a:pPr marL="174625" indent="-174625">
              <a:tabLst>
                <a:tab pos="2168525" algn="l"/>
              </a:tabLst>
            </a:pPr>
            <a:r>
              <a:rPr lang="en-US" sz="1700" dirty="0"/>
              <a:t>Gert Jönsson	International Organization of Supreme Audit </a:t>
            </a:r>
            <a:r>
              <a:rPr lang="en-US" sz="1700" dirty="0" smtClean="0"/>
              <a:t>Institutions (INTOSAI)</a:t>
            </a:r>
            <a:endParaRPr lang="en-US" sz="1700" dirty="0"/>
          </a:p>
          <a:p>
            <a:pPr marL="174625" indent="-174625">
              <a:tabLst>
                <a:tab pos="2168525" algn="l"/>
              </a:tabLst>
            </a:pPr>
            <a:r>
              <a:rPr lang="en-US" sz="1700" dirty="0" err="1"/>
              <a:t>Mervyn</a:t>
            </a:r>
            <a:r>
              <a:rPr lang="en-US" sz="1700" dirty="0"/>
              <a:t> King	King Committee on Corporate Governance</a:t>
            </a:r>
          </a:p>
          <a:p>
            <a:pPr marL="174625" indent="-174625">
              <a:tabLst>
                <a:tab pos="2168525" algn="l"/>
              </a:tabLst>
            </a:pPr>
            <a:r>
              <a:rPr lang="en-US" sz="1700" dirty="0"/>
              <a:t>Ian McPhee	Australian National Audit Office</a:t>
            </a:r>
          </a:p>
          <a:p>
            <a:pPr marL="174625" indent="-174625">
              <a:tabLst>
                <a:tab pos="2168525" algn="l"/>
              </a:tabLst>
            </a:pPr>
            <a:r>
              <a:rPr lang="en-US" sz="1700" dirty="0"/>
              <a:t>Maurice </a:t>
            </a:r>
            <a:r>
              <a:rPr lang="en-US" sz="1700" dirty="0" err="1"/>
              <a:t>McTigue</a:t>
            </a:r>
            <a:r>
              <a:rPr lang="en-US" sz="1700" dirty="0"/>
              <a:t>	George Mason University (USA)</a:t>
            </a:r>
          </a:p>
          <a:p>
            <a:pPr marL="174625" indent="-174625">
              <a:tabLst>
                <a:tab pos="2168525" algn="l"/>
              </a:tabLst>
            </a:pPr>
            <a:r>
              <a:rPr lang="en-US" sz="1700" dirty="0"/>
              <a:t>Roger Tabor	Professional Accountants in Business Committee, </a:t>
            </a:r>
            <a:r>
              <a:rPr lang="en-US" sz="1700" dirty="0" smtClean="0"/>
              <a:t>IFAC</a:t>
            </a:r>
            <a:endParaRPr lang="en-GB" sz="1700" dirty="0" smtClean="0">
              <a:solidFill>
                <a:schemeClr val="bg2">
                  <a:lumMod val="75000"/>
                </a:schemeClr>
              </a:solidFill>
              <a:ea typeface="ＭＳ Ｐゴシック"/>
              <a:cs typeface="ＭＳ Ｐゴシック"/>
            </a:endParaRPr>
          </a:p>
          <a:p>
            <a:pPr lvl="1" eaLnBrk="1" hangingPunct="1">
              <a:defRPr/>
            </a:pPr>
            <a:endParaRPr lang="en-GB" dirty="0">
              <a:solidFill>
                <a:schemeClr val="bg2">
                  <a:lumMod val="75000"/>
                </a:schemeClr>
              </a:solidFill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775933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en-US" altLang="en-US" b="1" dirty="0" smtClean="0">
                <a:solidFill>
                  <a:srgbClr val="595959"/>
                </a:solidFill>
              </a:rPr>
              <a:t>Framework: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595959"/>
                </a:solidFill>
              </a:rPr>
              <a:t>Foreword by Mervyn King, Chair, IIRC, and King Report, South Africa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595959"/>
                </a:solidFill>
              </a:rPr>
              <a:t>Definitions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595959"/>
                </a:solidFill>
              </a:rPr>
              <a:t>Principles-based to maximize relevance, applicability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595959"/>
                </a:solidFill>
              </a:rPr>
              <a:t>Sub-principles and supporting guidance to provide explanation</a:t>
            </a:r>
          </a:p>
          <a:p>
            <a:pPr marL="0" indent="0" eaLnBrk="1" hangingPunct="1">
              <a:buFontTx/>
              <a:buNone/>
              <a:defRPr/>
            </a:pPr>
            <a:r>
              <a:rPr lang="en-US" altLang="en-US" b="1" dirty="0" smtClean="0">
                <a:solidFill>
                  <a:srgbClr val="595959"/>
                </a:solidFill>
              </a:rPr>
              <a:t>Supplement: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595959"/>
                </a:solidFill>
              </a:rPr>
              <a:t>Examples</a:t>
            </a:r>
          </a:p>
          <a:p>
            <a:pPr lvl="1" eaLnBrk="1" hangingPunct="1">
              <a:defRPr/>
            </a:pPr>
            <a:r>
              <a:rPr lang="en-US" altLang="en-US" dirty="0" smtClean="0">
                <a:solidFill>
                  <a:srgbClr val="595959"/>
                </a:solidFill>
              </a:rPr>
              <a:t>Provide practical experience and aid understanding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595959"/>
                </a:solidFill>
              </a:rPr>
              <a:t>Evaluation questions to consider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595959"/>
                </a:solidFill>
              </a:rPr>
              <a:t>Further reading</a:t>
            </a:r>
            <a:endParaRPr lang="en-US" altLang="en-US" dirty="0" smtClean="0">
              <a:solidFill>
                <a:srgbClr val="595959"/>
              </a:solidFill>
            </a:endParaRPr>
          </a:p>
        </p:txBody>
      </p:sp>
      <p:sp>
        <p:nvSpPr>
          <p:cNvPr id="27651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 smtClean="0"/>
              <a:t>Framework Layout</a:t>
            </a:r>
          </a:p>
        </p:txBody>
      </p:sp>
      <p:pic>
        <p:nvPicPr>
          <p:cNvPr id="2765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6300788"/>
            <a:ext cx="21336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3" name="Subtitle 1"/>
          <p:cNvSpPr>
            <a:spLocks noGrp="1"/>
          </p:cNvSpPr>
          <p:nvPr>
            <p:ph type="subTitle" idx="10"/>
          </p:nvPr>
        </p:nvSpPr>
        <p:spPr>
          <a:xfrm>
            <a:off x="381000" y="152400"/>
            <a:ext cx="3276600" cy="238125"/>
          </a:xfrm>
        </p:spPr>
        <p:txBody>
          <a:bodyPr/>
          <a:lstStyle/>
          <a:p>
            <a:r>
              <a:rPr lang="en-GB" altLang="en-US" dirty="0" smtClean="0"/>
              <a:t>Good Governance in the Public Sector</a:t>
            </a:r>
          </a:p>
        </p:txBody>
      </p:sp>
    </p:spTree>
    <p:extLst>
      <p:ext uri="{BB962C8B-B14F-4D97-AF65-F5344CB8AC3E}">
        <p14:creationId xmlns:p14="http://schemas.microsoft.com/office/powerpoint/2010/main" val="367916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lvl="1" indent="0" algn="ctr">
              <a:buNone/>
            </a:pPr>
            <a:r>
              <a:rPr lang="en-US" sz="2400" b="1" dirty="0" smtClean="0">
                <a:solidFill>
                  <a:schemeClr val="bg2">
                    <a:lumMod val="75000"/>
                  </a:schemeClr>
                </a:solidFill>
              </a:rPr>
              <a:t>The </a:t>
            </a:r>
            <a:r>
              <a:rPr lang="en-US" sz="2400" b="1" dirty="0">
                <a:solidFill>
                  <a:schemeClr val="bg2">
                    <a:lumMod val="75000"/>
                  </a:schemeClr>
                </a:solidFill>
              </a:rPr>
              <a:t>arrangements put in place to ensure that the intended </a:t>
            </a:r>
            <a:r>
              <a:rPr lang="en-US" sz="2400" b="1" dirty="0" smtClean="0">
                <a:solidFill>
                  <a:schemeClr val="bg2">
                    <a:lumMod val="75000"/>
                  </a:schemeClr>
                </a:solidFill>
              </a:rPr>
              <a:t>outcomes</a:t>
            </a:r>
            <a:br>
              <a:rPr lang="en-US" sz="2400" b="1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en-US" sz="2400" b="1" dirty="0" smtClean="0">
                <a:solidFill>
                  <a:schemeClr val="bg2">
                    <a:lumMod val="75000"/>
                  </a:schemeClr>
                </a:solidFill>
              </a:rPr>
              <a:t>for </a:t>
            </a:r>
            <a:r>
              <a:rPr lang="en-US" sz="2400" b="1" dirty="0">
                <a:solidFill>
                  <a:schemeClr val="bg2">
                    <a:lumMod val="75000"/>
                  </a:schemeClr>
                </a:solidFill>
              </a:rPr>
              <a:t>stakeholders</a:t>
            </a:r>
            <a:br>
              <a:rPr lang="en-US" sz="2400" b="1" dirty="0">
                <a:solidFill>
                  <a:schemeClr val="bg2">
                    <a:lumMod val="75000"/>
                  </a:schemeClr>
                </a:solidFill>
              </a:rPr>
            </a:br>
            <a:r>
              <a:rPr lang="en-US" sz="2400" b="1" dirty="0">
                <a:solidFill>
                  <a:schemeClr val="bg2">
                    <a:lumMod val="75000"/>
                  </a:schemeClr>
                </a:solidFill>
              </a:rPr>
              <a:t>are </a:t>
            </a:r>
            <a:r>
              <a:rPr lang="en-US" sz="2400" b="1" dirty="0" smtClean="0">
                <a:solidFill>
                  <a:schemeClr val="bg2">
                    <a:lumMod val="75000"/>
                  </a:schemeClr>
                </a:solidFill>
              </a:rPr>
              <a:t>defined</a:t>
            </a:r>
            <a:br>
              <a:rPr lang="en-US" sz="2400" b="1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en-US" sz="2400" b="1" dirty="0" smtClean="0">
                <a:solidFill>
                  <a:schemeClr val="bg2">
                    <a:lumMod val="75000"/>
                  </a:schemeClr>
                </a:solidFill>
              </a:rPr>
              <a:t>and achieved</a:t>
            </a:r>
            <a:endParaRPr lang="en-US" sz="24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chemeClr val="bg2">
                    <a:lumMod val="75000"/>
                  </a:schemeClr>
                </a:solidFill>
                <a:ea typeface="ＭＳ Ｐゴシック"/>
              </a:rPr>
              <a:t>Arrangements include:</a:t>
            </a:r>
          </a:p>
          <a:p>
            <a:pPr lvl="1" eaLnBrk="1" hangingPunct="1">
              <a:defRPr/>
            </a:pPr>
            <a:r>
              <a:rPr lang="en-GB" sz="2000" dirty="0">
                <a:solidFill>
                  <a:schemeClr val="bg2">
                    <a:lumMod val="75000"/>
                  </a:schemeClr>
                </a:solidFill>
                <a:ea typeface="ＭＳ Ｐゴシック"/>
              </a:rPr>
              <a:t>Political</a:t>
            </a:r>
          </a:p>
          <a:p>
            <a:pPr lvl="1" eaLnBrk="1" hangingPunct="1">
              <a:defRPr/>
            </a:pPr>
            <a:r>
              <a:rPr lang="en-GB" sz="2000" dirty="0">
                <a:solidFill>
                  <a:schemeClr val="bg2">
                    <a:lumMod val="75000"/>
                  </a:schemeClr>
                </a:solidFill>
                <a:ea typeface="ＭＳ Ｐゴシック"/>
              </a:rPr>
              <a:t>Economic</a:t>
            </a:r>
          </a:p>
          <a:p>
            <a:pPr lvl="1" eaLnBrk="1" hangingPunct="1">
              <a:defRPr/>
            </a:pPr>
            <a:r>
              <a:rPr lang="en-GB" sz="2000" dirty="0">
                <a:solidFill>
                  <a:schemeClr val="bg2">
                    <a:lumMod val="75000"/>
                  </a:schemeClr>
                </a:solidFill>
                <a:ea typeface="ＭＳ Ｐゴシック"/>
              </a:rPr>
              <a:t>Social/environmental</a:t>
            </a:r>
          </a:p>
          <a:p>
            <a:pPr lvl="1" eaLnBrk="1" hangingPunct="1">
              <a:defRPr/>
            </a:pPr>
            <a:r>
              <a:rPr lang="en-GB" sz="2000" dirty="0">
                <a:solidFill>
                  <a:schemeClr val="bg2">
                    <a:lumMod val="75000"/>
                  </a:schemeClr>
                </a:solidFill>
                <a:ea typeface="ＭＳ Ｐゴシック"/>
              </a:rPr>
              <a:t>Administrative</a:t>
            </a:r>
          </a:p>
          <a:p>
            <a:pPr lvl="1" eaLnBrk="1" hangingPunct="1">
              <a:defRPr/>
            </a:pPr>
            <a:r>
              <a:rPr lang="en-GB" sz="2000" dirty="0">
                <a:solidFill>
                  <a:schemeClr val="bg2">
                    <a:lumMod val="75000"/>
                  </a:schemeClr>
                </a:solidFill>
                <a:ea typeface="ＭＳ Ｐゴシック"/>
              </a:rPr>
              <a:t>Legal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9699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 smtClean="0">
                <a:ea typeface="ヒラギノ角ゴ Pro W3"/>
                <a:cs typeface="ヒラギノ角ゴ Pro W3"/>
              </a:rPr>
              <a:t>Key Definitions: Governance </a:t>
            </a:r>
            <a:endParaRPr lang="en-US" altLang="en-US" sz="2800" dirty="0" smtClean="0"/>
          </a:p>
        </p:txBody>
      </p:sp>
      <p:pic>
        <p:nvPicPr>
          <p:cNvPr id="2970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6300788"/>
            <a:ext cx="21336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Subtitle 1"/>
          <p:cNvSpPr>
            <a:spLocks noGrp="1"/>
          </p:cNvSpPr>
          <p:nvPr>
            <p:ph type="subTitle" idx="10"/>
          </p:nvPr>
        </p:nvSpPr>
        <p:spPr>
          <a:xfrm>
            <a:off x="381000" y="152400"/>
            <a:ext cx="3276600" cy="238125"/>
          </a:xfrm>
        </p:spPr>
        <p:txBody>
          <a:bodyPr/>
          <a:lstStyle/>
          <a:p>
            <a:r>
              <a:rPr lang="en-GB" altLang="en-US" dirty="0" smtClean="0"/>
              <a:t>Good Governance in the Public Sector</a:t>
            </a:r>
          </a:p>
        </p:txBody>
      </p:sp>
    </p:spTree>
    <p:extLst>
      <p:ext uri="{BB962C8B-B14F-4D97-AF65-F5344CB8AC3E}">
        <p14:creationId xmlns:p14="http://schemas.microsoft.com/office/powerpoint/2010/main" val="3565235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lvl="1" indent="0" algn="ctr">
              <a:buNone/>
            </a:pPr>
            <a:r>
              <a:rPr lang="en-US" sz="2400" b="1" dirty="0">
                <a:solidFill>
                  <a:schemeClr val="bg2">
                    <a:lumMod val="75000"/>
                  </a:schemeClr>
                </a:solidFill>
              </a:rPr>
              <a:t>The person(s) </a:t>
            </a:r>
            <a:r>
              <a:rPr lang="en-US" sz="2400" b="1" dirty="0" smtClean="0">
                <a:solidFill>
                  <a:schemeClr val="bg2">
                    <a:lumMod val="75000"/>
                  </a:schemeClr>
                </a:solidFill>
              </a:rPr>
              <a:t>or</a:t>
            </a:r>
            <a:br>
              <a:rPr lang="en-US" sz="2400" b="1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en-US" sz="2400" b="1" dirty="0" smtClean="0">
                <a:solidFill>
                  <a:schemeClr val="bg2">
                    <a:lumMod val="75000"/>
                  </a:schemeClr>
                </a:solidFill>
              </a:rPr>
              <a:t>group </a:t>
            </a:r>
            <a:r>
              <a:rPr lang="en-US" sz="2400" b="1" dirty="0">
                <a:solidFill>
                  <a:schemeClr val="bg2">
                    <a:lumMod val="75000"/>
                  </a:schemeClr>
                </a:solidFill>
              </a:rPr>
              <a:t>with primary responsibility for overseeing an entity’s strategic direction, operations, and accountability</a:t>
            </a:r>
            <a:endParaRPr lang="en-GB" sz="2400" b="1" dirty="0">
              <a:solidFill>
                <a:schemeClr val="bg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chemeClr val="bg2">
                    <a:lumMod val="75000"/>
                  </a:schemeClr>
                </a:solidFill>
                <a:ea typeface="ＭＳ Ｐゴシック"/>
              </a:rPr>
              <a:t>Applicable to different structures:</a:t>
            </a:r>
          </a:p>
          <a:p>
            <a:pPr lvl="1" eaLnBrk="1" hangingPunct="1">
              <a:defRPr/>
            </a:pPr>
            <a:r>
              <a:rPr lang="en-GB" sz="2000" dirty="0">
                <a:solidFill>
                  <a:schemeClr val="bg2">
                    <a:lumMod val="75000"/>
                  </a:schemeClr>
                </a:solidFill>
                <a:ea typeface="ＭＳ Ｐゴシック"/>
              </a:rPr>
              <a:t>Separate legislature and executive branches</a:t>
            </a:r>
          </a:p>
          <a:p>
            <a:pPr lvl="1" eaLnBrk="1" hangingPunct="1">
              <a:defRPr/>
            </a:pPr>
            <a:r>
              <a:rPr lang="en-GB" sz="2000" dirty="0">
                <a:solidFill>
                  <a:schemeClr val="bg2">
                    <a:lumMod val="75000"/>
                  </a:schemeClr>
                </a:solidFill>
                <a:ea typeface="ＭＳ Ｐゴシック"/>
              </a:rPr>
              <a:t>Different executive and non-executive structures</a:t>
            </a:r>
          </a:p>
          <a:p>
            <a:pPr lvl="1" eaLnBrk="1" hangingPunct="1">
              <a:defRPr/>
            </a:pPr>
            <a:r>
              <a:rPr lang="en-GB" sz="2000" dirty="0">
                <a:solidFill>
                  <a:schemeClr val="bg2">
                    <a:lumMod val="75000"/>
                  </a:schemeClr>
                </a:solidFill>
                <a:ea typeface="ＭＳ Ｐゴシック"/>
              </a:rPr>
              <a:t>All levels – use of term “entity”</a:t>
            </a:r>
          </a:p>
          <a:p>
            <a:endParaRPr lang="en-US" dirty="0"/>
          </a:p>
        </p:txBody>
      </p:sp>
      <p:sp>
        <p:nvSpPr>
          <p:cNvPr id="3174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 smtClean="0">
                <a:ea typeface="ヒラギノ角ゴ Pro W3"/>
                <a:cs typeface="ヒラギノ角ゴ Pro W3"/>
              </a:rPr>
              <a:t>Key Definitions: Governing Body</a:t>
            </a:r>
            <a:endParaRPr lang="en-US" altLang="en-US" sz="2800" dirty="0" smtClean="0"/>
          </a:p>
        </p:txBody>
      </p:sp>
      <p:pic>
        <p:nvPicPr>
          <p:cNvPr id="3174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6300788"/>
            <a:ext cx="21336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Subtitle 1"/>
          <p:cNvSpPr>
            <a:spLocks noGrp="1"/>
          </p:cNvSpPr>
          <p:nvPr>
            <p:ph type="subTitle" idx="10"/>
          </p:nvPr>
        </p:nvSpPr>
        <p:spPr>
          <a:xfrm>
            <a:off x="381000" y="152400"/>
            <a:ext cx="3276600" cy="238125"/>
          </a:xfrm>
        </p:spPr>
        <p:txBody>
          <a:bodyPr/>
          <a:lstStyle/>
          <a:p>
            <a:r>
              <a:rPr lang="en-GB" altLang="en-US" dirty="0" smtClean="0"/>
              <a:t>Good Governance in the Public Sector</a:t>
            </a:r>
          </a:p>
        </p:txBody>
      </p:sp>
    </p:spTree>
    <p:extLst>
      <p:ext uri="{BB962C8B-B14F-4D97-AF65-F5344CB8AC3E}">
        <p14:creationId xmlns:p14="http://schemas.microsoft.com/office/powerpoint/2010/main" val="2565916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lvl="1" indent="0" algn="ctr">
              <a:lnSpc>
                <a:spcPts val="2400"/>
              </a:lnSpc>
              <a:spcBef>
                <a:spcPct val="0"/>
              </a:spcBef>
              <a:spcAft>
                <a:spcPts val="1200"/>
              </a:spcAft>
              <a:buFontTx/>
              <a:buNone/>
              <a:defRPr/>
            </a:pPr>
            <a:r>
              <a:rPr lang="en-US" sz="2400" b="1" dirty="0" smtClean="0">
                <a:solidFill>
                  <a:schemeClr val="bg2">
                    <a:lumMod val="75000"/>
                  </a:schemeClr>
                </a:solidFill>
                <a:ea typeface="ＭＳ Ｐゴシック" charset="0"/>
              </a:rPr>
              <a:t>The </a:t>
            </a:r>
            <a:r>
              <a:rPr lang="en-US" sz="2400" b="1" dirty="0">
                <a:solidFill>
                  <a:schemeClr val="bg2">
                    <a:lumMod val="75000"/>
                  </a:schemeClr>
                </a:solidFill>
                <a:ea typeface="ＭＳ Ｐゴシック" charset="0"/>
              </a:rPr>
              <a:t>fundamental function </a:t>
            </a:r>
            <a:r>
              <a:rPr lang="en-US" sz="2400" b="1" dirty="0" smtClean="0">
                <a:solidFill>
                  <a:schemeClr val="bg2">
                    <a:lumMod val="75000"/>
                  </a:schemeClr>
                </a:solidFill>
                <a:ea typeface="ＭＳ Ｐゴシック" charset="0"/>
              </a:rPr>
              <a:t>of </a:t>
            </a:r>
            <a:r>
              <a:rPr lang="en-US" sz="2400" b="1" i="1" u="sng" dirty="0">
                <a:solidFill>
                  <a:schemeClr val="bg2">
                    <a:lumMod val="75000"/>
                  </a:schemeClr>
                </a:solidFill>
                <a:ea typeface="ＭＳ Ｐゴシック" charset="0"/>
              </a:rPr>
              <a:t>good</a:t>
            </a:r>
            <a:r>
              <a:rPr lang="en-US" sz="2400" b="1" dirty="0">
                <a:solidFill>
                  <a:schemeClr val="bg2">
                    <a:lumMod val="75000"/>
                  </a:schemeClr>
                </a:solidFill>
                <a:ea typeface="ＭＳ Ｐゴシック" charset="0"/>
              </a:rPr>
              <a:t> governance in the public sector is to ensure that entities achieve their intended outcomes while acting in the public interest at all </a:t>
            </a:r>
            <a:r>
              <a:rPr lang="en-US" sz="2400" b="1" dirty="0" smtClean="0">
                <a:solidFill>
                  <a:schemeClr val="bg2">
                    <a:lumMod val="75000"/>
                  </a:schemeClr>
                </a:solidFill>
                <a:ea typeface="ＭＳ Ｐゴシック" charset="0"/>
              </a:rPr>
              <a:t>times.</a:t>
            </a:r>
            <a:endParaRPr lang="en-US" sz="2400" b="1" dirty="0">
              <a:solidFill>
                <a:schemeClr val="bg2">
                  <a:lumMod val="75000"/>
                </a:schemeClr>
              </a:solidFill>
              <a:ea typeface="ＭＳ Ｐゴシック" charset="0"/>
            </a:endParaRPr>
          </a:p>
        </p:txBody>
      </p:sp>
      <p:sp>
        <p:nvSpPr>
          <p:cNvPr id="33795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628650" indent="-628650" eaLnBrk="1" hangingPunct="1"/>
            <a:r>
              <a:rPr lang="en-US" altLang="en-US" sz="2800" dirty="0" smtClean="0">
                <a:ea typeface="ヒラギノ角ゴ Pro W3"/>
                <a:cs typeface="ヒラギノ角ゴ Pro W3"/>
              </a:rPr>
              <a:t>Good Governance in Public Sector</a:t>
            </a:r>
            <a:endParaRPr lang="en-US" altLang="en-US" sz="2800" dirty="0" smtClean="0"/>
          </a:p>
        </p:txBody>
      </p:sp>
      <p:pic>
        <p:nvPicPr>
          <p:cNvPr id="3379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6300788"/>
            <a:ext cx="21336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Content Placeholder 3"/>
          <p:cNvSpPr txBox="1">
            <a:spLocks/>
          </p:cNvSpPr>
          <p:nvPr/>
        </p:nvSpPr>
        <p:spPr bwMode="auto">
          <a:xfrm>
            <a:off x="4876800" y="1981200"/>
            <a:ext cx="3886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595959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rgbClr val="595959"/>
                </a:solidFill>
                <a:latin typeface="+mn-lt"/>
                <a:ea typeface="MS PGothic" panose="020B0600070205080204" pitchFamily="34" charset="-128"/>
                <a:cs typeface="ＭＳ Ｐゴシック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rgbClr val="595959"/>
                </a:solidFill>
                <a:latin typeface="+mn-lt"/>
                <a:ea typeface="MS PGothic" panose="020B0600070205080204" pitchFamily="34" charset="-128"/>
                <a:cs typeface="ＭＳ Ｐゴシック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rgbClr val="595959"/>
                </a:solidFill>
                <a:latin typeface="+mn-lt"/>
                <a:ea typeface="MS PGothic" panose="020B0600070205080204" pitchFamily="34" charset="-128"/>
                <a:cs typeface="ＭＳ Ｐゴシック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595959"/>
                </a:solidFill>
                <a:latin typeface="+mn-lt"/>
                <a:ea typeface="MS PGothic" panose="020B0600070205080204" pitchFamily="34" charset="-128"/>
                <a:cs typeface="ＭＳ Ｐゴシック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defRPr/>
            </a:pPr>
            <a:r>
              <a:rPr lang="en-GB" kern="0" dirty="0" smtClean="0">
                <a:solidFill>
                  <a:schemeClr val="bg2">
                    <a:lumMod val="75000"/>
                  </a:schemeClr>
                </a:solidFill>
                <a:ea typeface="ＭＳ Ｐゴシック"/>
              </a:rPr>
              <a:t>Good governance tied to:</a:t>
            </a:r>
          </a:p>
          <a:p>
            <a:pPr lvl="1" eaLnBrk="1" hangingPunct="1">
              <a:defRPr/>
            </a:pPr>
            <a:r>
              <a:rPr lang="en-GB" kern="0" dirty="0" smtClean="0">
                <a:solidFill>
                  <a:schemeClr val="bg2">
                    <a:lumMod val="75000"/>
                  </a:schemeClr>
                </a:solidFill>
                <a:ea typeface="ＭＳ Ｐゴシック"/>
              </a:rPr>
              <a:t>Achieving intended outcomes</a:t>
            </a:r>
          </a:p>
          <a:p>
            <a:pPr lvl="1" eaLnBrk="1" hangingPunct="1">
              <a:defRPr/>
            </a:pPr>
            <a:r>
              <a:rPr lang="en-GB" kern="0" dirty="0" smtClean="0">
                <a:solidFill>
                  <a:schemeClr val="bg2">
                    <a:lumMod val="75000"/>
                  </a:schemeClr>
                </a:solidFill>
                <a:ea typeface="ＭＳ Ｐゴシック"/>
              </a:rPr>
              <a:t>Acting in the public interest at all times</a:t>
            </a:r>
          </a:p>
        </p:txBody>
      </p:sp>
      <p:sp>
        <p:nvSpPr>
          <p:cNvPr id="13" name="Subtitle 1"/>
          <p:cNvSpPr>
            <a:spLocks noGrp="1"/>
          </p:cNvSpPr>
          <p:nvPr>
            <p:ph type="subTitle" idx="10"/>
          </p:nvPr>
        </p:nvSpPr>
        <p:spPr>
          <a:xfrm>
            <a:off x="381000" y="152400"/>
            <a:ext cx="3276600" cy="238125"/>
          </a:xfrm>
        </p:spPr>
        <p:txBody>
          <a:bodyPr/>
          <a:lstStyle/>
          <a:p>
            <a:r>
              <a:rPr lang="en-GB" altLang="en-US" dirty="0" smtClean="0"/>
              <a:t>Good Governance in the Public Sector</a:t>
            </a:r>
          </a:p>
        </p:txBody>
      </p:sp>
    </p:spTree>
    <p:extLst>
      <p:ext uri="{BB962C8B-B14F-4D97-AF65-F5344CB8AC3E}">
        <p14:creationId xmlns:p14="http://schemas.microsoft.com/office/powerpoint/2010/main" val="1225573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 smtClean="0"/>
              <a:t>Framework Principles</a:t>
            </a:r>
          </a:p>
        </p:txBody>
      </p:sp>
      <p:pic>
        <p:nvPicPr>
          <p:cNvPr id="3584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6300788"/>
            <a:ext cx="21336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ontent Placeholder 1"/>
          <p:cNvSpPr txBox="1">
            <a:spLocks/>
          </p:cNvSpPr>
          <p:nvPr/>
        </p:nvSpPr>
        <p:spPr bwMode="auto">
          <a:xfrm>
            <a:off x="370840" y="1570300"/>
            <a:ext cx="8458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2">
                    <a:lumMod val="65000"/>
                    <a:lumOff val="35000"/>
                  </a:schemeClr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2">
                    <a:lumMod val="65000"/>
                    <a:lumOff val="35000"/>
                  </a:schemeClr>
                </a:solidFill>
                <a:latin typeface="+mn-lt"/>
                <a:ea typeface="MS PGothic" panose="020B0600070205080204" pitchFamily="34" charset="-128"/>
                <a:cs typeface="ＭＳ Ｐゴシック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2">
                    <a:lumMod val="65000"/>
                    <a:lumOff val="35000"/>
                  </a:schemeClr>
                </a:solidFill>
                <a:latin typeface="+mn-lt"/>
                <a:ea typeface="MS PGothic" panose="020B0600070205080204" pitchFamily="34" charset="-128"/>
                <a:cs typeface="ＭＳ Ｐゴシック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2">
                    <a:lumMod val="65000"/>
                    <a:lumOff val="35000"/>
                  </a:schemeClr>
                </a:solidFill>
                <a:latin typeface="+mn-lt"/>
                <a:ea typeface="MS PGothic" panose="020B0600070205080204" pitchFamily="34" charset="-128"/>
                <a:cs typeface="ＭＳ Ｐゴシック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2">
                    <a:lumMod val="65000"/>
                    <a:lumOff val="35000"/>
                  </a:schemeClr>
                </a:solidFill>
                <a:latin typeface="+mn-lt"/>
                <a:ea typeface="MS PGothic" panose="020B0600070205080204" pitchFamily="34" charset="-128"/>
                <a:cs typeface="ＭＳ Ｐゴシック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buNone/>
              <a:defRPr/>
            </a:pPr>
            <a:r>
              <a:rPr lang="en-GB" dirty="0" smtClean="0">
                <a:solidFill>
                  <a:schemeClr val="bg2">
                    <a:lumMod val="75000"/>
                  </a:schemeClr>
                </a:solidFill>
                <a:ea typeface="ＭＳ Ｐゴシック"/>
                <a:cs typeface="ＭＳ Ｐゴシック"/>
              </a:rPr>
              <a:t>Acting in the public interest requires:</a:t>
            </a:r>
          </a:p>
          <a:p>
            <a:pPr marL="457200" indent="-457200" eaLnBrk="1" hangingPunct="1">
              <a:buFont typeface="+mj-lt"/>
              <a:buAutoNum type="alphaUcPeriod"/>
              <a:defRPr/>
            </a:pPr>
            <a:r>
              <a:rPr lang="en-GB" dirty="0" smtClean="0">
                <a:solidFill>
                  <a:schemeClr val="bg2">
                    <a:lumMod val="75000"/>
                  </a:schemeClr>
                </a:solidFill>
                <a:ea typeface="ＭＳ Ｐゴシック"/>
                <a:cs typeface="ＭＳ Ｐゴシック"/>
              </a:rPr>
              <a:t>Behaving with </a:t>
            </a:r>
            <a:r>
              <a:rPr lang="en-GB" dirty="0">
                <a:solidFill>
                  <a:schemeClr val="bg2">
                    <a:lumMod val="75000"/>
                  </a:schemeClr>
                </a:solidFill>
                <a:ea typeface="ＭＳ Ｐゴシック"/>
                <a:cs typeface="ＭＳ Ｐゴシック"/>
              </a:rPr>
              <a:t>integrity, demonstrating strong commitment to values, and respecting the rule of law</a:t>
            </a:r>
          </a:p>
          <a:p>
            <a:pPr marL="457200" indent="-457200" eaLnBrk="1" hangingPunct="1">
              <a:buFont typeface="+mj-lt"/>
              <a:buAutoNum type="alphaUcPeriod"/>
              <a:defRPr/>
            </a:pPr>
            <a:r>
              <a:rPr lang="en-GB" dirty="0" smtClean="0">
                <a:solidFill>
                  <a:schemeClr val="bg2">
                    <a:lumMod val="75000"/>
                  </a:schemeClr>
                </a:solidFill>
                <a:ea typeface="ＭＳ Ｐゴシック"/>
                <a:cs typeface="ＭＳ Ｐゴシック"/>
              </a:rPr>
              <a:t>Ensuring openness </a:t>
            </a:r>
            <a:r>
              <a:rPr lang="en-GB" dirty="0">
                <a:solidFill>
                  <a:schemeClr val="bg2">
                    <a:lumMod val="75000"/>
                  </a:schemeClr>
                </a:solidFill>
                <a:ea typeface="ＭＳ Ｐゴシック"/>
                <a:cs typeface="ＭＳ Ｐゴシック"/>
              </a:rPr>
              <a:t>and comprehensive stakeholder </a:t>
            </a:r>
            <a:r>
              <a:rPr lang="en-GB" dirty="0" smtClean="0">
                <a:solidFill>
                  <a:schemeClr val="bg2">
                    <a:lumMod val="75000"/>
                  </a:schemeClr>
                </a:solidFill>
                <a:ea typeface="ＭＳ Ｐゴシック"/>
                <a:cs typeface="ＭＳ Ｐゴシック"/>
              </a:rPr>
              <a:t>engagement</a:t>
            </a:r>
            <a:endParaRPr lang="en-GB" dirty="0">
              <a:solidFill>
                <a:schemeClr val="bg2">
                  <a:lumMod val="75000"/>
                </a:schemeClr>
              </a:solidFill>
              <a:ea typeface="ＭＳ Ｐゴシック"/>
              <a:cs typeface="ＭＳ Ｐゴシック"/>
            </a:endParaRPr>
          </a:p>
        </p:txBody>
      </p:sp>
      <p:sp>
        <p:nvSpPr>
          <p:cNvPr id="11" name="Subtitle 1"/>
          <p:cNvSpPr>
            <a:spLocks noGrp="1"/>
          </p:cNvSpPr>
          <p:nvPr>
            <p:ph type="subTitle" idx="10"/>
          </p:nvPr>
        </p:nvSpPr>
        <p:spPr>
          <a:xfrm>
            <a:off x="381000" y="152400"/>
            <a:ext cx="3276600" cy="238125"/>
          </a:xfrm>
        </p:spPr>
        <p:txBody>
          <a:bodyPr/>
          <a:lstStyle/>
          <a:p>
            <a:r>
              <a:rPr lang="en-GB" altLang="en-US" dirty="0" smtClean="0"/>
              <a:t>Good Governance in the Public Sector</a:t>
            </a:r>
          </a:p>
        </p:txBody>
      </p:sp>
    </p:spTree>
    <p:extLst>
      <p:ext uri="{BB962C8B-B14F-4D97-AF65-F5344CB8AC3E}">
        <p14:creationId xmlns:p14="http://schemas.microsoft.com/office/powerpoint/2010/main" val="4168128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 smtClean="0"/>
              <a:t>Framework Principles</a:t>
            </a:r>
          </a:p>
        </p:txBody>
      </p:sp>
      <p:pic>
        <p:nvPicPr>
          <p:cNvPr id="3789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6300788"/>
            <a:ext cx="21336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3" name="Subtitle 1"/>
          <p:cNvSpPr>
            <a:spLocks noGrp="1"/>
          </p:cNvSpPr>
          <p:nvPr>
            <p:ph type="subTitle" idx="10"/>
          </p:nvPr>
        </p:nvSpPr>
        <p:spPr>
          <a:xfrm>
            <a:off x="381000" y="152400"/>
            <a:ext cx="3276600" cy="238125"/>
          </a:xfrm>
        </p:spPr>
        <p:txBody>
          <a:bodyPr/>
          <a:lstStyle/>
          <a:p>
            <a:r>
              <a:rPr lang="en-GB" altLang="en-US" dirty="0" smtClean="0"/>
              <a:t>Good Governance in the Public Sector</a:t>
            </a:r>
          </a:p>
        </p:txBody>
      </p:sp>
      <p:sp>
        <p:nvSpPr>
          <p:cNvPr id="6" name="Content Placeholder 1"/>
          <p:cNvSpPr txBox="1">
            <a:spLocks/>
          </p:cNvSpPr>
          <p:nvPr/>
        </p:nvSpPr>
        <p:spPr bwMode="auto">
          <a:xfrm>
            <a:off x="370840" y="1570300"/>
            <a:ext cx="8458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2">
                    <a:lumMod val="65000"/>
                    <a:lumOff val="35000"/>
                  </a:schemeClr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2">
                    <a:lumMod val="65000"/>
                    <a:lumOff val="35000"/>
                  </a:schemeClr>
                </a:solidFill>
                <a:latin typeface="+mn-lt"/>
                <a:ea typeface="MS PGothic" panose="020B0600070205080204" pitchFamily="34" charset="-128"/>
                <a:cs typeface="ＭＳ Ｐゴシック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2">
                    <a:lumMod val="65000"/>
                    <a:lumOff val="35000"/>
                  </a:schemeClr>
                </a:solidFill>
                <a:latin typeface="+mn-lt"/>
                <a:ea typeface="MS PGothic" panose="020B0600070205080204" pitchFamily="34" charset="-128"/>
                <a:cs typeface="ＭＳ Ｐゴシック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2">
                    <a:lumMod val="65000"/>
                    <a:lumOff val="35000"/>
                  </a:schemeClr>
                </a:solidFill>
                <a:latin typeface="+mn-lt"/>
                <a:ea typeface="MS PGothic" panose="020B0600070205080204" pitchFamily="34" charset="-128"/>
                <a:cs typeface="ＭＳ Ｐゴシック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2">
                    <a:lumMod val="65000"/>
                    <a:lumOff val="35000"/>
                  </a:schemeClr>
                </a:solidFill>
                <a:latin typeface="+mn-lt"/>
                <a:ea typeface="MS PGothic" panose="020B0600070205080204" pitchFamily="34" charset="-128"/>
                <a:cs typeface="ＭＳ Ｐゴシック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buNone/>
              <a:defRPr/>
            </a:pPr>
            <a:r>
              <a:rPr lang="en-GB" dirty="0" smtClean="0">
                <a:solidFill>
                  <a:schemeClr val="bg2">
                    <a:lumMod val="75000"/>
                  </a:schemeClr>
                </a:solidFill>
                <a:ea typeface="ＭＳ Ｐゴシック"/>
                <a:cs typeface="ＭＳ Ｐゴシック"/>
              </a:rPr>
              <a:t>Achieving good governance in the public sector requires:</a:t>
            </a:r>
          </a:p>
          <a:p>
            <a:pPr marL="457200" indent="-457200" eaLnBrk="1" hangingPunct="1">
              <a:buFont typeface="+mj-lt"/>
              <a:buAutoNum type="alphaUcPeriod" startAt="3"/>
              <a:defRPr/>
            </a:pPr>
            <a:r>
              <a:rPr lang="en-GB" dirty="0" smtClean="0">
                <a:solidFill>
                  <a:schemeClr val="bg2">
                    <a:lumMod val="75000"/>
                  </a:schemeClr>
                </a:solidFill>
                <a:ea typeface="ＭＳ Ｐゴシック"/>
                <a:cs typeface="ＭＳ Ｐゴシック"/>
              </a:rPr>
              <a:t>Defining </a:t>
            </a:r>
            <a:r>
              <a:rPr lang="en-US" altLang="en-US" dirty="0">
                <a:solidFill>
                  <a:srgbClr val="595959"/>
                </a:solidFill>
              </a:rPr>
              <a:t>outcomes </a:t>
            </a:r>
            <a:r>
              <a:rPr lang="en-US" altLang="en-US" dirty="0" smtClean="0">
                <a:solidFill>
                  <a:srgbClr val="595959"/>
                </a:solidFill>
              </a:rPr>
              <a:t>in </a:t>
            </a:r>
            <a:r>
              <a:rPr lang="en-US" altLang="en-US" dirty="0">
                <a:solidFill>
                  <a:srgbClr val="595959"/>
                </a:solidFill>
              </a:rPr>
              <a:t>terms of sustainable economic, social, and environmental </a:t>
            </a:r>
            <a:r>
              <a:rPr lang="en-US" altLang="en-US" dirty="0" smtClean="0">
                <a:solidFill>
                  <a:srgbClr val="595959"/>
                </a:solidFill>
              </a:rPr>
              <a:t>benefits</a:t>
            </a:r>
          </a:p>
          <a:p>
            <a:pPr marL="457200" indent="-457200" eaLnBrk="1" hangingPunct="1">
              <a:buFont typeface="+mj-lt"/>
              <a:buAutoNum type="alphaUcPeriod" startAt="3"/>
              <a:defRPr/>
            </a:pPr>
            <a:r>
              <a:rPr lang="en-US" altLang="en-US" dirty="0" smtClean="0">
                <a:solidFill>
                  <a:srgbClr val="595959"/>
                </a:solidFill>
              </a:rPr>
              <a:t>Determining t</a:t>
            </a:r>
            <a:r>
              <a:rPr lang="en-GB" dirty="0" smtClean="0">
                <a:solidFill>
                  <a:schemeClr val="bg2">
                    <a:lumMod val="75000"/>
                  </a:schemeClr>
                </a:solidFill>
                <a:ea typeface="ＭＳ Ｐゴシック"/>
                <a:cs typeface="ＭＳ Ｐゴシック"/>
              </a:rPr>
              <a:t>he interventions</a:t>
            </a:r>
            <a:r>
              <a:rPr lang="en-US" altLang="en-US" dirty="0">
                <a:solidFill>
                  <a:srgbClr val="595959"/>
                </a:solidFill>
              </a:rPr>
              <a:t> necessary to optimize the achievement of the intended </a:t>
            </a:r>
            <a:r>
              <a:rPr lang="en-US" altLang="en-US" dirty="0" smtClean="0">
                <a:solidFill>
                  <a:srgbClr val="595959"/>
                </a:solidFill>
              </a:rPr>
              <a:t>outcomes</a:t>
            </a:r>
            <a:endParaRPr lang="en-GB" dirty="0" smtClean="0">
              <a:solidFill>
                <a:schemeClr val="bg2">
                  <a:lumMod val="75000"/>
                </a:schemeClr>
              </a:solidFill>
              <a:ea typeface="ＭＳ Ｐゴシック"/>
              <a:cs typeface="ＭＳ Ｐゴシック"/>
            </a:endParaRPr>
          </a:p>
          <a:p>
            <a:pPr marL="457200" indent="-457200" eaLnBrk="1" hangingPunct="1">
              <a:buFont typeface="+mj-lt"/>
              <a:buAutoNum type="alphaUcPeriod" startAt="3"/>
              <a:defRPr/>
            </a:pPr>
            <a:r>
              <a:rPr lang="en-GB" dirty="0" smtClean="0">
                <a:solidFill>
                  <a:schemeClr val="bg2">
                    <a:lumMod val="75000"/>
                  </a:schemeClr>
                </a:solidFill>
                <a:ea typeface="ＭＳ Ｐゴシック"/>
                <a:cs typeface="ＭＳ Ｐゴシック"/>
              </a:rPr>
              <a:t>Developing an entity’s </a:t>
            </a:r>
            <a:r>
              <a:rPr lang="en-US" altLang="en-US" dirty="0" smtClean="0">
                <a:solidFill>
                  <a:srgbClr val="595959"/>
                </a:solidFill>
              </a:rPr>
              <a:t>capacity</a:t>
            </a:r>
            <a:r>
              <a:rPr lang="en-US" altLang="en-US" dirty="0">
                <a:solidFill>
                  <a:srgbClr val="595959"/>
                </a:solidFill>
              </a:rPr>
              <a:t>, including the capability of its leadership and the individuals within </a:t>
            </a:r>
            <a:r>
              <a:rPr lang="en-US" altLang="en-US" dirty="0" smtClean="0">
                <a:solidFill>
                  <a:srgbClr val="595959"/>
                </a:solidFill>
              </a:rPr>
              <a:t>it</a:t>
            </a:r>
            <a:endParaRPr lang="en-US" altLang="en-US" dirty="0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7680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ontent Placeholder 1"/>
          <p:cNvSpPr>
            <a:spLocks noGrp="1"/>
          </p:cNvSpPr>
          <p:nvPr>
            <p:ph idx="1"/>
          </p:nvPr>
        </p:nvSpPr>
        <p:spPr>
          <a:xfrm>
            <a:off x="381000" y="1514475"/>
            <a:ext cx="8458200" cy="4114800"/>
          </a:xfrm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altLang="en-US" dirty="0" smtClean="0">
                <a:solidFill>
                  <a:srgbClr val="595959"/>
                </a:solidFill>
              </a:rPr>
              <a:t>Framework purpose and development</a:t>
            </a:r>
          </a:p>
          <a:p>
            <a:pPr eaLnBrk="1" hangingPunct="1">
              <a:spcAft>
                <a:spcPts val="600"/>
              </a:spcAft>
            </a:pPr>
            <a:r>
              <a:rPr lang="en-US" altLang="en-US" dirty="0" smtClean="0">
                <a:solidFill>
                  <a:srgbClr val="595959"/>
                </a:solidFill>
              </a:rPr>
              <a:t>Key definitions</a:t>
            </a:r>
          </a:p>
          <a:p>
            <a:pPr eaLnBrk="1" hangingPunct="1">
              <a:spcAft>
                <a:spcPts val="600"/>
              </a:spcAft>
            </a:pPr>
            <a:r>
              <a:rPr lang="en-US" altLang="en-US" dirty="0" smtClean="0">
                <a:solidFill>
                  <a:srgbClr val="595959"/>
                </a:solidFill>
              </a:rPr>
              <a:t>Overall structure</a:t>
            </a:r>
          </a:p>
          <a:p>
            <a:pPr eaLnBrk="1" hangingPunct="1">
              <a:spcAft>
                <a:spcPts val="600"/>
              </a:spcAft>
            </a:pPr>
            <a:r>
              <a:rPr lang="en-US" altLang="en-US" dirty="0" smtClean="0">
                <a:solidFill>
                  <a:srgbClr val="595959"/>
                </a:solidFill>
              </a:rPr>
              <a:t>Guidance on implementing the principles</a:t>
            </a:r>
          </a:p>
          <a:p>
            <a:pPr eaLnBrk="1" hangingPunct="1">
              <a:spcAft>
                <a:spcPts val="600"/>
              </a:spcAft>
            </a:pPr>
            <a:r>
              <a:rPr lang="en-US" altLang="en-US" dirty="0" smtClean="0">
                <a:solidFill>
                  <a:srgbClr val="595959"/>
                </a:solidFill>
              </a:rPr>
              <a:t>Framework supplement</a:t>
            </a:r>
          </a:p>
          <a:p>
            <a:pPr eaLnBrk="1" hangingPunct="1">
              <a:spcAft>
                <a:spcPts val="600"/>
              </a:spcAft>
            </a:pPr>
            <a:r>
              <a:rPr lang="en-US" altLang="en-US" dirty="0" smtClean="0">
                <a:solidFill>
                  <a:srgbClr val="595959"/>
                </a:solidFill>
              </a:rPr>
              <a:t>Looking ahead</a:t>
            </a:r>
          </a:p>
        </p:txBody>
      </p:sp>
      <p:sp>
        <p:nvSpPr>
          <p:cNvPr id="7171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 smtClean="0"/>
              <a:t>Agenda</a:t>
            </a:r>
          </a:p>
        </p:txBody>
      </p:sp>
      <p:pic>
        <p:nvPicPr>
          <p:cNvPr id="717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6300788"/>
            <a:ext cx="21336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3" name="Subtitle 1"/>
          <p:cNvSpPr>
            <a:spLocks noGrp="1"/>
          </p:cNvSpPr>
          <p:nvPr>
            <p:ph type="subTitle" idx="10"/>
          </p:nvPr>
        </p:nvSpPr>
        <p:spPr>
          <a:xfrm>
            <a:off x="381000" y="152400"/>
            <a:ext cx="3276600" cy="238125"/>
          </a:xfrm>
        </p:spPr>
        <p:txBody>
          <a:bodyPr/>
          <a:lstStyle/>
          <a:p>
            <a:r>
              <a:rPr lang="en-GB" altLang="en-US" dirty="0" smtClean="0"/>
              <a:t>Good Governance in the Public Sector</a:t>
            </a:r>
          </a:p>
        </p:txBody>
      </p:sp>
    </p:spTree>
    <p:extLst>
      <p:ext uri="{BB962C8B-B14F-4D97-AF65-F5344CB8AC3E}">
        <p14:creationId xmlns:p14="http://schemas.microsoft.com/office/powerpoint/2010/main" val="1642716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 smtClean="0"/>
              <a:t>Framework Principles</a:t>
            </a:r>
          </a:p>
        </p:txBody>
      </p:sp>
      <p:pic>
        <p:nvPicPr>
          <p:cNvPr id="3789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6300788"/>
            <a:ext cx="21336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3" name="Subtitle 1"/>
          <p:cNvSpPr>
            <a:spLocks noGrp="1"/>
          </p:cNvSpPr>
          <p:nvPr>
            <p:ph type="subTitle" idx="10"/>
          </p:nvPr>
        </p:nvSpPr>
        <p:spPr>
          <a:xfrm>
            <a:off x="381000" y="152400"/>
            <a:ext cx="3276600" cy="238125"/>
          </a:xfrm>
        </p:spPr>
        <p:txBody>
          <a:bodyPr/>
          <a:lstStyle/>
          <a:p>
            <a:r>
              <a:rPr lang="en-GB" altLang="en-US" dirty="0" smtClean="0"/>
              <a:t>Good Governance in the Public Sector</a:t>
            </a:r>
          </a:p>
        </p:txBody>
      </p:sp>
      <p:sp>
        <p:nvSpPr>
          <p:cNvPr id="6" name="Content Placeholder 1"/>
          <p:cNvSpPr txBox="1">
            <a:spLocks/>
          </p:cNvSpPr>
          <p:nvPr/>
        </p:nvSpPr>
        <p:spPr bwMode="auto">
          <a:xfrm>
            <a:off x="370840" y="1570300"/>
            <a:ext cx="8458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2">
                    <a:lumMod val="65000"/>
                    <a:lumOff val="35000"/>
                  </a:schemeClr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2">
                    <a:lumMod val="65000"/>
                    <a:lumOff val="35000"/>
                  </a:schemeClr>
                </a:solidFill>
                <a:latin typeface="+mn-lt"/>
                <a:ea typeface="MS PGothic" panose="020B0600070205080204" pitchFamily="34" charset="-128"/>
                <a:cs typeface="ＭＳ Ｐゴシック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2">
                    <a:lumMod val="65000"/>
                    <a:lumOff val="35000"/>
                  </a:schemeClr>
                </a:solidFill>
                <a:latin typeface="+mn-lt"/>
                <a:ea typeface="MS PGothic" panose="020B0600070205080204" pitchFamily="34" charset="-128"/>
                <a:cs typeface="ＭＳ Ｐゴシック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2">
                    <a:lumMod val="65000"/>
                    <a:lumOff val="35000"/>
                  </a:schemeClr>
                </a:solidFill>
                <a:latin typeface="+mn-lt"/>
                <a:ea typeface="MS PGothic" panose="020B0600070205080204" pitchFamily="34" charset="-128"/>
                <a:cs typeface="ＭＳ Ｐゴシック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2">
                    <a:lumMod val="65000"/>
                    <a:lumOff val="35000"/>
                  </a:schemeClr>
                </a:solidFill>
                <a:latin typeface="+mn-lt"/>
                <a:ea typeface="MS PGothic" panose="020B0600070205080204" pitchFamily="34" charset="-128"/>
                <a:cs typeface="ＭＳ Ｐゴシック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buNone/>
              <a:defRPr/>
            </a:pPr>
            <a:r>
              <a:rPr lang="en-GB" dirty="0" smtClean="0">
                <a:solidFill>
                  <a:schemeClr val="bg2">
                    <a:lumMod val="75000"/>
                  </a:schemeClr>
                </a:solidFill>
                <a:ea typeface="ＭＳ Ｐゴシック"/>
                <a:cs typeface="ＭＳ Ｐゴシック"/>
              </a:rPr>
              <a:t>Achieving good governance in the public sector requires:</a:t>
            </a:r>
          </a:p>
          <a:p>
            <a:pPr marL="457200" indent="-457200" eaLnBrk="1" hangingPunct="1">
              <a:buFont typeface="+mj-lt"/>
              <a:buAutoNum type="alphaUcPeriod" startAt="6"/>
              <a:defRPr/>
            </a:pPr>
            <a:r>
              <a:rPr lang="en-GB" dirty="0" smtClean="0">
                <a:solidFill>
                  <a:schemeClr val="bg2">
                    <a:lumMod val="75000"/>
                  </a:schemeClr>
                </a:solidFill>
                <a:ea typeface="ＭＳ Ｐゴシック"/>
                <a:cs typeface="ＭＳ Ｐゴシック"/>
              </a:rPr>
              <a:t>Managing risks and </a:t>
            </a:r>
            <a:r>
              <a:rPr lang="en-US" altLang="en-US" dirty="0" smtClean="0">
                <a:solidFill>
                  <a:srgbClr val="595959"/>
                </a:solidFill>
              </a:rPr>
              <a:t>performance </a:t>
            </a:r>
            <a:r>
              <a:rPr lang="en-US" altLang="en-US" dirty="0">
                <a:solidFill>
                  <a:srgbClr val="595959"/>
                </a:solidFill>
              </a:rPr>
              <a:t>through robust internal control and strong public financial </a:t>
            </a:r>
            <a:r>
              <a:rPr lang="en-US" altLang="en-US" dirty="0" smtClean="0">
                <a:solidFill>
                  <a:srgbClr val="595959"/>
                </a:solidFill>
              </a:rPr>
              <a:t>management</a:t>
            </a:r>
            <a:endParaRPr lang="en-US" altLang="en-US" dirty="0">
              <a:solidFill>
                <a:srgbClr val="595959"/>
              </a:solidFill>
            </a:endParaRPr>
          </a:p>
          <a:p>
            <a:pPr marL="457200" indent="-457200" eaLnBrk="1" hangingPunct="1">
              <a:buFont typeface="+mj-lt"/>
              <a:buAutoNum type="alphaUcPeriod" startAt="6"/>
              <a:defRPr/>
            </a:pPr>
            <a:r>
              <a:rPr lang="en-GB" dirty="0" smtClean="0">
                <a:solidFill>
                  <a:schemeClr val="bg2">
                    <a:lumMod val="75000"/>
                  </a:schemeClr>
                </a:solidFill>
                <a:ea typeface="ＭＳ Ｐゴシック"/>
                <a:cs typeface="ＭＳ Ｐゴシック"/>
              </a:rPr>
              <a:t>Implementing </a:t>
            </a:r>
            <a:r>
              <a:rPr lang="en-US" altLang="en-US" dirty="0">
                <a:solidFill>
                  <a:srgbClr val="595959"/>
                </a:solidFill>
              </a:rPr>
              <a:t>good practices in transparency, reporting, and audit, to deliver effective </a:t>
            </a:r>
            <a:r>
              <a:rPr lang="en-US" altLang="en-US" dirty="0" smtClean="0">
                <a:solidFill>
                  <a:srgbClr val="595959"/>
                </a:solidFill>
              </a:rPr>
              <a:t>accountability</a:t>
            </a:r>
            <a:endParaRPr lang="en-US" altLang="en-US" dirty="0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008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 smtClean="0"/>
              <a:t>Good Governance in the Public Sector: </a:t>
            </a:r>
            <a:br>
              <a:rPr lang="en-US" altLang="en-US" sz="2800" dirty="0" smtClean="0"/>
            </a:br>
            <a:r>
              <a:rPr lang="en-US" altLang="en-US" sz="2800" dirty="0" smtClean="0"/>
              <a:t>An International Framework</a:t>
            </a:r>
          </a:p>
        </p:txBody>
      </p:sp>
      <p:pic>
        <p:nvPicPr>
          <p:cNvPr id="3993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6300788"/>
            <a:ext cx="21336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7894" y="1331913"/>
            <a:ext cx="4748212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2" name="Subtitle 1"/>
          <p:cNvSpPr>
            <a:spLocks noGrp="1"/>
          </p:cNvSpPr>
          <p:nvPr>
            <p:ph type="subTitle" idx="10"/>
          </p:nvPr>
        </p:nvSpPr>
        <p:spPr>
          <a:xfrm>
            <a:off x="381000" y="152400"/>
            <a:ext cx="3276600" cy="238125"/>
          </a:xfrm>
        </p:spPr>
        <p:txBody>
          <a:bodyPr/>
          <a:lstStyle/>
          <a:p>
            <a:r>
              <a:rPr lang="en-GB" altLang="en-US" dirty="0" smtClean="0"/>
              <a:t>Good Governance in the Public Sector</a:t>
            </a:r>
          </a:p>
        </p:txBody>
      </p:sp>
    </p:spTree>
    <p:extLst>
      <p:ext uri="{BB962C8B-B14F-4D97-AF65-F5344CB8AC3E}">
        <p14:creationId xmlns:p14="http://schemas.microsoft.com/office/powerpoint/2010/main" val="3449692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Content Placeholder 1"/>
          <p:cNvSpPr>
            <a:spLocks noGrp="1"/>
          </p:cNvSpPr>
          <p:nvPr>
            <p:ph idx="1"/>
          </p:nvPr>
        </p:nvSpPr>
        <p:spPr>
          <a:xfrm>
            <a:off x="381000" y="1524000"/>
            <a:ext cx="8026400" cy="4114800"/>
          </a:xfrm>
        </p:spPr>
        <p:txBody>
          <a:bodyPr anchor="ctr"/>
          <a:lstStyle/>
          <a:p>
            <a:pPr marL="0" indent="0" algn="ctr" eaLnBrk="1" hangingPunct="1">
              <a:buFontTx/>
              <a:buNone/>
              <a:defRPr/>
            </a:pPr>
            <a:r>
              <a:rPr lang="en-US" dirty="0" smtClean="0">
                <a:solidFill>
                  <a:srgbClr val="595959"/>
                </a:solidFill>
                <a:ea typeface="ＭＳ Ｐゴシック"/>
                <a:cs typeface="ＭＳ Ｐゴシック"/>
              </a:rPr>
              <a:t>Behaving </a:t>
            </a:r>
            <a:r>
              <a:rPr lang="en-US" dirty="0">
                <a:solidFill>
                  <a:srgbClr val="595959"/>
                </a:solidFill>
                <a:ea typeface="ＭＳ Ｐゴシック"/>
                <a:cs typeface="ＭＳ Ｐゴシック"/>
              </a:rPr>
              <a:t>with integrity, </a:t>
            </a:r>
            <a:r>
              <a:rPr lang="en-US" dirty="0" smtClean="0">
                <a:solidFill>
                  <a:srgbClr val="595959"/>
                </a:solidFill>
                <a:ea typeface="ＭＳ Ｐゴシック"/>
                <a:cs typeface="ＭＳ Ｐゴシック"/>
              </a:rPr>
              <a:t>demonstrating</a:t>
            </a:r>
            <a:br>
              <a:rPr lang="en-US" dirty="0" smtClean="0">
                <a:solidFill>
                  <a:srgbClr val="595959"/>
                </a:solidFill>
                <a:ea typeface="ＭＳ Ｐゴシック"/>
                <a:cs typeface="ＭＳ Ｐゴシック"/>
              </a:rPr>
            </a:br>
            <a:r>
              <a:rPr lang="en-US" dirty="0" smtClean="0">
                <a:solidFill>
                  <a:srgbClr val="595959"/>
                </a:solidFill>
                <a:ea typeface="ＭＳ Ｐゴシック"/>
                <a:cs typeface="ＭＳ Ｐゴシック"/>
              </a:rPr>
              <a:t>strong </a:t>
            </a:r>
            <a:r>
              <a:rPr lang="en-US" dirty="0">
                <a:solidFill>
                  <a:srgbClr val="595959"/>
                </a:solidFill>
                <a:ea typeface="ＭＳ Ｐゴシック"/>
                <a:cs typeface="ＭＳ Ｐゴシック"/>
              </a:rPr>
              <a:t>commitment to </a:t>
            </a:r>
            <a:r>
              <a:rPr lang="en-US" dirty="0" smtClean="0">
                <a:solidFill>
                  <a:srgbClr val="595959"/>
                </a:solidFill>
                <a:ea typeface="ＭＳ Ｐゴシック"/>
                <a:cs typeface="ＭＳ Ｐゴシック"/>
              </a:rPr>
              <a:t>ethical</a:t>
            </a:r>
            <a:br>
              <a:rPr lang="en-US" dirty="0" smtClean="0">
                <a:solidFill>
                  <a:srgbClr val="595959"/>
                </a:solidFill>
                <a:ea typeface="ＭＳ Ｐゴシック"/>
                <a:cs typeface="ＭＳ Ｐゴシック"/>
              </a:rPr>
            </a:br>
            <a:r>
              <a:rPr lang="en-US" dirty="0" smtClean="0">
                <a:solidFill>
                  <a:srgbClr val="595959"/>
                </a:solidFill>
                <a:ea typeface="ＭＳ Ｐゴシック"/>
                <a:cs typeface="ＭＳ Ｐゴシック"/>
              </a:rPr>
              <a:t>values</a:t>
            </a:r>
            <a:r>
              <a:rPr lang="en-US" dirty="0">
                <a:solidFill>
                  <a:srgbClr val="595959"/>
                </a:solidFill>
                <a:ea typeface="ＭＳ Ｐゴシック"/>
                <a:cs typeface="ＭＳ Ｐゴシック"/>
              </a:rPr>
              <a:t>, and respecting the rule of </a:t>
            </a:r>
            <a:r>
              <a:rPr lang="en-US" dirty="0" smtClean="0">
                <a:solidFill>
                  <a:srgbClr val="595959"/>
                </a:solidFill>
                <a:ea typeface="ＭＳ Ｐゴシック"/>
                <a:cs typeface="ＭＳ Ｐゴシック"/>
              </a:rPr>
              <a:t>law</a:t>
            </a:r>
          </a:p>
        </p:txBody>
      </p:sp>
      <p:sp>
        <p:nvSpPr>
          <p:cNvPr id="4198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 smtClean="0"/>
              <a:t>Principle A</a:t>
            </a:r>
          </a:p>
        </p:txBody>
      </p:sp>
      <p:pic>
        <p:nvPicPr>
          <p:cNvPr id="4198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6300788"/>
            <a:ext cx="21336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89" name="Subtitle 1"/>
          <p:cNvSpPr>
            <a:spLocks noGrp="1"/>
          </p:cNvSpPr>
          <p:nvPr>
            <p:ph type="subTitle" idx="10"/>
          </p:nvPr>
        </p:nvSpPr>
        <p:spPr>
          <a:xfrm>
            <a:off x="381000" y="152400"/>
            <a:ext cx="3276600" cy="238125"/>
          </a:xfrm>
        </p:spPr>
        <p:txBody>
          <a:bodyPr/>
          <a:lstStyle/>
          <a:p>
            <a:r>
              <a:rPr lang="en-GB" altLang="en-US" dirty="0" smtClean="0"/>
              <a:t>Good Governance in the Public Sector</a:t>
            </a:r>
          </a:p>
        </p:txBody>
      </p:sp>
    </p:spTree>
    <p:extLst>
      <p:ext uri="{BB962C8B-B14F-4D97-AF65-F5344CB8AC3E}">
        <p14:creationId xmlns:p14="http://schemas.microsoft.com/office/powerpoint/2010/main" val="3953092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Content Placeholder 1"/>
          <p:cNvSpPr>
            <a:spLocks noGrp="1"/>
          </p:cNvSpPr>
          <p:nvPr>
            <p:ph idx="1"/>
          </p:nvPr>
        </p:nvSpPr>
        <p:spPr>
          <a:xfrm>
            <a:off x="381000" y="1524000"/>
            <a:ext cx="8067675" cy="4114800"/>
          </a:xfrm>
        </p:spPr>
        <p:txBody>
          <a:bodyPr anchor="ctr"/>
          <a:lstStyle/>
          <a:p>
            <a:pPr marL="0" indent="0" algn="ctr" eaLnBrk="1" hangingPunct="1">
              <a:buNone/>
              <a:defRPr/>
            </a:pPr>
            <a:r>
              <a:rPr lang="en-US" dirty="0">
                <a:solidFill>
                  <a:srgbClr val="595959"/>
                </a:solidFill>
                <a:ea typeface="ＭＳ Ｐゴシック"/>
                <a:cs typeface="ＭＳ Ｐゴシック"/>
              </a:rPr>
              <a:t>Ensuring openness and comprehensive </a:t>
            </a:r>
            <a:endParaRPr lang="en-US" dirty="0" smtClean="0">
              <a:solidFill>
                <a:srgbClr val="595959"/>
              </a:solidFill>
              <a:ea typeface="ＭＳ Ｐゴシック"/>
              <a:cs typeface="ＭＳ Ｐゴシック"/>
            </a:endParaRPr>
          </a:p>
          <a:p>
            <a:pPr marL="0" indent="0" algn="ctr" eaLnBrk="1" hangingPunct="1">
              <a:buNone/>
              <a:defRPr/>
            </a:pPr>
            <a:r>
              <a:rPr lang="en-US" dirty="0" smtClean="0">
                <a:solidFill>
                  <a:srgbClr val="595959"/>
                </a:solidFill>
                <a:ea typeface="ＭＳ Ｐゴシック"/>
                <a:cs typeface="ＭＳ Ｐゴシック"/>
              </a:rPr>
              <a:t>stakeholder engagement</a:t>
            </a:r>
            <a:endParaRPr lang="en-US" dirty="0">
              <a:solidFill>
                <a:srgbClr val="595959"/>
              </a:solidFill>
              <a:ea typeface="ＭＳ Ｐゴシック"/>
              <a:cs typeface="ＭＳ Ｐゴシック"/>
            </a:endParaRPr>
          </a:p>
        </p:txBody>
      </p:sp>
      <p:sp>
        <p:nvSpPr>
          <p:cNvPr id="44035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 smtClean="0"/>
              <a:t>Principle B</a:t>
            </a:r>
          </a:p>
        </p:txBody>
      </p:sp>
      <p:pic>
        <p:nvPicPr>
          <p:cNvPr id="4403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6300788"/>
            <a:ext cx="21336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37" name="Subtitle 1"/>
          <p:cNvSpPr>
            <a:spLocks noGrp="1"/>
          </p:cNvSpPr>
          <p:nvPr>
            <p:ph type="subTitle" idx="10"/>
          </p:nvPr>
        </p:nvSpPr>
        <p:spPr>
          <a:xfrm>
            <a:off x="381000" y="152400"/>
            <a:ext cx="3276600" cy="238125"/>
          </a:xfrm>
        </p:spPr>
        <p:txBody>
          <a:bodyPr/>
          <a:lstStyle/>
          <a:p>
            <a:r>
              <a:rPr lang="en-GB" altLang="en-US" dirty="0" smtClean="0"/>
              <a:t>Good Governance in the Public Sector</a:t>
            </a:r>
          </a:p>
        </p:txBody>
      </p:sp>
    </p:spTree>
    <p:extLst>
      <p:ext uri="{BB962C8B-B14F-4D97-AF65-F5344CB8AC3E}">
        <p14:creationId xmlns:p14="http://schemas.microsoft.com/office/powerpoint/2010/main" val="2442575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Content Placeholder 1"/>
          <p:cNvSpPr>
            <a:spLocks noGrp="1"/>
          </p:cNvSpPr>
          <p:nvPr>
            <p:ph idx="1"/>
          </p:nvPr>
        </p:nvSpPr>
        <p:spPr>
          <a:xfrm>
            <a:off x="381000" y="1524000"/>
            <a:ext cx="8067675" cy="4114800"/>
          </a:xfrm>
        </p:spPr>
        <p:txBody>
          <a:bodyPr anchor="ctr"/>
          <a:lstStyle/>
          <a:p>
            <a:pPr marL="0" indent="0" algn="ctr" eaLnBrk="1" hangingPunct="1">
              <a:buFontTx/>
              <a:buNone/>
              <a:defRPr/>
            </a:pPr>
            <a:r>
              <a:rPr lang="en-US" dirty="0" smtClean="0">
                <a:solidFill>
                  <a:srgbClr val="595959"/>
                </a:solidFill>
                <a:ea typeface="ＭＳ Ｐゴシック"/>
                <a:cs typeface="ＭＳ Ｐゴシック"/>
              </a:rPr>
              <a:t>Defining outcomes in terms of </a:t>
            </a:r>
          </a:p>
          <a:p>
            <a:pPr marL="0" indent="0" algn="ctr" eaLnBrk="1" hangingPunct="1">
              <a:buFontTx/>
              <a:buNone/>
              <a:defRPr/>
            </a:pPr>
            <a:r>
              <a:rPr lang="en-US" dirty="0" smtClean="0">
                <a:solidFill>
                  <a:srgbClr val="595959"/>
                </a:solidFill>
                <a:ea typeface="ＭＳ Ｐゴシック"/>
                <a:cs typeface="ＭＳ Ｐゴシック"/>
              </a:rPr>
              <a:t>sustainable economic, social, and </a:t>
            </a:r>
          </a:p>
          <a:p>
            <a:pPr marL="0" indent="0" algn="ctr" eaLnBrk="1" hangingPunct="1">
              <a:buFontTx/>
              <a:buNone/>
              <a:defRPr/>
            </a:pPr>
            <a:r>
              <a:rPr lang="en-US" dirty="0" smtClean="0">
                <a:solidFill>
                  <a:srgbClr val="595959"/>
                </a:solidFill>
                <a:ea typeface="ＭＳ Ｐゴシック"/>
                <a:cs typeface="ＭＳ Ｐゴシック"/>
              </a:rPr>
              <a:t>environmental benefits</a:t>
            </a:r>
            <a:endParaRPr lang="en-GB" sz="1400" dirty="0" smtClean="0">
              <a:solidFill>
                <a:srgbClr val="595959"/>
              </a:solidFill>
              <a:ea typeface="ＭＳ Ｐゴシック"/>
              <a:cs typeface="ＭＳ Ｐゴシック"/>
            </a:endParaRPr>
          </a:p>
        </p:txBody>
      </p:sp>
      <p:sp>
        <p:nvSpPr>
          <p:cNvPr id="46083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 smtClean="0"/>
              <a:t>Principle C</a:t>
            </a:r>
          </a:p>
        </p:txBody>
      </p:sp>
      <p:pic>
        <p:nvPicPr>
          <p:cNvPr id="4608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6300788"/>
            <a:ext cx="21336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5" name="Subtitle 1"/>
          <p:cNvSpPr>
            <a:spLocks noGrp="1"/>
          </p:cNvSpPr>
          <p:nvPr>
            <p:ph type="subTitle" idx="10"/>
          </p:nvPr>
        </p:nvSpPr>
        <p:spPr>
          <a:xfrm>
            <a:off x="381000" y="152400"/>
            <a:ext cx="3276600" cy="238125"/>
          </a:xfrm>
        </p:spPr>
        <p:txBody>
          <a:bodyPr/>
          <a:lstStyle/>
          <a:p>
            <a:r>
              <a:rPr lang="en-GB" altLang="en-US" dirty="0" smtClean="0"/>
              <a:t>Good Governance in the Public Sector</a:t>
            </a:r>
          </a:p>
        </p:txBody>
      </p:sp>
    </p:spTree>
    <p:extLst>
      <p:ext uri="{BB962C8B-B14F-4D97-AF65-F5344CB8AC3E}">
        <p14:creationId xmlns:p14="http://schemas.microsoft.com/office/powerpoint/2010/main" val="70431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Content Placeholder 1"/>
          <p:cNvSpPr>
            <a:spLocks noGrp="1"/>
          </p:cNvSpPr>
          <p:nvPr>
            <p:ph idx="1"/>
          </p:nvPr>
        </p:nvSpPr>
        <p:spPr>
          <a:xfrm>
            <a:off x="381000" y="1524000"/>
            <a:ext cx="8067675" cy="4114800"/>
          </a:xfrm>
        </p:spPr>
        <p:txBody>
          <a:bodyPr anchor="ctr"/>
          <a:lstStyle/>
          <a:p>
            <a:pPr marL="0" indent="0" algn="ctr" eaLnBrk="1" hangingPunct="1">
              <a:buFontTx/>
              <a:buNone/>
              <a:defRPr/>
            </a:pPr>
            <a:r>
              <a:rPr lang="en-US" dirty="0" smtClean="0">
                <a:solidFill>
                  <a:srgbClr val="595959"/>
                </a:solidFill>
                <a:ea typeface="ＭＳ Ｐゴシック"/>
                <a:cs typeface="ＭＳ Ｐゴシック"/>
              </a:rPr>
              <a:t>Determining </a:t>
            </a:r>
            <a:r>
              <a:rPr lang="en-US" dirty="0">
                <a:solidFill>
                  <a:srgbClr val="595959"/>
                </a:solidFill>
                <a:ea typeface="ＭＳ Ｐゴシック"/>
                <a:cs typeface="ＭＳ Ｐゴシック"/>
              </a:rPr>
              <a:t>the interventions necessary </a:t>
            </a:r>
            <a:endParaRPr lang="en-US" dirty="0" smtClean="0">
              <a:solidFill>
                <a:srgbClr val="595959"/>
              </a:solidFill>
              <a:ea typeface="ＭＳ Ｐゴシック"/>
              <a:cs typeface="ＭＳ Ｐゴシック"/>
            </a:endParaRPr>
          </a:p>
          <a:p>
            <a:pPr marL="0" indent="0" algn="ctr" eaLnBrk="1" hangingPunct="1">
              <a:buFontTx/>
              <a:buNone/>
              <a:defRPr/>
            </a:pPr>
            <a:r>
              <a:rPr lang="en-US" dirty="0" smtClean="0">
                <a:solidFill>
                  <a:srgbClr val="595959"/>
                </a:solidFill>
                <a:ea typeface="ＭＳ Ｐゴシック"/>
                <a:cs typeface="ＭＳ Ｐゴシック"/>
              </a:rPr>
              <a:t>to </a:t>
            </a:r>
            <a:r>
              <a:rPr lang="en-US" dirty="0">
                <a:solidFill>
                  <a:srgbClr val="595959"/>
                </a:solidFill>
                <a:ea typeface="ＭＳ Ｐゴシック"/>
                <a:cs typeface="ＭＳ Ｐゴシック"/>
              </a:rPr>
              <a:t>optimize the achievement </a:t>
            </a:r>
            <a:endParaRPr lang="en-US" dirty="0" smtClean="0">
              <a:solidFill>
                <a:srgbClr val="595959"/>
              </a:solidFill>
              <a:ea typeface="ＭＳ Ｐゴシック"/>
              <a:cs typeface="ＭＳ Ｐゴシック"/>
            </a:endParaRPr>
          </a:p>
          <a:p>
            <a:pPr marL="0" indent="0" algn="ctr" eaLnBrk="1" hangingPunct="1">
              <a:buFontTx/>
              <a:buNone/>
              <a:defRPr/>
            </a:pPr>
            <a:r>
              <a:rPr lang="en-US" dirty="0" smtClean="0">
                <a:solidFill>
                  <a:srgbClr val="595959"/>
                </a:solidFill>
                <a:ea typeface="ＭＳ Ｐゴシック"/>
                <a:cs typeface="ＭＳ Ｐゴシック"/>
              </a:rPr>
              <a:t>of </a:t>
            </a:r>
            <a:r>
              <a:rPr lang="en-US" dirty="0">
                <a:solidFill>
                  <a:srgbClr val="595959"/>
                </a:solidFill>
                <a:ea typeface="ＭＳ Ｐゴシック"/>
                <a:cs typeface="ＭＳ Ｐゴシック"/>
              </a:rPr>
              <a:t>the intended </a:t>
            </a:r>
            <a:r>
              <a:rPr lang="en-US" dirty="0" smtClean="0">
                <a:solidFill>
                  <a:srgbClr val="595959"/>
                </a:solidFill>
                <a:ea typeface="ＭＳ Ｐゴシック"/>
                <a:cs typeface="ＭＳ Ｐゴシック"/>
              </a:rPr>
              <a:t>outcomes</a:t>
            </a:r>
            <a:endParaRPr lang="en-GB" dirty="0">
              <a:ea typeface="ＭＳ Ｐゴシック" charset="0"/>
            </a:endParaRPr>
          </a:p>
          <a:p>
            <a:pPr eaLnBrk="1" hangingPunct="1">
              <a:defRPr/>
            </a:pPr>
            <a:endParaRPr lang="en-US" dirty="0">
              <a:solidFill>
                <a:srgbClr val="595959"/>
              </a:solidFill>
              <a:ea typeface="ＭＳ Ｐゴシック"/>
              <a:cs typeface="ＭＳ Ｐゴシック"/>
            </a:endParaRPr>
          </a:p>
        </p:txBody>
      </p:sp>
      <p:sp>
        <p:nvSpPr>
          <p:cNvPr id="48131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 smtClean="0"/>
              <a:t>Principle D</a:t>
            </a:r>
          </a:p>
        </p:txBody>
      </p:sp>
      <p:pic>
        <p:nvPicPr>
          <p:cNvPr id="4813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6300788"/>
            <a:ext cx="21336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33" name="Subtitle 1"/>
          <p:cNvSpPr>
            <a:spLocks noGrp="1"/>
          </p:cNvSpPr>
          <p:nvPr>
            <p:ph type="subTitle" idx="10"/>
          </p:nvPr>
        </p:nvSpPr>
        <p:spPr>
          <a:xfrm>
            <a:off x="381000" y="152400"/>
            <a:ext cx="3276600" cy="238125"/>
          </a:xfrm>
        </p:spPr>
        <p:txBody>
          <a:bodyPr/>
          <a:lstStyle/>
          <a:p>
            <a:r>
              <a:rPr lang="en-GB" altLang="en-US" dirty="0" smtClean="0"/>
              <a:t>Good Governance in the Public Sector</a:t>
            </a:r>
          </a:p>
        </p:txBody>
      </p:sp>
    </p:spTree>
    <p:extLst>
      <p:ext uri="{BB962C8B-B14F-4D97-AF65-F5344CB8AC3E}">
        <p14:creationId xmlns:p14="http://schemas.microsoft.com/office/powerpoint/2010/main" val="388476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Content Placeholder 1"/>
          <p:cNvSpPr>
            <a:spLocks noGrp="1"/>
          </p:cNvSpPr>
          <p:nvPr>
            <p:ph idx="1"/>
          </p:nvPr>
        </p:nvSpPr>
        <p:spPr>
          <a:xfrm>
            <a:off x="381000" y="1524000"/>
            <a:ext cx="8067675" cy="4114800"/>
          </a:xfrm>
        </p:spPr>
        <p:txBody>
          <a:bodyPr anchor="ctr"/>
          <a:lstStyle/>
          <a:p>
            <a:pPr marL="0" indent="0" algn="ctr" eaLnBrk="1" hangingPunct="1">
              <a:buFontTx/>
              <a:buNone/>
              <a:defRPr/>
            </a:pPr>
            <a:r>
              <a:rPr lang="en-US" dirty="0" smtClean="0">
                <a:solidFill>
                  <a:srgbClr val="595959"/>
                </a:solidFill>
                <a:ea typeface="ＭＳ Ｐゴシック"/>
                <a:cs typeface="ＭＳ Ｐゴシック"/>
              </a:rPr>
              <a:t>Developing </a:t>
            </a:r>
            <a:r>
              <a:rPr lang="en-US" dirty="0">
                <a:solidFill>
                  <a:srgbClr val="595959"/>
                </a:solidFill>
                <a:ea typeface="ＭＳ Ｐゴシック"/>
                <a:cs typeface="ＭＳ Ｐゴシック"/>
              </a:rPr>
              <a:t>an entity’s capacity, </a:t>
            </a:r>
            <a:endParaRPr lang="en-US" dirty="0" smtClean="0">
              <a:solidFill>
                <a:srgbClr val="595959"/>
              </a:solidFill>
              <a:ea typeface="ＭＳ Ｐゴシック"/>
              <a:cs typeface="ＭＳ Ｐゴシック"/>
            </a:endParaRPr>
          </a:p>
          <a:p>
            <a:pPr marL="0" indent="0" algn="ctr" eaLnBrk="1" hangingPunct="1">
              <a:buFontTx/>
              <a:buNone/>
              <a:defRPr/>
            </a:pPr>
            <a:r>
              <a:rPr lang="en-US" dirty="0" smtClean="0">
                <a:solidFill>
                  <a:srgbClr val="595959"/>
                </a:solidFill>
                <a:ea typeface="ＭＳ Ｐゴシック"/>
                <a:cs typeface="ＭＳ Ｐゴシック"/>
              </a:rPr>
              <a:t>including </a:t>
            </a:r>
            <a:r>
              <a:rPr lang="en-US" dirty="0">
                <a:solidFill>
                  <a:srgbClr val="595959"/>
                </a:solidFill>
                <a:ea typeface="ＭＳ Ｐゴシック"/>
                <a:cs typeface="ＭＳ Ｐゴシック"/>
              </a:rPr>
              <a:t>the capability of its leadership </a:t>
            </a:r>
            <a:endParaRPr lang="en-US" dirty="0" smtClean="0">
              <a:solidFill>
                <a:srgbClr val="595959"/>
              </a:solidFill>
              <a:ea typeface="ＭＳ Ｐゴシック"/>
              <a:cs typeface="ＭＳ Ｐゴシック"/>
            </a:endParaRPr>
          </a:p>
          <a:p>
            <a:pPr marL="0" indent="0" algn="ctr" eaLnBrk="1" hangingPunct="1">
              <a:buFontTx/>
              <a:buNone/>
              <a:defRPr/>
            </a:pPr>
            <a:r>
              <a:rPr lang="en-US" dirty="0" smtClean="0">
                <a:solidFill>
                  <a:srgbClr val="595959"/>
                </a:solidFill>
                <a:ea typeface="ＭＳ Ｐゴシック"/>
                <a:cs typeface="ＭＳ Ｐゴシック"/>
              </a:rPr>
              <a:t>and </a:t>
            </a:r>
            <a:r>
              <a:rPr lang="en-US" dirty="0">
                <a:solidFill>
                  <a:srgbClr val="595959"/>
                </a:solidFill>
                <a:ea typeface="ＭＳ Ｐゴシック"/>
                <a:cs typeface="ＭＳ Ｐゴシック"/>
              </a:rPr>
              <a:t>the individuals within </a:t>
            </a:r>
            <a:r>
              <a:rPr lang="en-US" dirty="0" smtClean="0">
                <a:solidFill>
                  <a:srgbClr val="595959"/>
                </a:solidFill>
                <a:ea typeface="ＭＳ Ｐゴシック"/>
                <a:cs typeface="ＭＳ Ｐゴシック"/>
              </a:rPr>
              <a:t>it</a:t>
            </a:r>
            <a:endParaRPr lang="en-GB" dirty="0">
              <a:ea typeface="ＭＳ Ｐゴシック" charset="0"/>
            </a:endParaRPr>
          </a:p>
          <a:p>
            <a:pPr eaLnBrk="1" hangingPunct="1">
              <a:defRPr/>
            </a:pPr>
            <a:endParaRPr lang="en-US" dirty="0">
              <a:solidFill>
                <a:srgbClr val="595959"/>
              </a:solidFill>
              <a:ea typeface="ＭＳ Ｐゴシック"/>
              <a:cs typeface="ＭＳ Ｐゴシック"/>
            </a:endParaRPr>
          </a:p>
        </p:txBody>
      </p:sp>
      <p:sp>
        <p:nvSpPr>
          <p:cNvPr id="50179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 smtClean="0"/>
              <a:t>Principle E</a:t>
            </a:r>
          </a:p>
        </p:txBody>
      </p:sp>
      <p:pic>
        <p:nvPicPr>
          <p:cNvPr id="5018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6300788"/>
            <a:ext cx="21336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181" name="Subtitle 1"/>
          <p:cNvSpPr>
            <a:spLocks noGrp="1"/>
          </p:cNvSpPr>
          <p:nvPr>
            <p:ph type="subTitle" idx="10"/>
          </p:nvPr>
        </p:nvSpPr>
        <p:spPr>
          <a:xfrm>
            <a:off x="381000" y="152400"/>
            <a:ext cx="3276600" cy="238125"/>
          </a:xfrm>
        </p:spPr>
        <p:txBody>
          <a:bodyPr/>
          <a:lstStyle/>
          <a:p>
            <a:r>
              <a:rPr lang="en-GB" altLang="en-US" dirty="0" smtClean="0"/>
              <a:t>Good Governance in the Public Sector</a:t>
            </a:r>
          </a:p>
        </p:txBody>
      </p:sp>
    </p:spTree>
    <p:extLst>
      <p:ext uri="{BB962C8B-B14F-4D97-AF65-F5344CB8AC3E}">
        <p14:creationId xmlns:p14="http://schemas.microsoft.com/office/powerpoint/2010/main" val="982510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Content Placeholder 1"/>
          <p:cNvSpPr>
            <a:spLocks noGrp="1"/>
          </p:cNvSpPr>
          <p:nvPr>
            <p:ph idx="1"/>
          </p:nvPr>
        </p:nvSpPr>
        <p:spPr>
          <a:xfrm>
            <a:off x="381000" y="1524000"/>
            <a:ext cx="8067675" cy="4114800"/>
          </a:xfrm>
        </p:spPr>
        <p:txBody>
          <a:bodyPr anchor="ctr"/>
          <a:lstStyle/>
          <a:p>
            <a:pPr marL="0" indent="0" algn="ctr" eaLnBrk="1" hangingPunct="1">
              <a:buFontTx/>
              <a:buNone/>
              <a:defRPr/>
            </a:pPr>
            <a:r>
              <a:rPr lang="en-US" dirty="0" smtClean="0">
                <a:solidFill>
                  <a:srgbClr val="595959"/>
                </a:solidFill>
                <a:ea typeface="ＭＳ Ｐゴシック"/>
                <a:cs typeface="ＭＳ Ｐゴシック"/>
              </a:rPr>
              <a:t>Managing </a:t>
            </a:r>
            <a:r>
              <a:rPr lang="en-US" dirty="0">
                <a:solidFill>
                  <a:srgbClr val="595959"/>
                </a:solidFill>
                <a:ea typeface="ＭＳ Ｐゴシック"/>
                <a:cs typeface="ＭＳ Ｐゴシック"/>
              </a:rPr>
              <a:t>risks and performance </a:t>
            </a:r>
            <a:endParaRPr lang="en-US" dirty="0" smtClean="0">
              <a:solidFill>
                <a:srgbClr val="595959"/>
              </a:solidFill>
              <a:ea typeface="ＭＳ Ｐゴシック"/>
              <a:cs typeface="ＭＳ Ｐゴシック"/>
            </a:endParaRPr>
          </a:p>
          <a:p>
            <a:pPr marL="0" indent="0" algn="ctr" eaLnBrk="1" hangingPunct="1">
              <a:buFontTx/>
              <a:buNone/>
              <a:defRPr/>
            </a:pPr>
            <a:r>
              <a:rPr lang="en-US" dirty="0" smtClean="0">
                <a:solidFill>
                  <a:srgbClr val="595959"/>
                </a:solidFill>
                <a:ea typeface="ＭＳ Ｐゴシック"/>
                <a:cs typeface="ＭＳ Ｐゴシック"/>
              </a:rPr>
              <a:t>through </a:t>
            </a:r>
            <a:r>
              <a:rPr lang="en-US" dirty="0">
                <a:solidFill>
                  <a:srgbClr val="595959"/>
                </a:solidFill>
                <a:ea typeface="ＭＳ Ｐゴシック"/>
                <a:cs typeface="ＭＳ Ｐゴシック"/>
              </a:rPr>
              <a:t>robust internal control and </a:t>
            </a:r>
            <a:endParaRPr lang="en-US" dirty="0" smtClean="0">
              <a:solidFill>
                <a:srgbClr val="595959"/>
              </a:solidFill>
              <a:ea typeface="ＭＳ Ｐゴシック"/>
              <a:cs typeface="ＭＳ Ｐゴシック"/>
            </a:endParaRPr>
          </a:p>
          <a:p>
            <a:pPr marL="0" indent="0" algn="ctr" eaLnBrk="1" hangingPunct="1">
              <a:buFontTx/>
              <a:buNone/>
              <a:defRPr/>
            </a:pPr>
            <a:r>
              <a:rPr lang="en-US" dirty="0" smtClean="0">
                <a:solidFill>
                  <a:srgbClr val="595959"/>
                </a:solidFill>
                <a:ea typeface="ＭＳ Ｐゴシック"/>
                <a:cs typeface="ＭＳ Ｐゴシック"/>
              </a:rPr>
              <a:t>strong </a:t>
            </a:r>
            <a:r>
              <a:rPr lang="en-US" dirty="0">
                <a:solidFill>
                  <a:srgbClr val="595959"/>
                </a:solidFill>
                <a:ea typeface="ＭＳ Ｐゴシック"/>
                <a:cs typeface="ＭＳ Ｐゴシック"/>
              </a:rPr>
              <a:t>public financial </a:t>
            </a:r>
            <a:r>
              <a:rPr lang="en-US" dirty="0" smtClean="0">
                <a:solidFill>
                  <a:srgbClr val="595959"/>
                </a:solidFill>
                <a:ea typeface="ＭＳ Ｐゴシック"/>
                <a:cs typeface="ＭＳ Ｐゴシック"/>
              </a:rPr>
              <a:t>management</a:t>
            </a:r>
            <a:endParaRPr lang="en-GB" dirty="0">
              <a:ea typeface="ＭＳ Ｐゴシック" charset="0"/>
            </a:endParaRPr>
          </a:p>
          <a:p>
            <a:pPr eaLnBrk="1" hangingPunct="1">
              <a:defRPr/>
            </a:pPr>
            <a:endParaRPr lang="en-US" dirty="0">
              <a:solidFill>
                <a:srgbClr val="595959"/>
              </a:solidFill>
              <a:ea typeface="ＭＳ Ｐゴシック"/>
              <a:cs typeface="ＭＳ Ｐゴシック"/>
            </a:endParaRPr>
          </a:p>
        </p:txBody>
      </p:sp>
      <p:sp>
        <p:nvSpPr>
          <p:cNvPr id="5222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 smtClean="0"/>
              <a:t>Principle F</a:t>
            </a:r>
          </a:p>
        </p:txBody>
      </p:sp>
      <p:pic>
        <p:nvPicPr>
          <p:cNvPr id="5222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6300788"/>
            <a:ext cx="21336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229" name="Subtitle 1"/>
          <p:cNvSpPr>
            <a:spLocks noGrp="1"/>
          </p:cNvSpPr>
          <p:nvPr>
            <p:ph type="subTitle" idx="10"/>
          </p:nvPr>
        </p:nvSpPr>
        <p:spPr>
          <a:xfrm>
            <a:off x="381000" y="152400"/>
            <a:ext cx="3276600" cy="238125"/>
          </a:xfrm>
        </p:spPr>
        <p:txBody>
          <a:bodyPr/>
          <a:lstStyle/>
          <a:p>
            <a:r>
              <a:rPr lang="en-GB" altLang="en-US" dirty="0" smtClean="0"/>
              <a:t>Good Governance in the Public Sector</a:t>
            </a:r>
          </a:p>
        </p:txBody>
      </p:sp>
    </p:spTree>
    <p:extLst>
      <p:ext uri="{BB962C8B-B14F-4D97-AF65-F5344CB8AC3E}">
        <p14:creationId xmlns:p14="http://schemas.microsoft.com/office/powerpoint/2010/main" val="1956498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Content Placeholder 1"/>
          <p:cNvSpPr>
            <a:spLocks noGrp="1"/>
          </p:cNvSpPr>
          <p:nvPr>
            <p:ph idx="1"/>
          </p:nvPr>
        </p:nvSpPr>
        <p:spPr>
          <a:xfrm>
            <a:off x="381000" y="1524000"/>
            <a:ext cx="8067675" cy="4114800"/>
          </a:xfrm>
        </p:spPr>
        <p:txBody>
          <a:bodyPr anchor="ctr"/>
          <a:lstStyle/>
          <a:p>
            <a:pPr marL="0" indent="0" algn="ctr" eaLnBrk="1" hangingPunct="1">
              <a:buFontTx/>
              <a:buNone/>
              <a:defRPr/>
            </a:pPr>
            <a:r>
              <a:rPr lang="en-US" dirty="0" smtClean="0">
                <a:solidFill>
                  <a:srgbClr val="595959"/>
                </a:solidFill>
                <a:ea typeface="ＭＳ Ｐゴシック"/>
                <a:cs typeface="ＭＳ Ｐゴシック"/>
              </a:rPr>
              <a:t>Implementing </a:t>
            </a:r>
            <a:r>
              <a:rPr lang="en-US" dirty="0">
                <a:solidFill>
                  <a:srgbClr val="595959"/>
                </a:solidFill>
                <a:ea typeface="ＭＳ Ｐゴシック"/>
                <a:cs typeface="ＭＳ Ｐゴシック"/>
              </a:rPr>
              <a:t>good practices </a:t>
            </a:r>
            <a:endParaRPr lang="en-US" dirty="0" smtClean="0">
              <a:solidFill>
                <a:srgbClr val="595959"/>
              </a:solidFill>
              <a:ea typeface="ＭＳ Ｐゴシック"/>
              <a:cs typeface="ＭＳ Ｐゴシック"/>
            </a:endParaRPr>
          </a:p>
          <a:p>
            <a:pPr marL="0" indent="0" algn="ctr" eaLnBrk="1" hangingPunct="1">
              <a:buFontTx/>
              <a:buNone/>
              <a:defRPr/>
            </a:pPr>
            <a:r>
              <a:rPr lang="en-US" dirty="0" smtClean="0">
                <a:solidFill>
                  <a:srgbClr val="595959"/>
                </a:solidFill>
                <a:ea typeface="ＭＳ Ｐゴシック"/>
                <a:cs typeface="ＭＳ Ｐゴシック"/>
              </a:rPr>
              <a:t>in </a:t>
            </a:r>
            <a:r>
              <a:rPr lang="en-US" dirty="0">
                <a:solidFill>
                  <a:srgbClr val="595959"/>
                </a:solidFill>
                <a:ea typeface="ＭＳ Ｐゴシック"/>
                <a:cs typeface="ＭＳ Ｐゴシック"/>
              </a:rPr>
              <a:t>transparency, reporting, and audit, </a:t>
            </a:r>
            <a:endParaRPr lang="en-US" dirty="0" smtClean="0">
              <a:solidFill>
                <a:srgbClr val="595959"/>
              </a:solidFill>
              <a:ea typeface="ＭＳ Ｐゴシック"/>
              <a:cs typeface="ＭＳ Ｐゴシック"/>
            </a:endParaRPr>
          </a:p>
          <a:p>
            <a:pPr marL="0" indent="0" algn="ctr" eaLnBrk="1" hangingPunct="1">
              <a:buFontTx/>
              <a:buNone/>
              <a:defRPr/>
            </a:pPr>
            <a:r>
              <a:rPr lang="en-US" dirty="0" smtClean="0">
                <a:solidFill>
                  <a:srgbClr val="595959"/>
                </a:solidFill>
                <a:ea typeface="ＭＳ Ｐゴシック"/>
                <a:cs typeface="ＭＳ Ｐゴシック"/>
              </a:rPr>
              <a:t>to </a:t>
            </a:r>
            <a:r>
              <a:rPr lang="en-US" dirty="0">
                <a:solidFill>
                  <a:srgbClr val="595959"/>
                </a:solidFill>
                <a:ea typeface="ＭＳ Ｐゴシック"/>
                <a:cs typeface="ＭＳ Ｐゴシック"/>
              </a:rPr>
              <a:t>deliver effective </a:t>
            </a:r>
            <a:r>
              <a:rPr lang="en-US" dirty="0" smtClean="0">
                <a:solidFill>
                  <a:srgbClr val="595959"/>
                </a:solidFill>
                <a:ea typeface="ＭＳ Ｐゴシック"/>
                <a:cs typeface="ＭＳ Ｐゴシック"/>
              </a:rPr>
              <a:t>accountability</a:t>
            </a:r>
            <a:endParaRPr lang="en-GB" dirty="0">
              <a:ea typeface="ＭＳ Ｐゴシック" charset="0"/>
            </a:endParaRPr>
          </a:p>
          <a:p>
            <a:pPr eaLnBrk="1" hangingPunct="1">
              <a:defRPr/>
            </a:pPr>
            <a:endParaRPr lang="en-US" dirty="0">
              <a:solidFill>
                <a:srgbClr val="595959"/>
              </a:solidFill>
              <a:ea typeface="ＭＳ Ｐゴシック"/>
              <a:cs typeface="ＭＳ Ｐゴシック"/>
            </a:endParaRPr>
          </a:p>
        </p:txBody>
      </p:sp>
      <p:sp>
        <p:nvSpPr>
          <p:cNvPr id="54275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 smtClean="0"/>
              <a:t>Principle G</a:t>
            </a:r>
          </a:p>
        </p:txBody>
      </p:sp>
      <p:pic>
        <p:nvPicPr>
          <p:cNvPr id="5427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6300788"/>
            <a:ext cx="21336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77" name="Subtitle 1"/>
          <p:cNvSpPr>
            <a:spLocks noGrp="1"/>
          </p:cNvSpPr>
          <p:nvPr>
            <p:ph type="subTitle" idx="10"/>
          </p:nvPr>
        </p:nvSpPr>
        <p:spPr>
          <a:xfrm>
            <a:off x="381000" y="152400"/>
            <a:ext cx="3276600" cy="238125"/>
          </a:xfrm>
        </p:spPr>
        <p:txBody>
          <a:bodyPr/>
          <a:lstStyle/>
          <a:p>
            <a:r>
              <a:rPr lang="en-GB" altLang="en-US" dirty="0" smtClean="0"/>
              <a:t>Good Governance in the Public Sector</a:t>
            </a:r>
          </a:p>
        </p:txBody>
      </p:sp>
    </p:spTree>
    <p:extLst>
      <p:ext uri="{BB962C8B-B14F-4D97-AF65-F5344CB8AC3E}">
        <p14:creationId xmlns:p14="http://schemas.microsoft.com/office/powerpoint/2010/main" val="2370507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 smtClean="0"/>
              <a:t>Supplement</a:t>
            </a:r>
          </a:p>
        </p:txBody>
      </p:sp>
      <p:pic>
        <p:nvPicPr>
          <p:cNvPr id="5632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6300788"/>
            <a:ext cx="21336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325" name="Subtitle 1"/>
          <p:cNvSpPr>
            <a:spLocks noGrp="1"/>
          </p:cNvSpPr>
          <p:nvPr>
            <p:ph type="subTitle" idx="10"/>
          </p:nvPr>
        </p:nvSpPr>
        <p:spPr>
          <a:xfrm>
            <a:off x="381000" y="152400"/>
            <a:ext cx="3276600" cy="238125"/>
          </a:xfrm>
        </p:spPr>
        <p:txBody>
          <a:bodyPr/>
          <a:lstStyle/>
          <a:p>
            <a:r>
              <a:rPr lang="en-GB" altLang="en-US" dirty="0" smtClean="0"/>
              <a:t>Good Governance in the Public Sector</a:t>
            </a:r>
          </a:p>
        </p:txBody>
      </p:sp>
      <p:sp>
        <p:nvSpPr>
          <p:cNvPr id="6" name="Content Placeholder 1"/>
          <p:cNvSpPr txBox="1">
            <a:spLocks/>
          </p:cNvSpPr>
          <p:nvPr/>
        </p:nvSpPr>
        <p:spPr bwMode="auto">
          <a:xfrm>
            <a:off x="370840" y="1524000"/>
            <a:ext cx="8458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2">
                    <a:lumMod val="65000"/>
                    <a:lumOff val="35000"/>
                  </a:schemeClr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2">
                    <a:lumMod val="65000"/>
                    <a:lumOff val="35000"/>
                  </a:schemeClr>
                </a:solidFill>
                <a:latin typeface="+mn-lt"/>
                <a:ea typeface="MS PGothic" panose="020B0600070205080204" pitchFamily="34" charset="-128"/>
                <a:cs typeface="ＭＳ Ｐゴシック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2">
                    <a:lumMod val="65000"/>
                    <a:lumOff val="35000"/>
                  </a:schemeClr>
                </a:solidFill>
                <a:latin typeface="+mn-lt"/>
                <a:ea typeface="MS PGothic" panose="020B0600070205080204" pitchFamily="34" charset="-128"/>
                <a:cs typeface="ＭＳ Ｐゴシック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2">
                    <a:lumMod val="65000"/>
                    <a:lumOff val="35000"/>
                  </a:schemeClr>
                </a:solidFill>
                <a:latin typeface="+mn-lt"/>
                <a:ea typeface="MS PGothic" panose="020B0600070205080204" pitchFamily="34" charset="-128"/>
                <a:cs typeface="ＭＳ Ｐゴシック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2">
                    <a:lumMod val="65000"/>
                    <a:lumOff val="35000"/>
                  </a:schemeClr>
                </a:solidFill>
                <a:latin typeface="+mn-lt"/>
                <a:ea typeface="MS PGothic" panose="020B0600070205080204" pitchFamily="34" charset="-128"/>
                <a:cs typeface="ＭＳ Ｐゴシック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defRPr/>
            </a:pPr>
            <a:r>
              <a:rPr lang="en-GB" dirty="0" smtClean="0">
                <a:solidFill>
                  <a:schemeClr val="bg2">
                    <a:lumMod val="75000"/>
                  </a:schemeClr>
                </a:solidFill>
                <a:ea typeface="ＭＳ Ｐゴシック"/>
                <a:cs typeface="ＭＳ Ｐゴシック"/>
              </a:rPr>
              <a:t>Examples of the principles and guidance</a:t>
            </a:r>
          </a:p>
          <a:p>
            <a:pPr eaLnBrk="1" hangingPunct="1">
              <a:defRPr/>
            </a:pPr>
            <a:r>
              <a:rPr lang="en-GB" dirty="0" smtClean="0">
                <a:solidFill>
                  <a:schemeClr val="bg2">
                    <a:lumMod val="75000"/>
                  </a:schemeClr>
                </a:solidFill>
                <a:ea typeface="ＭＳ Ｐゴシック"/>
                <a:cs typeface="ＭＳ Ｐゴシック"/>
              </a:rPr>
              <a:t>Questions for consideration</a:t>
            </a:r>
          </a:p>
          <a:p>
            <a:pPr eaLnBrk="1" hangingPunct="1">
              <a:defRPr/>
            </a:pPr>
            <a:r>
              <a:rPr lang="en-GB" dirty="0" smtClean="0">
                <a:solidFill>
                  <a:schemeClr val="bg2">
                    <a:lumMod val="75000"/>
                  </a:schemeClr>
                </a:solidFill>
                <a:ea typeface="ＭＳ Ｐゴシック"/>
                <a:cs typeface="ＭＳ Ｐゴシック"/>
              </a:rPr>
              <a:t>Further reading</a:t>
            </a:r>
          </a:p>
          <a:p>
            <a:pPr eaLnBrk="1" hangingPunct="1">
              <a:defRPr/>
            </a:pPr>
            <a:r>
              <a:rPr lang="en-GB" dirty="0" smtClean="0">
                <a:solidFill>
                  <a:schemeClr val="bg2">
                    <a:lumMod val="75000"/>
                  </a:schemeClr>
                </a:solidFill>
                <a:ea typeface="ＭＳ Ｐゴシック"/>
                <a:cs typeface="ＭＳ Ｐゴシック"/>
              </a:rPr>
              <a:t>Important sources of information</a:t>
            </a:r>
            <a:endParaRPr lang="en-GB" dirty="0">
              <a:solidFill>
                <a:schemeClr val="bg2">
                  <a:lumMod val="75000"/>
                </a:schemeClr>
              </a:solidFill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9336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1"/>
          <p:cNvSpPr>
            <a:spLocks noGrp="1"/>
          </p:cNvSpPr>
          <p:nvPr>
            <p:ph idx="1"/>
          </p:nvPr>
        </p:nvSpPr>
        <p:spPr>
          <a:xfrm>
            <a:off x="381000" y="1568450"/>
            <a:ext cx="8367713" cy="4286250"/>
          </a:xfrm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GB" altLang="en-US" dirty="0" smtClean="0">
                <a:solidFill>
                  <a:srgbClr val="595959"/>
                </a:solidFill>
              </a:rPr>
              <a:t>Importance of public sector</a:t>
            </a:r>
          </a:p>
          <a:p>
            <a:pPr lvl="1" eaLnBrk="1" hangingPunct="1">
              <a:spcAft>
                <a:spcPts val="600"/>
              </a:spcAft>
            </a:pPr>
            <a:r>
              <a:rPr lang="en-GB" altLang="en-US" dirty="0" smtClean="0">
                <a:solidFill>
                  <a:srgbClr val="595959"/>
                </a:solidFill>
              </a:rPr>
              <a:t>Role and </a:t>
            </a:r>
            <a:r>
              <a:rPr lang="en-GB" altLang="en-US" dirty="0">
                <a:solidFill>
                  <a:srgbClr val="595959"/>
                </a:solidFill>
              </a:rPr>
              <a:t>e</a:t>
            </a:r>
            <a:r>
              <a:rPr lang="en-GB" altLang="en-US" dirty="0" smtClean="0">
                <a:solidFill>
                  <a:srgbClr val="595959"/>
                </a:solidFill>
              </a:rPr>
              <a:t>conomic significance</a:t>
            </a:r>
          </a:p>
          <a:p>
            <a:pPr eaLnBrk="1" hangingPunct="1">
              <a:spcAft>
                <a:spcPts val="600"/>
              </a:spcAft>
            </a:pPr>
            <a:r>
              <a:rPr lang="en-GB" altLang="en-US" dirty="0" smtClean="0">
                <a:solidFill>
                  <a:srgbClr val="595959"/>
                </a:solidFill>
              </a:rPr>
              <a:t>Effective governance drives:</a:t>
            </a:r>
          </a:p>
          <a:p>
            <a:pPr lvl="1" eaLnBrk="1" hangingPunct="1">
              <a:spcAft>
                <a:spcPts val="600"/>
              </a:spcAft>
            </a:pPr>
            <a:r>
              <a:rPr lang="en-GB" altLang="en-US" dirty="0" smtClean="0">
                <a:solidFill>
                  <a:srgbClr val="595959"/>
                </a:solidFill>
              </a:rPr>
              <a:t>better decisions</a:t>
            </a:r>
          </a:p>
          <a:p>
            <a:pPr lvl="1" eaLnBrk="1" hangingPunct="1">
              <a:spcAft>
                <a:spcPts val="600"/>
              </a:spcAft>
            </a:pPr>
            <a:r>
              <a:rPr lang="en-GB" altLang="en-US" dirty="0" smtClean="0">
                <a:solidFill>
                  <a:srgbClr val="595959"/>
                </a:solidFill>
              </a:rPr>
              <a:t>use of resources</a:t>
            </a:r>
          </a:p>
          <a:p>
            <a:pPr lvl="1" eaLnBrk="1" hangingPunct="1">
              <a:spcAft>
                <a:spcPts val="600"/>
              </a:spcAft>
            </a:pPr>
            <a:r>
              <a:rPr lang="en-GB" altLang="en-US" dirty="0" smtClean="0">
                <a:solidFill>
                  <a:srgbClr val="595959"/>
                </a:solidFill>
              </a:rPr>
              <a:t>accountability</a:t>
            </a:r>
          </a:p>
        </p:txBody>
      </p:sp>
      <p:sp>
        <p:nvSpPr>
          <p:cNvPr id="9219" name="Title 6"/>
          <p:cNvSpPr>
            <a:spLocks noGrp="1"/>
          </p:cNvSpPr>
          <p:nvPr>
            <p:ph type="title"/>
          </p:nvPr>
        </p:nvSpPr>
        <p:spPr>
          <a:xfrm>
            <a:off x="381000" y="457200"/>
            <a:ext cx="7839075" cy="533400"/>
          </a:xfrm>
        </p:spPr>
        <p:txBody>
          <a:bodyPr/>
          <a:lstStyle/>
          <a:p>
            <a:pPr eaLnBrk="1" hangingPunct="1"/>
            <a:r>
              <a:rPr lang="en-US" altLang="en-US" sz="2700" dirty="0" smtClean="0"/>
              <a:t>Why an IFAC/CIPFA Framework?</a:t>
            </a:r>
          </a:p>
        </p:txBody>
      </p:sp>
      <p:pic>
        <p:nvPicPr>
          <p:cNvPr id="922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6300788"/>
            <a:ext cx="21336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1" name="Subtitle 1"/>
          <p:cNvSpPr>
            <a:spLocks noGrp="1"/>
          </p:cNvSpPr>
          <p:nvPr>
            <p:ph type="subTitle" idx="10"/>
          </p:nvPr>
        </p:nvSpPr>
        <p:spPr>
          <a:xfrm>
            <a:off x="381000" y="152400"/>
            <a:ext cx="3276600" cy="238125"/>
          </a:xfrm>
        </p:spPr>
        <p:txBody>
          <a:bodyPr/>
          <a:lstStyle/>
          <a:p>
            <a:r>
              <a:rPr lang="en-GB" altLang="en-US" dirty="0" smtClean="0"/>
              <a:t>Good Governance in the Public Sector</a:t>
            </a:r>
          </a:p>
        </p:txBody>
      </p:sp>
    </p:spTree>
    <p:extLst>
      <p:ext uri="{BB962C8B-B14F-4D97-AF65-F5344CB8AC3E}">
        <p14:creationId xmlns:p14="http://schemas.microsoft.com/office/powerpoint/2010/main" val="2425277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 smtClean="0"/>
              <a:t>Looking Ahead</a:t>
            </a:r>
          </a:p>
        </p:txBody>
      </p:sp>
      <p:pic>
        <p:nvPicPr>
          <p:cNvPr id="5837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6300788"/>
            <a:ext cx="21336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373" name="Subtitle 1"/>
          <p:cNvSpPr>
            <a:spLocks noGrp="1"/>
          </p:cNvSpPr>
          <p:nvPr>
            <p:ph type="subTitle" idx="10"/>
          </p:nvPr>
        </p:nvSpPr>
        <p:spPr>
          <a:xfrm>
            <a:off x="381000" y="152400"/>
            <a:ext cx="3276600" cy="238125"/>
          </a:xfrm>
        </p:spPr>
        <p:txBody>
          <a:bodyPr/>
          <a:lstStyle/>
          <a:p>
            <a:r>
              <a:rPr lang="en-GB" altLang="en-US" dirty="0" smtClean="0"/>
              <a:t>Good Governance in the Public Sector</a:t>
            </a:r>
          </a:p>
        </p:txBody>
      </p:sp>
      <p:sp>
        <p:nvSpPr>
          <p:cNvPr id="6" name="Content Placeholder 1"/>
          <p:cNvSpPr txBox="1">
            <a:spLocks/>
          </p:cNvSpPr>
          <p:nvPr/>
        </p:nvSpPr>
        <p:spPr bwMode="auto">
          <a:xfrm>
            <a:off x="370840" y="1524000"/>
            <a:ext cx="8458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2">
                    <a:lumMod val="65000"/>
                    <a:lumOff val="35000"/>
                  </a:schemeClr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2">
                    <a:lumMod val="65000"/>
                    <a:lumOff val="35000"/>
                  </a:schemeClr>
                </a:solidFill>
                <a:latin typeface="+mn-lt"/>
                <a:ea typeface="MS PGothic" panose="020B0600070205080204" pitchFamily="34" charset="-128"/>
                <a:cs typeface="ＭＳ Ｐゴシック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2">
                    <a:lumMod val="65000"/>
                    <a:lumOff val="35000"/>
                  </a:schemeClr>
                </a:solidFill>
                <a:latin typeface="+mn-lt"/>
                <a:ea typeface="MS PGothic" panose="020B0600070205080204" pitchFamily="34" charset="-128"/>
                <a:cs typeface="ＭＳ Ｐゴシック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2">
                    <a:lumMod val="65000"/>
                    <a:lumOff val="35000"/>
                  </a:schemeClr>
                </a:solidFill>
                <a:latin typeface="+mn-lt"/>
                <a:ea typeface="MS PGothic" panose="020B0600070205080204" pitchFamily="34" charset="-128"/>
                <a:cs typeface="ＭＳ Ｐゴシック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2">
                    <a:lumMod val="65000"/>
                    <a:lumOff val="35000"/>
                  </a:schemeClr>
                </a:solidFill>
                <a:latin typeface="+mn-lt"/>
                <a:ea typeface="MS PGothic" panose="020B0600070205080204" pitchFamily="34" charset="-128"/>
                <a:cs typeface="ＭＳ Ｐゴシック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defRPr/>
            </a:pPr>
            <a:r>
              <a:rPr lang="en-GB" dirty="0" smtClean="0">
                <a:solidFill>
                  <a:schemeClr val="bg2">
                    <a:lumMod val="75000"/>
                  </a:schemeClr>
                </a:solidFill>
                <a:ea typeface="ＭＳ Ｐゴシック"/>
                <a:cs typeface="ＭＳ Ｐゴシック"/>
              </a:rPr>
              <a:t>July 2014</a:t>
            </a:r>
          </a:p>
          <a:p>
            <a:pPr lvl="1" eaLnBrk="1" hangingPunct="1">
              <a:defRPr/>
            </a:pPr>
            <a:r>
              <a:rPr lang="en-GB" dirty="0" smtClean="0">
                <a:solidFill>
                  <a:schemeClr val="bg2">
                    <a:lumMod val="75000"/>
                  </a:schemeClr>
                </a:solidFill>
                <a:ea typeface="ＭＳ Ｐゴシック"/>
              </a:rPr>
              <a:t>Publication of the Framework</a:t>
            </a:r>
          </a:p>
          <a:p>
            <a:pPr lvl="1" eaLnBrk="1" hangingPunct="1">
              <a:defRPr/>
            </a:pPr>
            <a:r>
              <a:rPr lang="en-GB" dirty="0" smtClean="0">
                <a:solidFill>
                  <a:schemeClr val="bg2">
                    <a:lumMod val="75000"/>
                  </a:schemeClr>
                </a:solidFill>
                <a:ea typeface="ＭＳ Ｐゴシック"/>
                <a:cs typeface="ＭＳ Ｐゴシック"/>
              </a:rPr>
              <a:t>Presentation: CIPFA Annual Conference in London</a:t>
            </a:r>
          </a:p>
          <a:p>
            <a:pPr eaLnBrk="1" hangingPunct="1">
              <a:defRPr/>
            </a:pPr>
            <a:r>
              <a:rPr lang="en-GB" dirty="0" smtClean="0">
                <a:solidFill>
                  <a:schemeClr val="bg2">
                    <a:lumMod val="75000"/>
                  </a:schemeClr>
                </a:solidFill>
                <a:ea typeface="ＭＳ Ｐゴシック"/>
                <a:cs typeface="ＭＳ Ｐゴシック"/>
              </a:rPr>
              <a:t>Dissemination </a:t>
            </a:r>
            <a:r>
              <a:rPr lang="en-US" dirty="0">
                <a:solidFill>
                  <a:schemeClr val="bg2">
                    <a:lumMod val="75000"/>
                  </a:schemeClr>
                </a:solidFill>
                <a:ea typeface="ＭＳ Ｐゴシック"/>
                <a:cs typeface="ＭＳ Ｐゴシック"/>
              </a:rPr>
              <a:t>via CIPFA, IFAC, IFAC member bodies &amp; affiliates, professional accountants, </a:t>
            </a:r>
            <a:r>
              <a:rPr lang="en-US" i="1" dirty="0">
                <a:solidFill>
                  <a:schemeClr val="bg2">
                    <a:lumMod val="75000"/>
                  </a:schemeClr>
                </a:solidFill>
                <a:ea typeface="ＭＳ Ｐゴシック"/>
                <a:cs typeface="ＭＳ Ｐゴシック"/>
              </a:rPr>
              <a:t>and INTOSAI</a:t>
            </a:r>
            <a:r>
              <a:rPr lang="en-US" i="1" dirty="0" smtClean="0">
                <a:solidFill>
                  <a:schemeClr val="bg2">
                    <a:lumMod val="75000"/>
                  </a:schemeClr>
                </a:solidFill>
                <a:ea typeface="ＭＳ Ｐゴシック"/>
                <a:cs typeface="ＭＳ Ｐゴシック"/>
              </a:rPr>
              <a:t>?</a:t>
            </a:r>
            <a:endParaRPr lang="en-GB" i="1" dirty="0" smtClean="0">
              <a:solidFill>
                <a:schemeClr val="bg2">
                  <a:lumMod val="75000"/>
                </a:schemeClr>
              </a:solidFill>
              <a:ea typeface="ＭＳ Ｐゴシック"/>
              <a:cs typeface="ＭＳ Ｐゴシック"/>
            </a:endParaRPr>
          </a:p>
          <a:p>
            <a:pPr eaLnBrk="1" hangingPunct="1">
              <a:defRPr/>
            </a:pPr>
            <a:r>
              <a:rPr lang="en-GB" dirty="0" smtClean="0">
                <a:solidFill>
                  <a:schemeClr val="bg2">
                    <a:lumMod val="75000"/>
                  </a:schemeClr>
                </a:solidFill>
                <a:ea typeface="ＭＳ Ｐゴシック"/>
                <a:cs typeface="ＭＳ Ｐゴシック"/>
              </a:rPr>
              <a:t>Implementation support and discussion on the IFAC Global Knowledge Gateway</a:t>
            </a:r>
          </a:p>
          <a:p>
            <a:pPr lvl="1" eaLnBrk="1" hangingPunct="1">
              <a:defRPr/>
            </a:pPr>
            <a:r>
              <a:rPr lang="en-GB" dirty="0" smtClean="0">
                <a:solidFill>
                  <a:schemeClr val="bg2">
                    <a:lumMod val="75000"/>
                  </a:schemeClr>
                </a:solidFill>
                <a:ea typeface="ＭＳ Ｐゴシック"/>
                <a:hlinkClick r:id="rId4"/>
              </a:rPr>
              <a:t>www.ifac.org/Gateway</a:t>
            </a:r>
            <a:endParaRPr lang="en-GB" dirty="0" smtClean="0">
              <a:solidFill>
                <a:schemeClr val="bg2">
                  <a:lumMod val="75000"/>
                </a:schemeClr>
              </a:solidFill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751295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1671" y="3429000"/>
            <a:ext cx="3800659" cy="694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3664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1"/>
          <p:cNvSpPr>
            <a:spLocks noGrp="1"/>
          </p:cNvSpPr>
          <p:nvPr>
            <p:ph idx="1"/>
          </p:nvPr>
        </p:nvSpPr>
        <p:spPr>
          <a:xfrm>
            <a:off x="381000" y="1568450"/>
            <a:ext cx="8367713" cy="4286250"/>
          </a:xfrm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GB" altLang="en-US" dirty="0" smtClean="0">
                <a:solidFill>
                  <a:srgbClr val="595959"/>
                </a:solidFill>
              </a:rPr>
              <a:t>Previous work by both IFAC and CIPFA </a:t>
            </a:r>
          </a:p>
          <a:p>
            <a:pPr eaLnBrk="1" hangingPunct="1">
              <a:spcAft>
                <a:spcPts val="600"/>
              </a:spcAft>
            </a:pPr>
            <a:r>
              <a:rPr lang="en-GB" altLang="en-US" dirty="0" smtClean="0">
                <a:solidFill>
                  <a:srgbClr val="595959"/>
                </a:solidFill>
              </a:rPr>
              <a:t>Update needed to reflect guidance from others</a:t>
            </a:r>
          </a:p>
          <a:p>
            <a:pPr eaLnBrk="1" hangingPunct="1">
              <a:spcAft>
                <a:spcPts val="600"/>
              </a:spcAft>
            </a:pPr>
            <a:r>
              <a:rPr lang="en-GB" altLang="en-US" dirty="0" smtClean="0">
                <a:solidFill>
                  <a:srgbClr val="595959"/>
                </a:solidFill>
              </a:rPr>
              <a:t>Reference point for national &amp; sector standard setters/regulators</a:t>
            </a:r>
          </a:p>
        </p:txBody>
      </p:sp>
      <p:sp>
        <p:nvSpPr>
          <p:cNvPr id="9219" name="Title 6"/>
          <p:cNvSpPr>
            <a:spLocks noGrp="1"/>
          </p:cNvSpPr>
          <p:nvPr>
            <p:ph type="title"/>
          </p:nvPr>
        </p:nvSpPr>
        <p:spPr>
          <a:xfrm>
            <a:off x="381000" y="457200"/>
            <a:ext cx="7839075" cy="533400"/>
          </a:xfrm>
        </p:spPr>
        <p:txBody>
          <a:bodyPr/>
          <a:lstStyle/>
          <a:p>
            <a:pPr eaLnBrk="1" hangingPunct="1"/>
            <a:r>
              <a:rPr lang="en-US" altLang="en-US" sz="2700" dirty="0" smtClean="0"/>
              <a:t>Why an IFAC/CIPFA Framework?</a:t>
            </a:r>
          </a:p>
        </p:txBody>
      </p:sp>
      <p:pic>
        <p:nvPicPr>
          <p:cNvPr id="922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6300788"/>
            <a:ext cx="21336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1" name="Subtitle 1"/>
          <p:cNvSpPr>
            <a:spLocks noGrp="1"/>
          </p:cNvSpPr>
          <p:nvPr>
            <p:ph type="subTitle" idx="10"/>
          </p:nvPr>
        </p:nvSpPr>
        <p:spPr>
          <a:xfrm>
            <a:off x="381000" y="152400"/>
            <a:ext cx="3276600" cy="238125"/>
          </a:xfrm>
        </p:spPr>
        <p:txBody>
          <a:bodyPr/>
          <a:lstStyle/>
          <a:p>
            <a:r>
              <a:rPr lang="en-GB" altLang="en-US" dirty="0" smtClean="0"/>
              <a:t>Good Governance in the Public Sector</a:t>
            </a:r>
          </a:p>
        </p:txBody>
      </p:sp>
    </p:spTree>
    <p:extLst>
      <p:ext uri="{BB962C8B-B14F-4D97-AF65-F5344CB8AC3E}">
        <p14:creationId xmlns:p14="http://schemas.microsoft.com/office/powerpoint/2010/main" val="2818021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Content Placeholder 1"/>
          <p:cNvSpPr>
            <a:spLocks noGrp="1"/>
          </p:cNvSpPr>
          <p:nvPr>
            <p:ph idx="1"/>
          </p:nvPr>
        </p:nvSpPr>
        <p:spPr>
          <a:xfrm>
            <a:off x="381000" y="1524000"/>
            <a:ext cx="8763000" cy="4114800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 smtClean="0">
                <a:solidFill>
                  <a:schemeClr val="bg2">
                    <a:lumMod val="75000"/>
                  </a:schemeClr>
                </a:solidFill>
                <a:ea typeface="ＭＳ Ｐゴシック"/>
                <a:cs typeface="ＭＳ Ｐゴシック"/>
              </a:rPr>
              <a:t>Leadership</a:t>
            </a:r>
            <a:r>
              <a:rPr lang="en-GB" dirty="0" smtClean="0">
                <a:solidFill>
                  <a:srgbClr val="595959"/>
                </a:solidFill>
                <a:ea typeface="ＭＳ Ｐゴシック"/>
                <a:cs typeface="ＭＳ Ｐゴシック"/>
              </a:rPr>
              <a:t> and coordination</a:t>
            </a:r>
          </a:p>
          <a:p>
            <a:pPr eaLnBrk="1" hangingPunct="1">
              <a:defRPr/>
            </a:pPr>
            <a:r>
              <a:rPr lang="en-GB" dirty="0" smtClean="0">
                <a:solidFill>
                  <a:srgbClr val="595959"/>
                </a:solidFill>
                <a:ea typeface="ＭＳ Ｐゴシック"/>
                <a:cs typeface="ＭＳ Ｐゴシック"/>
              </a:rPr>
              <a:t>Range of functions</a:t>
            </a:r>
          </a:p>
          <a:p>
            <a:pPr lvl="1" eaLnBrk="1" hangingPunct="1">
              <a:defRPr/>
            </a:pPr>
            <a:r>
              <a:rPr lang="en-GB" dirty="0" smtClean="0">
                <a:solidFill>
                  <a:srgbClr val="595959"/>
                </a:solidFill>
                <a:ea typeface="ＭＳ Ｐゴシック"/>
                <a:cs typeface="ＭＳ Ｐゴシック"/>
              </a:rPr>
              <a:t>service provision, regulator</a:t>
            </a:r>
            <a:endParaRPr lang="en-US" dirty="0" smtClean="0">
              <a:solidFill>
                <a:srgbClr val="595959"/>
              </a:solidFill>
              <a:ea typeface="ＭＳ Ｐゴシック"/>
              <a:cs typeface="ＭＳ Ｐゴシック"/>
            </a:endParaRPr>
          </a:p>
          <a:p>
            <a:pPr eaLnBrk="1" hangingPunct="1">
              <a:defRPr/>
            </a:pPr>
            <a:r>
              <a:rPr lang="en-US" dirty="0" smtClean="0">
                <a:solidFill>
                  <a:srgbClr val="595959"/>
                </a:solidFill>
                <a:ea typeface="ＭＳ Ｐゴシック"/>
                <a:cs typeface="ＭＳ Ｐゴシック"/>
              </a:rPr>
              <a:t>Resource redistribution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rgbClr val="595959"/>
                </a:solidFill>
                <a:ea typeface="ＭＳ Ｐゴシック"/>
                <a:cs typeface="ＭＳ Ｐゴシック"/>
              </a:rPr>
              <a:t>Taxation funding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rgbClr val="595959"/>
                </a:solidFill>
                <a:ea typeface="ＭＳ Ｐゴシック"/>
                <a:cs typeface="ＭＳ Ｐゴシック"/>
              </a:rPr>
              <a:t>Primary objective: service delivery not profit generation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rgbClr val="595959"/>
                </a:solidFill>
                <a:ea typeface="ＭＳ Ｐゴシック"/>
                <a:cs typeface="ＭＳ Ｐゴシック"/>
              </a:rPr>
              <a:t>Non-exchange transactions</a:t>
            </a:r>
          </a:p>
          <a:p>
            <a:pPr lvl="1" eaLnBrk="1" hangingPunct="1">
              <a:defRPr/>
            </a:pPr>
            <a:r>
              <a:rPr lang="en-US" dirty="0" smtClean="0">
                <a:solidFill>
                  <a:srgbClr val="595959"/>
                </a:solidFill>
                <a:ea typeface="ＭＳ Ｐゴシック"/>
              </a:rPr>
              <a:t>Budget, accountability are key</a:t>
            </a:r>
            <a:endParaRPr lang="en-US" dirty="0" smtClean="0">
              <a:solidFill>
                <a:srgbClr val="595959"/>
              </a:solidFill>
              <a:ea typeface="ＭＳ Ｐゴシック"/>
              <a:cs typeface="ＭＳ Ｐゴシック"/>
            </a:endParaRPr>
          </a:p>
          <a:p>
            <a:pPr eaLnBrk="1" hangingPunct="1">
              <a:defRPr/>
            </a:pPr>
            <a:r>
              <a:rPr lang="en-US" dirty="0" smtClean="0">
                <a:solidFill>
                  <a:srgbClr val="595959"/>
                </a:solidFill>
                <a:ea typeface="ＭＳ Ｐゴシック"/>
                <a:cs typeface="ＭＳ Ｐゴシック"/>
              </a:rPr>
              <a:t>Broader accountability: outputs, outcomes</a:t>
            </a:r>
            <a:r>
              <a:rPr lang="en-US" dirty="0">
                <a:solidFill>
                  <a:srgbClr val="595959"/>
                </a:solidFill>
                <a:ea typeface="ＭＳ Ｐゴシック"/>
                <a:cs typeface="ＭＳ Ｐゴシック"/>
              </a:rPr>
              <a:t> </a:t>
            </a:r>
            <a:r>
              <a:rPr lang="en-US" dirty="0" smtClean="0">
                <a:solidFill>
                  <a:srgbClr val="595959"/>
                </a:solidFill>
                <a:ea typeface="ＭＳ Ｐゴシック"/>
                <a:cs typeface="ＭＳ Ｐゴシック"/>
              </a:rPr>
              <a:t>&amp; value for money</a:t>
            </a:r>
            <a:endParaRPr lang="en-GB" dirty="0" smtClean="0">
              <a:solidFill>
                <a:srgbClr val="595959"/>
              </a:solidFill>
              <a:ea typeface="ＭＳ Ｐゴシック"/>
              <a:cs typeface="ＭＳ Ｐゴシック"/>
            </a:endParaRPr>
          </a:p>
        </p:txBody>
      </p:sp>
      <p:pic>
        <p:nvPicPr>
          <p:cNvPr id="1126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6300788"/>
            <a:ext cx="21336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Title 6"/>
          <p:cNvSpPr>
            <a:spLocks noGrp="1"/>
          </p:cNvSpPr>
          <p:nvPr>
            <p:ph type="title"/>
          </p:nvPr>
        </p:nvSpPr>
        <p:spPr>
          <a:xfrm>
            <a:off x="381000" y="457200"/>
            <a:ext cx="7839075" cy="533400"/>
          </a:xfrm>
        </p:spPr>
        <p:txBody>
          <a:bodyPr/>
          <a:lstStyle/>
          <a:p>
            <a:pPr eaLnBrk="1" hangingPunct="1"/>
            <a:r>
              <a:rPr lang="en-US" altLang="en-US" sz="2700" dirty="0" smtClean="0">
                <a:ea typeface="ヒラギノ角ゴ Pro W3"/>
                <a:cs typeface="ヒラギノ角ゴ Pro W3"/>
              </a:rPr>
              <a:t>Public Sector Characteristics</a:t>
            </a:r>
          </a:p>
        </p:txBody>
      </p:sp>
      <p:sp>
        <p:nvSpPr>
          <p:cNvPr id="11269" name="Subtitle 1"/>
          <p:cNvSpPr>
            <a:spLocks noGrp="1"/>
          </p:cNvSpPr>
          <p:nvPr>
            <p:ph type="subTitle" idx="10"/>
          </p:nvPr>
        </p:nvSpPr>
        <p:spPr>
          <a:xfrm>
            <a:off x="381000" y="152400"/>
            <a:ext cx="3276600" cy="238125"/>
          </a:xfrm>
        </p:spPr>
        <p:txBody>
          <a:bodyPr/>
          <a:lstStyle/>
          <a:p>
            <a:r>
              <a:rPr lang="en-GB" altLang="en-US" dirty="0" smtClean="0"/>
              <a:t>Good Governance in the Public Sector</a:t>
            </a:r>
          </a:p>
        </p:txBody>
      </p:sp>
    </p:spTree>
    <p:extLst>
      <p:ext uri="{BB962C8B-B14F-4D97-AF65-F5344CB8AC3E}">
        <p14:creationId xmlns:p14="http://schemas.microsoft.com/office/powerpoint/2010/main" val="176575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solidFill>
                  <a:srgbClr val="595959"/>
                </a:solidFill>
              </a:rPr>
              <a:t>What are the main challenges for good governance in public sector organizations? </a:t>
            </a:r>
          </a:p>
          <a:p>
            <a:pPr lvl="1" eaLnBrk="1" hangingPunct="1"/>
            <a:r>
              <a:rPr lang="en-US" altLang="en-US" sz="2000" dirty="0" smtClean="0">
                <a:solidFill>
                  <a:srgbClr val="595959"/>
                </a:solidFill>
              </a:rPr>
              <a:t>Sovereign debt crisis</a:t>
            </a:r>
          </a:p>
          <a:p>
            <a:pPr lvl="1" eaLnBrk="1" hangingPunct="1"/>
            <a:r>
              <a:rPr lang="en-US" altLang="en-US" sz="2000" dirty="0" smtClean="0">
                <a:solidFill>
                  <a:srgbClr val="595959"/>
                </a:solidFill>
              </a:rPr>
              <a:t>Shortage of funding / rationalization</a:t>
            </a:r>
          </a:p>
          <a:p>
            <a:pPr lvl="1" eaLnBrk="1" hangingPunct="1"/>
            <a:r>
              <a:rPr lang="en-US" altLang="en-US" sz="2000" dirty="0" smtClean="0">
                <a:solidFill>
                  <a:srgbClr val="595959"/>
                </a:solidFill>
              </a:rPr>
              <a:t>Short-termism</a:t>
            </a:r>
          </a:p>
          <a:p>
            <a:pPr lvl="1" eaLnBrk="1" hangingPunct="1"/>
            <a:r>
              <a:rPr lang="en-US" altLang="en-US" sz="2000" dirty="0" smtClean="0">
                <a:solidFill>
                  <a:srgbClr val="595959"/>
                </a:solidFill>
              </a:rPr>
              <a:t>Internationalization, technology, complexity</a:t>
            </a:r>
          </a:p>
          <a:p>
            <a:pPr lvl="1" eaLnBrk="1" hangingPunct="1"/>
            <a:r>
              <a:rPr lang="en-US" altLang="en-US" sz="2000" dirty="0" smtClean="0">
                <a:solidFill>
                  <a:srgbClr val="595959"/>
                </a:solidFill>
              </a:rPr>
              <a:t>Corruption</a:t>
            </a:r>
          </a:p>
        </p:txBody>
      </p:sp>
      <p:sp>
        <p:nvSpPr>
          <p:cNvPr id="13315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700" dirty="0" smtClean="0">
                <a:ea typeface="ヒラギノ角ゴ Pro W3"/>
                <a:cs typeface="ヒラギノ角ゴ Pro W3"/>
              </a:rPr>
              <a:t>Analyzing the Environment</a:t>
            </a:r>
            <a:endParaRPr lang="en-US" altLang="en-US" sz="2700" dirty="0" smtClean="0"/>
          </a:p>
        </p:txBody>
      </p:sp>
      <p:pic>
        <p:nvPicPr>
          <p:cNvPr id="1331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6300788"/>
            <a:ext cx="21336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Subtitle 1"/>
          <p:cNvSpPr>
            <a:spLocks noGrp="1"/>
          </p:cNvSpPr>
          <p:nvPr>
            <p:ph type="subTitle" idx="10"/>
          </p:nvPr>
        </p:nvSpPr>
        <p:spPr>
          <a:xfrm>
            <a:off x="381000" y="152400"/>
            <a:ext cx="3276600" cy="238125"/>
          </a:xfrm>
        </p:spPr>
        <p:txBody>
          <a:bodyPr/>
          <a:lstStyle/>
          <a:p>
            <a:r>
              <a:rPr lang="en-GB" altLang="en-US" dirty="0" smtClean="0"/>
              <a:t>Good Governance in the Public Sector</a:t>
            </a:r>
          </a:p>
        </p:txBody>
      </p:sp>
    </p:spTree>
    <p:extLst>
      <p:ext uri="{BB962C8B-B14F-4D97-AF65-F5344CB8AC3E}">
        <p14:creationId xmlns:p14="http://schemas.microsoft.com/office/powerpoint/2010/main" val="2849143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1"/>
          <p:cNvSpPr>
            <a:spLocks noGrp="1"/>
          </p:cNvSpPr>
          <p:nvPr>
            <p:ph idx="1"/>
          </p:nvPr>
        </p:nvSpPr>
        <p:spPr>
          <a:xfrm>
            <a:off x="381000" y="1524000"/>
            <a:ext cx="8686800" cy="41148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solidFill>
                  <a:srgbClr val="595959"/>
                </a:solidFill>
              </a:rPr>
              <a:t>What can a governance framework accomplish?</a:t>
            </a:r>
          </a:p>
          <a:p>
            <a:pPr lvl="1" eaLnBrk="1" hangingPunct="1"/>
            <a:r>
              <a:rPr lang="en-US" altLang="en-US" sz="2000" dirty="0" smtClean="0">
                <a:solidFill>
                  <a:srgbClr val="595959"/>
                </a:solidFill>
              </a:rPr>
              <a:t>Establish a benchmark for good governance</a:t>
            </a:r>
          </a:p>
          <a:p>
            <a:pPr lvl="1" eaLnBrk="1" hangingPunct="1"/>
            <a:r>
              <a:rPr lang="en-US" altLang="en-US" sz="2000" dirty="0" smtClean="0">
                <a:solidFill>
                  <a:srgbClr val="595959"/>
                </a:solidFill>
              </a:rPr>
              <a:t>Serve as a reference point for those developing or reviewing national codes</a:t>
            </a:r>
          </a:p>
          <a:p>
            <a:pPr lvl="1" eaLnBrk="1" hangingPunct="1"/>
            <a:r>
              <a:rPr lang="en-US" altLang="en-US" sz="2000" dirty="0" smtClean="0">
                <a:solidFill>
                  <a:srgbClr val="595959"/>
                </a:solidFill>
              </a:rPr>
              <a:t>Help public sector organizations continually improve governance systems</a:t>
            </a:r>
          </a:p>
          <a:p>
            <a:pPr lvl="1" eaLnBrk="1" hangingPunct="1"/>
            <a:r>
              <a:rPr lang="en-US" altLang="en-US" sz="2000" dirty="0" smtClean="0">
                <a:solidFill>
                  <a:srgbClr val="595959"/>
                </a:solidFill>
              </a:rPr>
              <a:t>Where no code/guidance exists, provide:</a:t>
            </a:r>
          </a:p>
          <a:p>
            <a:pPr lvl="2" eaLnBrk="1" hangingPunct="1"/>
            <a:r>
              <a:rPr lang="en-US" altLang="en-US" sz="1800" dirty="0" smtClean="0">
                <a:solidFill>
                  <a:srgbClr val="595959"/>
                </a:solidFill>
              </a:rPr>
              <a:t>A shared understanding of what constitutes good governance</a:t>
            </a:r>
          </a:p>
          <a:p>
            <a:pPr lvl="2" eaLnBrk="1" hangingPunct="1"/>
            <a:r>
              <a:rPr lang="en-US" altLang="en-US" sz="1800" dirty="0" smtClean="0">
                <a:solidFill>
                  <a:srgbClr val="595959"/>
                </a:solidFill>
              </a:rPr>
              <a:t>A powerful stimulus for positive action</a:t>
            </a:r>
          </a:p>
        </p:txBody>
      </p:sp>
      <p:sp>
        <p:nvSpPr>
          <p:cNvPr id="15363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700" dirty="0" smtClean="0">
                <a:solidFill>
                  <a:srgbClr val="FFFFFF"/>
                </a:solidFill>
                <a:ea typeface="ヒラギノ角ゴ Pro W3"/>
                <a:cs typeface="ヒラギノ角ゴ Pro W3"/>
              </a:rPr>
              <a:t>Analyzing the Environment</a:t>
            </a:r>
            <a:endParaRPr lang="en-US" altLang="en-US" sz="2000" dirty="0" smtClean="0"/>
          </a:p>
        </p:txBody>
      </p:sp>
      <p:pic>
        <p:nvPicPr>
          <p:cNvPr id="1536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6300788"/>
            <a:ext cx="21336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Subtitle 1"/>
          <p:cNvSpPr>
            <a:spLocks noGrp="1"/>
          </p:cNvSpPr>
          <p:nvPr>
            <p:ph type="subTitle" idx="10"/>
          </p:nvPr>
        </p:nvSpPr>
        <p:spPr>
          <a:xfrm>
            <a:off x="381000" y="152400"/>
            <a:ext cx="3276600" cy="238125"/>
          </a:xfrm>
        </p:spPr>
        <p:txBody>
          <a:bodyPr/>
          <a:lstStyle/>
          <a:p>
            <a:r>
              <a:rPr lang="en-GB" altLang="en-US" dirty="0" smtClean="0"/>
              <a:t>Good Governance in the Public Sector</a:t>
            </a:r>
          </a:p>
        </p:txBody>
      </p:sp>
    </p:spTree>
    <p:extLst>
      <p:ext uri="{BB962C8B-B14F-4D97-AF65-F5344CB8AC3E}">
        <p14:creationId xmlns:p14="http://schemas.microsoft.com/office/powerpoint/2010/main" val="1563702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 eaLnBrk="1" hangingPunct="1">
              <a:buFontTx/>
              <a:buChar char="•"/>
              <a:defRPr/>
            </a:pPr>
            <a:r>
              <a:rPr lang="en-US" sz="2400" dirty="0" smtClean="0">
                <a:solidFill>
                  <a:srgbClr val="595959"/>
                </a:solidFill>
                <a:ea typeface="ＭＳ Ｐゴシック"/>
              </a:rPr>
              <a:t>What are the critical differences for public v. private sector that impact governance? </a:t>
            </a:r>
          </a:p>
          <a:p>
            <a:pPr lvl="1" eaLnBrk="1" hangingPunct="1">
              <a:defRPr/>
            </a:pPr>
            <a:r>
              <a:rPr lang="en-US" sz="2000" dirty="0" smtClean="0">
                <a:solidFill>
                  <a:srgbClr val="595959"/>
                </a:solidFill>
                <a:ea typeface="ＭＳ Ｐゴシック"/>
              </a:rPr>
              <a:t>Objectives</a:t>
            </a:r>
          </a:p>
          <a:p>
            <a:pPr lvl="2" eaLnBrk="1" hangingPunct="1">
              <a:defRPr/>
            </a:pPr>
            <a:r>
              <a:rPr lang="en-US" sz="1800" dirty="0" smtClean="0">
                <a:solidFill>
                  <a:srgbClr val="595959"/>
                </a:solidFill>
                <a:ea typeface="ＭＳ Ｐゴシック"/>
              </a:rPr>
              <a:t>For the public welfare</a:t>
            </a:r>
          </a:p>
          <a:p>
            <a:pPr lvl="1" eaLnBrk="1" hangingPunct="1">
              <a:defRPr/>
            </a:pPr>
            <a:r>
              <a:rPr lang="en-US" sz="2000" dirty="0" smtClean="0">
                <a:solidFill>
                  <a:srgbClr val="595959"/>
                </a:solidFill>
                <a:ea typeface="ＭＳ Ｐゴシック"/>
              </a:rPr>
              <a:t>Politically motivated agendas</a:t>
            </a:r>
          </a:p>
          <a:p>
            <a:pPr lvl="1" eaLnBrk="1" hangingPunct="1">
              <a:defRPr/>
            </a:pPr>
            <a:r>
              <a:rPr lang="en-US" sz="2000" dirty="0" smtClean="0">
                <a:solidFill>
                  <a:srgbClr val="595959"/>
                </a:solidFill>
                <a:ea typeface="ＭＳ Ｐゴシック"/>
              </a:rPr>
              <a:t>Profit not the main priority</a:t>
            </a:r>
          </a:p>
          <a:p>
            <a:pPr lvl="1" eaLnBrk="1" hangingPunct="1">
              <a:defRPr/>
            </a:pPr>
            <a:r>
              <a:rPr lang="en-US" sz="2000" dirty="0" smtClean="0">
                <a:solidFill>
                  <a:srgbClr val="595959"/>
                </a:solidFill>
                <a:ea typeface="ＭＳ Ｐゴシック"/>
              </a:rPr>
              <a:t>Funding mechanism</a:t>
            </a:r>
          </a:p>
          <a:p>
            <a:pPr lvl="2" eaLnBrk="1" hangingPunct="1">
              <a:defRPr/>
            </a:pPr>
            <a:r>
              <a:rPr lang="en-US" sz="1800" dirty="0" smtClean="0">
                <a:solidFill>
                  <a:srgbClr val="595959"/>
                </a:solidFill>
                <a:ea typeface="ＭＳ Ｐゴシック"/>
              </a:rPr>
              <a:t>Often tax payers</a:t>
            </a:r>
          </a:p>
          <a:p>
            <a:pPr lvl="1" eaLnBrk="1" hangingPunct="1">
              <a:defRPr/>
            </a:pPr>
            <a:r>
              <a:rPr lang="en-US" sz="2000" dirty="0" smtClean="0">
                <a:solidFill>
                  <a:srgbClr val="595959"/>
                </a:solidFill>
                <a:ea typeface="ＭＳ Ｐゴシック"/>
              </a:rPr>
              <a:t>Broader stakeholder accountability</a:t>
            </a:r>
          </a:p>
        </p:txBody>
      </p:sp>
      <p:sp>
        <p:nvSpPr>
          <p:cNvPr id="17411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700" dirty="0" smtClean="0">
                <a:solidFill>
                  <a:srgbClr val="FFFFFF"/>
                </a:solidFill>
                <a:ea typeface="ヒラギノ角ゴ Pro W3"/>
                <a:cs typeface="ヒラギノ角ゴ Pro W3"/>
              </a:rPr>
              <a:t>Analyzing the Environment</a:t>
            </a:r>
            <a:endParaRPr lang="en-US" altLang="en-US" sz="2000" dirty="0" smtClean="0">
              <a:ea typeface="ヒラギノ角ゴ Pro W3"/>
              <a:cs typeface="ヒラギノ角ゴ Pro W3"/>
            </a:endParaRPr>
          </a:p>
        </p:txBody>
      </p:sp>
      <p:pic>
        <p:nvPicPr>
          <p:cNvPr id="1741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6300788"/>
            <a:ext cx="21336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Subtitle 1"/>
          <p:cNvSpPr>
            <a:spLocks noGrp="1"/>
          </p:cNvSpPr>
          <p:nvPr>
            <p:ph type="subTitle" idx="10"/>
          </p:nvPr>
        </p:nvSpPr>
        <p:spPr>
          <a:xfrm>
            <a:off x="381000" y="152400"/>
            <a:ext cx="3276600" cy="238125"/>
          </a:xfrm>
        </p:spPr>
        <p:txBody>
          <a:bodyPr/>
          <a:lstStyle/>
          <a:p>
            <a:r>
              <a:rPr lang="en-GB" altLang="en-US" dirty="0" smtClean="0"/>
              <a:t>Good Governance in the Public Sector</a:t>
            </a:r>
          </a:p>
        </p:txBody>
      </p:sp>
    </p:spTree>
    <p:extLst>
      <p:ext uri="{BB962C8B-B14F-4D97-AF65-F5344CB8AC3E}">
        <p14:creationId xmlns:p14="http://schemas.microsoft.com/office/powerpoint/2010/main" val="3906847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Content Placeholder 1"/>
          <p:cNvSpPr>
            <a:spLocks noGrp="1"/>
          </p:cNvSpPr>
          <p:nvPr>
            <p:ph idx="1"/>
          </p:nvPr>
        </p:nvSpPr>
        <p:spPr>
          <a:xfrm>
            <a:off x="381000" y="1524000"/>
            <a:ext cx="8610600" cy="4114800"/>
          </a:xfrm>
        </p:spPr>
        <p:txBody>
          <a:bodyPr/>
          <a:lstStyle/>
          <a:p>
            <a:pPr marL="342900" lvl="1" indent="-342900" eaLnBrk="1" hangingPunct="1">
              <a:buFontTx/>
              <a:buChar char="•"/>
              <a:defRPr/>
            </a:pPr>
            <a:r>
              <a:rPr lang="en-US" sz="2400" dirty="0" smtClean="0">
                <a:solidFill>
                  <a:srgbClr val="595959"/>
                </a:solidFill>
                <a:ea typeface="ＭＳ Ｐゴシック"/>
              </a:rPr>
              <a:t>How can the framework bridge regional and cultural differences?</a:t>
            </a:r>
          </a:p>
          <a:p>
            <a:pPr lvl="1" eaLnBrk="1" hangingPunct="1">
              <a:defRPr/>
            </a:pPr>
            <a:r>
              <a:rPr lang="en-US" sz="2000" dirty="0" smtClean="0">
                <a:solidFill>
                  <a:srgbClr val="595959"/>
                </a:solidFill>
                <a:ea typeface="ＭＳ Ｐゴシック"/>
              </a:rPr>
              <a:t>Based on study of relevant national and international codes</a:t>
            </a:r>
          </a:p>
          <a:p>
            <a:pPr lvl="1" eaLnBrk="1" hangingPunct="1">
              <a:defRPr/>
            </a:pPr>
            <a:r>
              <a:rPr lang="en-US" sz="2000" dirty="0" smtClean="0">
                <a:solidFill>
                  <a:srgbClr val="595959"/>
                </a:solidFill>
                <a:ea typeface="ＭＳ Ｐゴシック"/>
              </a:rPr>
              <a:t>Develop globally, implement locally</a:t>
            </a:r>
          </a:p>
          <a:p>
            <a:pPr lvl="1" eaLnBrk="1" hangingPunct="1">
              <a:defRPr/>
            </a:pPr>
            <a:r>
              <a:rPr lang="en-GB" sz="2000" dirty="0" smtClean="0">
                <a:solidFill>
                  <a:srgbClr val="595959"/>
                </a:solidFill>
                <a:ea typeface="ＭＳ Ｐゴシック"/>
              </a:rPr>
              <a:t>International promotion, distribution of framework</a:t>
            </a:r>
          </a:p>
        </p:txBody>
      </p:sp>
      <p:sp>
        <p:nvSpPr>
          <p:cNvPr id="19459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700" dirty="0" smtClean="0">
                <a:ea typeface="ヒラギノ角ゴ Pro W3"/>
                <a:cs typeface="ヒラギノ角ゴ Pro W3"/>
              </a:rPr>
              <a:t>Analyzing the Environment</a:t>
            </a:r>
          </a:p>
        </p:txBody>
      </p:sp>
      <p:pic>
        <p:nvPicPr>
          <p:cNvPr id="1946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6300788"/>
            <a:ext cx="21336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1" name="Subtitle 1"/>
          <p:cNvSpPr>
            <a:spLocks noGrp="1"/>
          </p:cNvSpPr>
          <p:nvPr>
            <p:ph type="subTitle" idx="10"/>
          </p:nvPr>
        </p:nvSpPr>
        <p:spPr>
          <a:xfrm>
            <a:off x="381000" y="152400"/>
            <a:ext cx="3276600" cy="238125"/>
          </a:xfrm>
        </p:spPr>
        <p:txBody>
          <a:bodyPr/>
          <a:lstStyle/>
          <a:p>
            <a:r>
              <a:rPr lang="en-GB" altLang="en-US" dirty="0" smtClean="0"/>
              <a:t>Good Governance in the Public Sector</a:t>
            </a:r>
          </a:p>
        </p:txBody>
      </p:sp>
    </p:spTree>
    <p:extLst>
      <p:ext uri="{BB962C8B-B14F-4D97-AF65-F5344CB8AC3E}">
        <p14:creationId xmlns:p14="http://schemas.microsoft.com/office/powerpoint/2010/main" val="3626559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FAC_Powerpoint_template_ORANGE RIBBON">
  <a:themeElements>
    <a:clrScheme name="IFAC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5BAA"/>
      </a:accent1>
      <a:accent2>
        <a:srgbClr val="00C0F3"/>
      </a:accent2>
      <a:accent3>
        <a:srgbClr val="F15A22"/>
      </a:accent3>
      <a:accent4>
        <a:srgbClr val="FAA61A"/>
      </a:accent4>
      <a:accent5>
        <a:srgbClr val="0D9C4A"/>
      </a:accent5>
      <a:accent6>
        <a:srgbClr val="8DC63F"/>
      </a:accent6>
      <a:hlink>
        <a:srgbClr val="009999"/>
      </a:hlink>
      <a:folHlink>
        <a:srgbClr val="99CC0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charset="-128"/>
            <a:cs typeface="ヒラギノ角ゴ Pro W3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charset="-128"/>
            <a:cs typeface="ヒラギノ角ゴ Pro W3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</TotalTime>
  <Words>1063</Words>
  <Application>Microsoft Office PowerPoint</Application>
  <PresentationFormat>Letter Paper (8.5x11 in)</PresentationFormat>
  <Paragraphs>242</Paragraphs>
  <Slides>31</Slides>
  <Notes>29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MS PGothic</vt:lpstr>
      <vt:lpstr>MS PGothic</vt:lpstr>
      <vt:lpstr>Arial</vt:lpstr>
      <vt:lpstr>Calibri</vt:lpstr>
      <vt:lpstr>ヒラギノ角ゴ Pro W3</vt:lpstr>
      <vt:lpstr>IFAC_Powerpoint_template_ORANGE RIBBON</vt:lpstr>
      <vt:lpstr>PowerPoint Presentation</vt:lpstr>
      <vt:lpstr>Agenda</vt:lpstr>
      <vt:lpstr>Why an IFAC/CIPFA Framework?</vt:lpstr>
      <vt:lpstr>Why an IFAC/CIPFA Framework?</vt:lpstr>
      <vt:lpstr>Public Sector Characteristics</vt:lpstr>
      <vt:lpstr>Analyzing the Environment</vt:lpstr>
      <vt:lpstr>Analyzing the Environment</vt:lpstr>
      <vt:lpstr>Analyzing the Environment</vt:lpstr>
      <vt:lpstr>Analyzing the Environment</vt:lpstr>
      <vt:lpstr>Analyzing the Environment</vt:lpstr>
      <vt:lpstr>Analyzing the environment</vt:lpstr>
      <vt:lpstr>Framework Development Timeline</vt:lpstr>
      <vt:lpstr>International Reference Group</vt:lpstr>
      <vt:lpstr>Framework Layout</vt:lpstr>
      <vt:lpstr>Key Definitions: Governance </vt:lpstr>
      <vt:lpstr>Key Definitions: Governing Body</vt:lpstr>
      <vt:lpstr>Good Governance in Public Sector</vt:lpstr>
      <vt:lpstr>Framework Principles</vt:lpstr>
      <vt:lpstr>Framework Principles</vt:lpstr>
      <vt:lpstr>Framework Principles</vt:lpstr>
      <vt:lpstr>Good Governance in the Public Sector:  An International Framework</vt:lpstr>
      <vt:lpstr>Principle A</vt:lpstr>
      <vt:lpstr>Principle B</vt:lpstr>
      <vt:lpstr>Principle C</vt:lpstr>
      <vt:lpstr>Principle D</vt:lpstr>
      <vt:lpstr>Principle E</vt:lpstr>
      <vt:lpstr>Principle F</vt:lpstr>
      <vt:lpstr>Principle G</vt:lpstr>
      <vt:lpstr>Supplement</vt:lpstr>
      <vt:lpstr>Looking Ahead</vt:lpstr>
      <vt:lpstr>PowerPoint Presentation</vt:lpstr>
    </vt:vector>
  </TitlesOfParts>
  <Company>International Federation of Accountants (IFAC)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Headline 24pt Arial Bold</dc:title>
  <dc:creator>Wisler Michel</dc:creator>
  <cp:lastModifiedBy>Vincent Tophoff</cp:lastModifiedBy>
  <cp:revision>7</cp:revision>
  <cp:lastPrinted>2011-09-27T17:54:21Z</cp:lastPrinted>
  <dcterms:created xsi:type="dcterms:W3CDTF">2013-05-20T18:20:02Z</dcterms:created>
  <dcterms:modified xsi:type="dcterms:W3CDTF">2014-05-22T15:24:34Z</dcterms:modified>
</cp:coreProperties>
</file>