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9" r:id="rId9"/>
    <p:sldId id="268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5D8CA"/>
          </a:solidFill>
        </a:fill>
      </a:tcStyle>
    </a:wholeTbl>
    <a:band2H>
      <a:tcTxStyle/>
      <a:tcStyle>
        <a:tcBdr/>
        <a:fill>
          <a:solidFill>
            <a:srgbClr val="FAEC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D0CD"/>
          </a:solidFill>
        </a:fill>
      </a:tcStyle>
    </a:wholeTbl>
    <a:band2H>
      <a:tcTxStyle/>
      <a:tcStyle>
        <a:tcBdr/>
        <a:fill>
          <a:solidFill>
            <a:srgbClr val="EDE9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CDFD9"/>
          </a:solidFill>
        </a:fill>
      </a:tcStyle>
    </a:wholeTbl>
    <a:band2H>
      <a:tcTxStyle/>
      <a:tcStyle>
        <a:tcBdr/>
        <a:fill>
          <a:solidFill>
            <a:srgbClr val="EEF0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8" autoAdjust="0"/>
  </p:normalViewPr>
  <p:slideViewPr>
    <p:cSldViewPr snapToGrid="0">
      <p:cViewPr varScale="1">
        <p:scale>
          <a:sx n="75" d="100"/>
          <a:sy n="75" d="100"/>
        </p:scale>
        <p:origin x="874" y="53"/>
      </p:cViewPr>
      <p:guideLst/>
    </p:cSldViewPr>
  </p:slideViewPr>
  <p:outlineViewPr>
    <p:cViewPr>
      <p:scale>
        <a:sx n="33" d="100"/>
        <a:sy n="33" d="100"/>
      </p:scale>
      <p:origin x="0" y="-1008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3" name="Shape 11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83729180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" name="Rectangle 7"/>
          <p:cNvSpPr/>
          <p:nvPr/>
        </p:nvSpPr>
        <p:spPr>
          <a:xfrm>
            <a:off x="14" y="6334316"/>
            <a:ext cx="12188826" cy="6400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" name="Title Text"/>
          <p:cNvSpPr txBox="1">
            <a:spLocks noGrp="1"/>
          </p:cNvSpPr>
          <p:nvPr>
            <p:ph type="title"/>
          </p:nvPr>
        </p:nvSpPr>
        <p:spPr>
          <a:xfrm>
            <a:off x="1097280" y="758951"/>
            <a:ext cx="10058401" cy="3566161"/>
          </a:xfrm>
          <a:prstGeom prst="rect">
            <a:avLst/>
          </a:prstGeo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00050" y="4455619"/>
            <a:ext cx="10058401" cy="1143001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+mn-lt"/>
                <a:ea typeface="+mn-ea"/>
                <a:cs typeface="+mn-cs"/>
                <a:sym typeface="Helvetica"/>
              </a:defRPr>
            </a:lvl1pPr>
            <a:lvl2pPr marL="0" indent="45720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+mn-lt"/>
                <a:ea typeface="+mn-ea"/>
                <a:cs typeface="+mn-cs"/>
                <a:sym typeface="Helvetica"/>
              </a:defRPr>
            </a:lvl2pPr>
            <a:lvl3pPr marL="0" indent="91440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+mn-lt"/>
                <a:ea typeface="+mn-ea"/>
                <a:cs typeface="+mn-cs"/>
                <a:sym typeface="Helvetica"/>
              </a:defRPr>
            </a:lvl3pPr>
            <a:lvl4pPr marL="0" indent="137160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+mn-lt"/>
                <a:ea typeface="+mn-ea"/>
                <a:cs typeface="+mn-cs"/>
                <a:sym typeface="Helvetica"/>
              </a:defRPr>
            </a:lvl4pPr>
            <a:lvl5pPr marL="0" indent="182880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9" name="Straight Connector 8"/>
          <p:cNvSpPr/>
          <p:nvPr/>
        </p:nvSpPr>
        <p:spPr>
          <a:xfrm>
            <a:off x="1207657" y="4343400"/>
            <a:ext cx="9875522" cy="0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22" name="Group 9"/>
          <p:cNvGrpSpPr/>
          <p:nvPr/>
        </p:nvGrpSpPr>
        <p:grpSpPr>
          <a:xfrm>
            <a:off x="83472" y="37592"/>
            <a:ext cx="12027250" cy="1197309"/>
            <a:chOff x="0" y="0"/>
            <a:chExt cx="12027248" cy="1197308"/>
          </a:xfrm>
        </p:grpSpPr>
        <p:pic>
          <p:nvPicPr>
            <p:cNvPr id="20" name="Picture 10" descr="Picture 10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1" y="0"/>
              <a:ext cx="1119059" cy="1197309"/>
            </a:xfrm>
            <a:prstGeom prst="rect">
              <a:avLst/>
            </a:prstGeom>
            <a:ln w="31750" cap="flat">
              <a:solidFill>
                <a:srgbClr val="D9D9D9">
                  <a:alpha val="0"/>
                </a:srgbClr>
              </a:solidFill>
              <a:prstDash val="solid"/>
              <a:round/>
            </a:ln>
            <a:effectLst/>
          </p:spPr>
        </p:pic>
        <p:pic>
          <p:nvPicPr>
            <p:cNvPr id="21" name="Picture 11" descr="Picture 11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11051337" y="86313"/>
              <a:ext cx="975912" cy="10872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>
            <a:lvl1pPr>
              <a:defRPr sz="1800" b="1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grpSp>
        <p:nvGrpSpPr>
          <p:cNvPr id="34" name="Group 6"/>
          <p:cNvGrpSpPr/>
          <p:nvPr/>
        </p:nvGrpSpPr>
        <p:grpSpPr>
          <a:xfrm>
            <a:off x="83472" y="37592"/>
            <a:ext cx="12027250" cy="1197309"/>
            <a:chOff x="0" y="0"/>
            <a:chExt cx="12027248" cy="1197308"/>
          </a:xfrm>
        </p:grpSpPr>
        <p:pic>
          <p:nvPicPr>
            <p:cNvPr id="32" name="Picture 7" descr="Picture 7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1" y="0"/>
              <a:ext cx="1119059" cy="1197309"/>
            </a:xfrm>
            <a:prstGeom prst="rect">
              <a:avLst/>
            </a:prstGeom>
            <a:ln w="31750" cap="flat">
              <a:solidFill>
                <a:srgbClr val="D9D9D9">
                  <a:alpha val="0"/>
                </a:srgbClr>
              </a:solidFill>
              <a:prstDash val="solid"/>
              <a:round/>
            </a:ln>
            <a:effectLst/>
          </p:spPr>
        </p:pic>
        <p:pic>
          <p:nvPicPr>
            <p:cNvPr id="33" name="Picture 8" descr="Picture 8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11051337" y="86313"/>
              <a:ext cx="975912" cy="10872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2" name="Rectangle 7"/>
          <p:cNvSpPr/>
          <p:nvPr/>
        </p:nvSpPr>
        <p:spPr>
          <a:xfrm>
            <a:off x="14" y="6334316"/>
            <a:ext cx="12188826" cy="6400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3" name="Title Text"/>
          <p:cNvSpPr txBox="1">
            <a:spLocks noGrp="1"/>
          </p:cNvSpPr>
          <p:nvPr>
            <p:ph type="title"/>
          </p:nvPr>
        </p:nvSpPr>
        <p:spPr>
          <a:xfrm>
            <a:off x="1097280" y="758951"/>
            <a:ext cx="10058401" cy="3566161"/>
          </a:xfrm>
          <a:prstGeom prst="rect">
            <a:avLst/>
          </a:prstGeo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097280" y="4453128"/>
            <a:ext cx="10058401" cy="1143001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+mn-lt"/>
                <a:ea typeface="+mn-ea"/>
                <a:cs typeface="+mn-cs"/>
                <a:sym typeface="Helvetica"/>
              </a:defRPr>
            </a:lvl1pPr>
            <a:lvl2pPr marL="0" indent="45720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+mn-lt"/>
                <a:ea typeface="+mn-ea"/>
                <a:cs typeface="+mn-cs"/>
                <a:sym typeface="Helvetica"/>
              </a:defRPr>
            </a:lvl2pPr>
            <a:lvl3pPr marL="0" indent="91440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+mn-lt"/>
                <a:ea typeface="+mn-ea"/>
                <a:cs typeface="+mn-cs"/>
                <a:sym typeface="Helvetica"/>
              </a:defRPr>
            </a:lvl3pPr>
            <a:lvl4pPr marL="0" indent="137160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+mn-lt"/>
                <a:ea typeface="+mn-ea"/>
                <a:cs typeface="+mn-cs"/>
                <a:sym typeface="Helvetica"/>
              </a:defRPr>
            </a:lvl4pPr>
            <a:lvl5pPr marL="0" indent="1828800">
              <a:buClrTx/>
              <a:buSzTx/>
              <a:buFontTx/>
              <a:buNone/>
              <a:defRPr sz="2400" cap="all" spc="200">
                <a:solidFill>
                  <a:srgbClr val="637052"/>
                </a:solidFill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6" name="Straight Connector 8"/>
          <p:cNvSpPr/>
          <p:nvPr/>
        </p:nvSpPr>
        <p:spPr>
          <a:xfrm>
            <a:off x="1207657" y="4343400"/>
            <a:ext cx="9875522" cy="0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097278" y="1845734"/>
            <a:ext cx="4937761" cy="402336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097280" y="1846052"/>
            <a:ext cx="4937760" cy="736283"/>
          </a:xfrm>
          <a:prstGeom prst="rect">
            <a:avLst/>
          </a:prstGeom>
        </p:spPr>
        <p:txBody>
          <a:bodyPr lIns="45719" tIns="45719" rIns="45719" bIns="45719" anchor="ctr"/>
          <a:lstStyle>
            <a:lvl1pPr marL="0" indent="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1pPr>
            <a:lvl2pPr marL="0" indent="4572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2pPr>
            <a:lvl3pPr marL="0" indent="9144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3pPr>
            <a:lvl4pPr marL="0" indent="13716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4pPr>
            <a:lvl5pPr marL="0" indent="18288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217920" y="1846052"/>
            <a:ext cx="4937761" cy="736283"/>
          </a:xfrm>
          <a:prstGeom prst="rect">
            <a:avLst/>
          </a:prstGeom>
        </p:spPr>
        <p:txBody>
          <a:bodyPr lIns="45719" tIns="45719" rIns="45719" bIns="45719" anchor="ctr"/>
          <a:lstStyle/>
          <a:p>
            <a:pPr marL="0" indent="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pPr>
            <a:endParaRPr/>
          </a:p>
        </p:txBody>
      </p:sp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1" name="Rectangle 5"/>
          <p:cNvSpPr/>
          <p:nvPr/>
        </p:nvSpPr>
        <p:spPr>
          <a:xfrm>
            <a:off x="14" y="6334316"/>
            <a:ext cx="12188826" cy="6400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7"/>
          <p:cNvSpPr/>
          <p:nvPr/>
        </p:nvSpPr>
        <p:spPr>
          <a:xfrm>
            <a:off x="15" y="0"/>
            <a:ext cx="4050793" cy="6858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0" name="Rectangle 8"/>
          <p:cNvSpPr/>
          <p:nvPr/>
        </p:nvSpPr>
        <p:spPr>
          <a:xfrm>
            <a:off x="4040070" y="0"/>
            <a:ext cx="64009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1" name="Title Text"/>
          <p:cNvSpPr txBox="1">
            <a:spLocks noGrp="1"/>
          </p:cNvSpPr>
          <p:nvPr>
            <p:ph type="title"/>
          </p:nvPr>
        </p:nvSpPr>
        <p:spPr>
          <a:xfrm>
            <a:off x="457200" y="594359"/>
            <a:ext cx="3200400" cy="2286001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92" name="Body Level One…"/>
          <p:cNvSpPr txBox="1">
            <a:spLocks noGrp="1"/>
          </p:cNvSpPr>
          <p:nvPr>
            <p:ph type="body" idx="1"/>
          </p:nvPr>
        </p:nvSpPr>
        <p:spPr>
          <a:xfrm>
            <a:off x="4800600" y="731519"/>
            <a:ext cx="6492241" cy="5257801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3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457200" y="2926079"/>
            <a:ext cx="3200400" cy="3379125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0" indent="0"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37052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2" name="Rectangle 8"/>
          <p:cNvSpPr/>
          <p:nvPr/>
        </p:nvSpPr>
        <p:spPr>
          <a:xfrm>
            <a:off x="14" y="4915075"/>
            <a:ext cx="12188826" cy="6400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3" name="Title Text"/>
          <p:cNvSpPr txBox="1">
            <a:spLocks noGrp="1"/>
          </p:cNvSpPr>
          <p:nvPr>
            <p:ph type="title"/>
          </p:nvPr>
        </p:nvSpPr>
        <p:spPr>
          <a:xfrm>
            <a:off x="1097280" y="5074920"/>
            <a:ext cx="10113265" cy="822961"/>
          </a:xfrm>
          <a:prstGeom prst="rect">
            <a:avLst/>
          </a:prstGeom>
        </p:spPr>
        <p:txBody>
          <a:bodyPr lIns="0" tIns="0" rIns="0" bIns="0"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04" name="Picture Placeholder 2"/>
          <p:cNvSpPr>
            <a:spLocks noGrp="1"/>
          </p:cNvSpPr>
          <p:nvPr>
            <p:ph type="pic" idx="21"/>
          </p:nvPr>
        </p:nvSpPr>
        <p:spPr>
          <a:xfrm>
            <a:off x="14" y="0"/>
            <a:ext cx="12191987" cy="49150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097280" y="5907023"/>
            <a:ext cx="10113265" cy="59436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1pPr>
            <a:lvl2pPr marL="0" indent="4572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2pPr>
            <a:lvl3pPr marL="0" indent="9144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3pPr>
            <a:lvl4pPr marL="0" indent="13716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4pPr>
            <a:lvl5pPr marL="0" indent="18288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1" y="6400800"/>
            <a:ext cx="12192001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" name="Rectangle 8"/>
          <p:cNvSpPr/>
          <p:nvPr/>
        </p:nvSpPr>
        <p:spPr>
          <a:xfrm>
            <a:off x="-1" y="6334316"/>
            <a:ext cx="12192003" cy="659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" name="Straight Connector 9"/>
          <p:cNvSpPr/>
          <p:nvPr/>
        </p:nvSpPr>
        <p:spPr>
          <a:xfrm>
            <a:off x="1193532" y="1737845"/>
            <a:ext cx="9966960" cy="1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Title Text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979606" y="6528092"/>
            <a:ext cx="232878" cy="228512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0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50" baseline="0">
          <a:solidFill>
            <a:srgbClr val="404040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50" baseline="0">
          <a:solidFill>
            <a:srgbClr val="404040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50" baseline="0">
          <a:solidFill>
            <a:srgbClr val="404040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50" baseline="0">
          <a:solidFill>
            <a:srgbClr val="404040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50" baseline="0">
          <a:solidFill>
            <a:srgbClr val="404040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50" baseline="0">
          <a:solidFill>
            <a:srgbClr val="404040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50" baseline="0">
          <a:solidFill>
            <a:srgbClr val="404040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50" baseline="0">
          <a:solidFill>
            <a:srgbClr val="404040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-50" baseline="0">
          <a:solidFill>
            <a:srgbClr val="404040"/>
          </a:solidFill>
          <a:uFillTx/>
          <a:latin typeface="+mn-lt"/>
          <a:ea typeface="+mn-ea"/>
          <a:cs typeface="+mn-cs"/>
          <a:sym typeface="Helvetica"/>
        </a:defRPr>
      </a:lvl9pPr>
    </p:titleStyle>
    <p:bodyStyle>
      <a:lvl1pPr marL="91439" marR="0" indent="-9143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 "/>
        <a:tabLst/>
        <a:defRPr sz="2000" b="0" i="0" u="none" strike="noStrike" cap="none" spc="0" baseline="0">
          <a:solidFill>
            <a:srgbClr val="404040"/>
          </a:solidFill>
          <a:uFillTx/>
          <a:latin typeface="+mj-lt"/>
          <a:ea typeface="+mj-ea"/>
          <a:cs typeface="+mj-cs"/>
          <a:sym typeface="Calibri"/>
        </a:defRPr>
      </a:lvl1pPr>
      <a:lvl2pPr marL="404368" marR="0" indent="-20320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sz="2000" b="0" i="0" u="none" strike="noStrike" cap="none" spc="0" baseline="0">
          <a:solidFill>
            <a:srgbClr val="404040"/>
          </a:solidFill>
          <a:uFillTx/>
          <a:latin typeface="+mj-lt"/>
          <a:ea typeface="+mj-ea"/>
          <a:cs typeface="+mj-cs"/>
          <a:sym typeface="Calibri"/>
        </a:defRPr>
      </a:lvl2pPr>
      <a:lvl3pPr marL="645305" marR="0" indent="-26125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sz="2000" b="0" i="0" u="none" strike="noStrike" cap="none" spc="0" baseline="0">
          <a:solidFill>
            <a:srgbClr val="404040"/>
          </a:solidFill>
          <a:uFillTx/>
          <a:latin typeface="+mj-lt"/>
          <a:ea typeface="+mj-ea"/>
          <a:cs typeface="+mj-cs"/>
          <a:sym typeface="Calibri"/>
        </a:defRPr>
      </a:lvl3pPr>
      <a:lvl4pPr marL="828185" marR="0" indent="-26125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sz="2000" b="0" i="0" u="none" strike="noStrike" cap="none" spc="0" baseline="0">
          <a:solidFill>
            <a:srgbClr val="404040"/>
          </a:solidFill>
          <a:uFillTx/>
          <a:latin typeface="+mj-lt"/>
          <a:ea typeface="+mj-ea"/>
          <a:cs typeface="+mj-cs"/>
          <a:sym typeface="Calibri"/>
        </a:defRPr>
      </a:lvl4pPr>
      <a:lvl5pPr marL="1011065" marR="0" indent="-26125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sz="2000" b="0" i="0" u="none" strike="noStrike" cap="none" spc="0" baseline="0">
          <a:solidFill>
            <a:srgbClr val="404040"/>
          </a:solidFill>
          <a:uFillTx/>
          <a:latin typeface="+mj-lt"/>
          <a:ea typeface="+mj-ea"/>
          <a:cs typeface="+mj-cs"/>
          <a:sym typeface="Calibri"/>
        </a:defRPr>
      </a:lvl5pPr>
      <a:lvl6pPr marL="11979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sz="2000" b="0" i="0" u="none" strike="noStrike" cap="none" spc="0" baseline="0">
          <a:solidFill>
            <a:srgbClr val="404040"/>
          </a:solidFill>
          <a:uFillTx/>
          <a:latin typeface="+mj-lt"/>
          <a:ea typeface="+mj-ea"/>
          <a:cs typeface="+mj-cs"/>
          <a:sym typeface="Calibri"/>
        </a:defRPr>
      </a:lvl6pPr>
      <a:lvl7pPr marL="13979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sz="2000" b="0" i="0" u="none" strike="noStrike" cap="none" spc="0" baseline="0">
          <a:solidFill>
            <a:srgbClr val="404040"/>
          </a:solidFill>
          <a:uFillTx/>
          <a:latin typeface="+mj-lt"/>
          <a:ea typeface="+mj-ea"/>
          <a:cs typeface="+mj-cs"/>
          <a:sym typeface="Calibri"/>
        </a:defRPr>
      </a:lvl7pPr>
      <a:lvl8pPr marL="15979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sz="2000" b="0" i="0" u="none" strike="noStrike" cap="none" spc="0" baseline="0">
          <a:solidFill>
            <a:srgbClr val="404040"/>
          </a:solidFill>
          <a:uFillTx/>
          <a:latin typeface="+mj-lt"/>
          <a:ea typeface="+mj-ea"/>
          <a:cs typeface="+mj-cs"/>
          <a:sym typeface="Calibri"/>
        </a:defRPr>
      </a:lvl8pPr>
      <a:lvl9pPr marL="17979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sz="2000" b="0" i="0" u="none" strike="noStrike" cap="none" spc="0" baseline="0">
          <a:solidFill>
            <a:srgbClr val="40404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tle 1"/>
          <p:cNvSpPr txBox="1">
            <a:spLocks noGrp="1"/>
          </p:cNvSpPr>
          <p:nvPr>
            <p:ph type="ctrTitle"/>
          </p:nvPr>
        </p:nvSpPr>
        <p:spPr>
          <a:xfrm>
            <a:off x="961042" y="955038"/>
            <a:ext cx="10058401" cy="2773683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100000"/>
              </a:lnSpc>
              <a:defRPr sz="4000" spc="-100"/>
            </a:pPr>
            <a:r>
              <a:rPr dirty="0"/>
              <a:t>Compl</a:t>
            </a:r>
            <a:r>
              <a:rPr sz="4000" dirty="0"/>
              <a:t>i</a:t>
            </a:r>
            <a:r>
              <a:rPr dirty="0"/>
              <a:t>ance Audit Strategy &amp; Methodology </a:t>
            </a:r>
            <a:br>
              <a:rPr dirty="0"/>
            </a:br>
            <a:r>
              <a:rPr sz="2800" dirty="0"/>
              <a:t>with reference to</a:t>
            </a:r>
            <a:br>
              <a:rPr sz="2800" dirty="0"/>
            </a:br>
            <a:r>
              <a:rPr dirty="0"/>
              <a:t>Public Health Management System</a:t>
            </a:r>
          </a:p>
        </p:txBody>
      </p:sp>
      <p:sp>
        <p:nvSpPr>
          <p:cNvPr id="116" name="Subtitle 2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 defTabSz="658368">
              <a:spcBef>
                <a:spcPts val="800"/>
              </a:spcBef>
              <a:defRPr sz="1728" spc="144"/>
            </a:pPr>
            <a:endParaRPr/>
          </a:p>
          <a:p>
            <a:pPr algn="ctr" defTabSz="658368">
              <a:spcBef>
                <a:spcPts val="800"/>
              </a:spcBef>
              <a:defRPr sz="1728" spc="144"/>
            </a:pPr>
            <a:r>
              <a:t>SAI INDIA</a:t>
            </a:r>
          </a:p>
          <a:p>
            <a:pPr algn="ctr" defTabSz="658368">
              <a:spcBef>
                <a:spcPts val="800"/>
              </a:spcBef>
              <a:defRPr sz="1728" spc="144"/>
            </a:pPr>
            <a:r>
              <a:t>AGENDA ITEM 7: 18</a:t>
            </a:r>
            <a:r>
              <a:rPr baseline="29222"/>
              <a:t>TH</a:t>
            </a:r>
            <a:r>
              <a:t> ANNUAL MEETING OF COMPLIANCE AUDIT SUB-COMMITTEE</a:t>
            </a:r>
          </a:p>
        </p:txBody>
      </p:sp>
      <p:sp>
        <p:nvSpPr>
          <p:cNvPr id="117" name="Slide Number Placeholder 6"/>
          <p:cNvSpPr txBox="1">
            <a:spLocks noGrp="1"/>
          </p:cNvSpPr>
          <p:nvPr>
            <p:ph type="sldNum" sz="quarter" idx="2"/>
          </p:nvPr>
        </p:nvSpPr>
        <p:spPr>
          <a:xfrm>
            <a:off x="11043974" y="6528092"/>
            <a:ext cx="168509" cy="22851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  <p:grpSp>
        <p:nvGrpSpPr>
          <p:cNvPr id="120" name="Group 7"/>
          <p:cNvGrpSpPr/>
          <p:nvPr/>
        </p:nvGrpSpPr>
        <p:grpSpPr>
          <a:xfrm>
            <a:off x="83472" y="-10160"/>
            <a:ext cx="12027250" cy="1197309"/>
            <a:chOff x="0" y="0"/>
            <a:chExt cx="12027248" cy="1197308"/>
          </a:xfrm>
        </p:grpSpPr>
        <p:pic>
          <p:nvPicPr>
            <p:cNvPr id="118" name="Picture 8" descr="Picture 8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1" y="0"/>
              <a:ext cx="1119059" cy="1197309"/>
            </a:xfrm>
            <a:prstGeom prst="rect">
              <a:avLst/>
            </a:prstGeom>
            <a:ln w="31750" cap="flat">
              <a:solidFill>
                <a:srgbClr val="D9D9D9">
                  <a:alpha val="0"/>
                </a:srgbClr>
              </a:solidFill>
              <a:prstDash val="solid"/>
              <a:round/>
            </a:ln>
            <a:effectLst/>
          </p:spPr>
        </p:pic>
        <p:pic>
          <p:nvPicPr>
            <p:cNvPr id="119" name="Picture 9" descr="Picture 9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11051337" y="86313"/>
              <a:ext cx="975912" cy="10872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>
              <a:defRPr spc="-100"/>
            </a:lvl1pPr>
          </a:lstStyle>
          <a:p>
            <a:r>
              <a:rPr lang="en-US" sz="4400" dirty="0" smtClean="0"/>
              <a:t>Audit Experience during the past year</a:t>
            </a:r>
            <a:endParaRPr sz="4400" dirty="0"/>
          </a:p>
        </p:txBody>
      </p:sp>
      <p:sp>
        <p:nvSpPr>
          <p:cNvPr id="147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n-US" dirty="0"/>
              <a:t>Most of the Financial Audit (public sector companies / undertakings ) under audit jurisdiction of SAI India were completed following social distancing protocols and adherence to lockdown norms. </a:t>
            </a:r>
          </a:p>
          <a:p>
            <a:pPr algn="just"/>
            <a:r>
              <a:rPr lang="en-US" dirty="0"/>
              <a:t>The experience has been that this could be achieved without sacrificing the quality of audit outputs and timeliness. </a:t>
            </a:r>
          </a:p>
          <a:p>
            <a:r>
              <a:rPr lang="en-US" dirty="0"/>
              <a:t>This is likely to be a ‘new normal’, coupled with hybrid workplaces in audit offices too.  </a:t>
            </a:r>
          </a:p>
          <a:p>
            <a:r>
              <a:rPr lang="en-US" dirty="0"/>
              <a:t>This work methodology can be replicated across the organization. </a:t>
            </a:r>
          </a:p>
        </p:txBody>
      </p:sp>
      <p:sp>
        <p:nvSpPr>
          <p:cNvPr id="148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11043974" y="6528092"/>
            <a:ext cx="168509" cy="22851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10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rPr dirty="0"/>
              <a:t>Adaptation of Audit Methodology </a:t>
            </a:r>
          </a:p>
        </p:txBody>
      </p:sp>
      <p:sp>
        <p:nvSpPr>
          <p:cNvPr id="15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 sz="1800" b="1"/>
            </a:pPr>
            <a:r>
              <a:rPr lang="en-US" dirty="0"/>
              <a:t>Desk Audit (Audit Planning): Depends on</a:t>
            </a:r>
          </a:p>
          <a:p>
            <a:pPr marL="384047" lvl="1" indent="-182879">
              <a:lnSpc>
                <a:spcPct val="100000"/>
              </a:lnSpc>
              <a:spcBef>
                <a:spcPts val="400"/>
              </a:spcBef>
              <a:defRPr sz="1600"/>
            </a:pPr>
            <a:r>
              <a:rPr lang="en-US" dirty="0"/>
              <a:t>Availability of information related to policies and regulations online</a:t>
            </a:r>
          </a:p>
          <a:p>
            <a:pPr marL="384047" lvl="1" indent="-182879">
              <a:lnSpc>
                <a:spcPct val="100000"/>
              </a:lnSpc>
              <a:spcBef>
                <a:spcPts val="400"/>
              </a:spcBef>
              <a:defRPr sz="1600"/>
            </a:pPr>
            <a:r>
              <a:rPr lang="en-US" dirty="0"/>
              <a:t>Availability of reliable statistical information on health care facilities through national data portals, proactive disclosures by the audited entities</a:t>
            </a:r>
          </a:p>
          <a:p>
            <a:pPr marL="384047" lvl="1" indent="-182879">
              <a:lnSpc>
                <a:spcPct val="100000"/>
              </a:lnSpc>
              <a:spcBef>
                <a:spcPts val="400"/>
              </a:spcBef>
              <a:defRPr sz="1600"/>
            </a:pPr>
            <a:r>
              <a:rPr lang="en-US" dirty="0"/>
              <a:t>Availability of reliable budgetary and expenditure information of the state governments online</a:t>
            </a:r>
          </a:p>
          <a:p>
            <a:pPr marL="384047" lvl="1" indent="-182879">
              <a:lnSpc>
                <a:spcPct val="100000"/>
              </a:lnSpc>
              <a:spcBef>
                <a:spcPts val="400"/>
              </a:spcBef>
              <a:defRPr sz="1600"/>
            </a:pPr>
            <a:r>
              <a:rPr lang="en-US" dirty="0"/>
              <a:t>Availability of reliable medical statistics</a:t>
            </a:r>
          </a:p>
          <a:p>
            <a:pPr>
              <a:lnSpc>
                <a:spcPct val="100000"/>
              </a:lnSpc>
              <a:defRPr sz="1800" b="1"/>
            </a:pPr>
            <a:r>
              <a:rPr lang="en-US" dirty="0"/>
              <a:t>Data based audit (audit execution): depends on </a:t>
            </a:r>
          </a:p>
          <a:p>
            <a:pPr marL="384047" lvl="1" indent="-182879">
              <a:lnSpc>
                <a:spcPct val="100000"/>
              </a:lnSpc>
              <a:spcBef>
                <a:spcPts val="400"/>
              </a:spcBef>
              <a:defRPr sz="1600"/>
            </a:pPr>
            <a:r>
              <a:rPr lang="en-US" dirty="0"/>
              <a:t>Availability of data of transactions in digital form</a:t>
            </a:r>
          </a:p>
          <a:p>
            <a:pPr marL="384047" lvl="1" indent="-182879">
              <a:lnSpc>
                <a:spcPct val="100000"/>
              </a:lnSpc>
              <a:spcBef>
                <a:spcPts val="400"/>
              </a:spcBef>
              <a:defRPr sz="1600"/>
            </a:pPr>
            <a:r>
              <a:rPr lang="en-US" dirty="0"/>
              <a:t>Amenability of remote access audit</a:t>
            </a:r>
          </a:p>
          <a:p>
            <a:pPr marL="384047" lvl="1" indent="-182879">
              <a:lnSpc>
                <a:spcPct val="100000"/>
              </a:lnSpc>
              <a:spcBef>
                <a:spcPts val="400"/>
              </a:spcBef>
              <a:defRPr sz="1600"/>
            </a:pPr>
            <a:r>
              <a:rPr lang="en-US" dirty="0"/>
              <a:t>Access to audit tools, availability of necessary skills/skilled staff</a:t>
            </a:r>
          </a:p>
          <a:p>
            <a:pPr>
              <a:lnSpc>
                <a:spcPct val="100000"/>
              </a:lnSpc>
              <a:defRPr sz="1800" b="1"/>
            </a:pPr>
            <a:r>
              <a:rPr lang="en-US" dirty="0"/>
              <a:t>Evidence gathering: should accommodate</a:t>
            </a:r>
          </a:p>
          <a:p>
            <a:pPr marL="384047" lvl="1" indent="-182879">
              <a:lnSpc>
                <a:spcPct val="100000"/>
              </a:lnSpc>
              <a:spcBef>
                <a:spcPts val="400"/>
              </a:spcBef>
              <a:defRPr sz="1600"/>
            </a:pPr>
            <a:r>
              <a:rPr lang="en-US" dirty="0"/>
              <a:t>Interview based and survey-based evidence gathering</a:t>
            </a:r>
          </a:p>
          <a:p>
            <a:pPr marL="384047" lvl="1" indent="-182879">
              <a:lnSpc>
                <a:spcPct val="100000"/>
              </a:lnSpc>
              <a:spcBef>
                <a:spcPts val="400"/>
              </a:spcBef>
              <a:defRPr sz="1600"/>
            </a:pPr>
            <a:r>
              <a:rPr lang="en-US" dirty="0"/>
              <a:t>Increased reliance on unconventional kinds of evidence (</a:t>
            </a:r>
            <a:r>
              <a:rPr lang="en-US" dirty="0" err="1"/>
              <a:t>eg</a:t>
            </a:r>
            <a:r>
              <a:rPr lang="en-US" dirty="0"/>
              <a:t>. affidavit based evidence)</a:t>
            </a:r>
          </a:p>
        </p:txBody>
      </p:sp>
      <p:sp>
        <p:nvSpPr>
          <p:cNvPr id="152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11043974" y="6528092"/>
            <a:ext cx="168509" cy="22851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11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10979605" y="6528092"/>
            <a:ext cx="232878" cy="22851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12</a:t>
            </a:fld>
            <a:endParaRPr/>
          </a:p>
        </p:txBody>
      </p:sp>
      <p:sp>
        <p:nvSpPr>
          <p:cNvPr id="155" name="Rectangle 7"/>
          <p:cNvSpPr txBox="1"/>
          <p:nvPr/>
        </p:nvSpPr>
        <p:spPr>
          <a:xfrm>
            <a:off x="3984857" y="2967334"/>
            <a:ext cx="4222290" cy="916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5400">
                <a:solidFill>
                  <a:schemeClr val="accent1"/>
                </a:solidFill>
                <a:effectLst>
                  <a:outerShdw blurRad="38100" dist="25400" dir="5400000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Thank You…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Audit Criteria</a:t>
            </a:r>
          </a:p>
        </p:txBody>
      </p:sp>
      <p:sp>
        <p:nvSpPr>
          <p:cNvPr id="158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marL="457200" indent="-457200">
              <a:buFontTx/>
              <a:buAutoNum type="arabicPeriod"/>
            </a:pPr>
            <a:r>
              <a:rPr dirty="0"/>
              <a:t>Policy framework: National Health Policy, Sustainable Development Goals (UN Agenda 2030)</a:t>
            </a:r>
          </a:p>
          <a:p>
            <a:pPr marL="457200" indent="-457200">
              <a:buFontTx/>
              <a:buAutoNum type="arabicPeriod"/>
            </a:pPr>
            <a:r>
              <a:rPr dirty="0"/>
              <a:t>Public Health Standards</a:t>
            </a:r>
          </a:p>
          <a:p>
            <a:pPr marL="457200" indent="-457200">
              <a:buFontTx/>
              <a:buAutoNum type="arabicPeriod"/>
            </a:pPr>
            <a:r>
              <a:rPr dirty="0"/>
              <a:t>Regulatory provisions applicable to systems of medicine, health care facilities, testing laboratories, drug control etc.</a:t>
            </a:r>
          </a:p>
          <a:p>
            <a:pPr marL="457200" indent="-457200">
              <a:buFontTx/>
              <a:buAutoNum type="arabicPeriod"/>
            </a:pPr>
            <a:r>
              <a:rPr dirty="0"/>
              <a:t>Standards related to education and training of health care professionals</a:t>
            </a:r>
          </a:p>
          <a:p>
            <a:pPr marL="457200" indent="-457200">
              <a:buFontTx/>
              <a:buAutoNum type="arabicPeriod"/>
            </a:pPr>
            <a:r>
              <a:rPr dirty="0"/>
              <a:t>Standards of conduct and etiquette for health care professionals</a:t>
            </a:r>
          </a:p>
          <a:p>
            <a:pPr marL="457200" indent="-457200">
              <a:buFontTx/>
              <a:buAutoNum type="arabicPeriod"/>
            </a:pPr>
            <a:r>
              <a:rPr dirty="0"/>
              <a:t>Standards of management and disposal of bio-medical waste</a:t>
            </a:r>
          </a:p>
          <a:p>
            <a:pPr marL="457200" indent="-457200">
              <a:buFontTx/>
              <a:buAutoNum type="arabicPeriod"/>
            </a:pPr>
            <a:endParaRPr dirty="0"/>
          </a:p>
          <a:p>
            <a:pPr marL="0" indent="0" algn="r">
              <a:buSzTx/>
              <a:buNone/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sz="1800" b="1" dirty="0">
                <a:solidFill>
                  <a:srgbClr val="000000"/>
                </a:solidFill>
                <a:hlinkClick r:id="rId2" action="ppaction://hlinksldjump"/>
              </a:rPr>
              <a:t>Back</a:t>
            </a:r>
            <a:endParaRPr sz="1800" b="1" dirty="0">
              <a:solidFill>
                <a:srgbClr val="000000"/>
              </a:solidFill>
              <a:hlinkClick r:id="rId3" action="ppaction://hlinksldjump"/>
            </a:endParaRPr>
          </a:p>
        </p:txBody>
      </p:sp>
      <p:sp>
        <p:nvSpPr>
          <p:cNvPr id="159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10979605" y="6528092"/>
            <a:ext cx="232878" cy="22851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13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Introduction</a:t>
            </a:r>
          </a:p>
        </p:txBody>
      </p:sp>
      <p:sp>
        <p:nvSpPr>
          <p:cNvPr id="123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71118" lvl="1" indent="-182879">
              <a:spcBef>
                <a:spcPts val="400"/>
              </a:spcBef>
              <a:buFont typeface="Calibri"/>
              <a:buChar char=" "/>
              <a:defRPr sz="1800" b="1">
                <a:solidFill>
                  <a:srgbClr val="FF0000"/>
                </a:solidFill>
              </a:defRPr>
            </a:pPr>
            <a:r>
              <a:rPr lang="en-US" sz="2400" b="1" dirty="0">
                <a:solidFill>
                  <a:schemeClr val="tx1"/>
                </a:solidFill>
              </a:rPr>
              <a:t>Public Health issues are complex</a:t>
            </a:r>
          </a:p>
          <a:p>
            <a:pPr marL="384047" lvl="1" indent="-182879">
              <a:spcBef>
                <a:spcPts val="400"/>
              </a:spcBef>
              <a:defRPr b="1"/>
            </a:pPr>
            <a:r>
              <a:rPr sz="2000" dirty="0" smtClean="0"/>
              <a:t>Human </a:t>
            </a:r>
            <a:r>
              <a:rPr sz="2000" dirty="0"/>
              <a:t>angle: </a:t>
            </a:r>
            <a:r>
              <a:rPr sz="2000" b="0" dirty="0"/>
              <a:t>impact of crises is felt unevenly across gender, ethnic, age and income levels</a:t>
            </a:r>
            <a:endParaRPr sz="2000" dirty="0"/>
          </a:p>
          <a:p>
            <a:pPr marL="365759" lvl="1" indent="-164591">
              <a:spcBef>
                <a:spcPts val="400"/>
              </a:spcBef>
              <a:defRPr b="1"/>
            </a:pPr>
            <a:r>
              <a:rPr lang="en-US" sz="2000" dirty="0" smtClean="0"/>
              <a:t>Economic</a:t>
            </a:r>
            <a:r>
              <a:rPr sz="2000" dirty="0" smtClean="0"/>
              <a:t> </a:t>
            </a:r>
            <a:r>
              <a:rPr sz="2000" dirty="0"/>
              <a:t>angle: </a:t>
            </a:r>
            <a:r>
              <a:rPr sz="2000" b="0" dirty="0"/>
              <a:t>impact on growth, employment, investment, </a:t>
            </a:r>
            <a:r>
              <a:rPr sz="2000" b="0" dirty="0" smtClean="0"/>
              <a:t>trade</a:t>
            </a:r>
            <a:endParaRPr sz="2000" dirty="0"/>
          </a:p>
          <a:p>
            <a:pPr marL="71118" lvl="1" indent="-182879">
              <a:spcBef>
                <a:spcPts val="400"/>
              </a:spcBef>
              <a:buFont typeface="Calibri"/>
              <a:buChar char=" "/>
              <a:defRPr sz="1800" b="1">
                <a:solidFill>
                  <a:srgbClr val="FF0000"/>
                </a:solidFill>
              </a:defRPr>
            </a:pPr>
            <a:endParaRPr lang="en-US" sz="2400" b="1" dirty="0" smtClean="0">
              <a:solidFill>
                <a:schemeClr val="tx1"/>
              </a:solidFill>
            </a:endParaRPr>
          </a:p>
          <a:p>
            <a:pPr marL="71118" lvl="1" indent="-182879">
              <a:spcBef>
                <a:spcPts val="400"/>
              </a:spcBef>
              <a:buFont typeface="Calibri"/>
              <a:buChar char=" "/>
              <a:defRPr sz="1800" b="1">
                <a:solidFill>
                  <a:srgbClr val="FF0000"/>
                </a:solidFill>
              </a:defRPr>
            </a:pPr>
            <a:r>
              <a:rPr lang="en-US" sz="2400" b="1" dirty="0" smtClean="0">
                <a:solidFill>
                  <a:schemeClr val="tx1"/>
                </a:solidFill>
              </a:rPr>
              <a:t>Mode </a:t>
            </a:r>
            <a:r>
              <a:rPr lang="en-US" sz="2400" b="1" dirty="0">
                <a:solidFill>
                  <a:schemeClr val="tx1"/>
                </a:solidFill>
              </a:rPr>
              <a:t>of Funding of Public Health Sector impacts audit approach</a:t>
            </a:r>
          </a:p>
          <a:p>
            <a:pPr marL="384047" lvl="1" indent="-182879">
              <a:spcBef>
                <a:spcPts val="400"/>
              </a:spcBef>
              <a:defRPr b="1"/>
            </a:pPr>
            <a:r>
              <a:rPr sz="2000" dirty="0" smtClean="0"/>
              <a:t>Publicly </a:t>
            </a:r>
            <a:r>
              <a:rPr sz="2000" dirty="0"/>
              <a:t>funded:  </a:t>
            </a:r>
            <a:r>
              <a:rPr sz="2000" b="0" dirty="0"/>
              <a:t>SAIs have a mandate to </a:t>
            </a:r>
            <a:r>
              <a:rPr sz="2000" b="0" dirty="0" smtClean="0"/>
              <a:t>audit</a:t>
            </a:r>
            <a:endParaRPr lang="en-US" sz="2000" b="0" dirty="0" smtClean="0"/>
          </a:p>
          <a:p>
            <a:pPr marL="384047" lvl="1" indent="-182879">
              <a:spcBef>
                <a:spcPts val="400"/>
              </a:spcBef>
              <a:defRPr b="1"/>
            </a:pPr>
            <a:r>
              <a:rPr lang="en-US" sz="2000" b="1" dirty="0"/>
              <a:t>Privately funded</a:t>
            </a:r>
            <a:r>
              <a:rPr lang="en-US" dirty="0" smtClean="0"/>
              <a:t>:</a:t>
            </a:r>
            <a:endParaRPr lang="en-US" sz="2000" dirty="0"/>
          </a:p>
          <a:p>
            <a:pPr marL="384047" lvl="1" indent="-182879">
              <a:spcBef>
                <a:spcPts val="400"/>
              </a:spcBef>
              <a:defRPr b="1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71118" indent="-182879">
              <a:spcBef>
                <a:spcPts val="400"/>
              </a:spcBef>
              <a:defRPr sz="1800" b="1">
                <a:solidFill>
                  <a:srgbClr val="FF0000"/>
                </a:solidFill>
              </a:defRPr>
            </a:pPr>
            <a:r>
              <a:rPr sz="2400" dirty="0" smtClean="0">
                <a:solidFill>
                  <a:schemeClr val="tx1"/>
                </a:solidFill>
              </a:rPr>
              <a:t>Compliance </a:t>
            </a:r>
            <a:r>
              <a:rPr sz="2400" dirty="0">
                <a:solidFill>
                  <a:schemeClr val="tx1"/>
                </a:solidFill>
              </a:rPr>
              <a:t>audit is crucial in view of </a:t>
            </a:r>
          </a:p>
          <a:p>
            <a:pPr marL="384047" lvl="1" indent="-182879">
              <a:spcBef>
                <a:spcPts val="400"/>
              </a:spcBef>
              <a:defRPr sz="1800" b="1">
                <a:solidFill>
                  <a:srgbClr val="FF0000"/>
                </a:solidFill>
              </a:defRPr>
            </a:pPr>
            <a:r>
              <a:rPr sz="2400" b="0" dirty="0">
                <a:solidFill>
                  <a:schemeClr val="tx1"/>
                </a:solidFill>
              </a:rPr>
              <a:t>large administrative &amp; regulatory </a:t>
            </a:r>
            <a:r>
              <a:rPr lang="en-US" sz="2400" b="0" dirty="0" smtClean="0">
                <a:solidFill>
                  <a:schemeClr val="tx1"/>
                </a:solidFill>
              </a:rPr>
              <a:t>framework</a:t>
            </a:r>
            <a:endParaRPr sz="2400" b="0" dirty="0">
              <a:solidFill>
                <a:schemeClr val="tx1"/>
              </a:solidFill>
            </a:endParaRPr>
          </a:p>
          <a:p>
            <a:pPr marL="384047" lvl="1" indent="-182879">
              <a:spcBef>
                <a:spcPts val="400"/>
              </a:spcBef>
              <a:defRPr sz="1800" b="1">
                <a:solidFill>
                  <a:srgbClr val="FF0000"/>
                </a:solidFill>
              </a:defRPr>
            </a:pPr>
            <a:r>
              <a:rPr sz="2400" b="0" dirty="0">
                <a:solidFill>
                  <a:schemeClr val="tx1"/>
                </a:solidFill>
              </a:rPr>
              <a:t>Significant public </a:t>
            </a:r>
            <a:r>
              <a:rPr sz="2400" b="0" dirty="0" smtClean="0">
                <a:solidFill>
                  <a:schemeClr val="tx1"/>
                </a:solidFill>
              </a:rPr>
              <a:t>&amp; private</a:t>
            </a:r>
            <a:r>
              <a:rPr lang="en-US" sz="2400" b="0" dirty="0" smtClean="0">
                <a:solidFill>
                  <a:schemeClr val="tx1"/>
                </a:solidFill>
              </a:rPr>
              <a:t> funding</a:t>
            </a:r>
            <a:endParaRPr sz="2400" dirty="0">
              <a:solidFill>
                <a:schemeClr val="tx1"/>
              </a:solidFill>
            </a:endParaRPr>
          </a:p>
        </p:txBody>
      </p:sp>
      <p:sp>
        <p:nvSpPr>
          <p:cNvPr id="124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11043974" y="6528092"/>
            <a:ext cx="168509" cy="22851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3352854" y="3914988"/>
            <a:ext cx="3261360" cy="40010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Accountability mechanism</a:t>
            </a:r>
            <a:endParaRPr kumimoji="0" lang="en-IN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Audit of public health management</a:t>
            </a:r>
          </a:p>
        </p:txBody>
      </p:sp>
      <p:sp>
        <p:nvSpPr>
          <p:cNvPr id="127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defRPr sz="2400"/>
            </a:pPr>
            <a:r>
              <a:rPr sz="2000" dirty="0" smtClean="0"/>
              <a:t>Robust </a:t>
            </a:r>
            <a:r>
              <a:rPr sz="2000" dirty="0"/>
              <a:t>Health Care Management requires</a:t>
            </a:r>
          </a:p>
          <a:p>
            <a:pPr marL="384047" lvl="1" indent="-182879">
              <a:lnSpc>
                <a:spcPct val="81000"/>
              </a:lnSpc>
              <a:spcBef>
                <a:spcPts val="400"/>
              </a:spcBef>
            </a:pPr>
            <a:r>
              <a:rPr dirty="0"/>
              <a:t>Availability of Funds</a:t>
            </a:r>
          </a:p>
          <a:p>
            <a:pPr marL="384047" lvl="1" indent="-182879">
              <a:lnSpc>
                <a:spcPct val="81000"/>
              </a:lnSpc>
              <a:spcBef>
                <a:spcPts val="400"/>
              </a:spcBef>
            </a:pPr>
            <a:r>
              <a:rPr lang="en-US" dirty="0" smtClean="0"/>
              <a:t>Availability of </a:t>
            </a:r>
            <a:r>
              <a:rPr dirty="0" smtClean="0"/>
              <a:t>Infrastructure</a:t>
            </a:r>
            <a:endParaRPr sz="1800" dirty="0"/>
          </a:p>
          <a:p>
            <a:pPr marL="384047" lvl="1" indent="-182879">
              <a:lnSpc>
                <a:spcPct val="81000"/>
              </a:lnSpc>
              <a:spcBef>
                <a:spcPts val="400"/>
              </a:spcBef>
            </a:pPr>
            <a:r>
              <a:rPr lang="en-US" dirty="0" smtClean="0"/>
              <a:t>Availability </a:t>
            </a:r>
            <a:r>
              <a:rPr dirty="0" smtClean="0"/>
              <a:t>of </a:t>
            </a:r>
            <a:r>
              <a:rPr dirty="0"/>
              <a:t>medicines and equipment</a:t>
            </a:r>
            <a:endParaRPr sz="1800" dirty="0"/>
          </a:p>
          <a:p>
            <a:pPr marL="384047" lvl="1" indent="-182879">
              <a:lnSpc>
                <a:spcPct val="81000"/>
              </a:lnSpc>
              <a:spcBef>
                <a:spcPts val="400"/>
              </a:spcBef>
            </a:pPr>
            <a:r>
              <a:rPr lang="en-US" dirty="0" smtClean="0"/>
              <a:t>Availability </a:t>
            </a:r>
            <a:r>
              <a:rPr dirty="0" smtClean="0"/>
              <a:t>of </a:t>
            </a:r>
            <a:r>
              <a:rPr dirty="0"/>
              <a:t>Human Resources (Doctors, nurses, technicians, administrative staff)</a:t>
            </a:r>
          </a:p>
          <a:p>
            <a:pPr>
              <a:lnSpc>
                <a:spcPct val="81000"/>
              </a:lnSpc>
              <a:defRPr sz="2400"/>
            </a:pPr>
            <a:r>
              <a:rPr lang="en-US" sz="2000" dirty="0"/>
              <a:t>Last year has reinforced need of an effective public health management system</a:t>
            </a:r>
          </a:p>
          <a:p>
            <a:pPr>
              <a:lnSpc>
                <a:spcPct val="81000"/>
              </a:lnSpc>
              <a:defRPr sz="2400"/>
            </a:pPr>
            <a:r>
              <a:rPr lang="en-US" sz="2000" dirty="0"/>
              <a:t>S</a:t>
            </a:r>
            <a:r>
              <a:rPr sz="2000" dirty="0"/>
              <a:t>trength of public health management is in its </a:t>
            </a:r>
            <a:r>
              <a:rPr lang="en-US" sz="2000" dirty="0"/>
              <a:t>preparedness </a:t>
            </a:r>
            <a:r>
              <a:rPr sz="2000" dirty="0"/>
              <a:t>to deal with </a:t>
            </a:r>
            <a:r>
              <a:rPr sz="2000" dirty="0" smtClean="0"/>
              <a:t>unprecedented </a:t>
            </a:r>
            <a:r>
              <a:rPr lang="en-US" sz="2000" dirty="0" smtClean="0"/>
              <a:t>health crises</a:t>
            </a:r>
            <a:endParaRPr sz="2000" dirty="0"/>
          </a:p>
          <a:p>
            <a:pPr>
              <a:lnSpc>
                <a:spcPct val="81000"/>
              </a:lnSpc>
              <a:defRPr sz="2400"/>
            </a:pPr>
            <a:r>
              <a:rPr sz="2000" dirty="0"/>
              <a:t>Compliance Audit of </a:t>
            </a:r>
            <a:r>
              <a:rPr lang="en-US" sz="2000" dirty="0" smtClean="0"/>
              <a:t>this sector throws </a:t>
            </a:r>
            <a:r>
              <a:rPr lang="en-US" sz="2000" dirty="0"/>
              <a:t>up additional challenges during health </a:t>
            </a:r>
            <a:r>
              <a:rPr lang="en-US" sz="2000" dirty="0" smtClean="0"/>
              <a:t>emergencies</a:t>
            </a:r>
            <a:r>
              <a:rPr lang="en-US" sz="2000" dirty="0"/>
              <a:t> </a:t>
            </a:r>
            <a:r>
              <a:rPr lang="en-US" sz="2000" dirty="0" smtClean="0"/>
              <a:t>as well as would provide important learnings for governance</a:t>
            </a:r>
            <a:endParaRPr sz="2000" dirty="0"/>
          </a:p>
        </p:txBody>
      </p:sp>
      <p:sp>
        <p:nvSpPr>
          <p:cNvPr id="128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11043974" y="6528092"/>
            <a:ext cx="168509" cy="22851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Challenges</a:t>
            </a:r>
          </a:p>
        </p:txBody>
      </p:sp>
      <p:sp>
        <p:nvSpPr>
          <p:cNvPr id="13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</a:t>
            </a:r>
            <a:r>
              <a:rPr dirty="0" smtClean="0"/>
              <a:t>ompliance </a:t>
            </a:r>
            <a:r>
              <a:rPr dirty="0"/>
              <a:t>audit presupposes the existence of an underlying policy, legal and regulatory frame work</a:t>
            </a:r>
          </a:p>
          <a:p>
            <a:pPr>
              <a:defRPr>
                <a:solidFill>
                  <a:srgbClr val="FF0000"/>
                </a:solidFill>
              </a:defRPr>
            </a:pPr>
            <a:r>
              <a:rPr lang="en-US" dirty="0">
                <a:solidFill>
                  <a:schemeClr val="tx1"/>
                </a:solidFill>
              </a:rPr>
              <a:t>Audit of health emergency response should accommodate consideration of the challenging situations under which the response is delivered</a:t>
            </a:r>
          </a:p>
          <a:p>
            <a:pPr>
              <a:defRPr>
                <a:solidFill>
                  <a:srgbClr val="FF0000"/>
                </a:solidFill>
              </a:defRPr>
            </a:pPr>
            <a:r>
              <a:rPr lang="en-US" dirty="0">
                <a:solidFill>
                  <a:schemeClr val="tx1"/>
                </a:solidFill>
              </a:rPr>
              <a:t>Where private funding is substantial in health sector, ensuring accountability of the same in audit becomes more challenging</a:t>
            </a:r>
          </a:p>
          <a:p>
            <a:r>
              <a:rPr lang="en-US" dirty="0"/>
              <a:t>Conventional approaches to evidence gathering, validation and evaluation may not be suitable for audit in the backdrop of health emergency. </a:t>
            </a:r>
          </a:p>
          <a:p>
            <a:r>
              <a:rPr lang="en-US" dirty="0"/>
              <a:t>Conventional approaches to engagement with audited entity have to be </a:t>
            </a:r>
            <a:r>
              <a:rPr lang="en-US" dirty="0" smtClean="0"/>
              <a:t>reworked</a:t>
            </a:r>
            <a:endParaRPr lang="en-US" dirty="0"/>
          </a:p>
        </p:txBody>
      </p:sp>
      <p:sp>
        <p:nvSpPr>
          <p:cNvPr id="132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11043974" y="6528092"/>
            <a:ext cx="168509" cy="22851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1"/>
          <p:cNvSpPr txBox="1">
            <a:spLocks noGrp="1"/>
          </p:cNvSpPr>
          <p:nvPr>
            <p:ph type="title"/>
          </p:nvPr>
        </p:nvSpPr>
        <p:spPr>
          <a:xfrm>
            <a:off x="1249680" y="243840"/>
            <a:ext cx="10058401" cy="1097280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4512" spc="-94"/>
            </a:lvl1pPr>
          </a:lstStyle>
          <a:p>
            <a:r>
              <a:rPr sz="3600" dirty="0"/>
              <a:t>Horizontal Audit of Public Health Infrastructure and Management Services</a:t>
            </a:r>
          </a:p>
        </p:txBody>
      </p:sp>
      <p:sp>
        <p:nvSpPr>
          <p:cNvPr id="135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marL="447675" indent="-265113">
              <a:buFont typeface="Wingdings" panose="05000000000000000000" pitchFamily="2" charset="2"/>
              <a:buChar char="§"/>
              <a:defRPr sz="2400" b="1"/>
            </a:pPr>
            <a:r>
              <a:rPr sz="2400" dirty="0"/>
              <a:t>Launched by SAI India in 2021,  currently underway</a:t>
            </a:r>
          </a:p>
          <a:p>
            <a:pPr marL="447675" indent="-265113">
              <a:buFont typeface="Wingdings" panose="05000000000000000000" pitchFamily="2" charset="2"/>
              <a:buChar char="§"/>
              <a:defRPr sz="2400" b="1"/>
            </a:pPr>
            <a:r>
              <a:rPr sz="2400" dirty="0"/>
              <a:t>Horizontal approach – Across all States in the country</a:t>
            </a:r>
          </a:p>
          <a:p>
            <a:pPr marL="447675" indent="-265113">
              <a:buFont typeface="Wingdings" panose="05000000000000000000" pitchFamily="2" charset="2"/>
              <a:buChar char="§"/>
              <a:defRPr sz="2400" b="1"/>
            </a:pPr>
            <a:r>
              <a:rPr sz="2400" dirty="0"/>
              <a:t>Expected to provide a holistic view of the public health care sector</a:t>
            </a:r>
          </a:p>
          <a:p>
            <a:pPr marL="624984" lvl="2" indent="-182879">
              <a:spcBef>
                <a:spcPts val="400"/>
              </a:spcBef>
            </a:pPr>
            <a:r>
              <a:rPr sz="2000" dirty="0"/>
              <a:t>Macro Picture:  Statistics related to resources and facilities of States</a:t>
            </a:r>
            <a:endParaRPr sz="2800" dirty="0"/>
          </a:p>
          <a:p>
            <a:pPr marL="624984" lvl="2" indent="-182879">
              <a:spcBef>
                <a:spcPts val="400"/>
              </a:spcBef>
            </a:pPr>
            <a:r>
              <a:rPr sz="2000" dirty="0"/>
              <a:t>Micro picture: </a:t>
            </a:r>
            <a:r>
              <a:rPr lang="en-US" sz="2000" dirty="0" smtClean="0"/>
              <a:t>Detailed </a:t>
            </a:r>
            <a:r>
              <a:rPr lang="en-US" sz="2000" dirty="0"/>
              <a:t>audit analysis </a:t>
            </a:r>
            <a:r>
              <a:rPr lang="en-US" sz="2000" dirty="0">
                <a:solidFill>
                  <a:schemeClr val="tx1"/>
                </a:solidFill>
              </a:rPr>
              <a:t>to detect gaps and problems, and assess management of delivery </a:t>
            </a:r>
            <a:r>
              <a:rPr lang="en-US" sz="2000" dirty="0" smtClean="0">
                <a:solidFill>
                  <a:schemeClr val="tx1"/>
                </a:solidFill>
              </a:rPr>
              <a:t>mechanism.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36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11043974" y="6528092"/>
            <a:ext cx="168509" cy="22851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rPr lang="en-US" dirty="0" smtClean="0"/>
              <a:t>Scope of audit</a:t>
            </a:r>
            <a:endParaRPr dirty="0"/>
          </a:p>
        </p:txBody>
      </p:sp>
      <p:sp>
        <p:nvSpPr>
          <p:cNvPr id="139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1" cy="3721947"/>
          </a:xfrm>
          <a:prstGeom prst="rect">
            <a:avLst/>
          </a:prstGeom>
        </p:spPr>
        <p:txBody>
          <a:bodyPr/>
          <a:lstStyle/>
          <a:p>
            <a:pPr marL="447675" indent="-265113">
              <a:buFont typeface="Wingdings" panose="05000000000000000000" pitchFamily="2" charset="2"/>
              <a:buChar char="§"/>
            </a:pPr>
            <a:r>
              <a:rPr lang="en-US" sz="2400" dirty="0" smtClean="0"/>
              <a:t>Audit across all 28 States &amp; 9 Union Territories (provincial level)</a:t>
            </a:r>
          </a:p>
          <a:p>
            <a:pPr marL="447675" indent="-265113">
              <a:buFont typeface="Wingdings" panose="05000000000000000000" pitchFamily="2" charset="2"/>
              <a:buChar char="§"/>
            </a:pPr>
            <a:r>
              <a:rPr lang="en-US" sz="2400" dirty="0" smtClean="0"/>
              <a:t>Health Administrative </a:t>
            </a:r>
            <a:r>
              <a:rPr lang="en-US" sz="2400" dirty="0" smtClean="0"/>
              <a:t>Departments </a:t>
            </a:r>
            <a:r>
              <a:rPr lang="en-US" sz="2400" dirty="0" smtClean="0"/>
              <a:t>in the </a:t>
            </a:r>
            <a:r>
              <a:rPr lang="en-US" sz="2400" dirty="0" smtClean="0"/>
              <a:t>States</a:t>
            </a:r>
            <a:endParaRPr lang="en-IN" sz="2400" dirty="0" smtClean="0"/>
          </a:p>
          <a:p>
            <a:pPr marL="447675" indent="-265113">
              <a:buFont typeface="Wingdings" panose="05000000000000000000" pitchFamily="2" charset="2"/>
              <a:buChar char="§"/>
            </a:pPr>
            <a:r>
              <a:rPr lang="en-IN" sz="2400" dirty="0" smtClean="0"/>
              <a:t>Health </a:t>
            </a:r>
            <a:r>
              <a:rPr lang="en-IN" sz="2400" dirty="0"/>
              <a:t>care auditable entities at all levels - Primary, Secondary, Tertiary health care facilities in the </a:t>
            </a:r>
            <a:r>
              <a:rPr lang="en-IN" sz="2400" dirty="0" smtClean="0"/>
              <a:t>states</a:t>
            </a:r>
          </a:p>
          <a:p>
            <a:pPr marL="447675" indent="-265113">
              <a:buFont typeface="Wingdings" panose="05000000000000000000" pitchFamily="2" charset="2"/>
              <a:buChar char="§"/>
            </a:pPr>
            <a:r>
              <a:rPr lang="en-US" sz="2400" dirty="0" smtClean="0"/>
              <a:t>Regulation of private </a:t>
            </a:r>
            <a:r>
              <a:rPr lang="en-US" sz="2400" dirty="0" smtClean="0"/>
              <a:t>health care </a:t>
            </a:r>
            <a:r>
              <a:rPr lang="en-US" sz="2400" dirty="0" smtClean="0"/>
              <a:t>by</a:t>
            </a:r>
            <a:r>
              <a:rPr lang="en-US" sz="2400" dirty="0" smtClean="0"/>
              <a:t> the public sector</a:t>
            </a:r>
            <a:endParaRPr lang="en-IN" sz="2400" dirty="0"/>
          </a:p>
          <a:p>
            <a:pPr>
              <a:defRPr sz="2400" b="1"/>
            </a:pPr>
            <a:endParaRPr dirty="0"/>
          </a:p>
        </p:txBody>
      </p:sp>
      <p:sp>
        <p:nvSpPr>
          <p:cNvPr id="140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11043974" y="6528092"/>
            <a:ext cx="168509" cy="22851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itle 1"/>
          <p:cNvSpPr txBox="1">
            <a:spLocks noGrp="1"/>
          </p:cNvSpPr>
          <p:nvPr>
            <p:ph type="title"/>
          </p:nvPr>
        </p:nvSpPr>
        <p:spPr>
          <a:xfrm>
            <a:off x="1590039" y="325120"/>
            <a:ext cx="9179561" cy="680720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spc="-100"/>
            </a:lvl1pPr>
          </a:lstStyle>
          <a:p>
            <a:r>
              <a:rPr dirty="0"/>
              <a:t>Audit objectives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9AD18B6F-606C-4270-AE93-6555B22AD2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2680" y="1859872"/>
            <a:ext cx="10515600" cy="4398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400" dirty="0"/>
              <a:t>Audit is conducted to assess </a:t>
            </a:r>
          </a:p>
          <a:p>
            <a:pPr marL="263525" indent="-263525">
              <a:buFont typeface="Wingdings" panose="05000000000000000000" pitchFamily="2" charset="2"/>
              <a:buChar char="Ø"/>
            </a:pPr>
            <a:r>
              <a:rPr lang="en-IN" dirty="0"/>
              <a:t>Health Financing </a:t>
            </a:r>
          </a:p>
          <a:p>
            <a:pPr lvl="2"/>
            <a:r>
              <a:rPr lang="en-IN" sz="1800" dirty="0"/>
              <a:t>Adequacy of funding to the states as per the stipulated policies in terms of percentage of the state budget/GDP</a:t>
            </a:r>
          </a:p>
          <a:p>
            <a:pPr lvl="2"/>
            <a:r>
              <a:rPr lang="en-IN" sz="1800" dirty="0"/>
              <a:t>Allocation of funds between the Primary, Secondary and Tertiary care</a:t>
            </a:r>
          </a:p>
          <a:p>
            <a:pPr lvl="2"/>
            <a:r>
              <a:rPr lang="en-IN" sz="1800" dirty="0"/>
              <a:t>Utilisation of the funds provided as per the stipulated orders/conditions</a:t>
            </a:r>
          </a:p>
          <a:p>
            <a:pPr lvl="2"/>
            <a:r>
              <a:rPr lang="en-IN" sz="1800" dirty="0"/>
              <a:t>Provision and Adequacy of funding in times of emergency situations</a:t>
            </a:r>
          </a:p>
          <a:p>
            <a:pPr marL="263525" indent="-263525">
              <a:buFont typeface="Wingdings" panose="05000000000000000000" pitchFamily="2" charset="2"/>
              <a:buChar char="Ø"/>
            </a:pPr>
            <a:r>
              <a:rPr lang="en-IN" dirty="0"/>
              <a:t>Health infrastructure</a:t>
            </a:r>
          </a:p>
          <a:p>
            <a:pPr lvl="2"/>
            <a:r>
              <a:rPr lang="en-IN" sz="1800" dirty="0"/>
              <a:t>Availability of health care infrastructure – physical (hospitals – Primary, secondary and tertiary care, equipment, laboratories) and human resources (doctors, paramedics, nurses, community health volunteers)</a:t>
            </a:r>
          </a:p>
          <a:p>
            <a:pPr lvl="2"/>
            <a:r>
              <a:rPr lang="en-IN" sz="1800" dirty="0" smtClean="0"/>
              <a:t>Ensuring availability </a:t>
            </a:r>
            <a:r>
              <a:rPr lang="en-IN" sz="1800" dirty="0"/>
              <a:t>of health care infrastructure in the private sector </a:t>
            </a:r>
            <a:r>
              <a:rPr lang="en-IN" sz="1800" dirty="0" smtClean="0"/>
              <a:t>through regulations</a:t>
            </a:r>
            <a:endParaRPr lang="en-IN" sz="1800" dirty="0"/>
          </a:p>
        </p:txBody>
      </p:sp>
      <p:sp>
        <p:nvSpPr>
          <p:cNvPr id="144" name="Slide Number Placeholder 3"/>
          <p:cNvSpPr txBox="1">
            <a:spLocks noGrp="1"/>
          </p:cNvSpPr>
          <p:nvPr>
            <p:ph type="sldNum" sz="quarter" idx="4294967295"/>
          </p:nvPr>
        </p:nvSpPr>
        <p:spPr>
          <a:xfrm>
            <a:off x="11958638" y="6527800"/>
            <a:ext cx="233362" cy="228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0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86CB4B4D-7CA3-9044-876B-883B54F8677D}" type="slidenum">
              <a:rPr lang="en-IN" smtClean="0"/>
              <a:pPr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3828208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9098C39-49F6-4450-BCA5-77390BA10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707" y="1762760"/>
            <a:ext cx="10960223" cy="4312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400" dirty="0"/>
              <a:t>Management of Health services </a:t>
            </a:r>
          </a:p>
          <a:p>
            <a:pPr lvl="1"/>
            <a:r>
              <a:rPr lang="en-IN" sz="1800" dirty="0"/>
              <a:t>Utilisation of health services like Out patient, inpatient, emergency, diagnostic, super speciality, oxygen services, ambulance, immunisation, maternity and ante natal services</a:t>
            </a:r>
          </a:p>
          <a:p>
            <a:pPr marL="0" indent="0">
              <a:buNone/>
            </a:pPr>
            <a:r>
              <a:rPr lang="en-IN" sz="2400" dirty="0"/>
              <a:t>Procurement and availability of medical devices and equipment, drugs, consumables, vaccines and their management in terms of utilisation/storage/disposal</a:t>
            </a:r>
          </a:p>
          <a:p>
            <a:pPr marL="0" indent="0">
              <a:buNone/>
            </a:pPr>
            <a:r>
              <a:rPr lang="en-IN" sz="2400" dirty="0"/>
              <a:t>Human resource development and Capacity building</a:t>
            </a:r>
          </a:p>
          <a:p>
            <a:pPr lvl="1"/>
            <a:r>
              <a:rPr lang="en-IN" sz="1800" dirty="0"/>
              <a:t>HR policy and </a:t>
            </a:r>
            <a:r>
              <a:rPr lang="en-IN" sz="1800" dirty="0" err="1"/>
              <a:t>Incentivisation</a:t>
            </a:r>
            <a:r>
              <a:rPr lang="en-IN" sz="1800" dirty="0"/>
              <a:t> </a:t>
            </a:r>
          </a:p>
          <a:p>
            <a:pPr lvl="1"/>
            <a:r>
              <a:rPr lang="en-IN" sz="1800" dirty="0"/>
              <a:t>Adequacy of skill development programmes/training </a:t>
            </a:r>
            <a:r>
              <a:rPr lang="en-IN" sz="1800" dirty="0" smtClean="0"/>
              <a:t>programmes</a:t>
            </a:r>
            <a:endParaRPr lang="en-IN" sz="1800" dirty="0"/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1590039" y="325120"/>
            <a:ext cx="9179561" cy="680720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spc="-100"/>
            </a:lvl1pPr>
          </a:lstStyle>
          <a:p>
            <a:r>
              <a:rPr dirty="0"/>
              <a:t>Audit objectives</a:t>
            </a:r>
          </a:p>
        </p:txBody>
      </p:sp>
    </p:spTree>
    <p:extLst>
      <p:ext uri="{BB962C8B-B14F-4D97-AF65-F5344CB8AC3E}">
        <p14:creationId xmlns:p14="http://schemas.microsoft.com/office/powerpoint/2010/main" val="391180682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9098C39-49F6-4450-BCA5-77390BA10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707" y="1762760"/>
            <a:ext cx="10960223" cy="4312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400" dirty="0" smtClean="0"/>
              <a:t>Adequacy </a:t>
            </a:r>
            <a:r>
              <a:rPr lang="en-IN" sz="2400" dirty="0"/>
              <a:t>and effectiveness of the Regulatory framework</a:t>
            </a:r>
          </a:p>
          <a:p>
            <a:pPr marL="384047" lvl="1" indent="-182879">
              <a:lnSpc>
                <a:spcPct val="100000"/>
              </a:lnSpc>
              <a:spcBef>
                <a:spcPts val="400"/>
              </a:spcBef>
              <a:defRPr sz="1500"/>
            </a:pPr>
            <a:r>
              <a:rPr lang="en-US" sz="1800" dirty="0"/>
              <a:t>Clear establishment of authorities and responsibilities</a:t>
            </a:r>
          </a:p>
          <a:p>
            <a:pPr marL="384047" lvl="1" indent="-182879">
              <a:lnSpc>
                <a:spcPct val="100000"/>
              </a:lnSpc>
              <a:spcBef>
                <a:spcPts val="400"/>
              </a:spcBef>
              <a:defRPr sz="1500"/>
            </a:pPr>
            <a:r>
              <a:rPr lang="en-US" sz="1800" dirty="0"/>
              <a:t>Availability of supporting policies and protocols including in times of emergencies</a:t>
            </a:r>
          </a:p>
          <a:p>
            <a:pPr marL="384047" lvl="1" indent="-182879">
              <a:lnSpc>
                <a:spcPct val="100000"/>
              </a:lnSpc>
              <a:spcBef>
                <a:spcPts val="400"/>
              </a:spcBef>
              <a:defRPr sz="1500"/>
            </a:pPr>
            <a:r>
              <a:rPr lang="en-US" sz="1800" dirty="0"/>
              <a:t>Establishment of rules and regulations, oversight mechanisms and performance </a:t>
            </a:r>
            <a:r>
              <a:rPr lang="en-US" sz="1800" dirty="0" smtClean="0"/>
              <a:t>indicators</a:t>
            </a:r>
          </a:p>
          <a:p>
            <a:pPr marL="71118" indent="-182879">
              <a:lnSpc>
                <a:spcPct val="100000"/>
              </a:lnSpc>
              <a:spcBef>
                <a:spcPts val="400"/>
              </a:spcBef>
              <a:defRPr sz="1500"/>
            </a:pPr>
            <a:r>
              <a:rPr lang="en-US" sz="2400" dirty="0" smtClean="0"/>
              <a:t>Health Insurance</a:t>
            </a:r>
          </a:p>
          <a:p>
            <a:pPr marL="384047" lvl="1" indent="-182879">
              <a:lnSpc>
                <a:spcPct val="100000"/>
              </a:lnSpc>
              <a:spcBef>
                <a:spcPts val="400"/>
              </a:spcBef>
              <a:defRPr sz="1500"/>
            </a:pPr>
            <a:r>
              <a:rPr lang="en-US" sz="2000" dirty="0" smtClean="0"/>
              <a:t>Availability of health insurance schemes</a:t>
            </a:r>
          </a:p>
          <a:p>
            <a:pPr marL="384047" lvl="1" indent="-182879">
              <a:lnSpc>
                <a:spcPct val="100000"/>
              </a:lnSpc>
              <a:spcBef>
                <a:spcPts val="400"/>
              </a:spcBef>
              <a:defRPr sz="1500"/>
            </a:pPr>
            <a:r>
              <a:rPr lang="en-US" sz="2000" dirty="0" smtClean="0"/>
              <a:t>Awareness &amp; accessibility to health insurance schemes</a:t>
            </a:r>
            <a:endParaRPr lang="en-US" sz="2000" dirty="0"/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1590039" y="325120"/>
            <a:ext cx="9179561" cy="680720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spc="-100"/>
            </a:lvl1pPr>
          </a:lstStyle>
          <a:p>
            <a:r>
              <a:rPr dirty="0"/>
              <a:t>Audit objectives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12400" y="5791200"/>
            <a:ext cx="1584960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  <a:hlinkClick r:id="rId2" action="ppaction://hlinksldjump"/>
              </a:rPr>
              <a:t>Audit Criteria</a:t>
            </a:r>
            <a:endParaRPr kumimoji="0" lang="en-IN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22162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0000FF"/>
      </a:hlink>
      <a:folHlink>
        <a:srgbClr val="FF00FF"/>
      </a:folHlink>
    </a:clrScheme>
    <a:fontScheme name="Retrospect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chemeClr val="accent1"/>
          </a:solidFill>
          <a:prstDash val="solid"/>
          <a:round/>
        </a:ln>
        <a:effectLst>
          <a:outerShdw blurRad="38100" dist="25400" dir="2700000" rotWithShape="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0000FF"/>
      </a:hlink>
      <a:folHlink>
        <a:srgbClr val="FF00FF"/>
      </a:folHlink>
    </a:clrScheme>
    <a:fontScheme name="Retrospect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rotWithShape="0">
              <a:srgbClr val="000000">
                <a:alpha val="6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chemeClr val="accent1"/>
          </a:solidFill>
          <a:prstDash val="solid"/>
          <a:round/>
        </a:ln>
        <a:effectLst>
          <a:outerShdw blurRad="38100" dist="25400" dir="2700000" rotWithShape="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898</Words>
  <Application>Microsoft Office PowerPoint</Application>
  <PresentationFormat>Widescreen</PresentationFormat>
  <Paragraphs>108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Helvetica</vt:lpstr>
      <vt:lpstr>Wingdings</vt:lpstr>
      <vt:lpstr>Retrospect</vt:lpstr>
      <vt:lpstr>Compliance Audit Strategy &amp; Methodology  with reference to Public Health Management System</vt:lpstr>
      <vt:lpstr>Introduction</vt:lpstr>
      <vt:lpstr>Audit of public health management</vt:lpstr>
      <vt:lpstr>Challenges</vt:lpstr>
      <vt:lpstr>Horizontal Audit of Public Health Infrastructure and Management Services</vt:lpstr>
      <vt:lpstr>Scope of audit</vt:lpstr>
      <vt:lpstr>Audit objectives</vt:lpstr>
      <vt:lpstr>Audit objectives</vt:lpstr>
      <vt:lpstr>Audit objectives</vt:lpstr>
      <vt:lpstr>Audit Experience during the past year</vt:lpstr>
      <vt:lpstr>Adaptation of Audit Methodology </vt:lpstr>
      <vt:lpstr>PowerPoint Presentation</vt:lpstr>
      <vt:lpstr>Audit Criteria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Compliance Audit Strategy &amp; Methodology  with reference to Public Health Management System</dc:title>
  <dc:creator>Admin</dc:creator>
  <cp:lastModifiedBy>Microsoft account</cp:lastModifiedBy>
  <cp:revision>17</cp:revision>
  <dcterms:modified xsi:type="dcterms:W3CDTF">2021-10-27T06:57:14Z</dcterms:modified>
</cp:coreProperties>
</file>