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81990" y="1298864"/>
            <a:ext cx="8239991" cy="1766454"/>
          </a:xfrm>
        </p:spPr>
        <p:txBody>
          <a:bodyPr/>
          <a:lstStyle/>
          <a:p>
            <a:r>
              <a:rPr lang="en-US" dirty="0"/>
              <a:t> </a:t>
            </a: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2000" b="1" dirty="0" smtClean="0">
                <a:latin typeface="Arial" panose="020B0604020202020204" pitchFamily="34" charset="0"/>
                <a:cs typeface="Arial" panose="020B0604020202020204" pitchFamily="34" charset="0"/>
              </a:rPr>
              <a:t>Post COVID </a:t>
            </a:r>
            <a:r>
              <a:rPr lang="en-US" sz="2000" b="1" dirty="0">
                <a:latin typeface="Arial" panose="020B0604020202020204" pitchFamily="34" charset="0"/>
                <a:cs typeface="Arial" panose="020B0604020202020204" pitchFamily="34" charset="0"/>
              </a:rPr>
              <a:t>19 audits from compliance audit perspective conducted by the Chamber </a:t>
            </a:r>
            <a:r>
              <a:rPr lang="en-US" sz="2000" b="1" dirty="0" smtClean="0">
                <a:latin typeface="Arial" panose="020B0604020202020204" pitchFamily="34" charset="0"/>
                <a:cs typeface="Arial" panose="020B0604020202020204" pitchFamily="34" charset="0"/>
              </a:rPr>
              <a:t>of Accounts</a:t>
            </a:r>
            <a:r>
              <a:rPr lang="en-US" sz="2000" b="1" dirty="0">
                <a:latin typeface="Arial" panose="020B0604020202020204" pitchFamily="34" charset="0"/>
                <a:cs typeface="Arial" panose="020B0604020202020204" pitchFamily="34" charset="0"/>
              </a:rPr>
              <a:t> </a:t>
            </a:r>
            <a:br>
              <a:rPr lang="en-US" sz="2000" b="1" dirty="0">
                <a:latin typeface="Arial" panose="020B0604020202020204" pitchFamily="34" charset="0"/>
                <a:cs typeface="Arial" panose="020B0604020202020204" pitchFamily="34" charset="0"/>
              </a:rPr>
            </a:br>
            <a:endParaRPr lang="ru-RU" sz="2000" b="1" dirty="0">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935567" y="3541679"/>
            <a:ext cx="8582506" cy="1840812"/>
          </a:xfrm>
        </p:spPr>
        <p:txBody>
          <a:bodyPr>
            <a:normAutofit/>
          </a:bodyPr>
          <a:lstStyle/>
          <a:p>
            <a:r>
              <a:rPr lang="en-US" sz="2000" dirty="0" err="1" smtClean="0">
                <a:solidFill>
                  <a:schemeClr val="accent2">
                    <a:lumMod val="75000"/>
                  </a:schemeClr>
                </a:solidFill>
                <a:latin typeface="Arial" panose="020B0604020202020204" pitchFamily="34" charset="0"/>
                <a:cs typeface="Arial" panose="020B0604020202020204" pitchFamily="34" charset="0"/>
              </a:rPr>
              <a:t>Jafar</a:t>
            </a:r>
            <a:r>
              <a:rPr lang="en-US" sz="2000" dirty="0" smtClean="0">
                <a:solidFill>
                  <a:schemeClr val="accent2">
                    <a:lumMod val="75000"/>
                  </a:schemeClr>
                </a:solidFill>
                <a:latin typeface="Arial" panose="020B0604020202020204" pitchFamily="34" charset="0"/>
                <a:cs typeface="Arial" panose="020B0604020202020204" pitchFamily="34" charset="0"/>
              </a:rPr>
              <a:t> </a:t>
            </a:r>
            <a:r>
              <a:rPr lang="en-US" sz="2000" dirty="0" err="1" smtClean="0">
                <a:solidFill>
                  <a:schemeClr val="accent2">
                    <a:lumMod val="75000"/>
                  </a:schemeClr>
                </a:solidFill>
                <a:latin typeface="Arial" panose="020B0604020202020204" pitchFamily="34" charset="0"/>
                <a:cs typeface="Arial" panose="020B0604020202020204" pitchFamily="34" charset="0"/>
              </a:rPr>
              <a:t>Hasanov</a:t>
            </a:r>
            <a:endParaRPr lang="en-US" sz="2000" dirty="0" smtClean="0">
              <a:solidFill>
                <a:schemeClr val="accent2">
                  <a:lumMod val="75000"/>
                </a:schemeClr>
              </a:solidFill>
              <a:latin typeface="Arial" panose="020B0604020202020204" pitchFamily="34" charset="0"/>
              <a:cs typeface="Arial" panose="020B0604020202020204" pitchFamily="34" charset="0"/>
            </a:endParaRPr>
          </a:p>
          <a:p>
            <a:r>
              <a:rPr lang="en-US" sz="2000" dirty="0" smtClean="0">
                <a:solidFill>
                  <a:schemeClr val="accent2">
                    <a:lumMod val="75000"/>
                  </a:schemeClr>
                </a:solidFill>
                <a:latin typeface="Arial" panose="020B0604020202020204" pitchFamily="34" charset="0"/>
                <a:cs typeface="Arial" panose="020B0604020202020204" pitchFamily="34" charset="0"/>
              </a:rPr>
              <a:t>Narmina Isayeva</a:t>
            </a:r>
          </a:p>
          <a:p>
            <a:r>
              <a:rPr lang="en-US" sz="2000" dirty="0" smtClean="0">
                <a:solidFill>
                  <a:schemeClr val="accent2">
                    <a:lumMod val="75000"/>
                  </a:schemeClr>
                </a:solidFill>
                <a:latin typeface="Arial" panose="020B0604020202020204" pitchFamily="34" charset="0"/>
                <a:cs typeface="Arial" panose="020B0604020202020204" pitchFamily="34" charset="0"/>
              </a:rPr>
              <a:t>Chamber of Accounts </a:t>
            </a:r>
          </a:p>
          <a:p>
            <a:r>
              <a:rPr lang="en-US" sz="2000" dirty="0" smtClean="0">
                <a:solidFill>
                  <a:schemeClr val="accent2">
                    <a:lumMod val="75000"/>
                  </a:schemeClr>
                </a:solidFill>
                <a:latin typeface="Arial" panose="020B0604020202020204" pitchFamily="34" charset="0"/>
                <a:cs typeface="Arial" panose="020B0604020202020204" pitchFamily="34" charset="0"/>
              </a:rPr>
              <a:t>Republic of Azerbaijan</a:t>
            </a:r>
            <a:endParaRPr lang="ru-RU" sz="2000" dirty="0">
              <a:solidFill>
                <a:schemeClr val="accent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5034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2444" y="609599"/>
            <a:ext cx="8411557" cy="3650673"/>
          </a:xfrm>
        </p:spPr>
        <p:txBody>
          <a:bodyPr>
            <a:normAutofit/>
          </a:bodyPr>
          <a:lstStyle/>
          <a:p>
            <a:pPr algn="just"/>
            <a:r>
              <a:rPr lang="en-US" sz="2000" dirty="0">
                <a:solidFill>
                  <a:schemeClr val="accent2">
                    <a:lumMod val="75000"/>
                  </a:schemeClr>
                </a:solidFill>
                <a:latin typeface="Arial" panose="020B0604020202020204" pitchFamily="34" charset="0"/>
                <a:cs typeface="Arial" panose="020B0604020202020204" pitchFamily="34" charset="0"/>
              </a:rPr>
              <a:t>The expansion of a new type of coronavirus infection spreading in the world from the beginning of 2020 has led to a sharp increase in the number of cases of this disease in our country</a:t>
            </a:r>
            <a:r>
              <a:rPr lang="en-US" sz="2000" dirty="0" smtClean="0">
                <a:solidFill>
                  <a:schemeClr val="accent2">
                    <a:lumMod val="75000"/>
                  </a:schemeClr>
                </a:solidFill>
                <a:latin typeface="Arial" panose="020B0604020202020204" pitchFamily="34" charset="0"/>
                <a:cs typeface="Arial" panose="020B0604020202020204" pitchFamily="34" charset="0"/>
              </a:rPr>
              <a:t>. </a:t>
            </a:r>
            <a:r>
              <a:rPr lang="en-US" sz="2000" dirty="0">
                <a:solidFill>
                  <a:schemeClr val="accent2">
                    <a:lumMod val="75000"/>
                  </a:schemeClr>
                </a:solidFill>
                <a:latin typeface="Arial" panose="020B0604020202020204" pitchFamily="34" charset="0"/>
                <a:cs typeface="Arial" panose="020B0604020202020204" pitchFamily="34" charset="0"/>
              </a:rPr>
              <a:t>This necessitated the expansion and strengthening of appropriate preventive measures to prevent the </a:t>
            </a:r>
            <a:r>
              <a:rPr lang="en-US" sz="2000" dirty="0" smtClean="0">
                <a:solidFill>
                  <a:schemeClr val="accent2">
                    <a:lumMod val="75000"/>
                  </a:schemeClr>
                </a:solidFill>
                <a:latin typeface="Arial" panose="020B0604020202020204" pitchFamily="34" charset="0"/>
                <a:cs typeface="Arial" panose="020B0604020202020204" pitchFamily="34" charset="0"/>
              </a:rPr>
              <a:t>disease.</a:t>
            </a:r>
            <a:r>
              <a:rPr lang="en-US" sz="2000" dirty="0">
                <a:solidFill>
                  <a:schemeClr val="accent2">
                    <a:lumMod val="75000"/>
                  </a:schemeClr>
                </a:solidFill>
                <a:latin typeface="Arial" panose="020B0604020202020204" pitchFamily="34" charset="0"/>
                <a:cs typeface="Arial" panose="020B0604020202020204" pitchFamily="34" charset="0"/>
              </a:rPr>
              <a:t> Based on the above-mentioned measures, with the application of a special quarantine regime in the country, work regimes in trade, tourism, catering, etc. were formed at intervals covering a certain period based on special rules, and social isolation of the population was carried out.</a:t>
            </a:r>
            <a:r>
              <a:rPr lang="en-US" sz="2000" dirty="0" smtClean="0">
                <a:solidFill>
                  <a:schemeClr val="accent2">
                    <a:lumMod val="75000"/>
                  </a:schemeClr>
                </a:solidFill>
                <a:latin typeface="Arial" panose="020B0604020202020204" pitchFamily="34" charset="0"/>
                <a:cs typeface="Arial" panose="020B0604020202020204" pitchFamily="34" charset="0"/>
              </a:rPr>
              <a:t> </a:t>
            </a:r>
            <a:endParaRPr lang="ru-RU" sz="2000" dirty="0">
              <a:solidFill>
                <a:schemeClr val="accent2">
                  <a:lumMod val="75000"/>
                </a:schemeClr>
              </a:solidFill>
              <a:latin typeface="Arial" panose="020B0604020202020204" pitchFamily="34" charset="0"/>
              <a:cs typeface="Arial" panose="020B0604020202020204" pitchFamily="34" charset="0"/>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15505" y="4447309"/>
            <a:ext cx="2981845" cy="1669833"/>
          </a:xfrm>
        </p:spPr>
      </p:pic>
    </p:spTree>
    <p:extLst>
      <p:ext uri="{BB962C8B-B14F-4D97-AF65-F5344CB8AC3E}">
        <p14:creationId xmlns:p14="http://schemas.microsoft.com/office/powerpoint/2010/main" val="58855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4400" dirty="0" smtClean="0">
                <a:latin typeface="Arial" panose="020B0604020202020204" pitchFamily="34" charset="0"/>
                <a:cs typeface="Arial" panose="020B0604020202020204" pitchFamily="34" charset="0"/>
              </a:rPr>
              <a:t>Action Plan</a:t>
            </a:r>
            <a:endParaRPr lang="ru-RU" sz="4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2400" b="1" dirty="0" smtClean="0">
                <a:solidFill>
                  <a:schemeClr val="accent2">
                    <a:lumMod val="75000"/>
                  </a:schemeClr>
                </a:solidFill>
                <a:latin typeface="Arial" panose="020B0604020202020204" pitchFamily="34" charset="0"/>
                <a:cs typeface="Arial" panose="020B0604020202020204" pitchFamily="34" charset="0"/>
              </a:rPr>
              <a:t>Support for </a:t>
            </a:r>
            <a:r>
              <a:rPr lang="en-US" sz="2400" b="1" dirty="0">
                <a:solidFill>
                  <a:schemeClr val="accent2">
                    <a:lumMod val="75000"/>
                  </a:schemeClr>
                </a:solidFill>
                <a:latin typeface="Arial" panose="020B0604020202020204" pitchFamily="34" charset="0"/>
                <a:cs typeface="Arial" panose="020B0604020202020204" pitchFamily="34" charset="0"/>
              </a:rPr>
              <a:t>economic growth and </a:t>
            </a:r>
            <a:r>
              <a:rPr lang="en-US" sz="2400" b="1" dirty="0" smtClean="0">
                <a:solidFill>
                  <a:schemeClr val="accent2">
                    <a:lumMod val="75000"/>
                  </a:schemeClr>
                </a:solidFill>
                <a:latin typeface="Arial" panose="020B0604020202020204" pitchFamily="34" charset="0"/>
                <a:cs typeface="Arial" panose="020B0604020202020204" pitchFamily="34" charset="0"/>
              </a:rPr>
              <a:t>entrepreneurship;</a:t>
            </a:r>
          </a:p>
          <a:p>
            <a:r>
              <a:rPr lang="en-US" sz="2400" b="1" dirty="0" smtClean="0">
                <a:solidFill>
                  <a:schemeClr val="accent2">
                    <a:lumMod val="75000"/>
                  </a:schemeClr>
                </a:solidFill>
                <a:latin typeface="Arial" panose="020B0604020202020204" pitchFamily="34" charset="0"/>
                <a:cs typeface="Arial" panose="020B0604020202020204" pitchFamily="34" charset="0"/>
              </a:rPr>
              <a:t>Employment and </a:t>
            </a:r>
            <a:r>
              <a:rPr lang="en-US" sz="2400" b="1" dirty="0">
                <a:solidFill>
                  <a:schemeClr val="accent2">
                    <a:lumMod val="75000"/>
                  </a:schemeClr>
                </a:solidFill>
                <a:latin typeface="Arial" panose="020B0604020202020204" pitchFamily="34" charset="0"/>
                <a:cs typeface="Arial" panose="020B0604020202020204" pitchFamily="34" charset="0"/>
              </a:rPr>
              <a:t>social welfare </a:t>
            </a:r>
            <a:r>
              <a:rPr lang="en-US" sz="2400" b="1" dirty="0" smtClean="0">
                <a:solidFill>
                  <a:schemeClr val="accent2">
                    <a:lumMod val="75000"/>
                  </a:schemeClr>
                </a:solidFill>
                <a:latin typeface="Arial" panose="020B0604020202020204" pitchFamily="34" charset="0"/>
                <a:cs typeface="Arial" panose="020B0604020202020204" pitchFamily="34" charset="0"/>
              </a:rPr>
              <a:t>support;</a:t>
            </a:r>
          </a:p>
          <a:p>
            <a:r>
              <a:rPr lang="en-US" sz="2400" b="1" dirty="0" smtClean="0">
                <a:solidFill>
                  <a:schemeClr val="accent2">
                    <a:lumMod val="75000"/>
                  </a:schemeClr>
                </a:solidFill>
                <a:latin typeface="Arial" panose="020B0604020202020204" pitchFamily="34" charset="0"/>
                <a:cs typeface="Arial" panose="020B0604020202020204" pitchFamily="34" charset="0"/>
              </a:rPr>
              <a:t> Macroeconomic and </a:t>
            </a:r>
            <a:r>
              <a:rPr lang="en-US" sz="2400" b="1" dirty="0">
                <a:solidFill>
                  <a:schemeClr val="accent2">
                    <a:lumMod val="75000"/>
                  </a:schemeClr>
                </a:solidFill>
                <a:latin typeface="Arial" panose="020B0604020202020204" pitchFamily="34" charset="0"/>
                <a:cs typeface="Arial" panose="020B0604020202020204" pitchFamily="34" charset="0"/>
              </a:rPr>
              <a:t>financial stability</a:t>
            </a:r>
            <a:r>
              <a:rPr lang="en-US" sz="2400" b="1" dirty="0" smtClean="0">
                <a:solidFill>
                  <a:schemeClr val="accent2">
                    <a:lumMod val="75000"/>
                  </a:schemeClr>
                </a:solidFill>
                <a:latin typeface="Arial" panose="020B0604020202020204" pitchFamily="34" charset="0"/>
                <a:cs typeface="Arial" panose="020B0604020202020204" pitchFamily="34" charset="0"/>
              </a:rPr>
              <a:t>.</a:t>
            </a:r>
          </a:p>
          <a:p>
            <a:endParaRPr lang="en-US" sz="2400" b="1" dirty="0">
              <a:solidFill>
                <a:schemeClr val="accent2">
                  <a:lumMod val="75000"/>
                </a:schemeClr>
              </a:solidFill>
              <a:latin typeface="Arial" panose="020B0604020202020204" pitchFamily="34" charset="0"/>
              <a:cs typeface="Arial" panose="020B0604020202020204" pitchFamily="34" charset="0"/>
            </a:endParaRPr>
          </a:p>
          <a:p>
            <a:endParaRPr lang="en-US" sz="2400" b="1" dirty="0" smtClean="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a:p>
            <a:endParaRPr lang="ru-RU" sz="24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5227" y="4013315"/>
            <a:ext cx="2949286" cy="1894349"/>
          </a:xfrm>
          <a:prstGeom prst="rect">
            <a:avLst/>
          </a:prstGeom>
        </p:spPr>
      </p:pic>
    </p:spTree>
    <p:extLst>
      <p:ext uri="{BB962C8B-B14F-4D97-AF65-F5344CB8AC3E}">
        <p14:creationId xmlns:p14="http://schemas.microsoft.com/office/powerpoint/2010/main" val="249025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8102985" cy="2393374"/>
          </a:xfrm>
        </p:spPr>
        <p:txBody>
          <a:bodyPr>
            <a:normAutofit fontScale="90000"/>
          </a:bodyPr>
          <a:lstStyle/>
          <a:p>
            <a:pPr algn="just"/>
            <a:r>
              <a:rPr lang="en-US" sz="2200" dirty="0">
                <a:solidFill>
                  <a:schemeClr val="accent2">
                    <a:lumMod val="75000"/>
                  </a:schemeClr>
                </a:solidFill>
                <a:latin typeface="Arial" panose="020B0604020202020204" pitchFamily="34" charset="0"/>
                <a:cs typeface="Arial" panose="020B0604020202020204" pitchFamily="34" charset="0"/>
              </a:rPr>
              <a:t>According to  Government Decision on "Conditions and procedure for payment of lump sum amounts to persons registered as unemployed due to the application of a special quarantine regime during the coronavirus (COVID-19) pandemic" lump sum payment in 2020 covering the months of April-August and December , was carried out in the areas where the special quarantine regime was applied.</a:t>
            </a:r>
            <a:r>
              <a:rPr lang="ru-RU" dirty="0">
                <a:solidFill>
                  <a:schemeClr val="accent2">
                    <a:lumMod val="75000"/>
                  </a:schemeClr>
                </a:solidFill>
              </a:rPr>
              <a:t/>
            </a:r>
            <a:br>
              <a:rPr lang="ru-RU" dirty="0">
                <a:solidFill>
                  <a:schemeClr val="accent2">
                    <a:lumMod val="75000"/>
                  </a:schemeClr>
                </a:solidFill>
              </a:rPr>
            </a:br>
            <a:endParaRPr lang="ru-RU" dirty="0">
              <a:solidFill>
                <a:schemeClr val="accent2">
                  <a:lumMod val="75000"/>
                </a:schemeClr>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966981906"/>
              </p:ext>
            </p:extLst>
          </p:nvPr>
        </p:nvGraphicFramePr>
        <p:xfrm>
          <a:off x="1091043" y="3335486"/>
          <a:ext cx="6920347" cy="2566553"/>
        </p:xfrm>
        <a:graphic>
          <a:graphicData uri="http://schemas.openxmlformats.org/drawingml/2006/table">
            <a:tbl>
              <a:tblPr firstRow="1" firstCol="1" bandRow="1">
                <a:tableStyleId>{5C22544A-7EE6-4342-B048-85BDC9FD1C3A}</a:tableStyleId>
              </a:tblPr>
              <a:tblGrid>
                <a:gridCol w="1277115"/>
                <a:gridCol w="3223433"/>
                <a:gridCol w="2419799"/>
              </a:tblGrid>
              <a:tr h="435009">
                <a:tc>
                  <a:txBody>
                    <a:bodyPr/>
                    <a:lstStyle/>
                    <a:p>
                      <a:pPr algn="just">
                        <a:lnSpc>
                          <a:spcPct val="107000"/>
                        </a:lnSpc>
                        <a:spcAft>
                          <a:spcPts val="800"/>
                        </a:spcAft>
                      </a:pPr>
                      <a:r>
                        <a:rPr lang="en-US" sz="1100" dirty="0">
                          <a:effectLst/>
                        </a:rPr>
                        <a:t>Period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en-US" sz="1100">
                          <a:effectLst/>
                        </a:rPr>
                        <a:t>Number of people provided with lump sum payment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a:effectLst/>
                        </a:rPr>
                        <a:t>April</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a:effectLst/>
                        </a:rPr>
                        <a:t>                  </a:t>
                      </a:r>
                      <a:r>
                        <a:rPr lang="ru-RU" sz="1100">
                          <a:effectLst/>
                        </a:rPr>
                        <a:t>600 000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dirty="0" err="1">
                          <a:effectLst/>
                        </a:rPr>
                        <a:t>May</a:t>
                      </a:r>
                      <a:r>
                        <a:rPr lang="ru-RU" sz="11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a:effectLst/>
                        </a:rPr>
                        <a:t>                  </a:t>
                      </a:r>
                      <a:r>
                        <a:rPr lang="ru-RU" sz="1100">
                          <a:effectLst/>
                        </a:rPr>
                        <a:t>585 497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442969">
                <a:tc>
                  <a:txBody>
                    <a:bodyPr/>
                    <a:lstStyle/>
                    <a:p>
                      <a:pPr algn="just">
                        <a:lnSpc>
                          <a:spcPct val="107000"/>
                        </a:lnSpc>
                        <a:spcAft>
                          <a:spcPts val="800"/>
                        </a:spcAft>
                      </a:pPr>
                      <a:r>
                        <a:rPr lang="ru-RU" sz="1100">
                          <a:effectLst/>
                        </a:rPr>
                        <a:t>Jun</a:t>
                      </a:r>
                      <a:r>
                        <a:rPr lang="en-US" sz="1100">
                          <a:effectLst/>
                        </a:rPr>
                        <a:t>e</a:t>
                      </a:r>
                      <a:r>
                        <a:rPr lang="ru-RU" sz="1100">
                          <a:effectLst/>
                        </a:rPr>
                        <a:t>-</a:t>
                      </a:r>
                      <a:r>
                        <a:rPr lang="en-US" sz="1100">
                          <a:effectLst/>
                        </a:rPr>
                        <a:t>|J</a:t>
                      </a:r>
                      <a:r>
                        <a:rPr lang="ru-RU" sz="1100">
                          <a:effectLst/>
                        </a:rPr>
                        <a:t>ul</a:t>
                      </a:r>
                      <a:r>
                        <a:rPr lang="en-US" sz="1100">
                          <a:effectLst/>
                        </a:rPr>
                        <a:t>y</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en-US" sz="1100" dirty="0">
                          <a:effectLst/>
                        </a:rPr>
                        <a:t>                  </a:t>
                      </a:r>
                      <a:r>
                        <a:rPr lang="ru-RU" sz="1100" dirty="0">
                          <a:effectLst/>
                        </a:rPr>
                        <a:t>282 808</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a:effectLst/>
                        </a:rPr>
                        <a:t>A</a:t>
                      </a:r>
                      <a:r>
                        <a:rPr lang="en-US" sz="1100">
                          <a:effectLst/>
                        </a:rPr>
                        <a:t>ug</a:t>
                      </a:r>
                      <a:r>
                        <a:rPr lang="ru-RU" sz="1100">
                          <a:effectLst/>
                        </a:rPr>
                        <a:t>ust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a:effectLst/>
                        </a:rPr>
                        <a:t>                  </a:t>
                      </a:r>
                      <a:r>
                        <a:rPr lang="ru-RU" sz="1100">
                          <a:effectLst/>
                        </a:rPr>
                        <a:t>271 668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a:effectLst/>
                        </a:rPr>
                        <a:t>No</a:t>
                      </a:r>
                      <a:r>
                        <a:rPr lang="en-US" sz="1100">
                          <a:effectLst/>
                        </a:rPr>
                        <a:t>vember</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a:effectLst/>
                        </a:rPr>
                        <a:t>                  </a:t>
                      </a:r>
                      <a:r>
                        <a:rPr lang="ru-RU" sz="1100">
                          <a:effectLst/>
                        </a:rPr>
                        <a:t>96 587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a:effectLst/>
                        </a:rPr>
                        <a:t>December</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a:effectLst/>
                        </a:rPr>
                        <a:t>                 </a:t>
                      </a:r>
                      <a:r>
                        <a:rPr lang="ru-RU" sz="1100">
                          <a:effectLst/>
                        </a:rPr>
                        <a:t>512 206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en-US" sz="1100">
                          <a:effectLst/>
                        </a:rPr>
                        <a:t>Total</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just">
                        <a:lnSpc>
                          <a:spcPct val="107000"/>
                        </a:lnSpc>
                        <a:spcAft>
                          <a:spcPts val="800"/>
                        </a:spcAft>
                      </a:pPr>
                      <a:r>
                        <a:rPr lang="az-Latn-AZ" sz="1100" dirty="0">
                          <a:effectLst/>
                        </a:rPr>
                        <a:t>                </a:t>
                      </a:r>
                      <a:r>
                        <a:rPr lang="en-US" sz="1100" dirty="0" smtClean="0">
                          <a:effectLst/>
                        </a:rPr>
                        <a:t> </a:t>
                      </a:r>
                      <a:r>
                        <a:rPr lang="ru-RU" sz="1100" dirty="0" smtClean="0">
                          <a:effectLst/>
                        </a:rPr>
                        <a:t>2 </a:t>
                      </a:r>
                      <a:r>
                        <a:rPr lang="ru-RU" sz="1100" dirty="0">
                          <a:effectLst/>
                        </a:rPr>
                        <a:t>348 766</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r>
              <a:tr h="241225">
                <a:tc>
                  <a:txBody>
                    <a:bodyPr/>
                    <a:lstStyle/>
                    <a:p>
                      <a:pPr algn="just">
                        <a:lnSpc>
                          <a:spcPct val="107000"/>
                        </a:lnSpc>
                        <a:spcAft>
                          <a:spcPts val="800"/>
                        </a:spcAft>
                      </a:pPr>
                      <a:r>
                        <a:rPr lang="ru-RU" sz="11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ru-RU" sz="11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ru-RU" sz="11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01435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0327" y="1278083"/>
            <a:ext cx="8733675" cy="4763280"/>
          </a:xfrm>
        </p:spPr>
        <p:txBody>
          <a:bodyPr>
            <a:normAutofit/>
          </a:bodyPr>
          <a:lstStyle/>
          <a:p>
            <a:pPr algn="just"/>
            <a:r>
              <a:rPr lang="en-US" sz="2000" dirty="0" smtClean="0">
                <a:solidFill>
                  <a:schemeClr val="accent2">
                    <a:lumMod val="75000"/>
                  </a:schemeClr>
                </a:solidFill>
                <a:latin typeface="Arial" panose="020B0604020202020204" pitchFamily="34" charset="0"/>
                <a:cs typeface="Arial" panose="020B0604020202020204" pitchFamily="34" charset="0"/>
              </a:rPr>
              <a:t>Chamber </a:t>
            </a:r>
            <a:r>
              <a:rPr lang="en-US" sz="2000" dirty="0">
                <a:solidFill>
                  <a:schemeClr val="accent2">
                    <a:lumMod val="75000"/>
                  </a:schemeClr>
                </a:solidFill>
                <a:latin typeface="Arial" panose="020B0604020202020204" pitchFamily="34" charset="0"/>
                <a:cs typeface="Arial" panose="020B0604020202020204" pitchFamily="34" charset="0"/>
              </a:rPr>
              <a:t>of Accounts of The Republic of Azerbaijan joined the IDI TAI Audit </a:t>
            </a:r>
            <a:r>
              <a:rPr lang="en-US" sz="2000" dirty="0" smtClean="0">
                <a:solidFill>
                  <a:schemeClr val="accent2">
                    <a:lumMod val="75000"/>
                  </a:schemeClr>
                </a:solidFill>
                <a:latin typeface="Arial" panose="020B0604020202020204" pitchFamily="34" charset="0"/>
                <a:cs typeface="Arial" panose="020B0604020202020204" pitchFamily="34" charset="0"/>
              </a:rPr>
              <a:t>Program.</a:t>
            </a:r>
          </a:p>
          <a:p>
            <a:pPr algn="just"/>
            <a:endParaRPr lang="en-US" sz="2000" dirty="0" smtClean="0">
              <a:solidFill>
                <a:schemeClr val="accent2">
                  <a:lumMod val="75000"/>
                </a:schemeClr>
              </a:solidFill>
              <a:latin typeface="Arial" panose="020B0604020202020204" pitchFamily="34" charset="0"/>
              <a:cs typeface="Arial" panose="020B0604020202020204" pitchFamily="34" charset="0"/>
            </a:endParaRPr>
          </a:p>
          <a:p>
            <a:pPr marL="0" indent="0" algn="just">
              <a:buNone/>
            </a:pPr>
            <a:endParaRPr lang="en-US" sz="2000" dirty="0" smtClean="0">
              <a:solidFill>
                <a:schemeClr val="accent2">
                  <a:lumMod val="75000"/>
                </a:schemeClr>
              </a:solidFill>
              <a:latin typeface="Arial" panose="020B0604020202020204" pitchFamily="34" charset="0"/>
              <a:cs typeface="Arial" panose="020B0604020202020204" pitchFamily="34" charset="0"/>
            </a:endParaRPr>
          </a:p>
          <a:p>
            <a:pPr algn="just"/>
            <a:r>
              <a:rPr lang="en-US" sz="2000" dirty="0" smtClean="0">
                <a:solidFill>
                  <a:schemeClr val="accent2">
                    <a:lumMod val="75000"/>
                  </a:schemeClr>
                </a:solidFill>
                <a:latin typeface="Arial" panose="020B0604020202020204" pitchFamily="34" charset="0"/>
                <a:cs typeface="Arial" panose="020B0604020202020204" pitchFamily="34" charset="0"/>
              </a:rPr>
              <a:t>Within the </a:t>
            </a:r>
            <a:r>
              <a:rPr lang="en-US" sz="2000" dirty="0">
                <a:solidFill>
                  <a:schemeClr val="accent2">
                    <a:lumMod val="75000"/>
                  </a:schemeClr>
                </a:solidFill>
                <a:latin typeface="Arial" panose="020B0604020202020204" pitchFamily="34" charset="0"/>
                <a:cs typeface="Arial" panose="020B0604020202020204" pitchFamily="34" charset="0"/>
              </a:rPr>
              <a:t>program Compliance audit on the implementation of the Government Resolution on “The payment of tuition fees for the students who are the members of the families belonging to socially vulnerable groups</a:t>
            </a:r>
            <a:r>
              <a:rPr lang="ru-RU" sz="2000" dirty="0">
                <a:solidFill>
                  <a:schemeClr val="accent2">
                    <a:lumMod val="75000"/>
                  </a:schemeClr>
                </a:solidFill>
                <a:latin typeface="Arial" panose="020B0604020202020204" pitchFamily="34" charset="0"/>
                <a:cs typeface="Arial" panose="020B0604020202020204" pitchFamily="34" charset="0"/>
              </a:rPr>
              <a:t> </a:t>
            </a:r>
            <a:r>
              <a:rPr lang="ru-RU" sz="2000" dirty="0" err="1">
                <a:solidFill>
                  <a:schemeClr val="accent2">
                    <a:lumMod val="75000"/>
                  </a:schemeClr>
                </a:solidFill>
                <a:latin typeface="Arial" panose="020B0604020202020204" pitchFamily="34" charset="0"/>
                <a:cs typeface="Arial" panose="020B0604020202020204" pitchFamily="34" charset="0"/>
              </a:rPr>
              <a:t>is</a:t>
            </a:r>
            <a:r>
              <a:rPr lang="ru-RU" sz="2000" dirty="0">
                <a:solidFill>
                  <a:schemeClr val="accent2">
                    <a:lumMod val="75000"/>
                  </a:schemeClr>
                </a:solidFill>
                <a:latin typeface="Arial" panose="020B0604020202020204" pitchFamily="34" charset="0"/>
                <a:cs typeface="Arial" panose="020B0604020202020204" pitchFamily="34" charset="0"/>
              </a:rPr>
              <a:t> </a:t>
            </a:r>
            <a:r>
              <a:rPr lang="ru-RU" sz="2000" dirty="0" err="1">
                <a:solidFill>
                  <a:schemeClr val="accent2">
                    <a:lumMod val="75000"/>
                  </a:schemeClr>
                </a:solidFill>
                <a:latin typeface="Arial" panose="020B0604020202020204" pitchFamily="34" charset="0"/>
                <a:cs typeface="Arial" panose="020B0604020202020204" pitchFamily="34" charset="0"/>
              </a:rPr>
              <a:t>planned</a:t>
            </a:r>
            <a:r>
              <a:rPr lang="ru-RU" sz="2000" dirty="0">
                <a:solidFill>
                  <a:schemeClr val="accent2">
                    <a:lumMod val="75000"/>
                  </a:schemeClr>
                </a:solidFill>
                <a:latin typeface="Arial" panose="020B0604020202020204" pitchFamily="34" charset="0"/>
                <a:cs typeface="Arial" panose="020B0604020202020204" pitchFamily="34" charset="0"/>
              </a:rPr>
              <a:t>. </a:t>
            </a:r>
            <a:endParaRPr lang="en-US" sz="2000" dirty="0" smtClean="0">
              <a:solidFill>
                <a:schemeClr val="accent2">
                  <a:lumMod val="75000"/>
                </a:schemeClr>
              </a:solidFill>
              <a:latin typeface="Arial" panose="020B0604020202020204" pitchFamily="34" charset="0"/>
              <a:cs typeface="Arial" panose="020B0604020202020204" pitchFamily="34" charset="0"/>
            </a:endParaRPr>
          </a:p>
          <a:p>
            <a:endParaRPr lang="ru-RU" dirty="0">
              <a:solidFill>
                <a:schemeClr val="accent2">
                  <a:lumMod val="75000"/>
                </a:schemeClr>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9678" y="4511387"/>
            <a:ext cx="3248025" cy="1409700"/>
          </a:xfrm>
          <a:prstGeom prst="rect">
            <a:avLst/>
          </a:prstGeom>
        </p:spPr>
      </p:pic>
    </p:spTree>
    <p:extLst>
      <p:ext uri="{BB962C8B-B14F-4D97-AF65-F5344CB8AC3E}">
        <p14:creationId xmlns:p14="http://schemas.microsoft.com/office/powerpoint/2010/main" val="905186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9545" y="685801"/>
            <a:ext cx="8754457" cy="5355562"/>
          </a:xfrm>
        </p:spPr>
        <p:txBody>
          <a:bodyPr/>
          <a:lstStyle/>
          <a:p>
            <a:endParaRPr lang="en-US" dirty="0" smtClean="0"/>
          </a:p>
          <a:p>
            <a:pPr algn="just"/>
            <a:r>
              <a:rPr lang="en-US" sz="2400" dirty="0" smtClean="0">
                <a:solidFill>
                  <a:schemeClr val="accent2">
                    <a:lumMod val="75000"/>
                  </a:schemeClr>
                </a:solidFill>
                <a:latin typeface="Arial" panose="020B0604020202020204" pitchFamily="34" charset="0"/>
                <a:cs typeface="Arial" panose="020B0604020202020204" pitchFamily="34" charset="0"/>
              </a:rPr>
              <a:t>According </a:t>
            </a:r>
            <a:r>
              <a:rPr lang="en-US" sz="2400" dirty="0">
                <a:solidFill>
                  <a:schemeClr val="accent2">
                    <a:lumMod val="75000"/>
                  </a:schemeClr>
                </a:solidFill>
                <a:latin typeface="Arial" panose="020B0604020202020204" pitchFamily="34" charset="0"/>
                <a:cs typeface="Arial" panose="020B0604020202020204" pitchFamily="34" charset="0"/>
              </a:rPr>
              <a:t>to the Government Resolution on “The payment of tuition fees for the students who are the members of the families belonging to socially vulnerable groups” during the coronavirus (COVID-19) pandemic, tuition fees of the students who study full-time (except for second (repeated) higher and secondary special education) on a paid basis during the normative education in educational institutions and are members of families belonging to the relevant socially vulnerable groups for the semesters of 2020 were paid by the Government</a:t>
            </a:r>
            <a:r>
              <a:rPr lang="en-US" sz="2400" dirty="0" smtClean="0">
                <a:solidFill>
                  <a:schemeClr val="accent2">
                    <a:lumMod val="75000"/>
                  </a:schemeClr>
                </a:solidFill>
                <a:latin typeface="Arial" panose="020B0604020202020204" pitchFamily="34" charset="0"/>
                <a:cs typeface="Arial" panose="020B0604020202020204" pitchFamily="34" charset="0"/>
              </a:rPr>
              <a:t>.</a:t>
            </a:r>
            <a:endParaRPr lang="ru-RU" sz="2400" dirty="0">
              <a:solidFill>
                <a:schemeClr val="accent2">
                  <a:lumMod val="75000"/>
                </a:schemeClr>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5163" y="4555465"/>
            <a:ext cx="2848839" cy="1485898"/>
          </a:xfrm>
          <a:prstGeom prst="rect">
            <a:avLst/>
          </a:prstGeom>
        </p:spPr>
      </p:pic>
    </p:spTree>
    <p:extLst>
      <p:ext uri="{BB962C8B-B14F-4D97-AF65-F5344CB8AC3E}">
        <p14:creationId xmlns:p14="http://schemas.microsoft.com/office/powerpoint/2010/main" val="2756453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6191" y="883227"/>
            <a:ext cx="8577810" cy="5158135"/>
          </a:xfrm>
        </p:spPr>
        <p:txBody>
          <a:bodyPr/>
          <a:lstStyle/>
          <a:p>
            <a:pPr marL="0" indent="0">
              <a:buNone/>
            </a:pPr>
            <a:endParaRPr lang="en-US" dirty="0" smtClean="0"/>
          </a:p>
          <a:p>
            <a:pPr marL="0" indent="0">
              <a:buNone/>
            </a:pPr>
            <a:endParaRPr lang="en-US" dirty="0" smtClean="0"/>
          </a:p>
          <a:p>
            <a:pPr>
              <a:buFont typeface="Wingdings" panose="05000000000000000000" pitchFamily="2" charset="2"/>
              <a:buChar char="§"/>
            </a:pPr>
            <a:r>
              <a:rPr lang="en-US" dirty="0" smtClean="0">
                <a:solidFill>
                  <a:schemeClr val="accent2">
                    <a:lumMod val="75000"/>
                  </a:schemeClr>
                </a:solidFill>
              </a:rPr>
              <a:t>15,209- </a:t>
            </a:r>
            <a:r>
              <a:rPr lang="en-US" dirty="0">
                <a:solidFill>
                  <a:schemeClr val="accent2">
                    <a:lumMod val="75000"/>
                  </a:schemeClr>
                </a:solidFill>
              </a:rPr>
              <a:t>in the second semester of the 2019/2020 academic </a:t>
            </a:r>
            <a:r>
              <a:rPr lang="en-US" dirty="0" smtClean="0">
                <a:solidFill>
                  <a:schemeClr val="accent2">
                    <a:lumMod val="75000"/>
                  </a:schemeClr>
                </a:solidFill>
              </a:rPr>
              <a:t>year;</a:t>
            </a:r>
          </a:p>
          <a:p>
            <a:pPr>
              <a:buFont typeface="Wingdings" panose="05000000000000000000" pitchFamily="2" charset="2"/>
              <a:buChar char="§"/>
            </a:pPr>
            <a:r>
              <a:rPr lang="en-US" dirty="0" smtClean="0">
                <a:solidFill>
                  <a:schemeClr val="accent2">
                    <a:lumMod val="75000"/>
                  </a:schemeClr>
                </a:solidFill>
              </a:rPr>
              <a:t>15,900- </a:t>
            </a:r>
            <a:r>
              <a:rPr lang="en-US" dirty="0">
                <a:solidFill>
                  <a:schemeClr val="accent2">
                    <a:lumMod val="75000"/>
                  </a:schemeClr>
                </a:solidFill>
              </a:rPr>
              <a:t>in the first semester of the 2020/2021 academic </a:t>
            </a:r>
            <a:r>
              <a:rPr lang="en-US" dirty="0" smtClean="0">
                <a:solidFill>
                  <a:schemeClr val="accent2">
                    <a:lumMod val="75000"/>
                  </a:schemeClr>
                </a:solidFill>
              </a:rPr>
              <a:t>year</a:t>
            </a:r>
            <a:r>
              <a:rPr lang="en-US" dirty="0">
                <a:solidFill>
                  <a:schemeClr val="accent2">
                    <a:lumMod val="75000"/>
                  </a:schemeClr>
                </a:solidFill>
              </a:rPr>
              <a:t>;</a:t>
            </a:r>
            <a:r>
              <a:rPr lang="en-US" dirty="0" smtClean="0">
                <a:solidFill>
                  <a:schemeClr val="accent2">
                    <a:lumMod val="75000"/>
                  </a:schemeClr>
                </a:solidFill>
              </a:rPr>
              <a:t> submitted </a:t>
            </a:r>
            <a:r>
              <a:rPr lang="en-US" dirty="0">
                <a:solidFill>
                  <a:schemeClr val="accent2">
                    <a:lumMod val="75000"/>
                  </a:schemeClr>
                </a:solidFill>
              </a:rPr>
              <a:t>and </a:t>
            </a:r>
            <a:endParaRPr lang="en-US" dirty="0" smtClean="0">
              <a:solidFill>
                <a:schemeClr val="accent2">
                  <a:lumMod val="75000"/>
                </a:schemeClr>
              </a:solidFill>
            </a:endParaRPr>
          </a:p>
          <a:p>
            <a:pPr>
              <a:buFont typeface="Wingdings" panose="05000000000000000000" pitchFamily="2" charset="2"/>
              <a:buChar char="§"/>
            </a:pPr>
            <a:r>
              <a:rPr lang="en-US" dirty="0" smtClean="0">
                <a:solidFill>
                  <a:schemeClr val="accent2">
                    <a:lumMod val="75000"/>
                  </a:schemeClr>
                </a:solidFill>
              </a:rPr>
              <a:t> 20,800 –Total </a:t>
            </a:r>
            <a:endParaRPr lang="en-US" dirty="0">
              <a:solidFill>
                <a:schemeClr val="accent2">
                  <a:lumMod val="75000"/>
                </a:schemeClr>
              </a:solidFill>
            </a:endParaRPr>
          </a:p>
          <a:p>
            <a:pPr>
              <a:buFont typeface="Wingdings" panose="05000000000000000000" pitchFamily="2" charset="2"/>
              <a:buChar char="§"/>
            </a:pPr>
            <a:endParaRPr lang="en-US" dirty="0" smtClean="0">
              <a:solidFill>
                <a:schemeClr val="accent2">
                  <a:lumMod val="75000"/>
                </a:schemeClr>
              </a:solidFill>
            </a:endParaRPr>
          </a:p>
          <a:p>
            <a:pPr>
              <a:buFont typeface="Wingdings" panose="05000000000000000000" pitchFamily="2" charset="2"/>
              <a:buChar char="§"/>
            </a:pPr>
            <a:endParaRPr lang="en-US" dirty="0">
              <a:solidFill>
                <a:schemeClr val="accent2">
                  <a:lumMod val="75000"/>
                </a:schemeClr>
              </a:solidFill>
            </a:endParaRPr>
          </a:p>
          <a:p>
            <a:pPr>
              <a:buFont typeface="Wingdings" panose="05000000000000000000" pitchFamily="2" charset="2"/>
              <a:buChar char="§"/>
            </a:pPr>
            <a:endParaRPr lang="en-US" dirty="0" smtClean="0">
              <a:solidFill>
                <a:schemeClr val="accent2">
                  <a:lumMod val="75000"/>
                </a:schemeClr>
              </a:solidFill>
            </a:endParaRPr>
          </a:p>
          <a:p>
            <a:pPr>
              <a:buFont typeface="Wingdings" panose="05000000000000000000" pitchFamily="2" charset="2"/>
              <a:buChar char="§"/>
            </a:pPr>
            <a:endParaRPr lang="en-US" dirty="0">
              <a:solidFill>
                <a:schemeClr val="accent2">
                  <a:lumMod val="75000"/>
                </a:schemeClr>
              </a:solidFill>
            </a:endParaRPr>
          </a:p>
          <a:p>
            <a:pPr>
              <a:buFont typeface="Wingdings" panose="05000000000000000000" pitchFamily="2" charset="2"/>
              <a:buChar char="§"/>
            </a:pPr>
            <a:endParaRPr lang="ru-RU" dirty="0">
              <a:solidFill>
                <a:schemeClr val="accent2">
                  <a:lumMod val="75000"/>
                </a:schemeClr>
              </a:solidFill>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6791" y="3978698"/>
            <a:ext cx="3002107" cy="1543637"/>
          </a:xfrm>
          <a:prstGeom prst="rect">
            <a:avLst/>
          </a:prstGeom>
        </p:spPr>
      </p:pic>
    </p:spTree>
    <p:extLst>
      <p:ext uri="{BB962C8B-B14F-4D97-AF65-F5344CB8AC3E}">
        <p14:creationId xmlns:p14="http://schemas.microsoft.com/office/powerpoint/2010/main" val="491299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Risk assessment</a:t>
            </a:r>
            <a:endParaRPr lang="ru-RU" dirty="0"/>
          </a:p>
        </p:txBody>
      </p:sp>
      <p:sp>
        <p:nvSpPr>
          <p:cNvPr id="3" name="Объект 2"/>
          <p:cNvSpPr>
            <a:spLocks noGrp="1"/>
          </p:cNvSpPr>
          <p:nvPr>
            <p:ph idx="1"/>
          </p:nvPr>
        </p:nvSpPr>
        <p:spPr>
          <a:xfrm>
            <a:off x="677334" y="1517073"/>
            <a:ext cx="8596668" cy="4524289"/>
          </a:xfrm>
        </p:spPr>
        <p:txBody>
          <a:bodyPr/>
          <a:lstStyle/>
          <a:p>
            <a:pPr marL="0" indent="0" algn="just">
              <a:buNone/>
            </a:pPr>
            <a:r>
              <a:rPr lang="en-US" sz="2000" dirty="0">
                <a:solidFill>
                  <a:schemeClr val="accent2">
                    <a:lumMod val="75000"/>
                  </a:schemeClr>
                </a:solidFill>
                <a:latin typeface="Arial" panose="020B0604020202020204" pitchFamily="34" charset="0"/>
                <a:cs typeface="Arial" panose="020B0604020202020204" pitchFamily="34" charset="0"/>
              </a:rPr>
              <a:t>Based on the initial analysis conducted during the audit planning, risks such as deficiencies and deviations in the following areas are likely to occur:</a:t>
            </a:r>
            <a:endParaRPr lang="ru-RU" sz="2000" dirty="0">
              <a:solidFill>
                <a:schemeClr val="accent2">
                  <a:lumMod val="75000"/>
                </a:schemeClr>
              </a:solidFill>
              <a:latin typeface="Arial" panose="020B0604020202020204" pitchFamily="34" charset="0"/>
              <a:cs typeface="Arial" panose="020B0604020202020204" pitchFamily="34" charset="0"/>
            </a:endParaRPr>
          </a:p>
          <a:p>
            <a:pPr algn="just"/>
            <a:r>
              <a:rPr lang="en-US" sz="2000" dirty="0">
                <a:solidFill>
                  <a:schemeClr val="accent2">
                    <a:lumMod val="75000"/>
                  </a:schemeClr>
                </a:solidFill>
                <a:latin typeface="Arial" panose="020B0604020202020204" pitchFamily="34" charset="0"/>
                <a:cs typeface="Arial" panose="020B0604020202020204" pitchFamily="34" charset="0"/>
              </a:rPr>
              <a:t>1.Availability of the information related to SEP to the public in comprehensible, accessible and timely manner;</a:t>
            </a:r>
            <a:endParaRPr lang="ru-RU" sz="2000" dirty="0">
              <a:solidFill>
                <a:schemeClr val="accent2">
                  <a:lumMod val="75000"/>
                </a:schemeClr>
              </a:solidFill>
              <a:latin typeface="Arial" panose="020B0604020202020204" pitchFamily="34" charset="0"/>
              <a:cs typeface="Arial" panose="020B0604020202020204" pitchFamily="34" charset="0"/>
            </a:endParaRPr>
          </a:p>
          <a:p>
            <a:pPr algn="just"/>
            <a:r>
              <a:rPr lang="en-US" sz="2000" dirty="0">
                <a:solidFill>
                  <a:schemeClr val="accent2">
                    <a:lumMod val="75000"/>
                  </a:schemeClr>
                </a:solidFill>
                <a:latin typeface="Arial" panose="020B0604020202020204" pitchFamily="34" charset="0"/>
                <a:cs typeface="Arial" panose="020B0604020202020204" pitchFamily="34" charset="0"/>
              </a:rPr>
              <a:t>2. Lack of satisfactory level of accountability of the existing framework for public;</a:t>
            </a:r>
            <a:endParaRPr lang="ru-RU" sz="2000" dirty="0">
              <a:solidFill>
                <a:schemeClr val="accent2">
                  <a:lumMod val="75000"/>
                </a:schemeClr>
              </a:solidFill>
              <a:latin typeface="Arial" panose="020B0604020202020204" pitchFamily="34" charset="0"/>
              <a:cs typeface="Arial" panose="020B0604020202020204" pitchFamily="34" charset="0"/>
            </a:endParaRPr>
          </a:p>
          <a:p>
            <a:pPr algn="just"/>
            <a:r>
              <a:rPr lang="en-US" sz="2000" dirty="0">
                <a:solidFill>
                  <a:schemeClr val="accent2">
                    <a:lumMod val="75000"/>
                  </a:schemeClr>
                </a:solidFill>
                <a:latin typeface="Arial" panose="020B0604020202020204" pitchFamily="34" charset="0"/>
                <a:cs typeface="Arial" panose="020B0604020202020204" pitchFamily="34" charset="0"/>
              </a:rPr>
              <a:t>3. Leaving behind the students who are members of some families belonging to socially vulnerable groups while paying tuition fees for the semesters by the government</a:t>
            </a:r>
            <a:endParaRPr lang="ru-RU" sz="2000" dirty="0">
              <a:solidFill>
                <a:schemeClr val="accent2">
                  <a:lumMod val="75000"/>
                </a:schemeClr>
              </a:solidFill>
              <a:latin typeface="Arial" panose="020B0604020202020204" pitchFamily="34" charset="0"/>
              <a:cs typeface="Arial" panose="020B0604020202020204" pitchFamily="34" charset="0"/>
            </a:endParaRPr>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6108" y="4880522"/>
            <a:ext cx="2435803" cy="1425028"/>
          </a:xfrm>
          <a:prstGeom prst="rect">
            <a:avLst/>
          </a:prstGeom>
        </p:spPr>
      </p:pic>
    </p:spTree>
    <p:extLst>
      <p:ext uri="{BB962C8B-B14F-4D97-AF65-F5344CB8AC3E}">
        <p14:creationId xmlns:p14="http://schemas.microsoft.com/office/powerpoint/2010/main" val="1176164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Audit Questions</a:t>
            </a:r>
            <a:endParaRPr lang="ru-RU" dirty="0"/>
          </a:p>
        </p:txBody>
      </p:sp>
      <p:sp>
        <p:nvSpPr>
          <p:cNvPr id="3" name="Объект 2"/>
          <p:cNvSpPr>
            <a:spLocks noGrp="1"/>
          </p:cNvSpPr>
          <p:nvPr>
            <p:ph idx="1"/>
          </p:nvPr>
        </p:nvSpPr>
        <p:spPr>
          <a:xfrm>
            <a:off x="561109" y="1600201"/>
            <a:ext cx="8712893" cy="4441162"/>
          </a:xfrm>
        </p:spPr>
        <p:txBody>
          <a:bodyPr/>
          <a:lstStyle/>
          <a:p>
            <a:r>
              <a:rPr lang="en-US" b="1" dirty="0">
                <a:solidFill>
                  <a:schemeClr val="accent2">
                    <a:lumMod val="75000"/>
                  </a:schemeClr>
                </a:solidFill>
              </a:rPr>
              <a:t>Transparency</a:t>
            </a:r>
            <a:endParaRPr lang="ru-RU" dirty="0">
              <a:solidFill>
                <a:schemeClr val="accent2">
                  <a:lumMod val="75000"/>
                </a:schemeClr>
              </a:solidFill>
            </a:endParaRPr>
          </a:p>
          <a:p>
            <a:pPr>
              <a:buFont typeface="Courier New" panose="02070309020205020404" pitchFamily="49" charset="0"/>
              <a:buChar char="o"/>
            </a:pPr>
            <a:r>
              <a:rPr lang="en-US" dirty="0" smtClean="0">
                <a:solidFill>
                  <a:schemeClr val="accent2">
                    <a:lumMod val="75000"/>
                  </a:schemeClr>
                </a:solidFill>
              </a:rPr>
              <a:t>Is </a:t>
            </a:r>
            <a:r>
              <a:rPr lang="en-US" dirty="0">
                <a:solidFill>
                  <a:schemeClr val="accent2">
                    <a:lumMod val="75000"/>
                  </a:schemeClr>
                </a:solidFill>
              </a:rPr>
              <a:t>selection criteria for the payment of tuition fees for semester and information on it  accessible and comprehensible?</a:t>
            </a:r>
            <a:endParaRPr lang="ru-RU" dirty="0">
              <a:solidFill>
                <a:schemeClr val="accent2">
                  <a:lumMod val="75000"/>
                </a:schemeClr>
              </a:solidFill>
            </a:endParaRPr>
          </a:p>
          <a:p>
            <a:r>
              <a:rPr lang="en-US" b="1" dirty="0">
                <a:solidFill>
                  <a:schemeClr val="accent2">
                    <a:lumMod val="75000"/>
                  </a:schemeClr>
                </a:solidFill>
              </a:rPr>
              <a:t>Accountability</a:t>
            </a:r>
            <a:endParaRPr lang="ru-RU" dirty="0">
              <a:solidFill>
                <a:schemeClr val="accent2">
                  <a:lumMod val="75000"/>
                </a:schemeClr>
              </a:solidFill>
            </a:endParaRPr>
          </a:p>
          <a:p>
            <a:pPr>
              <a:buFont typeface="Courier New" panose="02070309020205020404" pitchFamily="49" charset="0"/>
              <a:buChar char="o"/>
            </a:pPr>
            <a:r>
              <a:rPr lang="en-US" dirty="0" smtClean="0">
                <a:solidFill>
                  <a:schemeClr val="accent2">
                    <a:lumMod val="75000"/>
                  </a:schemeClr>
                </a:solidFill>
              </a:rPr>
              <a:t>Did </a:t>
            </a:r>
            <a:r>
              <a:rPr lang="en-US" dirty="0">
                <a:solidFill>
                  <a:schemeClr val="accent2">
                    <a:lumMod val="75000"/>
                  </a:schemeClr>
                </a:solidFill>
              </a:rPr>
              <a:t>the individuals, benefitting from SEPs meet the eligibility criteria indicated in the applicable laws and regulations?</a:t>
            </a:r>
            <a:endParaRPr lang="ru-RU" dirty="0">
              <a:solidFill>
                <a:schemeClr val="accent2">
                  <a:lumMod val="75000"/>
                </a:schemeClr>
              </a:solidFill>
            </a:endParaRPr>
          </a:p>
          <a:p>
            <a:r>
              <a:rPr lang="en-US" b="1" dirty="0">
                <a:solidFill>
                  <a:schemeClr val="accent2">
                    <a:lumMod val="75000"/>
                  </a:schemeClr>
                </a:solidFill>
              </a:rPr>
              <a:t>Inclusiveness</a:t>
            </a:r>
            <a:endParaRPr lang="ru-RU" dirty="0">
              <a:solidFill>
                <a:schemeClr val="accent2">
                  <a:lumMod val="75000"/>
                </a:schemeClr>
              </a:solidFill>
            </a:endParaRPr>
          </a:p>
          <a:p>
            <a:pPr>
              <a:buFont typeface="Courier New" panose="02070309020205020404" pitchFamily="49" charset="0"/>
              <a:buChar char="o"/>
            </a:pPr>
            <a:r>
              <a:rPr lang="en-US" dirty="0" smtClean="0">
                <a:solidFill>
                  <a:schemeClr val="accent2">
                    <a:lumMod val="75000"/>
                  </a:schemeClr>
                </a:solidFill>
              </a:rPr>
              <a:t>Is </a:t>
            </a:r>
            <a:r>
              <a:rPr lang="en-US" dirty="0">
                <a:solidFill>
                  <a:schemeClr val="accent2">
                    <a:lumMod val="75000"/>
                  </a:schemeClr>
                </a:solidFill>
              </a:rPr>
              <a:t>the SEP framework inclusive? Does it provide equal opportunity and </a:t>
            </a:r>
            <a:r>
              <a:rPr lang="en-US" dirty="0" smtClean="0">
                <a:solidFill>
                  <a:schemeClr val="accent2">
                    <a:lumMod val="75000"/>
                  </a:schemeClr>
                </a:solidFill>
              </a:rPr>
              <a:t>access</a:t>
            </a:r>
            <a:endParaRPr lang="ru-RU" dirty="0">
              <a:solidFill>
                <a:schemeClr val="accent2">
                  <a:lumMod val="75000"/>
                </a:schemeClr>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7055" y="4638011"/>
            <a:ext cx="2428441" cy="1616017"/>
          </a:xfrm>
          <a:prstGeom prst="rect">
            <a:avLst/>
          </a:prstGeom>
        </p:spPr>
      </p:pic>
    </p:spTree>
    <p:extLst>
      <p:ext uri="{BB962C8B-B14F-4D97-AF65-F5344CB8AC3E}">
        <p14:creationId xmlns:p14="http://schemas.microsoft.com/office/powerpoint/2010/main" val="4004690549"/>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46</TotalTime>
  <Words>498</Words>
  <Application>Microsoft Office PowerPoint</Application>
  <PresentationFormat>Широкоэкранный</PresentationFormat>
  <Paragraphs>58</Paragraphs>
  <Slides>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9</vt:i4>
      </vt:variant>
    </vt:vector>
  </HeadingPairs>
  <TitlesOfParts>
    <vt:vector size="17" baseType="lpstr">
      <vt:lpstr>Arial</vt:lpstr>
      <vt:lpstr>Calibri</vt:lpstr>
      <vt:lpstr>Courier New</vt:lpstr>
      <vt:lpstr>Times New Roman</vt:lpstr>
      <vt:lpstr>Trebuchet MS</vt:lpstr>
      <vt:lpstr>Wingdings</vt:lpstr>
      <vt:lpstr>Wingdings 3</vt:lpstr>
      <vt:lpstr>Грань</vt:lpstr>
      <vt:lpstr>       Post COVID 19 audits from compliance audit perspective conducted by the Chamber of Accounts  </vt:lpstr>
      <vt:lpstr>The expansion of a new type of coronavirus infection spreading in the world from the beginning of 2020 has led to a sharp increase in the number of cases of this disease in our country. This necessitated the expansion and strengthening of appropriate preventive measures to prevent the disease. Based on the above-mentioned measures, with the application of a special quarantine regime in the country, work regimes in trade, tourism, catering, etc. were formed at intervals covering a certain period based on special rules, and social isolation of the population was carried out. </vt:lpstr>
      <vt:lpstr>Action Plan</vt:lpstr>
      <vt:lpstr>According to  Government Decision on "Conditions and procedure for payment of lump sum amounts to persons registered as unemployed due to the application of a special quarantine regime during the coronavirus (COVID-19) pandemic" lump sum payment in 2020 covering the months of April-August and December , was carried out in the areas where the special quarantine regime was applied. </vt:lpstr>
      <vt:lpstr>Презентация PowerPoint</vt:lpstr>
      <vt:lpstr>Презентация PowerPoint</vt:lpstr>
      <vt:lpstr>Презентация PowerPoint</vt:lpstr>
      <vt:lpstr>Risk assessment</vt:lpstr>
      <vt:lpstr>Audit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Narmina Isayeva</dc:creator>
  <cp:lastModifiedBy>Narmina Isayeva</cp:lastModifiedBy>
  <cp:revision>17</cp:revision>
  <dcterms:created xsi:type="dcterms:W3CDTF">2021-10-28T06:51:38Z</dcterms:created>
  <dcterms:modified xsi:type="dcterms:W3CDTF">2021-10-28T07:37:44Z</dcterms:modified>
</cp:coreProperties>
</file>