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handoutMasterIdLst>
    <p:handoutMasterId r:id="rId11"/>
  </p:handoutMasterIdLst>
  <p:sldIdLst>
    <p:sldId id="256" r:id="rId2"/>
    <p:sldId id="269" r:id="rId3"/>
    <p:sldId id="264" r:id="rId4"/>
    <p:sldId id="265" r:id="rId5"/>
    <p:sldId id="266" r:id="rId6"/>
    <p:sldId id="270" r:id="rId7"/>
    <p:sldId id="267" r:id="rId8"/>
    <p:sldId id="271" r:id="rId9"/>
    <p:sldId id="258" r:id="rId10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BABD"/>
    <a:srgbClr val="45BA0C"/>
    <a:srgbClr val="1F114C"/>
    <a:srgbClr val="0B0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54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7379D-2913-4B00-BCAD-E2656EC25387}" type="datetimeFigureOut">
              <a:rPr lang="hu-HU" smtClean="0"/>
              <a:t>2021. 10. 27.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53362-68A6-4866-87F6-90B8F4820B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5878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rí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s_c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735533" y="2388990"/>
            <a:ext cx="5672934" cy="13222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>
                <a:solidFill>
                  <a:srgbClr val="1F114C"/>
                </a:solidFill>
                <a:latin typeface="Calibri bold"/>
                <a:cs typeface="Calibri bold"/>
              </a:defRPr>
            </a:lvl1pPr>
          </a:lstStyle>
          <a:p>
            <a:pPr lvl="0"/>
            <a:r>
              <a:rPr lang="nl-BE" dirty="0"/>
              <a:t>Cím</a:t>
            </a:r>
          </a:p>
        </p:txBody>
      </p:sp>
      <p:pic>
        <p:nvPicPr>
          <p:cNvPr id="6" name="Picture 3" descr="backgrounds_cover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otó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07304" y="632251"/>
            <a:ext cx="3732722" cy="60677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300" b="1" i="0">
                <a:solidFill>
                  <a:srgbClr val="1F114C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BE" dirty="0"/>
              <a:t>Minta cím 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7303" y="1259162"/>
            <a:ext cx="3732723" cy="32087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baseline="0">
                <a:solidFill>
                  <a:srgbClr val="1F114C"/>
                </a:solidFill>
                <a:latin typeface="Calibri Light"/>
                <a:cs typeface="Calibri Light"/>
              </a:defRPr>
            </a:lvl1pPr>
            <a:lvl2pPr>
              <a:lnSpc>
                <a:spcPct val="80000"/>
              </a:lnSpc>
              <a:defRPr sz="1400" baseline="0">
                <a:solidFill>
                  <a:srgbClr val="1F114C"/>
                </a:solidFill>
                <a:latin typeface="Calibri Light"/>
              </a:defRPr>
            </a:lvl2pPr>
            <a:lvl3pPr>
              <a:lnSpc>
                <a:spcPct val="8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3pPr>
            <a:lvl4pPr>
              <a:lnSpc>
                <a:spcPct val="80000"/>
              </a:lnSpc>
              <a:defRPr sz="1400" baseline="0">
                <a:solidFill>
                  <a:srgbClr val="1F114C"/>
                </a:solidFill>
                <a:latin typeface="Calibri Light"/>
                <a:cs typeface="Calibri Light"/>
              </a:defRPr>
            </a:lvl4pPr>
            <a:lvl5pPr>
              <a:lnSpc>
                <a:spcPct val="8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5pPr>
            <a:lvl6pPr marL="2286000" indent="0">
              <a:lnSpc>
                <a:spcPct val="80000"/>
              </a:lnSpc>
              <a:buNone/>
              <a:defRPr sz="1400"/>
            </a:lvl6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73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zöve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_text_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4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07303" y="632251"/>
            <a:ext cx="6449819" cy="60677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300" b="1" i="0" baseline="0">
                <a:solidFill>
                  <a:srgbClr val="1F114C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BE" dirty="0"/>
              <a:t>Minta cím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07303" y="1259162"/>
            <a:ext cx="8277380" cy="320872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>
                <a:solidFill>
                  <a:srgbClr val="1F114C"/>
                </a:solidFill>
                <a:latin typeface="Calibri Light"/>
                <a:cs typeface="Calibri Light"/>
              </a:defRPr>
            </a:lvl1pPr>
            <a:lvl2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2pPr>
            <a:lvl3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3pPr>
            <a:lvl4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4pPr>
            <a:lvl5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34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eljes oldalas fotó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4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agram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_text_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4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07303" y="632251"/>
            <a:ext cx="6449819" cy="60677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300" b="1" i="0" baseline="0">
                <a:solidFill>
                  <a:srgbClr val="1F114C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BE" dirty="0"/>
              <a:t>Minta cím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508001" y="1501240"/>
            <a:ext cx="3044094" cy="1997762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Diagram beszúrásához kattintson az ikonra</a:t>
            </a:r>
            <a:endParaRPr lang="en-US"/>
          </a:p>
        </p:txBody>
      </p:sp>
      <p:sp>
        <p:nvSpPr>
          <p:cNvPr id="8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3909289" y="1501240"/>
            <a:ext cx="3047833" cy="1997762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Diagram beszúrásához kattintson az ikonra</a:t>
            </a:r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7303" y="3631290"/>
            <a:ext cx="8277380" cy="130303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>
                <a:solidFill>
                  <a:srgbClr val="1F114C"/>
                </a:solidFill>
                <a:latin typeface="Calibri Light"/>
                <a:cs typeface="Calibri Light"/>
              </a:defRPr>
            </a:lvl1pPr>
            <a:lvl2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2pPr>
            <a:lvl3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3pPr>
            <a:lvl4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4pPr>
            <a:lvl5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23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r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Z_logo_grey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87" y="987574"/>
            <a:ext cx="563262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1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cí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735533" y="1898925"/>
            <a:ext cx="5672934" cy="13222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>
                <a:solidFill>
                  <a:srgbClr val="45BABD"/>
                </a:solidFill>
                <a:latin typeface="Calibri bold"/>
                <a:cs typeface="Calibri bold"/>
              </a:defRPr>
            </a:lvl1pPr>
          </a:lstStyle>
          <a:p>
            <a:pPr lvl="0"/>
            <a:r>
              <a:rPr lang="nl-BE" dirty="0"/>
              <a:t>Alcím</a:t>
            </a:r>
          </a:p>
        </p:txBody>
      </p:sp>
      <p:pic>
        <p:nvPicPr>
          <p:cNvPr id="5" name="Picture 3" descr="backgrounds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8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otó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07304" y="632251"/>
            <a:ext cx="3732722" cy="60677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300" b="1" i="0">
                <a:solidFill>
                  <a:srgbClr val="1F114C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BE" dirty="0"/>
              <a:t>Minta cím 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7303" y="1259162"/>
            <a:ext cx="3732723" cy="32087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0" i="0" baseline="0">
                <a:solidFill>
                  <a:srgbClr val="1F114C"/>
                </a:solidFill>
                <a:latin typeface="Calibri Light"/>
                <a:cs typeface="Calibri Light"/>
              </a:defRPr>
            </a:lvl1pPr>
            <a:lvl2pPr>
              <a:lnSpc>
                <a:spcPct val="80000"/>
              </a:lnSpc>
              <a:defRPr sz="1400" baseline="0">
                <a:solidFill>
                  <a:srgbClr val="1F114C"/>
                </a:solidFill>
                <a:latin typeface="Calibri Light"/>
              </a:defRPr>
            </a:lvl2pPr>
            <a:lvl3pPr>
              <a:lnSpc>
                <a:spcPct val="8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3pPr>
            <a:lvl4pPr>
              <a:lnSpc>
                <a:spcPct val="80000"/>
              </a:lnSpc>
              <a:defRPr sz="1400" baseline="0">
                <a:solidFill>
                  <a:srgbClr val="1F114C"/>
                </a:solidFill>
                <a:latin typeface="Calibri Light"/>
                <a:cs typeface="Calibri Light"/>
              </a:defRPr>
            </a:lvl4pPr>
            <a:lvl5pPr>
              <a:lnSpc>
                <a:spcPct val="8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5pPr>
            <a:lvl6pPr marL="2286000" indent="0">
              <a:lnSpc>
                <a:spcPct val="80000"/>
              </a:lnSpc>
              <a:buNone/>
              <a:defRPr sz="1400"/>
            </a:lvl6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1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öve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_text_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4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07303" y="632251"/>
            <a:ext cx="6449819" cy="60677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300" b="1" i="0" baseline="0">
                <a:solidFill>
                  <a:srgbClr val="1F114C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BE" dirty="0"/>
              <a:t>Minta cím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07303" y="1259162"/>
            <a:ext cx="8277380" cy="320872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>
                <a:solidFill>
                  <a:srgbClr val="1F114C"/>
                </a:solidFill>
                <a:latin typeface="Calibri Light"/>
                <a:cs typeface="Calibri Light"/>
              </a:defRPr>
            </a:lvl1pPr>
            <a:lvl2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2pPr>
            <a:lvl3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3pPr>
            <a:lvl4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4pPr>
            <a:lvl5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pic>
        <p:nvPicPr>
          <p:cNvPr id="5" name="Picture 8" descr="ppt_text_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eljes oldalas fotóv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8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agram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_text_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4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07303" y="632251"/>
            <a:ext cx="6449819" cy="606774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80000"/>
              </a:lnSpc>
              <a:buNone/>
              <a:defRPr sz="2300" b="1" i="0" baseline="0">
                <a:solidFill>
                  <a:srgbClr val="1F114C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BE" dirty="0"/>
              <a:t>Minta cím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508001" y="1501240"/>
            <a:ext cx="3044094" cy="1997762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Diagram beszúrásához kattintson az ikonra</a:t>
            </a:r>
            <a:endParaRPr lang="en-US"/>
          </a:p>
        </p:txBody>
      </p:sp>
      <p:sp>
        <p:nvSpPr>
          <p:cNvPr id="8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3909289" y="1501240"/>
            <a:ext cx="3047833" cy="1997762"/>
          </a:xfrm>
          <a:prstGeom prst="rect">
            <a:avLst/>
          </a:prstGeom>
        </p:spPr>
        <p:txBody>
          <a:bodyPr vert="horz"/>
          <a:lstStyle/>
          <a:p>
            <a:r>
              <a:rPr lang="hu-HU"/>
              <a:t>Diagram beszúrásához kattintson az ikonra</a:t>
            </a:r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7303" y="3631290"/>
            <a:ext cx="8277380" cy="130303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i="0">
                <a:solidFill>
                  <a:srgbClr val="1F114C"/>
                </a:solidFill>
                <a:latin typeface="Calibri Light"/>
                <a:cs typeface="Calibri Light"/>
              </a:defRPr>
            </a:lvl1pPr>
            <a:lvl2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2pPr>
            <a:lvl3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3pPr>
            <a:lvl4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4pPr>
            <a:lvl5pPr>
              <a:lnSpc>
                <a:spcPct val="90000"/>
              </a:lnSpc>
              <a:defRPr sz="1400">
                <a:solidFill>
                  <a:srgbClr val="1F114C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pic>
        <p:nvPicPr>
          <p:cNvPr id="11" name="Picture 8" descr="ppt_text_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8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r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Z_logo_gre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87" y="987574"/>
            <a:ext cx="5632626" cy="3168352"/>
          </a:xfrm>
          <a:prstGeom prst="rect">
            <a:avLst/>
          </a:prstGeom>
        </p:spPr>
      </p:pic>
      <p:pic>
        <p:nvPicPr>
          <p:cNvPr id="3" name="Picture 3" descr="ASZ_logo_grey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87" y="987574"/>
            <a:ext cx="563262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rí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s_cover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735533" y="2388990"/>
            <a:ext cx="5672934" cy="13222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>
                <a:solidFill>
                  <a:srgbClr val="1F114C"/>
                </a:solidFill>
                <a:latin typeface="Calibri bold"/>
                <a:cs typeface="Calibri bold"/>
              </a:defRPr>
            </a:lvl1pPr>
          </a:lstStyle>
          <a:p>
            <a:pPr lvl="0"/>
            <a:r>
              <a:rPr lang="nl-BE" dirty="0"/>
              <a:t>Cím</a:t>
            </a:r>
          </a:p>
        </p:txBody>
      </p:sp>
    </p:spTree>
    <p:extLst>
      <p:ext uri="{BB962C8B-B14F-4D97-AF65-F5344CB8AC3E}">
        <p14:creationId xmlns:p14="http://schemas.microsoft.com/office/powerpoint/2010/main" val="100929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cí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s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735533" y="1898925"/>
            <a:ext cx="5672934" cy="13222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>
                <a:solidFill>
                  <a:srgbClr val="45BABD"/>
                </a:solidFill>
                <a:latin typeface="Calibri bold"/>
                <a:cs typeface="Calibri bold"/>
              </a:defRPr>
            </a:lvl1pPr>
          </a:lstStyle>
          <a:p>
            <a:pPr lvl="0"/>
            <a:r>
              <a:rPr lang="nl-BE" dirty="0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142303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5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55" r:id="rId8"/>
    <p:sldLayoutId id="2147483654" r:id="rId9"/>
    <p:sldLayoutId id="2147483649" r:id="rId10"/>
    <p:sldLayoutId id="2147483650" r:id="rId11"/>
    <p:sldLayoutId id="2147483651" r:id="rId12"/>
    <p:sldLayoutId id="2147483652" r:id="rId13"/>
    <p:sldLayoutId id="214748365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9253" y="2466262"/>
            <a:ext cx="6389293" cy="1716286"/>
          </a:xfrm>
        </p:spPr>
        <p:txBody>
          <a:bodyPr/>
          <a:lstStyle/>
          <a:p>
            <a:r>
              <a:rPr lang="en-US" dirty="0"/>
              <a:t>Applying compliance principles with respect to the challenges of the pandemic and the opportunities of </a:t>
            </a:r>
            <a:r>
              <a:rPr lang="en-US" dirty="0" err="1"/>
              <a:t>digitalisation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790482"/>
            <a:ext cx="1676400" cy="12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5EE305DD-C1F8-4B41-8E77-EEE5DF5076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sz="2000" b="1" dirty="0">
                <a:latin typeface="Calibri"/>
                <a:cs typeface="Calibri"/>
              </a:rPr>
              <a:t>T</a:t>
            </a:r>
            <a:r>
              <a:rPr lang="en-US" sz="2000" b="1" dirty="0">
                <a:latin typeface="Calibri"/>
                <a:cs typeface="Calibri"/>
              </a:rPr>
              <a:t>he challenges of the pandemic</a:t>
            </a:r>
            <a:endParaRPr lang="hu-HU" sz="2000" b="1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hu-HU" sz="1800" dirty="0"/>
          </a:p>
          <a:p>
            <a:pPr>
              <a:lnSpc>
                <a:spcPct val="80000"/>
              </a:lnSpc>
            </a:pPr>
            <a:r>
              <a:rPr lang="hu-HU" sz="1800" dirty="0"/>
              <a:t>The </a:t>
            </a:r>
            <a:r>
              <a:rPr lang="hu-HU" sz="1800" dirty="0" err="1"/>
              <a:t>aim</a:t>
            </a:r>
            <a:r>
              <a:rPr lang="hu-HU" sz="1800" dirty="0"/>
              <a:t> is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to </a:t>
            </a:r>
            <a:r>
              <a:rPr lang="en-GB" sz="1800" b="1" dirty="0"/>
              <a:t>ensure effective comm</a:t>
            </a:r>
            <a:r>
              <a:rPr lang="hu-HU" sz="1800" b="1" dirty="0"/>
              <a:t>u</a:t>
            </a:r>
            <a:r>
              <a:rPr lang="en-GB" sz="1800" b="1" dirty="0" err="1"/>
              <a:t>nication</a:t>
            </a:r>
            <a:r>
              <a:rPr lang="en-GB" sz="1800" b="1" dirty="0"/>
              <a:t> </a:t>
            </a:r>
            <a:r>
              <a:rPr lang="hu-HU" sz="1800" b="1" dirty="0"/>
              <a:t/>
            </a:r>
            <a:br>
              <a:rPr lang="hu-HU" sz="1800" b="1" dirty="0"/>
            </a:br>
            <a:r>
              <a:rPr lang="en-GB" sz="1800" b="1" dirty="0"/>
              <a:t>without personal contact</a:t>
            </a:r>
            <a:r>
              <a:rPr lang="hu-HU" sz="1800" b="1" dirty="0"/>
              <a:t> </a:t>
            </a:r>
            <a:r>
              <a:rPr lang="en-GB" sz="1800" dirty="0"/>
              <a:t>with the auditees, 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en-GB" sz="1800" dirty="0"/>
              <a:t>which is highly important </a:t>
            </a:r>
            <a:r>
              <a:rPr lang="hu-HU" sz="1800" dirty="0" err="1"/>
              <a:t>during</a:t>
            </a:r>
            <a:r>
              <a:rPr lang="hu-HU" sz="1800" dirty="0"/>
              <a:t> </a:t>
            </a:r>
            <a:r>
              <a:rPr lang="en-GB" sz="1800" dirty="0"/>
              <a:t>the pandemic</a:t>
            </a:r>
            <a:endParaRPr lang="hu-HU" sz="1800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1800" dirty="0"/>
              <a:t>to </a:t>
            </a:r>
            <a:r>
              <a:rPr lang="en-GB" sz="1800" b="1" dirty="0"/>
              <a:t>reduce the workload </a:t>
            </a:r>
            <a:r>
              <a:rPr lang="en-GB" sz="1800" dirty="0"/>
              <a:t>of audited entities</a:t>
            </a:r>
            <a:endParaRPr lang="hu-HU" sz="1800" dirty="0"/>
          </a:p>
          <a:p>
            <a:pPr>
              <a:lnSpc>
                <a:spcPct val="80000"/>
              </a:lnSpc>
            </a:pPr>
            <a:endParaRPr lang="en-GB" sz="1800" dirty="0"/>
          </a:p>
          <a:p>
            <a:pPr marL="914400" lvl="2" indent="0">
              <a:buNone/>
            </a:pPr>
            <a:r>
              <a:rPr lang="en-GB" sz="1800" dirty="0"/>
              <a:t>to </a:t>
            </a:r>
            <a:r>
              <a:rPr lang="en-GB" sz="1800" b="1" dirty="0"/>
              <a:t>increase effectiveness </a:t>
            </a:r>
            <a:r>
              <a:rPr lang="en-GB" sz="1800" dirty="0"/>
              <a:t>of audit activity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en-GB" sz="1800" dirty="0"/>
              <a:t>at the same time</a:t>
            </a:r>
          </a:p>
          <a:p>
            <a:pPr>
              <a:lnSpc>
                <a:spcPct val="80000"/>
              </a:lnSpc>
            </a:pPr>
            <a:endParaRPr lang="en-US" sz="23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latin typeface="Calibri"/>
                <a:cs typeface="Calibri"/>
              </a:rPr>
              <a:t>Digital &amp; methodological developments</a:t>
            </a:r>
            <a:r>
              <a:rPr lang="hu-HU" b="1" dirty="0">
                <a:latin typeface="Calibri"/>
                <a:cs typeface="Calibri"/>
              </a:rPr>
              <a:t> </a:t>
            </a:r>
            <a:r>
              <a:rPr lang="hu-HU" b="1" dirty="0" err="1">
                <a:latin typeface="Calibri"/>
                <a:cs typeface="Calibri"/>
              </a:rPr>
              <a:t>are</a:t>
            </a:r>
            <a:r>
              <a:rPr lang="en-US" b="1" dirty="0">
                <a:latin typeface="Calibri"/>
                <a:cs typeface="Calibri"/>
              </a:rPr>
              <a:t> key drivers </a:t>
            </a:r>
            <a:endParaRPr lang="hu-HU" b="1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hu-HU" b="1" dirty="0">
                <a:latin typeface="Calibri"/>
                <a:cs typeface="Calibri"/>
              </a:rPr>
              <a:t>				</a:t>
            </a:r>
            <a:r>
              <a:rPr lang="en-US" b="1" dirty="0">
                <a:latin typeface="Calibri"/>
                <a:cs typeface="Calibri"/>
              </a:rPr>
              <a:t>to further technological developments</a:t>
            </a:r>
            <a:endParaRPr lang="hu-HU" b="1" dirty="0">
              <a:latin typeface="Calibri"/>
              <a:cs typeface="Calibri"/>
            </a:endParaRP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9157362C-AB1A-4CFA-ADD8-FF6EB385C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9" y="452909"/>
            <a:ext cx="1049596" cy="7515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F052289A-D199-4CA9-B2BA-82756AE1EC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61329" y="909374"/>
            <a:ext cx="2372342" cy="3558513"/>
          </a:xfrm>
          <a:prstGeom prst="rect">
            <a:avLst/>
          </a:prstGeom>
        </p:spPr>
      </p:pic>
      <p:sp>
        <p:nvSpPr>
          <p:cNvPr id="2" name="Robbanás: 8 ágú 1">
            <a:extLst>
              <a:ext uri="{FF2B5EF4-FFF2-40B4-BE49-F238E27FC236}">
                <a16:creationId xmlns:a16="http://schemas.microsoft.com/office/drawing/2014/main" xmlns="" id="{B230EE6D-C039-4939-B15D-4C50261F2650}"/>
              </a:ext>
            </a:extLst>
          </p:cNvPr>
          <p:cNvSpPr/>
          <p:nvPr/>
        </p:nvSpPr>
        <p:spPr>
          <a:xfrm>
            <a:off x="832338" y="3112476"/>
            <a:ext cx="615462" cy="668215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5055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058" y="4030358"/>
            <a:ext cx="1584960" cy="931545"/>
          </a:xfrm>
          <a:prstGeom prst="rect">
            <a:avLst/>
          </a:prstGeom>
          <a:noFill/>
        </p:spPr>
      </p:pic>
      <p:pic>
        <p:nvPicPr>
          <p:cNvPr id="8" name="Kép 7" descr="Teamwork Team Gear - Free image on Pixaba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" y="690091"/>
            <a:ext cx="1591781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 helye 6"/>
          <p:cNvSpPr>
            <a:spLocks noGrp="1"/>
          </p:cNvSpPr>
          <p:nvPr>
            <p:ph type="body" sz="quarter" idx="10"/>
          </p:nvPr>
        </p:nvSpPr>
        <p:spPr>
          <a:xfrm>
            <a:off x="596854" y="1861520"/>
            <a:ext cx="4437187" cy="2109848"/>
          </a:xfrm>
        </p:spPr>
        <p:txBody>
          <a:bodyPr/>
          <a:lstStyle/>
          <a:p>
            <a:endParaRPr lang="hu-HU" sz="1600" i="1" dirty="0"/>
          </a:p>
          <a:p>
            <a:endParaRPr lang="hu-HU" sz="1600" i="1" dirty="0"/>
          </a:p>
          <a:p>
            <a:endParaRPr lang="hu-HU" sz="1600" i="1" dirty="0"/>
          </a:p>
          <a:p>
            <a:endParaRPr lang="hu-HU" sz="1600" i="1" dirty="0"/>
          </a:p>
          <a:p>
            <a:r>
              <a:rPr lang="hu-HU" sz="2000" dirty="0"/>
              <a:t>Methodological </a:t>
            </a:r>
            <a:r>
              <a:rPr lang="hu-HU" sz="2000" dirty="0" err="1"/>
              <a:t>improvements</a:t>
            </a:r>
            <a:endParaRPr lang="hu-HU" sz="2000" dirty="0"/>
          </a:p>
          <a:p>
            <a:endParaRPr lang="hu-HU" sz="1600" i="1" dirty="0"/>
          </a:p>
          <a:p>
            <a:pPr marL="914400" lvl="2" indent="0">
              <a:lnSpc>
                <a:spcPct val="90000"/>
              </a:lnSpc>
              <a:buNone/>
            </a:pP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recent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years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SAO of Hungary has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increasingly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focused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advisory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role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These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improvements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include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development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and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operation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of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data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gathering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system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that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/>
                <a:cs typeface="Calibri Light"/>
              </a:rPr>
              <a:t>places</a:t>
            </a:r>
            <a:r>
              <a:rPr lang="hu-HU" sz="1800" b="1" dirty="0">
                <a:solidFill>
                  <a:srgbClr val="1F114C"/>
                </a:solidFill>
                <a:latin typeface="Calibri Light"/>
                <a:cs typeface="Calibri Light"/>
              </a:rPr>
              <a:t> less </a:t>
            </a:r>
            <a:r>
              <a:rPr lang="hu-HU" sz="1800" b="1" dirty="0" err="1">
                <a:solidFill>
                  <a:srgbClr val="1F114C"/>
                </a:solidFill>
                <a:latin typeface="Calibri Light"/>
                <a:cs typeface="Calibri Light"/>
              </a:rPr>
              <a:t>burden</a:t>
            </a:r>
            <a:r>
              <a:rPr lang="hu-HU" sz="1800" b="1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/>
                <a:cs typeface="Calibri Light"/>
              </a:rPr>
              <a:t>on</a:t>
            </a:r>
            <a:r>
              <a:rPr lang="hu-HU" sz="1800" b="1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/>
                <a:cs typeface="Calibri Light"/>
              </a:rPr>
              <a:t>auditees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, 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definition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of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the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/>
                <a:cs typeface="Calibri Light"/>
              </a:rPr>
              <a:t>scope</a:t>
            </a:r>
            <a:r>
              <a:rPr lang="hu-HU" sz="1800" b="1" dirty="0">
                <a:solidFill>
                  <a:srgbClr val="1F114C"/>
                </a:solidFill>
                <a:latin typeface="Calibri Light"/>
                <a:cs typeface="Calibri Light"/>
              </a:rPr>
              <a:t> of </a:t>
            </a:r>
            <a:r>
              <a:rPr lang="hu-HU" sz="1800" b="1" dirty="0" err="1">
                <a:solidFill>
                  <a:srgbClr val="1F114C"/>
                </a:solidFill>
                <a:latin typeface="Calibri Light"/>
                <a:cs typeface="Calibri Light"/>
              </a:rPr>
              <a:t>relevant</a:t>
            </a:r>
            <a:r>
              <a:rPr lang="hu-HU" sz="1800" b="1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/>
                <a:cs typeface="Calibri Light"/>
              </a:rPr>
              <a:t>documents</a:t>
            </a:r>
            <a:r>
              <a:rPr lang="hu-HU" sz="1800" b="1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to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be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used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for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 audit </a:t>
            </a:r>
            <a:r>
              <a:rPr lang="hu-HU" sz="1800" dirty="0" err="1">
                <a:solidFill>
                  <a:srgbClr val="1F114C"/>
                </a:solidFill>
                <a:latin typeface="Calibri Light"/>
                <a:cs typeface="Calibri Light"/>
              </a:rPr>
              <a:t>work</a:t>
            </a:r>
            <a:r>
              <a:rPr lang="hu-HU" sz="1800" dirty="0">
                <a:solidFill>
                  <a:srgbClr val="1F114C"/>
                </a:solidFill>
                <a:latin typeface="Calibri Light"/>
                <a:cs typeface="Calibri Light"/>
              </a:rPr>
              <a:t>.</a:t>
            </a:r>
            <a:endParaRPr lang="hu-HU" i="1" dirty="0"/>
          </a:p>
          <a:p>
            <a:endParaRPr lang="hu-HU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9" y="452909"/>
            <a:ext cx="1049596" cy="75153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CDCCD20-2D7E-4EC7-9F4D-FBAC9F895F9E}"/>
              </a:ext>
            </a:extLst>
          </p:cNvPr>
          <p:cNvSpPr txBox="1"/>
          <p:nvPr/>
        </p:nvSpPr>
        <p:spPr>
          <a:xfrm>
            <a:off x="5677776" y="452909"/>
            <a:ext cx="3341836" cy="3139321"/>
          </a:xfrm>
          <a:prstGeom prst="rect">
            <a:avLst/>
          </a:prstGeom>
          <a:gradFill flip="none" rotWithShape="1">
            <a:gsLst>
              <a:gs pos="0">
                <a:srgbClr val="45BABD">
                  <a:tint val="66000"/>
                  <a:satMod val="160000"/>
                </a:srgbClr>
              </a:gs>
              <a:gs pos="50000">
                <a:srgbClr val="45BABD">
                  <a:tint val="44500"/>
                  <a:satMod val="160000"/>
                </a:srgbClr>
              </a:gs>
              <a:gs pos="100000">
                <a:srgbClr val="45BABD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Thanks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of digital and technological 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developments,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much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wider range of auditees will be assessed through fewer document audits</a:t>
            </a:r>
            <a:endParaRPr lang="hu-H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more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auditees will receive feedback on their 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performance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in a shorter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timefram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hu-H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52000" lvl="1"/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order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public 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finance situation as quickly as 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possible</a:t>
            </a:r>
            <a:endParaRPr lang="hu-H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xmlns="" id="{F3FF2BA7-7FBC-40BD-9EAE-521EFFD4D546}"/>
              </a:ext>
            </a:extLst>
          </p:cNvPr>
          <p:cNvGrpSpPr/>
          <p:nvPr/>
        </p:nvGrpSpPr>
        <p:grpSpPr>
          <a:xfrm>
            <a:off x="6111683" y="3522687"/>
            <a:ext cx="2838690" cy="608013"/>
            <a:chOff x="5802083" y="3156271"/>
            <a:chExt cx="2838690" cy="608013"/>
          </a:xfrm>
        </p:grpSpPr>
        <p:pic>
          <p:nvPicPr>
            <p:cNvPr id="15" name="Kép 14">
              <a:extLst>
                <a:ext uri="{FF2B5EF4-FFF2-40B4-BE49-F238E27FC236}">
                  <a16:creationId xmlns:a16="http://schemas.microsoft.com/office/drawing/2014/main" xmlns="" id="{4516EF07-D2B3-48BC-84B0-C5936BCD3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9762" y="3218100"/>
              <a:ext cx="479654" cy="479654"/>
            </a:xfrm>
            <a:prstGeom prst="rect">
              <a:avLst/>
            </a:prstGeom>
          </p:spPr>
        </p:pic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xmlns="" id="{C3C69F73-FF9A-4854-917F-46B809AB8A9D}"/>
                </a:ext>
              </a:extLst>
            </p:cNvPr>
            <p:cNvGrpSpPr/>
            <p:nvPr/>
          </p:nvGrpSpPr>
          <p:grpSpPr>
            <a:xfrm>
              <a:off x="5802083" y="3156271"/>
              <a:ext cx="2838690" cy="608013"/>
              <a:chOff x="5703381" y="2334827"/>
              <a:chExt cx="2838690" cy="608013"/>
            </a:xfrm>
          </p:grpSpPr>
          <p:pic>
            <p:nvPicPr>
              <p:cNvPr id="12" name="Kép 11">
                <a:extLst>
                  <a:ext uri="{FF2B5EF4-FFF2-40B4-BE49-F238E27FC236}">
                    <a16:creationId xmlns:a16="http://schemas.microsoft.com/office/drawing/2014/main" xmlns="" id="{32A9F807-06FD-4763-A0D2-4D7959BCA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3381" y="2396656"/>
                <a:ext cx="525868" cy="497197"/>
              </a:xfrm>
              <a:prstGeom prst="rect">
                <a:avLst/>
              </a:prstGeom>
            </p:spPr>
          </p:pic>
          <p:pic>
            <p:nvPicPr>
              <p:cNvPr id="13" name="Kép 12">
                <a:extLst>
                  <a:ext uri="{FF2B5EF4-FFF2-40B4-BE49-F238E27FC236}">
                    <a16:creationId xmlns:a16="http://schemas.microsoft.com/office/drawing/2014/main" xmlns="" id="{195F6ECF-2016-4A29-8B8E-BD9D03D7D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6890" y="2392190"/>
                <a:ext cx="497197" cy="497197"/>
              </a:xfrm>
              <a:prstGeom prst="rect">
                <a:avLst/>
              </a:prstGeom>
            </p:spPr>
          </p:pic>
          <p:pic>
            <p:nvPicPr>
              <p:cNvPr id="14" name="Kép 13">
                <a:extLst>
                  <a:ext uri="{FF2B5EF4-FFF2-40B4-BE49-F238E27FC236}">
                    <a16:creationId xmlns:a16="http://schemas.microsoft.com/office/drawing/2014/main" xmlns="" id="{B2B1243B-BAB5-4889-9006-685F5162D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7521" y="2392190"/>
                <a:ext cx="525868" cy="497197"/>
              </a:xfrm>
              <a:prstGeom prst="rect">
                <a:avLst/>
              </a:prstGeom>
            </p:spPr>
          </p:pic>
          <p:pic>
            <p:nvPicPr>
              <p:cNvPr id="16" name="Kép 15">
                <a:extLst>
                  <a:ext uri="{FF2B5EF4-FFF2-40B4-BE49-F238E27FC236}">
                    <a16:creationId xmlns:a16="http://schemas.microsoft.com/office/drawing/2014/main" xmlns="" id="{0B4F01C7-82B0-4216-A2EE-08CA94BB8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2762" y="2401122"/>
                <a:ext cx="497197" cy="497197"/>
              </a:xfrm>
              <a:prstGeom prst="rect">
                <a:avLst/>
              </a:prstGeom>
            </p:spPr>
          </p:pic>
          <p:pic>
            <p:nvPicPr>
              <p:cNvPr id="17" name="Kép 16">
                <a:extLst>
                  <a:ext uri="{FF2B5EF4-FFF2-40B4-BE49-F238E27FC236}">
                    <a16:creationId xmlns:a16="http://schemas.microsoft.com/office/drawing/2014/main" xmlns="" id="{B0593893-973E-44FD-836C-8518A4712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9338" y="2392190"/>
                <a:ext cx="497197" cy="497197"/>
              </a:xfrm>
              <a:prstGeom prst="rect">
                <a:avLst/>
              </a:prstGeom>
            </p:spPr>
          </p:pic>
          <p:pic>
            <p:nvPicPr>
              <p:cNvPr id="9" name="Kép 8">
                <a:extLst>
                  <a:ext uri="{FF2B5EF4-FFF2-40B4-BE49-F238E27FC236}">
                    <a16:creationId xmlns:a16="http://schemas.microsoft.com/office/drawing/2014/main" xmlns="" id="{4CF5B23B-6818-4EDB-A28E-F31C7861F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4058" y="2334827"/>
                <a:ext cx="608013" cy="608013"/>
              </a:xfrm>
              <a:prstGeom prst="rect">
                <a:avLst/>
              </a:prstGeom>
            </p:spPr>
          </p:pic>
        </p:grpSp>
      </p:grpSp>
      <p:sp>
        <p:nvSpPr>
          <p:cNvPr id="21" name="Szövegdoboz 20">
            <a:extLst>
              <a:ext uri="{FF2B5EF4-FFF2-40B4-BE49-F238E27FC236}">
                <a16:creationId xmlns:a16="http://schemas.microsoft.com/office/drawing/2014/main" xmlns="" id="{A8CDECF9-90BC-4FFA-A3AD-7222E849B994}"/>
              </a:ext>
            </a:extLst>
          </p:cNvPr>
          <p:cNvSpPr txBox="1"/>
          <p:nvPr/>
        </p:nvSpPr>
        <p:spPr>
          <a:xfrm>
            <a:off x="5684140" y="3349629"/>
            <a:ext cx="3341836" cy="923330"/>
          </a:xfrm>
          <a:prstGeom prst="rect">
            <a:avLst/>
          </a:prstGeom>
          <a:gradFill flip="none" rotWithShape="1">
            <a:gsLst>
              <a:gs pos="0">
                <a:srgbClr val="45BABD">
                  <a:tint val="66000"/>
                  <a:satMod val="160000"/>
                </a:srgbClr>
              </a:gs>
              <a:gs pos="50000">
                <a:srgbClr val="45BABD">
                  <a:tint val="44500"/>
                  <a:satMod val="160000"/>
                </a:srgbClr>
              </a:gs>
              <a:gs pos="100000">
                <a:srgbClr val="45BABD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hu-H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u-H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u-H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91BB4693-BDF7-4BBD-91C8-3EC27DDBB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864" y="3596696"/>
            <a:ext cx="506704" cy="50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38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2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wipe(left)">
                                      <p:cBhvr>
                                        <p:cTn id="15" dur="2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2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uiExpand="1" build="p" animBg="1"/>
      <p:bldP spid="21" grpId="2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058" y="2783200"/>
            <a:ext cx="1584960" cy="931545"/>
          </a:xfrm>
          <a:prstGeom prst="rect">
            <a:avLst/>
          </a:prstGeom>
          <a:noFill/>
        </p:spPr>
      </p:pic>
      <p:pic>
        <p:nvPicPr>
          <p:cNvPr id="8" name="Kép 7" descr="Teamwork Team Gear - Free image on Pixaba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" y="690091"/>
            <a:ext cx="1591781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 helye 6"/>
          <p:cNvSpPr>
            <a:spLocks noGrp="1"/>
          </p:cNvSpPr>
          <p:nvPr>
            <p:ph type="body" sz="quarter" idx="10"/>
          </p:nvPr>
        </p:nvSpPr>
        <p:spPr>
          <a:xfrm>
            <a:off x="641243" y="1410915"/>
            <a:ext cx="6626190" cy="2496213"/>
          </a:xfrm>
        </p:spPr>
        <p:txBody>
          <a:bodyPr/>
          <a:lstStyle/>
          <a:p>
            <a:r>
              <a:rPr lang="hu-HU" sz="1600" i="1" dirty="0"/>
              <a:t>          </a:t>
            </a:r>
          </a:p>
          <a:p>
            <a:endParaRPr lang="hu-HU" sz="1600" i="1" dirty="0"/>
          </a:p>
          <a:p>
            <a:r>
              <a:rPr lang="hu-HU" sz="2000" dirty="0" err="1"/>
              <a:t>Changes</a:t>
            </a:r>
            <a:r>
              <a:rPr lang="hu-HU" sz="2000" dirty="0"/>
              <a:t> in audit </a:t>
            </a:r>
            <a:r>
              <a:rPr lang="hu-HU" sz="2000" dirty="0" err="1"/>
              <a:t>approach</a:t>
            </a:r>
            <a:endParaRPr lang="hu-HU" sz="2000" dirty="0"/>
          </a:p>
          <a:p>
            <a:endParaRPr lang="hu-HU" sz="1600" i="1" dirty="0"/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significantly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shortened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timeframe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implementation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audits</a:t>
            </a:r>
            <a:endParaRPr lang="hu-HU" sz="1800" dirty="0">
              <a:solidFill>
                <a:srgbClr val="1F114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increasing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effectiveness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audit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through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audits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covering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scope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given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while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focusing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amount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selected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documents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assessment</a:t>
            </a:r>
            <a:endParaRPr lang="hu-HU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u-HU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9" y="452909"/>
            <a:ext cx="1049596" cy="75153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054270C-3F62-4B35-978F-1B1C969FD7C5}"/>
              </a:ext>
            </a:extLst>
          </p:cNvPr>
          <p:cNvSpPr txBox="1"/>
          <p:nvPr/>
        </p:nvSpPr>
        <p:spPr>
          <a:xfrm>
            <a:off x="203982" y="3714745"/>
            <a:ext cx="809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enables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SAO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assess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relevant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areas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responsible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management, </a:t>
            </a:r>
            <a:b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accountability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transparency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numerous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audited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entities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simultaneously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,  </a:t>
            </a:r>
          </a:p>
          <a:p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consequently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through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increasing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number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auditees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will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lead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an 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overall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improvement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public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finance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hu-H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accountability</a:t>
            </a:r>
            <a:r>
              <a:rPr lang="hu-H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hu-HU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public</a:t>
            </a:r>
            <a:r>
              <a:rPr lang="hu-HU" dirty="0">
                <a:latin typeface="Calibri Light" panose="020F0302020204030204" pitchFamily="34" charset="0"/>
                <a:cs typeface="Calibri Light" panose="020F0302020204030204" pitchFamily="34" charset="0"/>
              </a:rPr>
              <a:t> sector.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975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Teamwork Team Gear - Free image on Pixaba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" y="690091"/>
            <a:ext cx="1591781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 helye 6"/>
          <p:cNvSpPr>
            <a:spLocks noGrp="1"/>
          </p:cNvSpPr>
          <p:nvPr>
            <p:ph type="body" sz="quarter" idx="10"/>
          </p:nvPr>
        </p:nvSpPr>
        <p:spPr>
          <a:xfrm>
            <a:off x="676789" y="1733388"/>
            <a:ext cx="7941772" cy="2496213"/>
          </a:xfrm>
        </p:spPr>
        <p:txBody>
          <a:bodyPr/>
          <a:lstStyle/>
          <a:p>
            <a:r>
              <a:rPr lang="hu-HU" sz="1600" i="1" dirty="0"/>
              <a:t>          </a:t>
            </a:r>
          </a:p>
          <a:p>
            <a:endParaRPr lang="hu-HU" sz="1600" i="1" dirty="0"/>
          </a:p>
          <a:p>
            <a:r>
              <a:rPr lang="hu-HU" sz="2000" dirty="0"/>
              <a:t>Monitoring </a:t>
            </a:r>
            <a:r>
              <a:rPr lang="hu-HU" sz="2000" dirty="0" err="1"/>
              <a:t>audits</a:t>
            </a:r>
            <a:endParaRPr lang="hu-HU" sz="2000" dirty="0"/>
          </a:p>
          <a:p>
            <a:endParaRPr lang="hu-HU" sz="1600" i="1" dirty="0"/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methodological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principles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compliance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audit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focus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small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amount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selected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audit 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documents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essential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audit’s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view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provide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hu-HU" sz="1800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snapshot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up-to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information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given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area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given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group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auditees</a:t>
            </a:r>
            <a:endParaRPr lang="hu-HU" sz="1800" dirty="0">
              <a:solidFill>
                <a:srgbClr val="1F114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-228600">
              <a:lnSpc>
                <a:spcPct val="90000"/>
              </a:lnSpc>
            </a:pPr>
            <a:endParaRPr lang="hu-HU" sz="1700" b="0" dirty="0">
              <a:solidFill>
                <a:srgbClr val="1F114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-228600">
              <a:lnSpc>
                <a:spcPct val="90000"/>
              </a:lnSpc>
            </a:pPr>
            <a:r>
              <a:rPr lang="hu-HU" sz="1700" b="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That’s</a:t>
            </a:r>
            <a:r>
              <a:rPr lang="hu-HU" sz="1700" b="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700" b="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</a:t>
            </a:r>
            <a:r>
              <a:rPr lang="hu-HU" sz="1700" b="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monitoring </a:t>
            </a:r>
            <a:r>
              <a:rPr lang="hu-HU" sz="1700" b="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audits</a:t>
            </a:r>
            <a:r>
              <a:rPr lang="hu-HU" sz="1700" b="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700" b="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hu-HU" sz="1700" b="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700" b="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called</a:t>
            </a:r>
            <a:r>
              <a:rPr lang="hu-HU" sz="1700" b="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7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real-time</a:t>
            </a:r>
            <a:r>
              <a:rPr lang="hu-HU" sz="17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7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audits</a:t>
            </a:r>
            <a:r>
              <a:rPr lang="hu-HU" sz="17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700" b="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</a:t>
            </a:r>
            <a:r>
              <a:rPr lang="hu-HU" sz="1700" b="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700" b="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well</a:t>
            </a:r>
            <a:endParaRPr lang="hu-HU" sz="1700" b="0" dirty="0">
              <a:solidFill>
                <a:srgbClr val="1F114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u-HU" sz="1400" dirty="0"/>
          </a:p>
          <a:p>
            <a:endParaRPr lang="hu-HU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9" y="452909"/>
            <a:ext cx="1049596" cy="75153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BBDE2A6-7B83-48BF-A57A-91498D6688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4110961"/>
            <a:ext cx="1584960" cy="931545"/>
          </a:xfrm>
          <a:prstGeom prst="rect">
            <a:avLst/>
          </a:prstGeom>
          <a:noFill/>
        </p:spPr>
      </p:pic>
      <p:sp>
        <p:nvSpPr>
          <p:cNvPr id="2" name="Téglalap: szamárfül 1">
            <a:extLst>
              <a:ext uri="{FF2B5EF4-FFF2-40B4-BE49-F238E27FC236}">
                <a16:creationId xmlns:a16="http://schemas.microsoft.com/office/drawing/2014/main" xmlns="" id="{D4E577FD-B1E0-4166-8F5F-7097DCE8B4E8}"/>
              </a:ext>
            </a:extLst>
          </p:cNvPr>
          <p:cNvSpPr/>
          <p:nvPr/>
        </p:nvSpPr>
        <p:spPr>
          <a:xfrm>
            <a:off x="5857123" y="905848"/>
            <a:ext cx="2786330" cy="1318846"/>
          </a:xfrm>
          <a:prstGeom prst="foldedCorner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4C95E387-D561-49F0-BA80-3F2E588F816E}"/>
              </a:ext>
            </a:extLst>
          </p:cNvPr>
          <p:cNvSpPr txBox="1"/>
          <p:nvPr/>
        </p:nvSpPr>
        <p:spPr>
          <a:xfrm>
            <a:off x="5984631" y="969153"/>
            <a:ext cx="24825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002060"/>
                </a:solidFill>
              </a:rPr>
              <a:t>- </a:t>
            </a:r>
            <a:r>
              <a:rPr lang="hu-HU" sz="1100" dirty="0" err="1">
                <a:solidFill>
                  <a:srgbClr val="002060"/>
                </a:solidFill>
              </a:rPr>
              <a:t>on</a:t>
            </a:r>
            <a:r>
              <a:rPr lang="hu-HU" sz="1100" dirty="0">
                <a:solidFill>
                  <a:srgbClr val="002060"/>
                </a:solidFill>
              </a:rPr>
              <a:t> </a:t>
            </a:r>
            <a:r>
              <a:rPr lang="hu-HU" sz="1100" dirty="0" err="1">
                <a:solidFill>
                  <a:srgbClr val="002060"/>
                </a:solidFill>
              </a:rPr>
              <a:t>pre-determined</a:t>
            </a:r>
            <a:r>
              <a:rPr lang="hu-HU" sz="1100" dirty="0">
                <a:solidFill>
                  <a:srgbClr val="002060"/>
                </a:solidFill>
              </a:rPr>
              <a:t> </a:t>
            </a:r>
            <a:r>
              <a:rPr lang="hu-HU" sz="1100" dirty="0" err="1">
                <a:solidFill>
                  <a:srgbClr val="002060"/>
                </a:solidFill>
              </a:rPr>
              <a:t>subject</a:t>
            </a:r>
            <a:r>
              <a:rPr lang="hu-HU" sz="1100" dirty="0">
                <a:solidFill>
                  <a:srgbClr val="002060"/>
                </a:solidFill>
              </a:rPr>
              <a:t> </a:t>
            </a:r>
            <a:r>
              <a:rPr lang="hu-HU" sz="1100" dirty="0" err="1">
                <a:solidFill>
                  <a:srgbClr val="002060"/>
                </a:solidFill>
              </a:rPr>
              <a:t>based</a:t>
            </a:r>
            <a:r>
              <a:rPr lang="hu-HU" sz="1100" dirty="0">
                <a:solidFill>
                  <a:srgbClr val="002060"/>
                </a:solidFill>
              </a:rPr>
              <a:t> </a:t>
            </a:r>
            <a:r>
              <a:rPr lang="hu-HU" sz="1100" dirty="0" err="1">
                <a:solidFill>
                  <a:srgbClr val="002060"/>
                </a:solidFill>
              </a:rPr>
              <a:t>on</a:t>
            </a:r>
            <a:r>
              <a:rPr lang="hu-HU" sz="1100" dirty="0">
                <a:solidFill>
                  <a:srgbClr val="002060"/>
                </a:solidFill>
              </a:rPr>
              <a:t> </a:t>
            </a:r>
            <a:r>
              <a:rPr lang="hu-HU" sz="1100" dirty="0" err="1">
                <a:solidFill>
                  <a:srgbClr val="002060"/>
                </a:solidFill>
              </a:rPr>
              <a:t>pre-established</a:t>
            </a:r>
            <a:r>
              <a:rPr lang="hu-HU" sz="1100" dirty="0">
                <a:solidFill>
                  <a:srgbClr val="002060"/>
                </a:solidFill>
              </a:rPr>
              <a:t> </a:t>
            </a:r>
            <a:r>
              <a:rPr lang="hu-HU" sz="1100" dirty="0" err="1">
                <a:solidFill>
                  <a:srgbClr val="002060"/>
                </a:solidFill>
              </a:rPr>
              <a:t>criteria</a:t>
            </a:r>
            <a:endParaRPr lang="hu-HU" sz="1100" dirty="0">
              <a:solidFill>
                <a:srgbClr val="002060"/>
              </a:solidFill>
            </a:endParaRPr>
          </a:p>
          <a:p>
            <a:r>
              <a:rPr lang="hu-HU" sz="1100" dirty="0">
                <a:solidFill>
                  <a:srgbClr val="002060"/>
                </a:solidFill>
              </a:rPr>
              <a:t>- </a:t>
            </a:r>
            <a:r>
              <a:rPr lang="en-US" sz="1100" dirty="0">
                <a:solidFill>
                  <a:srgbClr val="002060"/>
                </a:solidFill>
              </a:rPr>
              <a:t>obtaining and evaluating evidence as </a:t>
            </a:r>
            <a:br>
              <a:rPr lang="en-US" sz="1100" dirty="0">
                <a:solidFill>
                  <a:srgbClr val="002060"/>
                </a:solidFill>
              </a:rPr>
            </a:br>
            <a:r>
              <a:rPr lang="en-US" sz="1100" dirty="0">
                <a:solidFill>
                  <a:srgbClr val="002060"/>
                </a:solidFill>
              </a:rPr>
              <a:t>to whether a given subject matter is in compliance with applicable authorities identified as criteria</a:t>
            </a:r>
            <a:endParaRPr lang="hu-HU" sz="1100" dirty="0">
              <a:solidFill>
                <a:srgbClr val="002060"/>
              </a:solidFill>
            </a:endParaRP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052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Teamwork Team Gear - Free image on Pixaba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" y="690091"/>
            <a:ext cx="1591781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 helye 6"/>
          <p:cNvSpPr>
            <a:spLocks noGrp="1"/>
          </p:cNvSpPr>
          <p:nvPr>
            <p:ph type="body" sz="quarter" idx="10"/>
          </p:nvPr>
        </p:nvSpPr>
        <p:spPr>
          <a:xfrm>
            <a:off x="676789" y="949731"/>
            <a:ext cx="7955420" cy="2373499"/>
          </a:xfrm>
        </p:spPr>
        <p:txBody>
          <a:bodyPr/>
          <a:lstStyle/>
          <a:p>
            <a:r>
              <a:rPr lang="hu-HU" sz="1600" i="1" dirty="0"/>
              <a:t>          </a:t>
            </a:r>
          </a:p>
          <a:p>
            <a:endParaRPr lang="hu-HU" sz="1600" i="1" dirty="0"/>
          </a:p>
          <a:p>
            <a:r>
              <a:rPr lang="hu-HU" sz="2000" dirty="0" err="1"/>
              <a:t>Benefits</a:t>
            </a:r>
            <a:r>
              <a:rPr lang="hu-HU" sz="2000" dirty="0"/>
              <a:t> of monitoring </a:t>
            </a:r>
            <a:r>
              <a:rPr lang="hu-HU" sz="2000" dirty="0" err="1"/>
              <a:t>audits</a:t>
            </a:r>
            <a:endParaRPr lang="hu-HU" sz="2000" dirty="0"/>
          </a:p>
          <a:p>
            <a:endParaRPr lang="hu-HU" sz="1600" i="1" dirty="0"/>
          </a:p>
          <a:p>
            <a:pPr marL="914400" lvl="2" indent="0">
              <a:lnSpc>
                <a:spcPct val="90000"/>
              </a:lnSpc>
              <a:buNone/>
            </a:pPr>
            <a:r>
              <a:rPr lang="en-GB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Monitoring audits </a:t>
            </a:r>
            <a:r>
              <a:rPr lang="en-GB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 the improvement of public finance at auditees</a:t>
            </a:r>
            <a:r>
              <a:rPr lang="hu-HU" sz="1800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benefit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-GB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real-time assessment and clear recommendations for the future,</a:t>
            </a:r>
            <a:r>
              <a:rPr lang="hu-HU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based on the current situation, set of relevant documents and </a:t>
            </a:r>
            <a:r>
              <a:rPr lang="hu-HU" sz="1800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using</a:t>
            </a:r>
            <a:r>
              <a:rPr lang="en-GB" sz="1800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priority criteria for the audit work.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9" y="452909"/>
            <a:ext cx="1049596" cy="75153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BBDE2A6-7B83-48BF-A57A-91498D6688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4110961"/>
            <a:ext cx="1584960" cy="931545"/>
          </a:xfrm>
          <a:prstGeom prst="rect">
            <a:avLst/>
          </a:prstGeom>
          <a:noFill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793ACD14-01C2-439C-ADC5-2AD969234F49}"/>
              </a:ext>
            </a:extLst>
          </p:cNvPr>
          <p:cNvSpPr txBox="1"/>
          <p:nvPr/>
        </p:nvSpPr>
        <p:spPr>
          <a:xfrm>
            <a:off x="676789" y="3205080"/>
            <a:ext cx="6697883" cy="1837426"/>
          </a:xfrm>
          <a:prstGeom prst="rect">
            <a:avLst/>
          </a:prstGeom>
          <a:gradFill flip="none" rotWithShape="1">
            <a:gsLst>
              <a:gs pos="0">
                <a:srgbClr val="45BABD">
                  <a:tint val="66000"/>
                  <a:satMod val="160000"/>
                </a:srgbClr>
              </a:gs>
              <a:gs pos="50000">
                <a:srgbClr val="45BABD">
                  <a:tint val="44500"/>
                  <a:satMod val="160000"/>
                </a:srgbClr>
              </a:gs>
              <a:gs pos="100000">
                <a:srgbClr val="45BABD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</a:t>
            </a:r>
            <a:r>
              <a:rPr lang="en-US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also </a:t>
            </a:r>
            <a:r>
              <a:rPr lang="en-US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line with the audit objectives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SAO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which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audit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coverage</a:t>
            </a:r>
            <a:endParaRPr lang="hu-HU" dirty="0">
              <a:solidFill>
                <a:srgbClr val="1F114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real-time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assessment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segments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yet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audited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provide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auditees</a:t>
            </a:r>
            <a:endParaRPr lang="hu-HU" dirty="0">
              <a:solidFill>
                <a:srgbClr val="1F114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thereby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strengthening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advisory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role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SAO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well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contributing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„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well-managed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state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”, </a:t>
            </a:r>
            <a:r>
              <a:rPr lang="hu-HU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meanwhile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ensuring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effective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</a:t>
            </a:r>
            <a:r>
              <a:rPr lang="hu-HU" b="1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SAO </a:t>
            </a:r>
            <a:r>
              <a:rPr lang="hu-HU" b="1" dirty="0" err="1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resources</a:t>
            </a:r>
            <a:r>
              <a:rPr lang="hu-HU" dirty="0">
                <a:solidFill>
                  <a:srgbClr val="1F114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2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Teamwork Team Gear - Free image on Pixaba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" y="690091"/>
            <a:ext cx="1591781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 helye 6"/>
          <p:cNvSpPr>
            <a:spLocks noGrp="1"/>
          </p:cNvSpPr>
          <p:nvPr>
            <p:ph type="body" sz="quarter" idx="10"/>
          </p:nvPr>
        </p:nvSpPr>
        <p:spPr>
          <a:xfrm>
            <a:off x="637348" y="1957196"/>
            <a:ext cx="5029026" cy="2496213"/>
          </a:xfrm>
          <a:effectLst>
            <a:softEdge rad="139700"/>
          </a:effectLst>
        </p:spPr>
        <p:txBody>
          <a:bodyPr/>
          <a:lstStyle/>
          <a:p>
            <a:r>
              <a:rPr lang="hu-HU" sz="2000" dirty="0"/>
              <a:t>Digital </a:t>
            </a:r>
            <a:r>
              <a:rPr lang="hu-HU" sz="2000" dirty="0" err="1"/>
              <a:t>improvements</a:t>
            </a:r>
            <a:r>
              <a:rPr lang="hu-HU" sz="2000" dirty="0"/>
              <a:t> – </a:t>
            </a:r>
            <a:br>
              <a:rPr lang="hu-HU" sz="2000" dirty="0"/>
            </a:br>
            <a:r>
              <a:rPr lang="hu-HU" sz="2000" dirty="0" err="1"/>
              <a:t>Supporting</a:t>
            </a:r>
            <a:r>
              <a:rPr lang="hu-HU" sz="2000" dirty="0"/>
              <a:t> </a:t>
            </a:r>
            <a:r>
              <a:rPr lang="hu-HU" sz="2000" dirty="0" err="1"/>
              <a:t>quality-assured</a:t>
            </a:r>
            <a:r>
              <a:rPr lang="hu-HU" sz="2000" dirty="0"/>
              <a:t> audit </a:t>
            </a:r>
            <a:r>
              <a:rPr lang="hu-HU" sz="2000" dirty="0" err="1"/>
              <a:t>process</a:t>
            </a:r>
            <a:endParaRPr lang="hu-HU" sz="2000" dirty="0">
              <a:latin typeface="+mn-lt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hu-HU" sz="1600" b="0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he technological,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quality-assured audit process </a:t>
            </a:r>
            <a:r>
              <a:rPr lang="en-US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supported by 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software</a:t>
            </a:r>
            <a:endParaRPr lang="hu-HU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used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answering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audit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questions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listed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worksheets</a:t>
            </a:r>
            <a:endParaRPr lang="hu-HU" sz="1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Lean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methodology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principles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organization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software audit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tasks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defined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such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way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enforces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flawless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implementation</a:t>
            </a:r>
            <a:endParaRPr lang="hu-HU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u-HU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9" y="452909"/>
            <a:ext cx="1049596" cy="75153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E3F6CEB8-EF6F-4ED7-822F-12BC870CB7A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1764" y="363339"/>
            <a:ext cx="3147720" cy="471976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4EE6E6CD-64D5-4D6A-95C8-2E2964A97E36}"/>
              </a:ext>
            </a:extLst>
          </p:cNvPr>
          <p:cNvSpPr txBox="1"/>
          <p:nvPr/>
        </p:nvSpPr>
        <p:spPr>
          <a:xfrm>
            <a:off x="6083552" y="604276"/>
            <a:ext cx="2784143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softEdge rad="3302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SAO is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committed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digitalization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seeks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forward-looking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solutions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boost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efficiency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837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Teamwork Team Gear - Free image on Pixaba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" y="690091"/>
            <a:ext cx="1591781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 helye 6"/>
          <p:cNvSpPr>
            <a:spLocks noGrp="1"/>
          </p:cNvSpPr>
          <p:nvPr>
            <p:ph type="body" sz="quarter" idx="10"/>
          </p:nvPr>
        </p:nvSpPr>
        <p:spPr>
          <a:xfrm>
            <a:off x="615046" y="1973325"/>
            <a:ext cx="5029026" cy="2496213"/>
          </a:xfrm>
          <a:effectLst>
            <a:softEdge rad="139700"/>
          </a:effectLst>
        </p:spPr>
        <p:txBody>
          <a:bodyPr/>
          <a:lstStyle/>
          <a:p>
            <a:r>
              <a:rPr lang="hu-HU" sz="2000" dirty="0"/>
              <a:t>Digital </a:t>
            </a:r>
            <a:r>
              <a:rPr lang="hu-HU" sz="2000" dirty="0" err="1"/>
              <a:t>improvements</a:t>
            </a:r>
            <a:r>
              <a:rPr lang="hu-HU" sz="2000" dirty="0">
                <a:latin typeface="+mn-lt"/>
                <a:cs typeface="+mn-cs"/>
              </a:rPr>
              <a:t> – </a:t>
            </a:r>
            <a:br>
              <a:rPr lang="hu-HU" sz="2000" dirty="0">
                <a:latin typeface="+mn-lt"/>
                <a:cs typeface="+mn-cs"/>
              </a:rPr>
            </a:br>
            <a:r>
              <a:rPr lang="hu-HU" sz="2000" dirty="0" err="1"/>
              <a:t>Automated</a:t>
            </a:r>
            <a:r>
              <a:rPr lang="hu-HU" sz="2000" dirty="0"/>
              <a:t> </a:t>
            </a:r>
            <a:r>
              <a:rPr lang="hu-HU" sz="2000" dirty="0" err="1"/>
              <a:t>assessment</a:t>
            </a:r>
            <a:r>
              <a:rPr lang="hu-HU" sz="2000" dirty="0"/>
              <a:t> of audit </a:t>
            </a:r>
            <a:r>
              <a:rPr lang="hu-HU" sz="2000" dirty="0" err="1"/>
              <a:t>documents</a:t>
            </a:r>
            <a:r>
              <a:rPr lang="hu-HU" sz="2000" dirty="0"/>
              <a:t> </a:t>
            </a:r>
          </a:p>
          <a:p>
            <a:endParaRPr lang="hu-HU" sz="1600" b="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software robot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works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along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rules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previously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defined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SAO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be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easily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scaled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which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ensures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flexibility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rapid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adaptation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changes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well</a:t>
            </a:r>
            <a:endParaRPr lang="hu-HU" sz="1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automation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certain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audit (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sub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processes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supports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efficiency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since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enables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significant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resource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savings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addition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also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helps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reduce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time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needed</a:t>
            </a:r>
            <a:r>
              <a:rPr lang="hu-H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given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sz="18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processes</a:t>
            </a:r>
            <a:r>
              <a:rPr lang="hu-HU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   </a:t>
            </a:r>
          </a:p>
          <a:p>
            <a:endParaRPr lang="hu-HU" sz="1600" b="0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9" y="452909"/>
            <a:ext cx="1049596" cy="75153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E3F6CEB8-EF6F-4ED7-822F-12BC870CB7A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1764" y="363339"/>
            <a:ext cx="3147720" cy="471976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4EE6E6CD-64D5-4D6A-95C8-2E2964A97E36}"/>
              </a:ext>
            </a:extLst>
          </p:cNvPr>
          <p:cNvSpPr txBox="1"/>
          <p:nvPr/>
        </p:nvSpPr>
        <p:spPr>
          <a:xfrm>
            <a:off x="6083552" y="604276"/>
            <a:ext cx="2784143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softEdge rad="3302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SAO is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committed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digitalization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seeks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forward-looking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solutions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boost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efficiency</a:t>
            </a:r>
            <a:r>
              <a:rPr lang="hu-HU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3996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Thank you for your</a:t>
            </a:r>
            <a:r>
              <a:rPr lang="hu-HU" b="0" dirty="0">
                <a:latin typeface="+mj-lt"/>
              </a:rPr>
              <a:t> </a:t>
            </a:r>
            <a:r>
              <a:rPr lang="hu-HU" b="0" dirty="0" err="1">
                <a:latin typeface="+mj-lt"/>
              </a:rPr>
              <a:t>kind</a:t>
            </a:r>
            <a:r>
              <a:rPr lang="en-US" b="0" dirty="0">
                <a:latin typeface="+mj-lt"/>
              </a:rPr>
              <a:t> attention!</a:t>
            </a:r>
          </a:p>
        </p:txBody>
      </p:sp>
      <p:sp>
        <p:nvSpPr>
          <p:cNvPr id="3" name="Alcím 2"/>
          <p:cNvSpPr txBox="1">
            <a:spLocks/>
          </p:cNvSpPr>
          <p:nvPr/>
        </p:nvSpPr>
        <p:spPr>
          <a:xfrm>
            <a:off x="688181" y="3886857"/>
            <a:ext cx="7767638" cy="109696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hu-HU" sz="2000" dirty="0">
                <a:solidFill>
                  <a:srgbClr val="45BABD"/>
                </a:solidFill>
              </a:rPr>
              <a:t>www.asz.hu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hu-HU" sz="2000" dirty="0" err="1">
                <a:solidFill>
                  <a:srgbClr val="45BABD"/>
                </a:solidFill>
              </a:rPr>
              <a:t>www.aszhirportal.hu</a:t>
            </a:r>
            <a:endParaRPr lang="hu-HU" sz="2000" dirty="0">
              <a:solidFill>
                <a:srgbClr val="45BABD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790482"/>
            <a:ext cx="1676400" cy="12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75602"/>
      </p:ext>
    </p:extLst>
  </p:cSld>
  <p:clrMapOvr>
    <a:masterClrMapping/>
  </p:clrMapOvr>
</p:sld>
</file>

<file path=ppt/theme/theme1.xml><?xml version="1.0" encoding="utf-8"?>
<a:theme xmlns:a="http://schemas.openxmlformats.org/drawingml/2006/main" name="ASZ_Powerpoint_Template">
  <a:themeElements>
    <a:clrScheme name="ASZ colors">
      <a:dk1>
        <a:sysClr val="windowText" lastClr="000000"/>
      </a:dk1>
      <a:lt1>
        <a:sysClr val="window" lastClr="FFFFFF"/>
      </a:lt1>
      <a:dk2>
        <a:srgbClr val="1F117D"/>
      </a:dk2>
      <a:lt2>
        <a:srgbClr val="FFFFFF"/>
      </a:lt2>
      <a:accent1>
        <a:srgbClr val="45BABD"/>
      </a:accent1>
      <a:accent2>
        <a:srgbClr val="1F114D"/>
      </a:accent2>
      <a:accent3>
        <a:srgbClr val="706F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Z colors">
    <a:dk1>
      <a:sysClr val="windowText" lastClr="000000"/>
    </a:dk1>
    <a:lt1>
      <a:sysClr val="window" lastClr="FFFFFF"/>
    </a:lt1>
    <a:dk2>
      <a:srgbClr val="1F117D"/>
    </a:dk2>
    <a:lt2>
      <a:srgbClr val="FFFFFF"/>
    </a:lt2>
    <a:accent1>
      <a:srgbClr val="45BABD"/>
    </a:accent1>
    <a:accent2>
      <a:srgbClr val="1F114D"/>
    </a:accent2>
    <a:accent3>
      <a:srgbClr val="706F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</TotalTime>
  <Words>405</Words>
  <Application>Microsoft Office PowerPoint</Application>
  <PresentationFormat>Diavetítés a képernyőre (16:9 oldalarány)</PresentationFormat>
  <Paragraphs>73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bold</vt:lpstr>
      <vt:lpstr>Calibri Light</vt:lpstr>
      <vt:lpstr>Wingdings</vt:lpstr>
      <vt:lpstr>ASZ_Powerpoint_Template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Állami Számvevőszék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Angyal Diána</dc:creator>
  <cp:lastModifiedBy>Horváth Gergő</cp:lastModifiedBy>
  <cp:revision>105</cp:revision>
  <cp:lastPrinted>2020-06-23T17:05:21Z</cp:lastPrinted>
  <dcterms:created xsi:type="dcterms:W3CDTF">2020-06-22T12:52:04Z</dcterms:created>
  <dcterms:modified xsi:type="dcterms:W3CDTF">2021-10-27T12:35:25Z</dcterms:modified>
</cp:coreProperties>
</file>