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70" r:id="rId14"/>
    <p:sldId id="271" r:id="rId15"/>
    <p:sldId id="272" r:id="rId16"/>
    <p:sldId id="273" r:id="rId17"/>
    <p:sldId id="274" r:id="rId18"/>
    <p:sldId id="268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97" d="100"/>
          <a:sy n="97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57D70-6725-46D0-9642-EBB3E975F7E0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0FB2-B732-4BA7-AA82-858E87946E4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40FB2-B732-4BA7-AA82-858E87946E48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A4772E4-C91F-4612-9DD2-14505B22A9EE}" type="datetimeFigureOut">
              <a:rPr lang="en-IN" smtClean="0"/>
              <a:pPr/>
              <a:t>10/17/2011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9A6EE19-165A-48AA-A390-17B84B4BB01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Maintenance of Compliance Audit Guidelines - Sampling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77071"/>
            <a:ext cx="7772400" cy="1008113"/>
          </a:xfrm>
        </p:spPr>
        <p:txBody>
          <a:bodyPr>
            <a:normAutofit/>
          </a:bodyPr>
          <a:lstStyle/>
          <a:p>
            <a:pPr algn="ctr"/>
            <a:r>
              <a:rPr lang="en-US" b="1" i="1" dirty="0" smtClean="0"/>
              <a:t>SAI India</a:t>
            </a:r>
            <a:br>
              <a:rPr lang="en-US" b="1" i="1" dirty="0" smtClean="0"/>
            </a:br>
            <a:r>
              <a:rPr lang="en-US" b="1" i="1" dirty="0" smtClean="0"/>
              <a:t>September 2011</a:t>
            </a:r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Sampling is used by SAI-India extensively in</a:t>
            </a:r>
          </a:p>
          <a:p>
            <a:pPr lvl="1"/>
            <a:r>
              <a:rPr lang="en-US" sz="2800" dirty="0" smtClean="0"/>
              <a:t>Financial Audit</a:t>
            </a:r>
          </a:p>
          <a:p>
            <a:pPr lvl="1"/>
            <a:r>
              <a:rPr lang="en-US" sz="2800" dirty="0" smtClean="0"/>
              <a:t>Compliance Audit</a:t>
            </a:r>
          </a:p>
          <a:p>
            <a:pPr lvl="1"/>
            <a:r>
              <a:rPr lang="en-US" sz="2800" dirty="0" smtClean="0"/>
              <a:t>Performance Audit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r>
              <a:rPr lang="en-US" baseline="0" dirty="0" smtClean="0"/>
              <a:t> – selection of units for audit</a:t>
            </a:r>
          </a:p>
          <a:p>
            <a:r>
              <a:rPr lang="en-US" baseline="0" dirty="0" smtClean="0"/>
              <a:t>Audit Execution – selection of transactions for detailed scrutiny</a:t>
            </a:r>
          </a:p>
          <a:p>
            <a:pPr lvl="1"/>
            <a:r>
              <a:rPr lang="en-US" dirty="0" smtClean="0"/>
              <a:t>Vouchers, contracts, pay bills/ pay bill items</a:t>
            </a:r>
            <a:endParaRPr lang="en-US" baseline="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r>
              <a:rPr lang="en-US" baseline="0" dirty="0" smtClean="0"/>
              <a:t> in Compliance Audit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0" dirty="0" smtClean="0"/>
              <a:t>Stratification of population into</a:t>
            </a:r>
          </a:p>
          <a:p>
            <a:pPr lvl="1"/>
            <a:r>
              <a:rPr lang="en-US" baseline="0" dirty="0" smtClean="0"/>
              <a:t>High value transactions/ auditee units</a:t>
            </a:r>
          </a:p>
          <a:p>
            <a:pPr lvl="2"/>
            <a:r>
              <a:rPr lang="en-US" baseline="0" dirty="0" smtClean="0"/>
              <a:t>These are generally covered 100 per cent</a:t>
            </a:r>
          </a:p>
          <a:p>
            <a:pPr lvl="2"/>
            <a:r>
              <a:rPr lang="en-US" baseline="0" dirty="0" smtClean="0"/>
              <a:t>Such coverage facilitates providing necessary audit assurance</a:t>
            </a:r>
          </a:p>
          <a:p>
            <a:pPr lvl="1"/>
            <a:r>
              <a:rPr lang="en-US" baseline="0" dirty="0" smtClean="0"/>
              <a:t>Other transactions/ auditee units</a:t>
            </a:r>
          </a:p>
          <a:p>
            <a:pPr lvl="2"/>
            <a:r>
              <a:rPr lang="en-US" baseline="0" dirty="0" smtClean="0"/>
              <a:t>Statistical sampling or</a:t>
            </a:r>
          </a:p>
          <a:p>
            <a:pPr lvl="2"/>
            <a:r>
              <a:rPr lang="en-US" baseline="0" dirty="0" smtClean="0"/>
              <a:t>Non-statistical / </a:t>
            </a:r>
            <a:r>
              <a:rPr lang="en-US" baseline="0" dirty="0" err="1" smtClean="0"/>
              <a:t>judgemental</a:t>
            </a:r>
            <a:r>
              <a:rPr lang="en-US" baseline="0" dirty="0" smtClean="0"/>
              <a:t> sampling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r>
              <a:rPr lang="en-US" baseline="0" dirty="0" smtClean="0"/>
              <a:t> of Sample Selection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sampling</a:t>
            </a:r>
            <a:endParaRPr lang="en-IN" dirty="0" smtClean="0"/>
          </a:p>
          <a:p>
            <a:pPr lvl="1"/>
            <a:r>
              <a:rPr lang="en-US" dirty="0" smtClean="0"/>
              <a:t>Generally where transactions are </a:t>
            </a:r>
            <a:r>
              <a:rPr lang="en-US" dirty="0" err="1" smtClean="0"/>
              <a:t>computerised</a:t>
            </a:r>
            <a:endParaRPr lang="en-US" dirty="0" smtClean="0"/>
          </a:p>
          <a:p>
            <a:pPr lvl="1"/>
            <a:r>
              <a:rPr lang="en-US" dirty="0" smtClean="0"/>
              <a:t>Simple</a:t>
            </a:r>
            <a:r>
              <a:rPr lang="en-US" baseline="0" dirty="0" smtClean="0"/>
              <a:t> Random </a:t>
            </a:r>
            <a:r>
              <a:rPr lang="en-US" dirty="0" smtClean="0"/>
              <a:t>S</a:t>
            </a:r>
            <a:r>
              <a:rPr lang="en-US" baseline="0" dirty="0" smtClean="0"/>
              <a:t>ampling/ Stratified Random Sampling/ Attribute Sampling/</a:t>
            </a:r>
            <a:r>
              <a:rPr lang="en-US" dirty="0" smtClean="0"/>
              <a:t> </a:t>
            </a:r>
            <a:r>
              <a:rPr lang="en-US" baseline="0" dirty="0" smtClean="0"/>
              <a:t>Monetary Unit Sampling (MUS)/ multi-stage or cluster sampling</a:t>
            </a:r>
          </a:p>
          <a:p>
            <a:pPr lvl="0"/>
            <a:r>
              <a:rPr lang="en-US" dirty="0" smtClean="0"/>
              <a:t>Non-statistical sampling</a:t>
            </a:r>
          </a:p>
          <a:p>
            <a:pPr lvl="1"/>
            <a:r>
              <a:rPr lang="en-US" dirty="0" smtClean="0"/>
              <a:t>Followed in majority of cases, where transactions are not </a:t>
            </a:r>
            <a:r>
              <a:rPr lang="en-US" dirty="0" err="1" smtClean="0"/>
              <a:t>computerised</a:t>
            </a:r>
            <a:endParaRPr lang="en-US" dirty="0" smtClean="0"/>
          </a:p>
          <a:p>
            <a:pPr lvl="1"/>
            <a:r>
              <a:rPr lang="en-US" dirty="0" err="1" smtClean="0"/>
              <a:t>Judgement</a:t>
            </a:r>
            <a:r>
              <a:rPr lang="en-US" dirty="0" smtClean="0"/>
              <a:t>,</a:t>
            </a:r>
            <a:r>
              <a:rPr lang="en-US" baseline="0" dirty="0" smtClean="0"/>
              <a:t> based upon past experience, perception of effectiveness of internal controls, risk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of Sample Selection (Contd.)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form an</a:t>
            </a:r>
            <a:r>
              <a:rPr lang="en-US" baseline="0" dirty="0" smtClean="0"/>
              <a:t> opinion on the population as a whole</a:t>
            </a:r>
          </a:p>
          <a:p>
            <a:pPr lvl="1"/>
            <a:r>
              <a:rPr lang="en-US" dirty="0" smtClean="0"/>
              <a:t>Scope for extrapolation of sample results</a:t>
            </a:r>
            <a:r>
              <a:rPr lang="en-US" baseline="0" dirty="0" smtClean="0"/>
              <a:t> across population</a:t>
            </a:r>
          </a:p>
          <a:p>
            <a:pPr lvl="1"/>
            <a:r>
              <a:rPr lang="en-US" dirty="0" smtClean="0"/>
              <a:t>Extensively used in audit of Central Government receipts</a:t>
            </a:r>
          </a:p>
          <a:p>
            <a:pPr lvl="2"/>
            <a:r>
              <a:rPr lang="en-US" dirty="0" smtClean="0"/>
              <a:t>State Government receipts not </a:t>
            </a:r>
            <a:r>
              <a:rPr lang="en-US" dirty="0" err="1" smtClean="0"/>
              <a:t>computerised</a:t>
            </a:r>
            <a:r>
              <a:rPr lang="en-US" dirty="0" smtClean="0"/>
              <a:t> to the same extent</a:t>
            </a:r>
          </a:p>
          <a:p>
            <a:pPr lvl="1"/>
            <a:r>
              <a:rPr lang="en-US" dirty="0" smtClean="0"/>
              <a:t>Used to a</a:t>
            </a:r>
            <a:r>
              <a:rPr lang="en-US" baseline="0" dirty="0" smtClean="0"/>
              <a:t> lesser extent in audit of expenditure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sampling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Simple Random Sampling</a:t>
            </a:r>
          </a:p>
          <a:p>
            <a:pPr lvl="1"/>
            <a:r>
              <a:rPr lang="en-US" dirty="0" smtClean="0"/>
              <a:t>Commonly used to select invoices, contracts, payroll items (</a:t>
            </a:r>
            <a:r>
              <a:rPr lang="en-US" dirty="0" err="1" smtClean="0"/>
              <a:t>computerised</a:t>
            </a:r>
            <a:r>
              <a:rPr lang="en-US" dirty="0" smtClean="0"/>
              <a:t> or manual) using random number table/ IDEA</a:t>
            </a:r>
          </a:p>
          <a:p>
            <a:pPr lvl="1"/>
            <a:r>
              <a:rPr lang="en-US" dirty="0" smtClean="0"/>
              <a:t>Results extrapolated only in qualitative terms</a:t>
            </a:r>
          </a:p>
          <a:p>
            <a:pPr lvl="2"/>
            <a:r>
              <a:rPr lang="en-US" dirty="0" smtClean="0"/>
              <a:t>Not generally quantified</a:t>
            </a:r>
          </a:p>
          <a:p>
            <a:pPr lvl="0"/>
            <a:r>
              <a:rPr lang="en-US" dirty="0" smtClean="0"/>
              <a:t>More commonly</a:t>
            </a:r>
            <a:r>
              <a:rPr lang="en-US" baseline="0" dirty="0" smtClean="0"/>
              <a:t> implemented as Stratified Random Sampling</a:t>
            </a:r>
            <a:endParaRPr lang="en-US" dirty="0" smtClean="0"/>
          </a:p>
          <a:p>
            <a:pPr lvl="1"/>
            <a:r>
              <a:rPr lang="en-US" dirty="0" smtClean="0"/>
              <a:t>Also used for attribute sampling (especially</a:t>
            </a:r>
            <a:r>
              <a:rPr lang="en-US" baseline="0" dirty="0" smtClean="0"/>
              <a:t> for IT audits) in addition</a:t>
            </a:r>
            <a:r>
              <a:rPr lang="en-US" dirty="0" smtClean="0"/>
              <a:t> to variable sampling</a:t>
            </a:r>
          </a:p>
          <a:p>
            <a:pPr lvl="2"/>
            <a:r>
              <a:rPr lang="en-US" dirty="0" smtClean="0"/>
              <a:t>E.g. has the payment been properly </a:t>
            </a:r>
            <a:r>
              <a:rPr lang="en-US" dirty="0" err="1" smtClean="0"/>
              <a:t>authorised</a:t>
            </a:r>
            <a:r>
              <a:rPr lang="en-US" dirty="0" smtClean="0"/>
              <a:t> or not?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sampling (contd.)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Stratify transactions</a:t>
            </a:r>
            <a:r>
              <a:rPr lang="en-US" baseline="0" dirty="0" smtClean="0"/>
              <a:t> into broad strata</a:t>
            </a:r>
          </a:p>
          <a:p>
            <a:pPr lvl="0"/>
            <a:r>
              <a:rPr lang="en-US" dirty="0" smtClean="0"/>
              <a:t>Select</a:t>
            </a:r>
            <a:r>
              <a:rPr lang="en-US" baseline="0" dirty="0" smtClean="0"/>
              <a:t> all high value items – 100 per cent</a:t>
            </a:r>
          </a:p>
          <a:p>
            <a:pPr lvl="0"/>
            <a:r>
              <a:rPr lang="en-US" baseline="0" dirty="0" smtClean="0"/>
              <a:t>Others selected at random from various strata with smaller value strata forming fewer samples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Stratified</a:t>
            </a:r>
            <a:r>
              <a:rPr lang="en-US" baseline="0" dirty="0" smtClean="0"/>
              <a:t> Random Sampling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100 per cent check of high value items &amp; negative balance items</a:t>
            </a:r>
          </a:p>
          <a:p>
            <a:pPr lvl="0"/>
            <a:r>
              <a:rPr lang="en-US" dirty="0" smtClean="0"/>
              <a:t>For other strata, different percentages of check (random selection), depending on monetary value</a:t>
            </a:r>
          </a:p>
          <a:p>
            <a:pPr lvl="1"/>
            <a:r>
              <a:rPr lang="en-US" dirty="0" smtClean="0"/>
              <a:t>Since there are a multiplicity of checks to be performed, we do not derive sample size based on targeted confidence levels (90/ 95 per cent)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SRS Example – Inventory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Probability</a:t>
            </a:r>
            <a:r>
              <a:rPr lang="en-US" baseline="0" dirty="0" smtClean="0"/>
              <a:t> of selection of an item is </a:t>
            </a:r>
            <a:r>
              <a:rPr lang="en-US" sz="2800" baseline="0" dirty="0" smtClean="0"/>
              <a:t>proportionate</a:t>
            </a:r>
            <a:r>
              <a:rPr lang="en-US" baseline="0" dirty="0" smtClean="0"/>
              <a:t> to its value (e.g. invoice/ contract value)</a:t>
            </a:r>
          </a:p>
          <a:p>
            <a:pPr lvl="1"/>
            <a:r>
              <a:rPr lang="en-US" dirty="0" smtClean="0"/>
              <a:t>Higher the contract value/ tax</a:t>
            </a:r>
            <a:r>
              <a:rPr lang="en-US" baseline="0" dirty="0" smtClean="0"/>
              <a:t> assessment, higher the probability of selection</a:t>
            </a:r>
            <a:endParaRPr lang="en-US" dirty="0" smtClean="0"/>
          </a:p>
          <a:p>
            <a:pPr lvl="0"/>
            <a:r>
              <a:rPr lang="en-US" dirty="0" smtClean="0"/>
              <a:t>Used in Central</a:t>
            </a:r>
            <a:r>
              <a:rPr lang="en-US" baseline="0" dirty="0" smtClean="0"/>
              <a:t> revenue audits, and other audits, involving </a:t>
            </a:r>
            <a:r>
              <a:rPr lang="en-US" baseline="0" dirty="0" err="1" smtClean="0"/>
              <a:t>computerised</a:t>
            </a:r>
            <a:r>
              <a:rPr lang="en-US" baseline="0" dirty="0" smtClean="0"/>
              <a:t> selection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Monetary Unit Sampling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Traditionally</a:t>
            </a:r>
            <a:r>
              <a:rPr lang="en-US" baseline="0" dirty="0" smtClean="0"/>
              <a:t> used for “test check” purposes, where 100 per cent population cannot be analysed</a:t>
            </a:r>
          </a:p>
          <a:p>
            <a:r>
              <a:rPr lang="en-US" baseline="0" dirty="0" smtClean="0"/>
              <a:t>Often implemented through selection of transactions for 2 months, out of the whole year’s transactions</a:t>
            </a:r>
          </a:p>
          <a:p>
            <a:pPr lvl="1"/>
            <a:r>
              <a:rPr lang="en-US" dirty="0" smtClean="0"/>
              <a:t>Generally, March is selected as one of</a:t>
            </a:r>
            <a:r>
              <a:rPr lang="en-US" baseline="0" dirty="0" smtClean="0"/>
              <a:t> the months</a:t>
            </a:r>
          </a:p>
          <a:p>
            <a:pPr lvl="2"/>
            <a:r>
              <a:rPr lang="en-US" dirty="0" smtClean="0"/>
              <a:t>More transactions/ payment</a:t>
            </a:r>
            <a:r>
              <a:rPr lang="en-US" baseline="0" dirty="0" smtClean="0"/>
              <a:t> value</a:t>
            </a:r>
          </a:p>
          <a:p>
            <a:pPr lvl="2"/>
            <a:r>
              <a:rPr lang="en-US" baseline="0" dirty="0" smtClean="0"/>
              <a:t>Higher risk</a:t>
            </a:r>
          </a:p>
          <a:p>
            <a:pPr lvl="3"/>
            <a:r>
              <a:rPr lang="en-US" dirty="0" smtClean="0"/>
              <a:t>Tendency to exhaust budgetary appropriations before lapse</a:t>
            </a:r>
          </a:p>
          <a:p>
            <a:pPr lvl="3"/>
            <a:r>
              <a:rPr lang="en-US" dirty="0" smtClean="0"/>
              <a:t>Adjustment entries before closure</a:t>
            </a:r>
            <a:r>
              <a:rPr lang="en-US" baseline="0" dirty="0" smtClean="0"/>
              <a:t> of accounts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Judgemental</a:t>
            </a:r>
            <a:r>
              <a:rPr lang="en-US" dirty="0" smtClean="0"/>
              <a:t>/</a:t>
            </a:r>
            <a:r>
              <a:rPr lang="en-US" baseline="0" dirty="0" smtClean="0"/>
              <a:t> Non-statistical sampling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Multi-stage/</a:t>
            </a:r>
            <a:r>
              <a:rPr lang="en-US" baseline="0" dirty="0" smtClean="0"/>
              <a:t> cluster sampling approach adopted</a:t>
            </a:r>
          </a:p>
          <a:p>
            <a:pPr lvl="1"/>
            <a:r>
              <a:rPr lang="en-US" dirty="0" smtClean="0"/>
              <a:t>State/ Province</a:t>
            </a:r>
          </a:p>
          <a:p>
            <a:pPr lvl="1"/>
            <a:r>
              <a:rPr lang="en-US" dirty="0" smtClean="0"/>
              <a:t>District</a:t>
            </a:r>
          </a:p>
          <a:p>
            <a:pPr lvl="1"/>
            <a:r>
              <a:rPr lang="en-US" dirty="0" smtClean="0"/>
              <a:t>Block/ </a:t>
            </a:r>
            <a:r>
              <a:rPr lang="en-US" dirty="0" err="1" smtClean="0"/>
              <a:t>Mandal</a:t>
            </a:r>
            <a:endParaRPr lang="en-US" dirty="0" smtClean="0"/>
          </a:p>
          <a:p>
            <a:pPr lvl="1"/>
            <a:r>
              <a:rPr lang="en-US" dirty="0" smtClean="0"/>
              <a:t>Gram </a:t>
            </a:r>
            <a:r>
              <a:rPr lang="en-US" dirty="0" err="1" smtClean="0"/>
              <a:t>Panchayat</a:t>
            </a:r>
            <a:r>
              <a:rPr lang="en-US" dirty="0" smtClean="0"/>
              <a:t>/ Other</a:t>
            </a:r>
            <a:r>
              <a:rPr lang="en-US" baseline="0" dirty="0" smtClean="0"/>
              <a:t> Unit</a:t>
            </a:r>
            <a:endParaRPr lang="en-US" dirty="0" smtClean="0"/>
          </a:p>
          <a:p>
            <a:pPr lvl="1"/>
            <a:r>
              <a:rPr lang="en-US" dirty="0" smtClean="0"/>
              <a:t>Works/</a:t>
            </a:r>
            <a:r>
              <a:rPr lang="en-US" baseline="0" dirty="0" smtClean="0"/>
              <a:t> Transactions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 - Planning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of Andhra Pradesh</a:t>
            </a:r>
          </a:p>
          <a:p>
            <a:r>
              <a:rPr lang="en-US" dirty="0" smtClean="0"/>
              <a:t>One component – Medical Infrastructure</a:t>
            </a:r>
          </a:p>
          <a:p>
            <a:pPr lvl="1"/>
            <a:r>
              <a:rPr lang="en-US" dirty="0" smtClean="0"/>
              <a:t>Lowest level – sub-centres</a:t>
            </a:r>
            <a:r>
              <a:rPr lang="en-US" baseline="0" dirty="0" smtClean="0"/>
              <a:t> </a:t>
            </a:r>
          </a:p>
          <a:p>
            <a:pPr lvl="2"/>
            <a:r>
              <a:rPr lang="en-US" baseline="0" dirty="0" smtClean="0"/>
              <a:t>Population of 2,000/ 3,000</a:t>
            </a:r>
            <a:endParaRPr lang="en-US" dirty="0" smtClean="0"/>
          </a:p>
          <a:p>
            <a:pPr lvl="1"/>
            <a:r>
              <a:rPr lang="en-US" dirty="0" smtClean="0"/>
              <a:t>Primary Health Centres (PHCs)</a:t>
            </a:r>
          </a:p>
          <a:p>
            <a:pPr lvl="2"/>
            <a:r>
              <a:rPr lang="en-US" dirty="0" smtClean="0"/>
              <a:t>Population of 20,000</a:t>
            </a:r>
          </a:p>
          <a:p>
            <a:pPr lvl="1"/>
            <a:r>
              <a:rPr lang="en-US" dirty="0" smtClean="0"/>
              <a:t>Community Health Centres</a:t>
            </a:r>
          </a:p>
          <a:p>
            <a:pPr lvl="2"/>
            <a:r>
              <a:rPr lang="en-US" dirty="0" smtClean="0"/>
              <a:t>Population of 80,000</a:t>
            </a:r>
          </a:p>
          <a:p>
            <a:pPr lvl="1"/>
            <a:r>
              <a:rPr lang="en-US" dirty="0" smtClean="0"/>
              <a:t>District Hospitals</a:t>
            </a:r>
          </a:p>
          <a:p>
            <a:pPr lvl="1"/>
            <a:r>
              <a:rPr lang="en-US" dirty="0" err="1" smtClean="0"/>
              <a:t>Speciality</a:t>
            </a:r>
            <a:r>
              <a:rPr lang="en-US" dirty="0" smtClean="0"/>
              <a:t>  Hospitals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Multi-Stage Sampling</a:t>
            </a:r>
            <a:r>
              <a:rPr lang="en-US" baseline="0" dirty="0" smtClean="0"/>
              <a:t> Example – Audit</a:t>
            </a:r>
            <a:r>
              <a:rPr lang="en-US" dirty="0" smtClean="0"/>
              <a:t> of Medical Department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Audit focus</a:t>
            </a:r>
          </a:p>
          <a:p>
            <a:pPr lvl="1"/>
            <a:r>
              <a:rPr lang="en-US" dirty="0" smtClean="0"/>
              <a:t>Health Centres infrastructure – existence, usability</a:t>
            </a:r>
          </a:p>
          <a:p>
            <a:pPr lvl="2"/>
            <a:r>
              <a:rPr lang="en-US" dirty="0" smtClean="0"/>
              <a:t>Ambulance</a:t>
            </a:r>
          </a:p>
          <a:p>
            <a:pPr lvl="2"/>
            <a:r>
              <a:rPr lang="en-US" dirty="0" smtClean="0"/>
              <a:t>Electricity / Stand-by Power Supply</a:t>
            </a:r>
          </a:p>
          <a:p>
            <a:pPr lvl="2"/>
            <a:r>
              <a:rPr lang="en-US" dirty="0" smtClean="0"/>
              <a:t>Water Supply + Water storage</a:t>
            </a:r>
          </a:p>
          <a:p>
            <a:pPr lvl="2"/>
            <a:r>
              <a:rPr lang="en-US" dirty="0" smtClean="0"/>
              <a:t>Separate wards and toilets for male and female patients</a:t>
            </a:r>
          </a:p>
          <a:p>
            <a:pPr lvl="2"/>
            <a:r>
              <a:rPr lang="en-US" dirty="0" smtClean="0"/>
              <a:t>Waiting rooms</a:t>
            </a:r>
          </a:p>
          <a:p>
            <a:pPr lvl="2"/>
            <a:r>
              <a:rPr lang="en-US" dirty="0" smtClean="0"/>
              <a:t>Telephone</a:t>
            </a:r>
          </a:p>
          <a:p>
            <a:pPr lvl="2"/>
            <a:r>
              <a:rPr lang="en-US" dirty="0" smtClean="0"/>
              <a:t>Accommodation for staff/ attendants</a:t>
            </a:r>
          </a:p>
          <a:p>
            <a:pPr lvl="2"/>
            <a:r>
              <a:rPr lang="en-US" dirty="0" smtClean="0"/>
              <a:t>Other rooms (In-Patient/ Out-Patient Areas, Operation Theatres, Labour (</a:t>
            </a:r>
            <a:r>
              <a:rPr lang="en-US" dirty="0" err="1" smtClean="0"/>
              <a:t>Gynaec</a:t>
            </a:r>
            <a:r>
              <a:rPr lang="en-US" dirty="0" smtClean="0"/>
              <a:t>) Room etc.) as prescribed for each level</a:t>
            </a:r>
          </a:p>
          <a:p>
            <a:pPr lvl="3"/>
            <a:r>
              <a:rPr lang="en-US" dirty="0" smtClean="0"/>
              <a:t>Equipment</a:t>
            </a:r>
            <a:r>
              <a:rPr lang="en-US" baseline="0" dirty="0" smtClean="0"/>
              <a:t> for OT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MSS Example – Contd.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Medicines</a:t>
            </a:r>
          </a:p>
          <a:p>
            <a:pPr lvl="2"/>
            <a:r>
              <a:rPr lang="en-US" dirty="0" smtClean="0"/>
              <a:t>Adequate stock of prescribed medicines at each level</a:t>
            </a:r>
          </a:p>
          <a:p>
            <a:pPr lvl="2"/>
            <a:r>
              <a:rPr lang="en-US" dirty="0" smtClean="0"/>
              <a:t>Cold chain</a:t>
            </a:r>
          </a:p>
          <a:p>
            <a:pPr lvl="1"/>
            <a:r>
              <a:rPr lang="en-US" dirty="0" smtClean="0"/>
              <a:t>Manpower</a:t>
            </a:r>
          </a:p>
          <a:p>
            <a:pPr lvl="2"/>
            <a:r>
              <a:rPr lang="en-US" dirty="0" smtClean="0"/>
              <a:t>Doctors (lady doctors separately), nurses, helpers</a:t>
            </a:r>
          </a:p>
          <a:p>
            <a:pPr lvl="1"/>
            <a:r>
              <a:rPr lang="en-US" dirty="0" smtClean="0"/>
              <a:t>Patient-bed ratio</a:t>
            </a:r>
          </a:p>
          <a:p>
            <a:pPr lvl="1"/>
            <a:r>
              <a:rPr lang="en-US" dirty="0" smtClean="0"/>
              <a:t>Laboratory services (diagnostic + radiological</a:t>
            </a:r>
            <a:r>
              <a:rPr lang="en-US" baseline="0" dirty="0" smtClean="0"/>
              <a:t> services)</a:t>
            </a:r>
            <a:endParaRPr lang="en-US" dirty="0" smtClean="0"/>
          </a:p>
          <a:p>
            <a:pPr lvl="1"/>
            <a:r>
              <a:rPr lang="en-US" dirty="0" smtClean="0"/>
              <a:t>Emergency</a:t>
            </a:r>
            <a:r>
              <a:rPr lang="en-US" baseline="0" dirty="0" smtClean="0"/>
              <a:t> services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MSS Example – Contd.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Level – Policy &amp; Planning</a:t>
            </a:r>
          </a:p>
          <a:p>
            <a:r>
              <a:rPr lang="en-US" dirty="0" smtClean="0"/>
              <a:t>District Level</a:t>
            </a:r>
          </a:p>
          <a:p>
            <a:pPr lvl="1"/>
            <a:r>
              <a:rPr lang="en-US" dirty="0" err="1" smtClean="0"/>
              <a:t>Judgemental</a:t>
            </a:r>
            <a:r>
              <a:rPr lang="en-US" baseline="0" dirty="0" smtClean="0"/>
              <a:t> selection</a:t>
            </a:r>
          </a:p>
          <a:p>
            <a:pPr lvl="2"/>
            <a:r>
              <a:rPr lang="en-US" dirty="0" smtClean="0"/>
              <a:t>Most backward and most forward districts (based</a:t>
            </a:r>
            <a:r>
              <a:rPr lang="en-US" baseline="0" dirty="0" smtClean="0"/>
              <a:t> on HDI)</a:t>
            </a:r>
          </a:p>
          <a:p>
            <a:pPr lvl="2"/>
            <a:r>
              <a:rPr lang="en-US" baseline="0" dirty="0" smtClean="0"/>
              <a:t>Expenditure incurred on medical health</a:t>
            </a:r>
          </a:p>
          <a:p>
            <a:pPr lvl="2"/>
            <a:r>
              <a:rPr lang="en-US" baseline="0" dirty="0" smtClean="0"/>
              <a:t>Risk perception</a:t>
            </a:r>
          </a:p>
          <a:p>
            <a:pPr lvl="3"/>
            <a:r>
              <a:rPr lang="en-US" baseline="0" dirty="0" smtClean="0"/>
              <a:t>Complaints, media reports, past ARs etc.</a:t>
            </a:r>
          </a:p>
          <a:p>
            <a:pPr lvl="2"/>
            <a:r>
              <a:rPr lang="en-US" baseline="0" dirty="0" smtClean="0"/>
              <a:t>Regional balance within State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MSS Example – Selection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Within district</a:t>
            </a:r>
          </a:p>
          <a:p>
            <a:pPr lvl="1"/>
            <a:r>
              <a:rPr lang="en-US" dirty="0" smtClean="0"/>
              <a:t>1/3 of Community Health</a:t>
            </a:r>
            <a:r>
              <a:rPr lang="en-US" baseline="0" dirty="0" smtClean="0"/>
              <a:t> Centres</a:t>
            </a:r>
          </a:p>
          <a:p>
            <a:pPr lvl="2"/>
            <a:r>
              <a:rPr lang="en-US" dirty="0" err="1" smtClean="0"/>
              <a:t>Judgemental</a:t>
            </a:r>
            <a:r>
              <a:rPr lang="en-US" dirty="0" smtClean="0"/>
              <a:t>/</a:t>
            </a:r>
            <a:r>
              <a:rPr lang="en-US" baseline="0" dirty="0" smtClean="0"/>
              <a:t> random selection</a:t>
            </a:r>
          </a:p>
          <a:p>
            <a:pPr lvl="0"/>
            <a:r>
              <a:rPr lang="en-US" dirty="0" smtClean="0"/>
              <a:t>Under</a:t>
            </a:r>
            <a:r>
              <a:rPr lang="en-US" baseline="0" dirty="0" smtClean="0"/>
              <a:t> CHCs</a:t>
            </a:r>
          </a:p>
          <a:p>
            <a:pPr lvl="1"/>
            <a:r>
              <a:rPr lang="en-US" dirty="0" smtClean="0"/>
              <a:t>1/3 of PHCs</a:t>
            </a:r>
          </a:p>
          <a:p>
            <a:pPr lvl="2"/>
            <a:r>
              <a:rPr lang="en-US" dirty="0" err="1" smtClean="0"/>
              <a:t>Judgemental</a:t>
            </a:r>
            <a:r>
              <a:rPr lang="en-US" dirty="0" smtClean="0"/>
              <a:t>/</a:t>
            </a:r>
            <a:r>
              <a:rPr lang="en-US" baseline="0" dirty="0" smtClean="0"/>
              <a:t> Random selection</a:t>
            </a:r>
          </a:p>
          <a:p>
            <a:pPr lvl="0"/>
            <a:r>
              <a:rPr lang="en-US" dirty="0" smtClean="0"/>
              <a:t>Under PHCs</a:t>
            </a:r>
          </a:p>
          <a:p>
            <a:pPr lvl="1"/>
            <a:r>
              <a:rPr lang="en-US" dirty="0" smtClean="0"/>
              <a:t>1/3 of</a:t>
            </a:r>
            <a:r>
              <a:rPr lang="en-US" baseline="0" dirty="0" smtClean="0"/>
              <a:t> SCs</a:t>
            </a:r>
          </a:p>
          <a:p>
            <a:pPr lvl="2"/>
            <a:r>
              <a:rPr lang="en-US" dirty="0" smtClean="0"/>
              <a:t>Random selection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MSS Example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Quantitative</a:t>
            </a:r>
            <a:r>
              <a:rPr lang="en-US" baseline="0" dirty="0" smtClean="0"/>
              <a:t> extrapolation across entire population not done</a:t>
            </a:r>
          </a:p>
          <a:p>
            <a:pPr lvl="0"/>
            <a:r>
              <a:rPr lang="en-US" baseline="0" dirty="0" smtClean="0"/>
              <a:t>Percentage of sample not conforming to requirements (e.g. prescribed medical infrastructure parameters) indicated</a:t>
            </a:r>
          </a:p>
          <a:p>
            <a:r>
              <a:rPr lang="en-US" baseline="0" dirty="0" smtClean="0"/>
              <a:t>No attempt to project sample results across the larger population</a:t>
            </a:r>
          </a:p>
          <a:p>
            <a:pPr lvl="2"/>
            <a:r>
              <a:rPr lang="en-US" dirty="0" smtClean="0"/>
              <a:t>Multiplicity</a:t>
            </a:r>
            <a:r>
              <a:rPr lang="en-US" baseline="0" dirty="0" smtClean="0"/>
              <a:t> of parameters</a:t>
            </a:r>
          </a:p>
          <a:p>
            <a:pPr lvl="3"/>
            <a:r>
              <a:rPr lang="en-US" dirty="0" smtClean="0"/>
              <a:t>Unlike receipt</a:t>
            </a:r>
            <a:r>
              <a:rPr lang="en-US" baseline="0" dirty="0" smtClean="0"/>
              <a:t> audit (under-assessment/ over-assessment of tax on a case)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Audit Reporting – Results</a:t>
            </a:r>
            <a:r>
              <a:rPr lang="en-US" baseline="0" dirty="0" smtClean="0"/>
              <a:t> of Sample</a:t>
            </a:r>
            <a:endParaRPr lang="en-IN" dirty="0"/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/>
              <a:t>Thank You</a:t>
            </a:r>
            <a:endParaRPr lang="en-IN" sz="6000" dirty="0"/>
          </a:p>
        </p:txBody>
      </p:sp>
    </p:spTree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147</TotalTime>
  <Words>783</Words>
  <Application>Microsoft Office PowerPoint</Application>
  <PresentationFormat>Skjermfremvisning (4:3)</PresentationFormat>
  <Paragraphs>126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0" baseType="lpstr">
      <vt:lpstr>Concourse</vt:lpstr>
      <vt:lpstr>  Maintenance of Compliance Audit Guidelines - Sampling</vt:lpstr>
      <vt:lpstr>Sampling</vt:lpstr>
      <vt:lpstr>Sampling in Compliance Audit</vt:lpstr>
      <vt:lpstr>Methods of Sample Selection</vt:lpstr>
      <vt:lpstr>Methods of Sample Selection (Contd.)</vt:lpstr>
      <vt:lpstr>Statistical sampling</vt:lpstr>
      <vt:lpstr>Statistical sampling (contd.)</vt:lpstr>
      <vt:lpstr>Stratified Random Sampling</vt:lpstr>
      <vt:lpstr>SRS Example – Inventory</vt:lpstr>
      <vt:lpstr>Monetary Unit Sampling</vt:lpstr>
      <vt:lpstr>Judgemental/ Non-statistical sampling</vt:lpstr>
      <vt:lpstr>Sampling  - Planning</vt:lpstr>
      <vt:lpstr>Multi-Stage Sampling Example – Audit of Medical Department</vt:lpstr>
      <vt:lpstr>MSS Example – Contd.</vt:lpstr>
      <vt:lpstr>MSS Example – Contd.</vt:lpstr>
      <vt:lpstr>MSS Example – Selection</vt:lpstr>
      <vt:lpstr>MSS Example</vt:lpstr>
      <vt:lpstr>Audit Reporting – Results of Sample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- CAS</dc:title>
  <dc:creator>Vani Sriram</dc:creator>
  <cp:lastModifiedBy>Paulsrud, Mona</cp:lastModifiedBy>
  <cp:revision>23</cp:revision>
  <dcterms:created xsi:type="dcterms:W3CDTF">2011-09-25T04:07:49Z</dcterms:created>
  <dcterms:modified xsi:type="dcterms:W3CDTF">2011-10-17T11:07:39Z</dcterms:modified>
</cp:coreProperties>
</file>