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5" r:id="rId3"/>
    <p:sldId id="261" r:id="rId4"/>
    <p:sldId id="264" r:id="rId5"/>
    <p:sldId id="263" r:id="rId6"/>
    <p:sldId id="260" r:id="rId7"/>
    <p:sldId id="266" r:id="rId8"/>
    <p:sldId id="267" r:id="rId9"/>
    <p:sldId id="268" r:id="rId10"/>
    <p:sldId id="269" r:id="rId11"/>
  </p:sldIdLst>
  <p:sldSz cx="9144000" cy="6858000" type="screen4x3"/>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varScale="1">
        <p:scale>
          <a:sx n="61" d="100"/>
          <a:sy n="61" d="100"/>
        </p:scale>
        <p:origin x="-13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AB5BE89-4951-4080-B5A6-D80F5D1A3496}" type="datetimeFigureOut">
              <a:rPr lang="sv-SE" smtClean="0"/>
              <a:pPr/>
              <a:t>2011-06-23</a:t>
            </a:fld>
            <a:endParaRPr lang="sv-SE"/>
          </a:p>
        </p:txBody>
      </p:sp>
      <p:sp>
        <p:nvSpPr>
          <p:cNvPr id="4" name="Platshållare för bildobjekt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2051972D-44CB-4680-AAA5-10FCD59F3966}" type="slidenum">
              <a:rPr lang="sv-SE" smtClean="0"/>
              <a:pPr/>
              <a:t>‹nr.›</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1</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10</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sv-SE" dirty="0" smtClean="0"/>
              <a:t>ISA 610</a:t>
            </a:r>
          </a:p>
          <a:p>
            <a:pPr eaLnBrk="1" hangingPunct="1"/>
            <a:endParaRPr lang="sv-SE" dirty="0" smtClean="0"/>
          </a:p>
          <a:p>
            <a:r>
              <a:rPr lang="en-US" sz="1200" kern="1200" dirty="0" smtClean="0">
                <a:solidFill>
                  <a:schemeClr val="tx1"/>
                </a:solidFill>
                <a:latin typeface="+mn-lt"/>
                <a:ea typeface="+mn-ea"/>
                <a:cs typeface="+mn-cs"/>
              </a:rPr>
              <a:t>AAA - American Accounting Association (Auditing Standards Committee)</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ACAG- Australasian Council of Auditors-General</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DGRV- </a:t>
            </a:r>
            <a:r>
              <a:rPr lang="en-US" sz="1200" kern="1200" dirty="0" err="1" smtClean="0">
                <a:solidFill>
                  <a:schemeClr val="tx1"/>
                </a:solidFill>
                <a:latin typeface="+mn-lt"/>
                <a:ea typeface="+mn-ea"/>
                <a:cs typeface="+mn-cs"/>
              </a:rPr>
              <a:t>Deutscher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Genossenschafts</a:t>
            </a:r>
            <a:r>
              <a:rPr lang="en-US" sz="1200" kern="1200" dirty="0" smtClean="0">
                <a:solidFill>
                  <a:schemeClr val="tx1"/>
                </a:solidFill>
                <a:latin typeface="+mn-lt"/>
                <a:ea typeface="+mn-ea"/>
                <a:cs typeface="+mn-cs"/>
              </a:rPr>
              <a:t>- und </a:t>
            </a:r>
            <a:r>
              <a:rPr lang="en-US" sz="1200" kern="1200" dirty="0" err="1" smtClean="0">
                <a:solidFill>
                  <a:schemeClr val="tx1"/>
                </a:solidFill>
                <a:latin typeface="+mn-lt"/>
                <a:ea typeface="+mn-ea"/>
                <a:cs typeface="+mn-cs"/>
              </a:rPr>
              <a:t>Raiffeisenverband</a:t>
            </a:r>
            <a:r>
              <a:rPr lang="en-US" sz="1200" kern="1200" dirty="0" smtClean="0">
                <a:solidFill>
                  <a:schemeClr val="tx1"/>
                </a:solidFill>
                <a:latin typeface="+mn-lt"/>
                <a:ea typeface="+mn-ea"/>
                <a:cs typeface="+mn-cs"/>
              </a:rPr>
              <a:t> e. V. (German Cooperative and </a:t>
            </a:r>
            <a:r>
              <a:rPr lang="en-US" sz="1200" kern="1200" dirty="0" err="1" smtClean="0">
                <a:solidFill>
                  <a:schemeClr val="tx1"/>
                </a:solidFill>
                <a:latin typeface="+mn-lt"/>
                <a:ea typeface="+mn-ea"/>
                <a:cs typeface="+mn-cs"/>
              </a:rPr>
              <a:t>Raiffeisen</a:t>
            </a:r>
            <a:r>
              <a:rPr lang="en-US" sz="1200" kern="1200" dirty="0" smtClean="0">
                <a:solidFill>
                  <a:schemeClr val="tx1"/>
                </a:solidFill>
                <a:latin typeface="+mn-lt"/>
                <a:ea typeface="+mn-ea"/>
                <a:cs typeface="+mn-cs"/>
              </a:rPr>
              <a:t> Confederation)</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GAO- United States Government Accountability Office</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MOFBC- Ministry of Finance British Columbia</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PAS- Provincial Auditor Saskatchewan</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SNAO- Swedish National Audit Office</a:t>
            </a:r>
            <a:endParaRPr lang="sv-S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WAO- </a:t>
            </a:r>
            <a:r>
              <a:rPr lang="en-US" sz="1200" kern="1200" dirty="0" smtClean="0">
                <a:solidFill>
                  <a:schemeClr val="tx1"/>
                </a:solidFill>
                <a:latin typeface="+mn-lt"/>
                <a:ea typeface="+mn-ea"/>
                <a:cs typeface="+mn-cs"/>
              </a:rPr>
              <a:t>Wales Audit Office</a:t>
            </a:r>
            <a:endParaRPr lang="sv-SE" sz="1200" kern="1200" dirty="0" smtClean="0">
              <a:solidFill>
                <a:schemeClr val="tx1"/>
              </a:solidFill>
              <a:latin typeface="+mn-lt"/>
              <a:ea typeface="+mn-ea"/>
              <a:cs typeface="+mn-cs"/>
            </a:endParaRPr>
          </a:p>
          <a:p>
            <a:pPr eaLnBrk="1" hangingPunct="1"/>
            <a:endParaRPr lang="sv-SE" dirty="0" smtClean="0"/>
          </a:p>
          <a:p>
            <a:pPr eaLnBrk="1" hangingPunct="1"/>
            <a:r>
              <a:rPr lang="sv-SE" dirty="0" smtClean="0"/>
              <a:t>ISA </a:t>
            </a:r>
            <a:r>
              <a:rPr lang="sv-SE" dirty="0" err="1" smtClean="0"/>
              <a:t>Implementation</a:t>
            </a:r>
            <a:endParaRPr lang="sv-SE" dirty="0" smtClean="0"/>
          </a:p>
          <a:p>
            <a:pPr eaLnBrk="1" hangingPunct="1"/>
            <a:r>
              <a:rPr lang="en-GB" sz="1200" kern="1200" dirty="0" smtClean="0">
                <a:solidFill>
                  <a:schemeClr val="tx1"/>
                </a:solidFill>
                <a:latin typeface="+mn-lt"/>
                <a:ea typeface="+mn-ea"/>
                <a:cs typeface="+mn-cs"/>
              </a:rPr>
              <a:t>To consider the draft IAASB plan for a post-implementation review of the clarified ISAs in the light of feedback obtained from key stakeholders. </a:t>
            </a:r>
            <a:endParaRPr lang="sv-S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2</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3</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4</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5</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6</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7</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8</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dirty="0" smtClean="0">
                <a:solidFill>
                  <a:schemeClr val="tx1"/>
                </a:solidFill>
                <a:latin typeface="+mn-lt"/>
                <a:ea typeface="+mn-ea"/>
                <a:cs typeface="+mn-cs"/>
              </a:rPr>
              <a:t>The IAASB is also seeking information about the potential implications of changes in auditor reporting, as well as about possible implementation challenges. The paper recognizes that not all of the options explored are able to be implemented by the IAASB on its own—some would require collaboration with national standard setters, regulators and/or legislators to develop or implement.</a:t>
            </a:r>
            <a:endParaRPr lang="en-US" dirty="0" smtClean="0"/>
          </a:p>
          <a:p>
            <a:r>
              <a:rPr lang="en-US" sz="1200" kern="1200" dirty="0" smtClean="0">
                <a:solidFill>
                  <a:schemeClr val="tx1"/>
                </a:solidFill>
                <a:latin typeface="+mn-lt"/>
                <a:ea typeface="+mn-ea"/>
                <a:cs typeface="+mn-cs"/>
              </a:rPr>
              <a:t>“This consultation is aimed at gathering views from around the world to inform the IAASB about whether there is consensus about the need to enhance auditor reporting and, if so, how an enhanced model might be achieved,” said James Gunn, IAASB Technical Director. “Investors and financial analysts have </a:t>
            </a:r>
            <a:r>
              <a:rPr lang="en-US" sz="1200" kern="1200" dirty="0" err="1" smtClean="0">
                <a:solidFill>
                  <a:schemeClr val="tx1"/>
                </a:solidFill>
                <a:latin typeface="+mn-lt"/>
                <a:ea typeface="+mn-ea"/>
                <a:cs typeface="+mn-cs"/>
              </a:rPr>
              <a:t>signalled</a:t>
            </a:r>
            <a:r>
              <a:rPr lang="en-US" sz="1200" kern="1200" dirty="0" smtClean="0">
                <a:solidFill>
                  <a:schemeClr val="tx1"/>
                </a:solidFill>
                <a:latin typeface="+mn-lt"/>
                <a:ea typeface="+mn-ea"/>
                <a:cs typeface="+mn-cs"/>
              </a:rPr>
              <a:t> to us they want additional, and more pertinent, information for their decision making. The IAASB wants to better understand these views as well the views of others, including users of audited financial statements of small- and medium-sized entities and public sector organizations, preparers, auditors and other key participants in the financial reporting process.”</a:t>
            </a:r>
            <a:endParaRPr lang="en-US" dirty="0" smtClean="0"/>
          </a:p>
          <a:p>
            <a:pPr eaLnBrk="1" hangingPunct="1"/>
            <a:endParaRPr lang="sv-S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C36C6EA-4FA7-4932-A2C0-48E04E8381AF}" type="slidenum">
              <a:rPr lang="sv-SE" smtClean="0"/>
              <a:pPr/>
              <a:t>9</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Proposed ISAE 3000 covers both reasonable and limited assurance engagements. Among other proposals, the ISAE introduces guidance designed to help readers better understand these two levels of assurance. It also includes guidance addressing direct engagements that have become common in the public sector and have been undertaken increasingly in the private sector. “Since 2003, when the existing standard was approved, practitioners and national standard setters have gained considerable experience with ISAE 3000 that has helped identify a number of opportunities to clarify how some of the core underlying concepts should be applied in practice,” explained James Gunn, IAASB Technical Director.</a:t>
            </a:r>
            <a:br>
              <a:rPr lang="en-US" dirty="0" smtClean="0"/>
            </a:br>
            <a:endParaRPr lang="sv-S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4922F6-4674-4B4C-9CEA-4FF4960212B8}" type="datetimeFigureOut">
              <a:rPr lang="sv-SE" smtClean="0"/>
              <a:pPr/>
              <a:t>2011-06-23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EF08642-5B49-46AC-B1FF-2045DB27D416}" type="slidenum">
              <a:rPr lang="sv-SE" smtClean="0"/>
              <a:pPr/>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922F6-4674-4B4C-9CEA-4FF4960212B8}" type="datetimeFigureOut">
              <a:rPr lang="sv-SE" smtClean="0"/>
              <a:pPr/>
              <a:t>2011-06-23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08642-5B49-46AC-B1FF-2045DB27D416}" type="slidenum">
              <a:rPr lang="sv-SE" smtClean="0"/>
              <a:pPr/>
              <a:t>‹nr.›</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Office_Word-dokument1.docx"/><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eb.ifac.org/publications/international-auditing-and-assurance-standards-board" TargetMode="External"/><Relationship Id="rId5" Type="http://schemas.openxmlformats.org/officeDocument/2006/relationships/hyperlink" Target="http://www.ifac.org/Guidance/EXD-Details.php?EDID=0163"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ifac.org/Guidance/EXD-Details.php?EDID=0161"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6" name="Text Box 8"/>
          <p:cNvSpPr txBox="1">
            <a:spLocks noChangeArrowheads="1"/>
          </p:cNvSpPr>
          <p:nvPr/>
        </p:nvSpPr>
        <p:spPr bwMode="auto">
          <a:xfrm>
            <a:off x="1066800" y="2338388"/>
            <a:ext cx="7315200" cy="3077766"/>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en-US" sz="4800" b="1" dirty="0" smtClean="0">
                <a:solidFill>
                  <a:schemeClr val="bg1"/>
                </a:solidFill>
              </a:rPr>
              <a:t>FAS update</a:t>
            </a:r>
          </a:p>
          <a:p>
            <a:pPr algn="ctr" eaLnBrk="0" hangingPunct="0">
              <a:spcBef>
                <a:spcPct val="50000"/>
              </a:spcBef>
            </a:pPr>
            <a:endParaRPr lang="en-US" sz="4800" b="1" dirty="0" smtClean="0">
              <a:solidFill>
                <a:schemeClr val="bg1"/>
              </a:solidFill>
            </a:endParaRPr>
          </a:p>
          <a:p>
            <a:pPr algn="ctr" eaLnBrk="0" hangingPunct="0">
              <a:spcBef>
                <a:spcPct val="50000"/>
              </a:spcBef>
            </a:pPr>
            <a:r>
              <a:rPr lang="en-US" sz="3200" b="1" dirty="0" smtClean="0">
                <a:solidFill>
                  <a:schemeClr val="bg1"/>
                </a:solidFill>
              </a:rPr>
              <a:t>PSC Steering Committee meeting June 2011</a:t>
            </a:r>
            <a:endParaRPr lang="en-US" sz="3200" dirty="0">
              <a:solidFill>
                <a:schemeClr val="bg1"/>
              </a:solidFill>
            </a:endParaRPr>
          </a:p>
        </p:txBody>
      </p:sp>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7" name="Rubrik 6"/>
          <p:cNvSpPr>
            <a:spLocks noGrp="1"/>
          </p:cNvSpPr>
          <p:nvPr>
            <p:ph type="title"/>
          </p:nvPr>
        </p:nvSpPr>
        <p:spPr>
          <a:xfrm>
            <a:off x="609600" y="1295400"/>
            <a:ext cx="8229600" cy="1143000"/>
          </a:xfrm>
        </p:spPr>
        <p:txBody>
          <a:bodyPr>
            <a:normAutofit/>
          </a:bodyPr>
          <a:lstStyle/>
          <a:p>
            <a:r>
              <a:rPr lang="en-US" dirty="0" smtClean="0">
                <a:solidFill>
                  <a:schemeClr val="bg1"/>
                </a:solidFill>
              </a:rPr>
              <a:t>Information from the IAASB</a:t>
            </a:r>
            <a:endParaRPr lang="en-US" dirty="0">
              <a:solidFill>
                <a:schemeClr val="bg1"/>
              </a:solidFill>
            </a:endParaRPr>
          </a:p>
        </p:txBody>
      </p:sp>
      <p:sp>
        <p:nvSpPr>
          <p:cNvPr id="8" name="Platshållare för innehåll 7"/>
          <p:cNvSpPr>
            <a:spLocks noGrp="1"/>
          </p:cNvSpPr>
          <p:nvPr>
            <p:ph idx="1"/>
          </p:nvPr>
        </p:nvSpPr>
        <p:spPr>
          <a:xfrm>
            <a:off x="457200" y="2971800"/>
            <a:ext cx="8229600" cy="3154363"/>
          </a:xfrm>
        </p:spPr>
        <p:txBody>
          <a:bodyPr/>
          <a:lstStyle/>
          <a:p>
            <a:pPr marL="514350" indent="-514350"/>
            <a:r>
              <a:rPr lang="en-US" dirty="0" smtClean="0">
                <a:solidFill>
                  <a:schemeClr val="bg1"/>
                </a:solidFill>
              </a:rPr>
              <a:t>June Meeting</a:t>
            </a:r>
          </a:p>
          <a:p>
            <a:pPr marL="914400" lvl="1" indent="-514350"/>
            <a:r>
              <a:rPr lang="en-US" dirty="0" smtClean="0">
                <a:solidFill>
                  <a:schemeClr val="bg1"/>
                </a:solidFill>
              </a:rPr>
              <a:t>ISA 610</a:t>
            </a:r>
          </a:p>
          <a:p>
            <a:pPr marL="914400" lvl="1" indent="-514350"/>
            <a:r>
              <a:rPr lang="en-US" dirty="0" smtClean="0">
                <a:solidFill>
                  <a:schemeClr val="bg1"/>
                </a:solidFill>
              </a:rPr>
              <a:t>IAPS 1000 and status </a:t>
            </a:r>
          </a:p>
          <a:p>
            <a:pPr marL="914400" lvl="1" indent="-514350"/>
            <a:r>
              <a:rPr lang="en-US" dirty="0" smtClean="0">
                <a:solidFill>
                  <a:schemeClr val="bg1"/>
                </a:solidFill>
              </a:rPr>
              <a:t>ISRS 4410  </a:t>
            </a:r>
          </a:p>
          <a:p>
            <a:pPr marL="914400" lvl="1" indent="-514350"/>
            <a:r>
              <a:rPr lang="en-US" dirty="0" smtClean="0">
                <a:solidFill>
                  <a:schemeClr val="bg1"/>
                </a:solidFill>
              </a:rPr>
              <a:t>ISA Implementation Monitoring </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6" name="Rubrik 5"/>
          <p:cNvSpPr>
            <a:spLocks noGrp="1"/>
          </p:cNvSpPr>
          <p:nvPr>
            <p:ph type="title"/>
          </p:nvPr>
        </p:nvSpPr>
        <p:spPr>
          <a:xfrm>
            <a:off x="304800" y="1295400"/>
            <a:ext cx="8229600" cy="1143000"/>
          </a:xfrm>
        </p:spPr>
        <p:txBody>
          <a:bodyPr>
            <a:normAutofit/>
          </a:bodyPr>
          <a:lstStyle/>
          <a:p>
            <a:r>
              <a:rPr lang="en-US" dirty="0" smtClean="0">
                <a:solidFill>
                  <a:schemeClr val="bg1"/>
                </a:solidFill>
              </a:rPr>
              <a:t>Progress to date</a:t>
            </a:r>
            <a:endParaRPr lang="en-US" dirty="0">
              <a:solidFill>
                <a:schemeClr val="bg1"/>
              </a:solidFill>
            </a:endParaRPr>
          </a:p>
        </p:txBody>
      </p:sp>
      <p:sp>
        <p:nvSpPr>
          <p:cNvPr id="7" name="Platshållare för innehåll 6"/>
          <p:cNvSpPr>
            <a:spLocks noGrp="1"/>
          </p:cNvSpPr>
          <p:nvPr>
            <p:ph idx="1"/>
          </p:nvPr>
        </p:nvSpPr>
        <p:spPr>
          <a:xfrm>
            <a:off x="457200" y="3048000"/>
            <a:ext cx="8229600" cy="3078163"/>
          </a:xfrm>
        </p:spPr>
        <p:txBody>
          <a:bodyPr/>
          <a:lstStyle/>
          <a:p>
            <a:pPr marL="514350" indent="-514350">
              <a:buFont typeface="+mj-lt"/>
              <a:buAutoNum type="arabicPeriod"/>
            </a:pPr>
            <a:r>
              <a:rPr lang="en-US" dirty="0" smtClean="0">
                <a:solidFill>
                  <a:schemeClr val="bg1"/>
                </a:solidFill>
              </a:rPr>
              <a:t>Maintain and develop the ISSAIs</a:t>
            </a:r>
          </a:p>
          <a:p>
            <a:pPr lvl="1"/>
            <a:r>
              <a:rPr lang="en-US" dirty="0" smtClean="0">
                <a:solidFill>
                  <a:schemeClr val="bg1"/>
                </a:solidFill>
              </a:rPr>
              <a:t>Revision of ISSAI 1610</a:t>
            </a:r>
          </a:p>
          <a:p>
            <a:pPr lvl="1"/>
            <a:r>
              <a:rPr lang="en-US" dirty="0" smtClean="0">
                <a:solidFill>
                  <a:schemeClr val="bg1"/>
                </a:solidFill>
              </a:rPr>
              <a:t>Revision of ISSAI 1720</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7" name="Rubrik 6"/>
          <p:cNvSpPr>
            <a:spLocks noGrp="1"/>
          </p:cNvSpPr>
          <p:nvPr>
            <p:ph type="title"/>
          </p:nvPr>
        </p:nvSpPr>
        <p:spPr>
          <a:xfrm>
            <a:off x="609600" y="1295400"/>
            <a:ext cx="8229600" cy="1143000"/>
          </a:xfrm>
        </p:spPr>
        <p:txBody>
          <a:bodyPr>
            <a:normAutofit/>
          </a:bodyPr>
          <a:lstStyle/>
          <a:p>
            <a:r>
              <a:rPr lang="en-US" b="1" dirty="0" smtClean="0">
                <a:solidFill>
                  <a:schemeClr val="bg1"/>
                </a:solidFill>
              </a:rPr>
              <a:t>Progress to date</a:t>
            </a:r>
            <a:endParaRPr lang="en-US" dirty="0">
              <a:solidFill>
                <a:schemeClr val="bg1"/>
              </a:solidFill>
            </a:endParaRPr>
          </a:p>
        </p:txBody>
      </p:sp>
      <p:sp>
        <p:nvSpPr>
          <p:cNvPr id="8" name="Platshållare för innehåll 7"/>
          <p:cNvSpPr>
            <a:spLocks noGrp="1"/>
          </p:cNvSpPr>
          <p:nvPr>
            <p:ph idx="1"/>
          </p:nvPr>
        </p:nvSpPr>
        <p:spPr>
          <a:xfrm>
            <a:off x="457200" y="2971800"/>
            <a:ext cx="8229600" cy="3154363"/>
          </a:xfrm>
        </p:spPr>
        <p:txBody>
          <a:bodyPr/>
          <a:lstStyle/>
          <a:p>
            <a:pPr marL="514350" indent="-514350">
              <a:buFont typeface="+mj-lt"/>
              <a:buAutoNum type="arabicPeriod" startAt="2"/>
            </a:pPr>
            <a:r>
              <a:rPr lang="en-US" dirty="0" smtClean="0">
                <a:solidFill>
                  <a:schemeClr val="bg1"/>
                </a:solidFill>
              </a:rPr>
              <a:t>Awareness raising</a:t>
            </a:r>
          </a:p>
          <a:p>
            <a:pPr marL="914400" lvl="1" indent="-514350"/>
            <a:r>
              <a:rPr lang="en-US" dirty="0" smtClean="0">
                <a:solidFill>
                  <a:schemeClr val="bg1"/>
                </a:solidFill>
              </a:rPr>
              <a:t>Sweden, Namibia participate in PSC project</a:t>
            </a:r>
          </a:p>
          <a:p>
            <a:pPr marL="914400" lvl="1" indent="-514350"/>
            <a:r>
              <a:rPr lang="en-US" dirty="0" smtClean="0">
                <a:solidFill>
                  <a:schemeClr val="bg1"/>
                </a:solidFill>
              </a:rPr>
              <a:t>ISSAI seminar Estonia June 2011</a:t>
            </a:r>
          </a:p>
          <a:p>
            <a:pPr marL="914400" lvl="1" indent="-514350"/>
            <a:r>
              <a:rPr lang="en-US" dirty="0" smtClean="0">
                <a:solidFill>
                  <a:schemeClr val="bg1"/>
                </a:solidFill>
              </a:rPr>
              <a:t>Newsletter introduced</a:t>
            </a:r>
          </a:p>
          <a:p>
            <a:pPr marL="914400" lvl="1" indent="-514350"/>
            <a:endParaRPr lang="en-US" dirty="0" smtClean="0">
              <a:solidFill>
                <a:schemeClr val="bg1"/>
              </a:solidFill>
            </a:endParaRPr>
          </a:p>
          <a:p>
            <a:pPr marL="914400" lvl="1" indent="-514350"/>
            <a:endParaRPr lang="sv-SE" dirty="0" smtClean="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6" name="Rubrik 5"/>
          <p:cNvSpPr>
            <a:spLocks noGrp="1"/>
          </p:cNvSpPr>
          <p:nvPr>
            <p:ph type="title"/>
          </p:nvPr>
        </p:nvSpPr>
        <p:spPr>
          <a:xfrm>
            <a:off x="457200" y="1143000"/>
            <a:ext cx="8229600" cy="1782762"/>
          </a:xfrm>
        </p:spPr>
        <p:txBody>
          <a:bodyPr>
            <a:normAutofit/>
          </a:bodyPr>
          <a:lstStyle/>
          <a:p>
            <a:r>
              <a:rPr lang="en-US" b="1" dirty="0" smtClean="0">
                <a:solidFill>
                  <a:schemeClr val="bg1"/>
                </a:solidFill>
              </a:rPr>
              <a:t>Progress to date</a:t>
            </a:r>
            <a:endParaRPr lang="sv-SE" dirty="0">
              <a:solidFill>
                <a:schemeClr val="bg1"/>
              </a:solidFill>
            </a:endParaRPr>
          </a:p>
        </p:txBody>
      </p:sp>
      <p:sp>
        <p:nvSpPr>
          <p:cNvPr id="7" name="Platshållare för innehåll 6"/>
          <p:cNvSpPr>
            <a:spLocks noGrp="1"/>
          </p:cNvSpPr>
          <p:nvPr>
            <p:ph idx="1"/>
          </p:nvPr>
        </p:nvSpPr>
        <p:spPr>
          <a:xfrm>
            <a:off x="457200" y="3048000"/>
            <a:ext cx="8229600" cy="3078163"/>
          </a:xfrm>
        </p:spPr>
        <p:txBody>
          <a:bodyPr>
            <a:normAutofit/>
          </a:bodyPr>
          <a:lstStyle/>
          <a:p>
            <a:pPr marL="514350" indent="-514350">
              <a:buFont typeface="+mj-lt"/>
              <a:buAutoNum type="arabicPeriod" startAt="3"/>
            </a:pPr>
            <a:r>
              <a:rPr lang="en-US" dirty="0" smtClean="0">
                <a:solidFill>
                  <a:schemeClr val="bg1"/>
                </a:solidFill>
              </a:rPr>
              <a:t>Contribute to the consistency of ISSAIs</a:t>
            </a:r>
          </a:p>
          <a:p>
            <a:pPr marL="914400" lvl="1" indent="-514350"/>
            <a:r>
              <a:rPr lang="en-US" dirty="0" smtClean="0">
                <a:solidFill>
                  <a:schemeClr val="bg1"/>
                </a:solidFill>
              </a:rPr>
              <a:t>Sweden, UK and USA members of PSC project</a:t>
            </a:r>
          </a:p>
          <a:p>
            <a:pPr marL="514350" indent="-514350">
              <a:buFont typeface="+mj-lt"/>
              <a:buAutoNum type="arabicPeriod" startAt="4"/>
            </a:pPr>
            <a:r>
              <a:rPr lang="en-US" dirty="0" smtClean="0">
                <a:solidFill>
                  <a:schemeClr val="bg1"/>
                </a:solidFill>
              </a:rPr>
              <a:t>Explore the need for other IAASB standards</a:t>
            </a:r>
          </a:p>
          <a:p>
            <a:pPr marL="914400" lvl="1" indent="-514350"/>
            <a:r>
              <a:rPr lang="en-US" dirty="0" smtClean="0">
                <a:solidFill>
                  <a:schemeClr val="bg1"/>
                </a:solidFill>
              </a:rPr>
              <a:t>Survey drafted, will be distributed in June</a:t>
            </a:r>
          </a:p>
          <a:p>
            <a:pPr marL="914400" lvl="1" indent="-514350"/>
            <a:r>
              <a:rPr lang="en-US" dirty="0" smtClean="0">
                <a:solidFill>
                  <a:schemeClr val="bg1"/>
                </a:solidFill>
              </a:rPr>
              <a:t>FAS meeting in October- decision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6" name="Rubrik 5"/>
          <p:cNvSpPr>
            <a:spLocks noGrp="1"/>
          </p:cNvSpPr>
          <p:nvPr>
            <p:ph type="title"/>
          </p:nvPr>
        </p:nvSpPr>
        <p:spPr>
          <a:xfrm>
            <a:off x="381000" y="1371600"/>
            <a:ext cx="8229600" cy="1143000"/>
          </a:xfrm>
        </p:spPr>
        <p:txBody>
          <a:bodyPr>
            <a:normAutofit/>
          </a:bodyPr>
          <a:lstStyle/>
          <a:p>
            <a:r>
              <a:rPr lang="en-US" b="1" dirty="0" smtClean="0">
                <a:solidFill>
                  <a:schemeClr val="bg1"/>
                </a:solidFill>
              </a:rPr>
              <a:t>Progress to date</a:t>
            </a:r>
            <a:endParaRPr lang="en-US" dirty="0">
              <a:solidFill>
                <a:schemeClr val="bg1"/>
              </a:solidFill>
            </a:endParaRPr>
          </a:p>
        </p:txBody>
      </p:sp>
      <p:sp>
        <p:nvSpPr>
          <p:cNvPr id="7" name="Platshållare för innehåll 6"/>
          <p:cNvSpPr>
            <a:spLocks noGrp="1"/>
          </p:cNvSpPr>
          <p:nvPr>
            <p:ph idx="1"/>
          </p:nvPr>
        </p:nvSpPr>
        <p:spPr>
          <a:xfrm>
            <a:off x="457200" y="2971800"/>
            <a:ext cx="8229600" cy="3154363"/>
          </a:xfrm>
        </p:spPr>
        <p:txBody>
          <a:bodyPr/>
          <a:lstStyle/>
          <a:p>
            <a:pPr marL="514350" indent="-514350">
              <a:buFont typeface="+mj-lt"/>
              <a:buAutoNum type="arabicPeriod" startAt="5"/>
            </a:pPr>
            <a:r>
              <a:rPr lang="en-US" dirty="0" smtClean="0">
                <a:solidFill>
                  <a:schemeClr val="bg1"/>
                </a:solidFill>
              </a:rPr>
              <a:t>Summarize lesson learned</a:t>
            </a:r>
          </a:p>
          <a:p>
            <a:pPr marL="914400" lvl="1" indent="-514350"/>
            <a:r>
              <a:rPr lang="en-US" dirty="0" smtClean="0">
                <a:solidFill>
                  <a:schemeClr val="bg1"/>
                </a:solidFill>
              </a:rPr>
              <a:t>Not started</a:t>
            </a:r>
          </a:p>
          <a:p>
            <a:pPr marL="514350" indent="-514350">
              <a:buFont typeface="+mj-lt"/>
              <a:buAutoNum type="arabicPeriod" startAt="6"/>
            </a:pPr>
            <a:r>
              <a:rPr lang="en-US" dirty="0" smtClean="0">
                <a:solidFill>
                  <a:schemeClr val="bg1"/>
                </a:solidFill>
              </a:rPr>
              <a:t>Monitor implementation</a:t>
            </a:r>
          </a:p>
          <a:p>
            <a:pPr marL="914400" lvl="1" indent="-514350"/>
            <a:r>
              <a:rPr lang="en-US" dirty="0" smtClean="0">
                <a:solidFill>
                  <a:schemeClr val="bg1"/>
                </a:solidFill>
              </a:rPr>
              <a:t>Survey planned 2012-2013</a:t>
            </a:r>
          </a:p>
          <a:p>
            <a:pPr marL="914400" lvl="1" indent="-514350"/>
            <a:endParaRPr 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4"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5"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7" name="Rubrik 6"/>
          <p:cNvSpPr>
            <a:spLocks noGrp="1"/>
          </p:cNvSpPr>
          <p:nvPr>
            <p:ph type="title"/>
          </p:nvPr>
        </p:nvSpPr>
        <p:spPr>
          <a:xfrm>
            <a:off x="457200" y="533400"/>
            <a:ext cx="8229600" cy="1143000"/>
          </a:xfrm>
        </p:spPr>
        <p:txBody>
          <a:bodyPr/>
          <a:lstStyle/>
          <a:p>
            <a:r>
              <a:rPr lang="sv-SE" dirty="0" err="1" smtClean="0">
                <a:solidFill>
                  <a:schemeClr val="bg1"/>
                </a:solidFill>
              </a:rPr>
              <a:t>Implementation</a:t>
            </a:r>
            <a:r>
              <a:rPr lang="sv-SE" dirty="0" smtClean="0">
                <a:solidFill>
                  <a:schemeClr val="bg1"/>
                </a:solidFill>
              </a:rPr>
              <a:t> </a:t>
            </a:r>
            <a:endParaRPr lang="sv-SE" dirty="0">
              <a:solidFill>
                <a:schemeClr val="bg1"/>
              </a:solidFill>
            </a:endParaRPr>
          </a:p>
        </p:txBody>
      </p:sp>
      <p:sp>
        <p:nvSpPr>
          <p:cNvPr id="8" name="Platshållare för innehåll 7"/>
          <p:cNvSpPr>
            <a:spLocks noGrp="1"/>
          </p:cNvSpPr>
          <p:nvPr>
            <p:ph idx="1"/>
          </p:nvPr>
        </p:nvSpPr>
        <p:spPr/>
        <p:txBody>
          <a:bodyPr/>
          <a:lstStyle/>
          <a:p>
            <a:endParaRPr lang="sv-SE" dirty="0"/>
          </a:p>
        </p:txBody>
      </p:sp>
      <p:graphicFrame>
        <p:nvGraphicFramePr>
          <p:cNvPr id="1026" name="Object 2"/>
          <p:cNvGraphicFramePr>
            <a:graphicFrameLocks noChangeAspect="1"/>
          </p:cNvGraphicFramePr>
          <p:nvPr/>
        </p:nvGraphicFramePr>
        <p:xfrm>
          <a:off x="685800" y="2590800"/>
          <a:ext cx="7798791" cy="2438399"/>
        </p:xfrm>
        <a:graphic>
          <a:graphicData uri="http://schemas.openxmlformats.org/presentationml/2006/ole">
            <p:oleObj spid="_x0000_s1026" name="Dokument" r:id="rId6" imgW="5452890" imgH="1704536" progId="Word.Document.12">
              <p:embed/>
            </p:oleObj>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7" name="Rubrik 6"/>
          <p:cNvSpPr>
            <a:spLocks noGrp="1"/>
          </p:cNvSpPr>
          <p:nvPr>
            <p:ph type="title"/>
          </p:nvPr>
        </p:nvSpPr>
        <p:spPr>
          <a:xfrm>
            <a:off x="609600" y="1295400"/>
            <a:ext cx="8229600" cy="1143000"/>
          </a:xfrm>
        </p:spPr>
        <p:txBody>
          <a:bodyPr>
            <a:normAutofit/>
          </a:bodyPr>
          <a:lstStyle/>
          <a:p>
            <a:r>
              <a:rPr lang="en-US" dirty="0" smtClean="0">
                <a:solidFill>
                  <a:schemeClr val="bg1"/>
                </a:solidFill>
              </a:rPr>
              <a:t>Information from the IAASB</a:t>
            </a:r>
            <a:endParaRPr lang="en-US" dirty="0">
              <a:solidFill>
                <a:schemeClr val="bg1"/>
              </a:solidFill>
            </a:endParaRPr>
          </a:p>
        </p:txBody>
      </p:sp>
      <p:sp>
        <p:nvSpPr>
          <p:cNvPr id="8" name="Platshållare för innehåll 7"/>
          <p:cNvSpPr>
            <a:spLocks noGrp="1"/>
          </p:cNvSpPr>
          <p:nvPr>
            <p:ph idx="1"/>
          </p:nvPr>
        </p:nvSpPr>
        <p:spPr>
          <a:xfrm>
            <a:off x="457200" y="2971800"/>
            <a:ext cx="8229600" cy="3154363"/>
          </a:xfrm>
        </p:spPr>
        <p:txBody>
          <a:bodyPr/>
          <a:lstStyle/>
          <a:p>
            <a:pPr marL="514350" indent="-514350"/>
            <a:r>
              <a:rPr lang="en-US" dirty="0" smtClean="0">
                <a:solidFill>
                  <a:schemeClr val="bg1"/>
                </a:solidFill>
              </a:rPr>
              <a:t>FAS Newsletter will provide information from recent and upcoming meetings</a:t>
            </a:r>
          </a:p>
          <a:p>
            <a:pPr marL="514350" indent="-514350"/>
            <a:r>
              <a:rPr lang="en-US" dirty="0" smtClean="0">
                <a:solidFill>
                  <a:schemeClr val="bg1"/>
                </a:solidFill>
              </a:rPr>
              <a:t>FAS Chair will consult with PSC members when </a:t>
            </a:r>
            <a:r>
              <a:rPr lang="en-US" dirty="0" err="1" smtClean="0">
                <a:solidFill>
                  <a:schemeClr val="bg1"/>
                </a:solidFill>
              </a:rPr>
              <a:t>appropiate</a:t>
            </a:r>
            <a:endParaRPr lang="en-US" dirty="0" smtClean="0">
              <a:solidFill>
                <a:schemeClr val="bg1"/>
              </a:solidFill>
            </a:endParaRPr>
          </a:p>
          <a:p>
            <a:pPr marL="514350" indent="-514350"/>
            <a:r>
              <a:rPr lang="sv-SE" dirty="0" smtClean="0">
                <a:solidFill>
                  <a:schemeClr val="bg1"/>
                </a:solidFill>
              </a:rPr>
              <a:t> </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7" name="Rubrik 6"/>
          <p:cNvSpPr>
            <a:spLocks noGrp="1"/>
          </p:cNvSpPr>
          <p:nvPr>
            <p:ph type="title"/>
          </p:nvPr>
        </p:nvSpPr>
        <p:spPr>
          <a:xfrm>
            <a:off x="609600" y="1295400"/>
            <a:ext cx="8229600" cy="1143000"/>
          </a:xfrm>
        </p:spPr>
        <p:txBody>
          <a:bodyPr>
            <a:normAutofit/>
          </a:bodyPr>
          <a:lstStyle/>
          <a:p>
            <a:r>
              <a:rPr lang="en-US" dirty="0" smtClean="0">
                <a:solidFill>
                  <a:schemeClr val="bg1"/>
                </a:solidFill>
              </a:rPr>
              <a:t>Information from the IAASB</a:t>
            </a:r>
            <a:endParaRPr lang="en-US" dirty="0">
              <a:solidFill>
                <a:schemeClr val="bg1"/>
              </a:solidFill>
            </a:endParaRPr>
          </a:p>
        </p:txBody>
      </p:sp>
      <p:sp>
        <p:nvSpPr>
          <p:cNvPr id="8" name="Platshållare för innehåll 7"/>
          <p:cNvSpPr>
            <a:spLocks noGrp="1"/>
          </p:cNvSpPr>
          <p:nvPr>
            <p:ph idx="1"/>
          </p:nvPr>
        </p:nvSpPr>
        <p:spPr>
          <a:xfrm>
            <a:off x="457200" y="2971800"/>
            <a:ext cx="8229600" cy="3154363"/>
          </a:xfrm>
        </p:spPr>
        <p:txBody>
          <a:bodyPr/>
          <a:lstStyle/>
          <a:p>
            <a:pPr marL="514350" indent="-514350"/>
            <a:r>
              <a:rPr lang="en-US" dirty="0" smtClean="0">
                <a:solidFill>
                  <a:schemeClr val="bg1"/>
                </a:solidFill>
              </a:rPr>
              <a:t>Consultation papers</a:t>
            </a:r>
          </a:p>
          <a:p>
            <a:pPr marL="914400" lvl="1" indent="-514350"/>
            <a:r>
              <a:rPr lang="en-US" i="1" dirty="0" smtClean="0">
                <a:solidFill>
                  <a:schemeClr val="bg1"/>
                </a:solidFill>
                <a:hlinkClick r:id="rId5" tooltip="Enhancing the Value of Auditor Reporting: Exploring Options for Change"/>
              </a:rPr>
              <a:t>Enhancing the Value of Auditor Reporting: Exploring Options for Change</a:t>
            </a:r>
            <a:r>
              <a:rPr lang="en-US" i="1" dirty="0" smtClean="0">
                <a:solidFill>
                  <a:schemeClr val="bg1"/>
                </a:solidFill>
              </a:rPr>
              <a:t>, </a:t>
            </a:r>
            <a:r>
              <a:rPr lang="en-US" dirty="0" smtClean="0">
                <a:solidFill>
                  <a:schemeClr val="bg1"/>
                </a:solidFill>
              </a:rPr>
              <a:t>Consultation Paper due September, 16 </a:t>
            </a:r>
          </a:p>
          <a:p>
            <a:pPr marL="914400" lvl="1" indent="-514350"/>
            <a:r>
              <a:rPr lang="en-US" i="1" dirty="0" smtClean="0">
                <a:hlinkClick r:id="rId6"/>
              </a:rPr>
              <a:t>Audit Quality: An IAASB Perspective</a:t>
            </a:r>
            <a:endParaRPr lang="en-US" i="1" dirty="0" smtClean="0"/>
          </a:p>
          <a:p>
            <a:pPr marL="914400" lvl="1" indent="-514350"/>
            <a:endParaRPr lang="en-US" dirty="0" smtClean="0">
              <a:solidFill>
                <a:schemeClr val="bg1"/>
              </a:solidFill>
            </a:endParaRPr>
          </a:p>
          <a:p>
            <a:pPr marL="914400" lvl="1" indent="-514350"/>
            <a:endParaRPr lang="sv-SE" dirty="0" smtClean="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Karta_Toning_Large_PPT"/>
          <p:cNvPicPr>
            <a:picLocks noChangeAspect="1" noChangeArrowheads="1"/>
          </p:cNvPicPr>
          <p:nvPr/>
        </p:nvPicPr>
        <p:blipFill>
          <a:blip r:embed="rId3" cstate="print"/>
          <a:srcRect l="20096" t="20346" r="20961" b="15067"/>
          <a:stretch>
            <a:fillRect/>
          </a:stretch>
        </p:blipFill>
        <p:spPr bwMode="auto">
          <a:xfrm>
            <a:off x="-17463" y="0"/>
            <a:ext cx="9161463" cy="6858000"/>
          </a:xfrm>
          <a:prstGeom prst="rect">
            <a:avLst/>
          </a:prstGeom>
          <a:noFill/>
          <a:ln w="9525">
            <a:noFill/>
            <a:miter lim="800000"/>
            <a:headEnd/>
            <a:tailEnd/>
          </a:ln>
        </p:spPr>
      </p:pic>
      <p:pic>
        <p:nvPicPr>
          <p:cNvPr id="3075" name="Picture 10" descr="Logo_intosai_neg"/>
          <p:cNvPicPr>
            <a:picLocks noChangeAspect="1" noChangeArrowheads="1"/>
          </p:cNvPicPr>
          <p:nvPr/>
        </p:nvPicPr>
        <p:blipFill>
          <a:blip r:embed="rId4" cstate="print"/>
          <a:srcRect/>
          <a:stretch>
            <a:fillRect/>
          </a:stretch>
        </p:blipFill>
        <p:spPr bwMode="auto">
          <a:xfrm>
            <a:off x="8064500" y="381000"/>
            <a:ext cx="701675" cy="990600"/>
          </a:xfrm>
          <a:prstGeom prst="rect">
            <a:avLst/>
          </a:prstGeom>
          <a:noFill/>
          <a:ln w="9525">
            <a:noFill/>
            <a:miter lim="800000"/>
            <a:headEnd/>
            <a:tailEnd/>
          </a:ln>
        </p:spPr>
      </p:pic>
      <p:sp>
        <p:nvSpPr>
          <p:cNvPr id="3077" name="Rectangle 20"/>
          <p:cNvSpPr>
            <a:spLocks noChangeArrowheads="1"/>
          </p:cNvSpPr>
          <p:nvPr/>
        </p:nvSpPr>
        <p:spPr bwMode="auto">
          <a:xfrm>
            <a:off x="152400" y="0"/>
            <a:ext cx="36513" cy="6856413"/>
          </a:xfrm>
          <a:prstGeom prst="rect">
            <a:avLst/>
          </a:prstGeom>
          <a:solidFill>
            <a:srgbClr val="FF9900"/>
          </a:solidFill>
          <a:ln w="9525">
            <a:noFill/>
            <a:miter lim="800000"/>
            <a:headEnd/>
            <a:tailEnd/>
          </a:ln>
        </p:spPr>
        <p:txBody>
          <a:bodyPr wrap="none" anchor="ctr"/>
          <a:lstStyle/>
          <a:p>
            <a:pPr eaLnBrk="0" hangingPunct="0"/>
            <a:endParaRPr lang="sv-SE"/>
          </a:p>
        </p:txBody>
      </p:sp>
      <p:sp>
        <p:nvSpPr>
          <p:cNvPr id="3078" name="Rectangle 21"/>
          <p:cNvSpPr>
            <a:spLocks noChangeArrowheads="1"/>
          </p:cNvSpPr>
          <p:nvPr/>
        </p:nvSpPr>
        <p:spPr bwMode="auto">
          <a:xfrm>
            <a:off x="10880725" y="7169150"/>
            <a:ext cx="184150" cy="457200"/>
          </a:xfrm>
          <a:prstGeom prst="rect">
            <a:avLst/>
          </a:prstGeom>
          <a:noFill/>
          <a:ln w="9525">
            <a:noFill/>
            <a:miter lim="800000"/>
            <a:headEnd/>
            <a:tailEnd/>
          </a:ln>
        </p:spPr>
        <p:txBody>
          <a:bodyPr wrap="none">
            <a:spAutoFit/>
          </a:bodyPr>
          <a:lstStyle/>
          <a:p>
            <a:pPr eaLnBrk="0" hangingPunct="0"/>
            <a:endParaRPr lang="sv-SE"/>
          </a:p>
        </p:txBody>
      </p:sp>
      <p:sp>
        <p:nvSpPr>
          <p:cNvPr id="7" name="Rubrik 6"/>
          <p:cNvSpPr>
            <a:spLocks noGrp="1"/>
          </p:cNvSpPr>
          <p:nvPr>
            <p:ph type="title"/>
          </p:nvPr>
        </p:nvSpPr>
        <p:spPr>
          <a:xfrm>
            <a:off x="609600" y="1295400"/>
            <a:ext cx="8229600" cy="1143000"/>
          </a:xfrm>
        </p:spPr>
        <p:txBody>
          <a:bodyPr>
            <a:normAutofit/>
          </a:bodyPr>
          <a:lstStyle/>
          <a:p>
            <a:endParaRPr lang="en-US" dirty="0">
              <a:solidFill>
                <a:schemeClr val="bg1"/>
              </a:solidFill>
            </a:endParaRPr>
          </a:p>
        </p:txBody>
      </p:sp>
      <p:sp>
        <p:nvSpPr>
          <p:cNvPr id="8" name="Platshållare för innehåll 7"/>
          <p:cNvSpPr>
            <a:spLocks noGrp="1"/>
          </p:cNvSpPr>
          <p:nvPr>
            <p:ph idx="1"/>
          </p:nvPr>
        </p:nvSpPr>
        <p:spPr>
          <a:xfrm>
            <a:off x="457200" y="2971800"/>
            <a:ext cx="8229600" cy="3154363"/>
          </a:xfrm>
        </p:spPr>
        <p:txBody>
          <a:bodyPr/>
          <a:lstStyle/>
          <a:p>
            <a:pPr marL="514350" indent="-514350"/>
            <a:r>
              <a:rPr lang="sv-SE" dirty="0" smtClean="0">
                <a:solidFill>
                  <a:schemeClr val="bg1"/>
                </a:solidFill>
              </a:rPr>
              <a:t>Exposure Drafts</a:t>
            </a:r>
          </a:p>
          <a:p>
            <a:pPr marL="914400" lvl="1" indent="-514350"/>
            <a:r>
              <a:rPr lang="en-US" i="1" dirty="0" smtClean="0">
                <a:hlinkClick r:id="rId5"/>
              </a:rPr>
              <a:t>ISAE 3000 Assurance Engagements Other Than Audits or Reviews of Historical Financial Information</a:t>
            </a:r>
            <a:r>
              <a:rPr lang="en-US" i="1" dirty="0" smtClean="0">
                <a:solidFill>
                  <a:schemeClr val="bg1"/>
                </a:solidFill>
              </a:rPr>
              <a:t>, due September, 1</a:t>
            </a:r>
            <a:endParaRPr lang="sv-SE" dirty="0" smtClean="0">
              <a:solidFill>
                <a:schemeClr val="bg1"/>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567</Words>
  <Application>Microsoft Office PowerPoint</Application>
  <PresentationFormat>Skærmshow (4:3)</PresentationFormat>
  <Paragraphs>66</Paragraphs>
  <Slides>10</Slides>
  <Notes>10</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10</vt:i4>
      </vt:variant>
    </vt:vector>
  </HeadingPairs>
  <TitlesOfParts>
    <vt:vector size="12" baseType="lpstr">
      <vt:lpstr>Office-tema</vt:lpstr>
      <vt:lpstr>Dokument</vt:lpstr>
      <vt:lpstr>Dias nummer 1</vt:lpstr>
      <vt:lpstr>Progress to date</vt:lpstr>
      <vt:lpstr>Progress to date</vt:lpstr>
      <vt:lpstr>Progress to date</vt:lpstr>
      <vt:lpstr>Progress to date</vt:lpstr>
      <vt:lpstr>Implementation </vt:lpstr>
      <vt:lpstr>Information from the IAASB</vt:lpstr>
      <vt:lpstr>Information from the IAASB</vt:lpstr>
      <vt:lpstr>Dias nummer 9</vt:lpstr>
      <vt:lpstr>Information from the IAASB</vt:lpstr>
    </vt:vector>
  </TitlesOfParts>
  <Company>Riksrevisionen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johal</dc:creator>
  <cp:lastModifiedBy>Lenovo User</cp:lastModifiedBy>
  <cp:revision>14</cp:revision>
  <dcterms:created xsi:type="dcterms:W3CDTF">2011-03-20T20:02:36Z</dcterms:created>
  <dcterms:modified xsi:type="dcterms:W3CDTF">2011-06-22T22:19:31Z</dcterms:modified>
</cp:coreProperties>
</file>