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handoutMasterIdLst>
    <p:handoutMasterId r:id="rId30"/>
  </p:handoutMasterIdLst>
  <p:sldIdLst>
    <p:sldId id="257" r:id="rId2"/>
    <p:sldId id="260" r:id="rId3"/>
    <p:sldId id="262" r:id="rId4"/>
    <p:sldId id="269" r:id="rId5"/>
    <p:sldId id="268" r:id="rId6"/>
    <p:sldId id="267" r:id="rId7"/>
    <p:sldId id="287" r:id="rId8"/>
    <p:sldId id="278" r:id="rId9"/>
    <p:sldId id="265" r:id="rId10"/>
    <p:sldId id="288" r:id="rId11"/>
    <p:sldId id="270" r:id="rId12"/>
    <p:sldId id="261" r:id="rId13"/>
    <p:sldId id="277" r:id="rId14"/>
    <p:sldId id="276" r:id="rId15"/>
    <p:sldId id="259" r:id="rId16"/>
    <p:sldId id="279" r:id="rId17"/>
    <p:sldId id="263" r:id="rId18"/>
    <p:sldId id="271" r:id="rId19"/>
    <p:sldId id="289" r:id="rId20"/>
    <p:sldId id="272" r:id="rId21"/>
    <p:sldId id="273" r:id="rId22"/>
    <p:sldId id="284" r:id="rId23"/>
    <p:sldId id="285" r:id="rId24"/>
    <p:sldId id="274" r:id="rId25"/>
    <p:sldId id="286" r:id="rId26"/>
    <p:sldId id="283" r:id="rId27"/>
    <p:sldId id="282" r:id="rId28"/>
  </p:sldIdLst>
  <p:sldSz cx="9144000" cy="6858000" type="screen4x3"/>
  <p:notesSz cx="6723063" cy="9853613"/>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ette Elisabeth Matthiasen" initials="r722" lastIdx="1"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445" y="-7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674" y="618"/>
      </p:cViewPr>
      <p:guideLst>
        <p:guide orient="horz" pos="3103"/>
        <p:guide pos="2117"/>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1" y="1"/>
            <a:ext cx="2913327" cy="492680"/>
          </a:xfrm>
          <a:prstGeom prst="rect">
            <a:avLst/>
          </a:prstGeom>
        </p:spPr>
        <p:txBody>
          <a:bodyPr vert="horz" lIns="90617" tIns="45309" rIns="90617" bIns="45309" rtlCol="0"/>
          <a:lstStyle>
            <a:lvl1pPr algn="l">
              <a:defRPr sz="1200"/>
            </a:lvl1pPr>
          </a:lstStyle>
          <a:p>
            <a:endParaRPr lang="nb-NO"/>
          </a:p>
        </p:txBody>
      </p:sp>
      <p:sp>
        <p:nvSpPr>
          <p:cNvPr id="3" name="Plassholder for dato 2"/>
          <p:cNvSpPr>
            <a:spLocks noGrp="1"/>
          </p:cNvSpPr>
          <p:nvPr>
            <p:ph type="dt" sz="quarter" idx="1"/>
          </p:nvPr>
        </p:nvSpPr>
        <p:spPr>
          <a:xfrm>
            <a:off x="3808181" y="1"/>
            <a:ext cx="2913327" cy="492680"/>
          </a:xfrm>
          <a:prstGeom prst="rect">
            <a:avLst/>
          </a:prstGeom>
        </p:spPr>
        <p:txBody>
          <a:bodyPr vert="horz" lIns="90617" tIns="45309" rIns="90617" bIns="45309" rtlCol="0"/>
          <a:lstStyle>
            <a:lvl1pPr algn="r">
              <a:defRPr sz="1200"/>
            </a:lvl1pPr>
          </a:lstStyle>
          <a:p>
            <a:fld id="{98A15F08-C4E0-4EDC-AAAE-197BE4F6DB69}" type="datetimeFigureOut">
              <a:rPr lang="nb-NO" smtClean="0"/>
              <a:pPr/>
              <a:t>08.06.2011</a:t>
            </a:fld>
            <a:endParaRPr lang="nb-NO"/>
          </a:p>
        </p:txBody>
      </p:sp>
      <p:sp>
        <p:nvSpPr>
          <p:cNvPr id="4" name="Plassholder for bunntekst 3"/>
          <p:cNvSpPr>
            <a:spLocks noGrp="1"/>
          </p:cNvSpPr>
          <p:nvPr>
            <p:ph type="ftr" sz="quarter" idx="2"/>
          </p:nvPr>
        </p:nvSpPr>
        <p:spPr>
          <a:xfrm>
            <a:off x="1" y="9359223"/>
            <a:ext cx="2913327" cy="492680"/>
          </a:xfrm>
          <a:prstGeom prst="rect">
            <a:avLst/>
          </a:prstGeom>
        </p:spPr>
        <p:txBody>
          <a:bodyPr vert="horz" lIns="90617" tIns="45309" rIns="90617" bIns="45309" rtlCol="0" anchor="b"/>
          <a:lstStyle>
            <a:lvl1pPr algn="l">
              <a:defRPr sz="1200"/>
            </a:lvl1pPr>
          </a:lstStyle>
          <a:p>
            <a:endParaRPr lang="nb-NO"/>
          </a:p>
        </p:txBody>
      </p:sp>
      <p:sp>
        <p:nvSpPr>
          <p:cNvPr id="5" name="Plassholder for lysbildenummer 4"/>
          <p:cNvSpPr>
            <a:spLocks noGrp="1"/>
          </p:cNvSpPr>
          <p:nvPr>
            <p:ph type="sldNum" sz="quarter" idx="3"/>
          </p:nvPr>
        </p:nvSpPr>
        <p:spPr>
          <a:xfrm>
            <a:off x="3808181" y="9359223"/>
            <a:ext cx="2913327" cy="492680"/>
          </a:xfrm>
          <a:prstGeom prst="rect">
            <a:avLst/>
          </a:prstGeom>
        </p:spPr>
        <p:txBody>
          <a:bodyPr vert="horz" lIns="90617" tIns="45309" rIns="90617" bIns="45309" rtlCol="0" anchor="b"/>
          <a:lstStyle>
            <a:lvl1pPr algn="r">
              <a:defRPr sz="1200"/>
            </a:lvl1pPr>
          </a:lstStyle>
          <a:p>
            <a:fld id="{BDDA0D75-5257-45CA-9535-BD3338D1F33D}" type="slidenum">
              <a:rPr lang="nb-NO" smtClean="0"/>
              <a:pPr/>
              <a:t>‹nr.›</a:t>
            </a:fld>
            <a:endParaRPr lang="nb-NO"/>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1" y="1"/>
            <a:ext cx="2913327" cy="492680"/>
          </a:xfrm>
          <a:prstGeom prst="rect">
            <a:avLst/>
          </a:prstGeom>
        </p:spPr>
        <p:txBody>
          <a:bodyPr vert="horz" lIns="90617" tIns="45309" rIns="90617" bIns="45309" rtlCol="0"/>
          <a:lstStyle>
            <a:lvl1pPr algn="l">
              <a:defRPr sz="1200"/>
            </a:lvl1pPr>
          </a:lstStyle>
          <a:p>
            <a:endParaRPr lang="da-DK"/>
          </a:p>
        </p:txBody>
      </p:sp>
      <p:sp>
        <p:nvSpPr>
          <p:cNvPr id="3" name="Pladsholder til dato 2"/>
          <p:cNvSpPr>
            <a:spLocks noGrp="1"/>
          </p:cNvSpPr>
          <p:nvPr>
            <p:ph type="dt" idx="1"/>
          </p:nvPr>
        </p:nvSpPr>
        <p:spPr>
          <a:xfrm>
            <a:off x="3808181" y="1"/>
            <a:ext cx="2913327" cy="492680"/>
          </a:xfrm>
          <a:prstGeom prst="rect">
            <a:avLst/>
          </a:prstGeom>
        </p:spPr>
        <p:txBody>
          <a:bodyPr vert="horz" lIns="90617" tIns="45309" rIns="90617" bIns="45309" rtlCol="0"/>
          <a:lstStyle>
            <a:lvl1pPr algn="r">
              <a:defRPr sz="1200"/>
            </a:lvl1pPr>
          </a:lstStyle>
          <a:p>
            <a:fld id="{27B06BDA-62A1-402B-AAFE-55531C7C5B9C}" type="datetimeFigureOut">
              <a:rPr lang="da-DK" smtClean="0"/>
              <a:pPr/>
              <a:t>08-06-2011</a:t>
            </a:fld>
            <a:endParaRPr lang="da-DK"/>
          </a:p>
        </p:txBody>
      </p:sp>
      <p:sp>
        <p:nvSpPr>
          <p:cNvPr id="4" name="Pladsholder til diasbillede 3"/>
          <p:cNvSpPr>
            <a:spLocks noGrp="1" noRot="1" noChangeAspect="1"/>
          </p:cNvSpPr>
          <p:nvPr>
            <p:ph type="sldImg" idx="2"/>
          </p:nvPr>
        </p:nvSpPr>
        <p:spPr>
          <a:xfrm>
            <a:off x="898525" y="738188"/>
            <a:ext cx="4926013" cy="3695700"/>
          </a:xfrm>
          <a:prstGeom prst="rect">
            <a:avLst/>
          </a:prstGeom>
          <a:noFill/>
          <a:ln w="12700">
            <a:solidFill>
              <a:prstClr val="black"/>
            </a:solidFill>
          </a:ln>
        </p:spPr>
        <p:txBody>
          <a:bodyPr vert="horz" lIns="90617" tIns="45309" rIns="90617" bIns="45309" rtlCol="0" anchor="ctr"/>
          <a:lstStyle/>
          <a:p>
            <a:endParaRPr lang="da-DK"/>
          </a:p>
        </p:txBody>
      </p:sp>
      <p:sp>
        <p:nvSpPr>
          <p:cNvPr id="5" name="Pladsholder til noter 4"/>
          <p:cNvSpPr>
            <a:spLocks noGrp="1"/>
          </p:cNvSpPr>
          <p:nvPr>
            <p:ph type="body" sz="quarter" idx="3"/>
          </p:nvPr>
        </p:nvSpPr>
        <p:spPr>
          <a:xfrm>
            <a:off x="672307" y="4680467"/>
            <a:ext cx="5378450" cy="4434126"/>
          </a:xfrm>
          <a:prstGeom prst="rect">
            <a:avLst/>
          </a:prstGeom>
        </p:spPr>
        <p:txBody>
          <a:bodyPr vert="horz" lIns="90617" tIns="45309" rIns="90617" bIns="45309" rtlCol="0">
            <a:normAutofit/>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6" name="Pladsholder til sidefod 5"/>
          <p:cNvSpPr>
            <a:spLocks noGrp="1"/>
          </p:cNvSpPr>
          <p:nvPr>
            <p:ph type="ftr" sz="quarter" idx="4"/>
          </p:nvPr>
        </p:nvSpPr>
        <p:spPr>
          <a:xfrm>
            <a:off x="1" y="9359223"/>
            <a:ext cx="2913327" cy="492680"/>
          </a:xfrm>
          <a:prstGeom prst="rect">
            <a:avLst/>
          </a:prstGeom>
        </p:spPr>
        <p:txBody>
          <a:bodyPr vert="horz" lIns="90617" tIns="45309" rIns="90617" bIns="45309" rtlCol="0" anchor="b"/>
          <a:lstStyle>
            <a:lvl1pPr algn="l">
              <a:defRPr sz="1200"/>
            </a:lvl1pPr>
          </a:lstStyle>
          <a:p>
            <a:endParaRPr lang="da-DK"/>
          </a:p>
        </p:txBody>
      </p:sp>
      <p:sp>
        <p:nvSpPr>
          <p:cNvPr id="7" name="Pladsholder til diasnummer 6"/>
          <p:cNvSpPr>
            <a:spLocks noGrp="1"/>
          </p:cNvSpPr>
          <p:nvPr>
            <p:ph type="sldNum" sz="quarter" idx="5"/>
          </p:nvPr>
        </p:nvSpPr>
        <p:spPr>
          <a:xfrm>
            <a:off x="3808181" y="9359223"/>
            <a:ext cx="2913327" cy="492680"/>
          </a:xfrm>
          <a:prstGeom prst="rect">
            <a:avLst/>
          </a:prstGeom>
        </p:spPr>
        <p:txBody>
          <a:bodyPr vert="horz" lIns="90617" tIns="45309" rIns="90617" bIns="45309" rtlCol="0" anchor="b"/>
          <a:lstStyle>
            <a:lvl1pPr algn="r">
              <a:defRPr sz="1200"/>
            </a:lvl1pPr>
          </a:lstStyle>
          <a:p>
            <a:fld id="{D17F5DF3-2668-4C33-BAC7-C62D618EFA86}" type="slidenum">
              <a:rPr lang="da-DK" smtClean="0"/>
              <a:pPr/>
              <a:t>‹nr.›</a:t>
            </a:fld>
            <a:endParaRPr lang="da-DK"/>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en-GB" dirty="0" smtClean="0"/>
              <a:t>Dear colleagues,</a:t>
            </a:r>
          </a:p>
          <a:p>
            <a:endParaRPr lang="en-GB" dirty="0" smtClean="0"/>
          </a:p>
          <a:p>
            <a:r>
              <a:rPr lang="en-GB" dirty="0" smtClean="0"/>
              <a:t>Thank you for this opportunity to raise awareness of INTOSAI’s official International Standards of Supreme Audit Institutions – the so-called ISSAIs. </a:t>
            </a:r>
            <a:endParaRPr lang="en-GB" dirty="0"/>
          </a:p>
        </p:txBody>
      </p:sp>
      <p:sp>
        <p:nvSpPr>
          <p:cNvPr id="4" name="Pladsholder til diasnummer 3"/>
          <p:cNvSpPr>
            <a:spLocks noGrp="1"/>
          </p:cNvSpPr>
          <p:nvPr>
            <p:ph type="sldNum" sz="quarter" idx="10"/>
          </p:nvPr>
        </p:nvSpPr>
        <p:spPr/>
        <p:txBody>
          <a:bodyPr/>
          <a:lstStyle/>
          <a:p>
            <a:fld id="{C96D7991-52B1-4F43-A4C9-5096CF93BDD0}" type="slidenum">
              <a:rPr lang="en-GB" smtClean="0">
                <a:solidFill>
                  <a:prstClr val="black"/>
                </a:solidFill>
              </a:rPr>
              <a:pPr/>
              <a:t>1</a:t>
            </a:fld>
            <a:endParaRPr lang="en-GB" dirty="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da-DK" dirty="0" err="1" smtClean="0"/>
              <a:t>Now</a:t>
            </a:r>
            <a:r>
              <a:rPr lang="da-DK" dirty="0" smtClean="0"/>
              <a:t>, let </a:t>
            </a:r>
            <a:r>
              <a:rPr lang="da-DK" dirty="0" err="1" smtClean="0"/>
              <a:t>us</a:t>
            </a:r>
            <a:r>
              <a:rPr lang="da-DK" dirty="0" smtClean="0"/>
              <a:t> </a:t>
            </a:r>
            <a:r>
              <a:rPr lang="da-DK" dirty="0" err="1" smtClean="0"/>
              <a:t>turn</a:t>
            </a:r>
            <a:r>
              <a:rPr lang="da-DK" dirty="0" smtClean="0"/>
              <a:t> to a brief </a:t>
            </a:r>
            <a:r>
              <a:rPr lang="da-DK" dirty="0" err="1" smtClean="0"/>
              <a:t>overview</a:t>
            </a:r>
            <a:r>
              <a:rPr lang="da-DK" dirty="0" smtClean="0"/>
              <a:t> of the ISSAI </a:t>
            </a:r>
            <a:r>
              <a:rPr lang="da-DK" dirty="0" err="1" smtClean="0"/>
              <a:t>framework</a:t>
            </a:r>
            <a:r>
              <a:rPr lang="da-DK" dirty="0" smtClean="0"/>
              <a:t>:</a:t>
            </a:r>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10</a:t>
            </a:fld>
            <a:endParaRPr lang="da-DK">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en-US" dirty="0" smtClean="0"/>
              <a:t>The objective of the ISSAI framework is to provide easy access to a complete and updated collection of professional standards and best practice guidelines for public sector auditors. All the ISSAIs have been officially authorized and endorsed by INTOSAI.</a:t>
            </a:r>
            <a:endParaRPr lang="en-US" b="1" dirty="0" smtClean="0"/>
          </a:p>
          <a:p>
            <a:endParaRPr lang="en-US" b="1" dirty="0" smtClean="0"/>
          </a:p>
          <a:p>
            <a:r>
              <a:rPr lang="en-US" b="1" dirty="0" smtClean="0"/>
              <a:t>The International Standards of Supreme Audit Institutions (ISSAI)</a:t>
            </a:r>
            <a:r>
              <a:rPr lang="en-US" dirty="0" smtClean="0"/>
              <a:t> are stating the basic prerequisites for the proper functioning and professional conduct of Supreme Audit Institutions and the fundamental principles in auditing of public entities. </a:t>
            </a:r>
          </a:p>
          <a:p>
            <a:r>
              <a:rPr lang="en-US" dirty="0" smtClean="0"/>
              <a:t>  </a:t>
            </a:r>
          </a:p>
          <a:p>
            <a:r>
              <a:rPr lang="en-US" b="1" dirty="0" smtClean="0"/>
              <a:t>INTOSAI Guidance for Good Governance (INTOSAI GOV)</a:t>
            </a:r>
            <a:r>
              <a:rPr lang="en-US" dirty="0" smtClean="0"/>
              <a:t> is providing guidance to public authorities on the proper administration of public funds. </a:t>
            </a:r>
          </a:p>
          <a:p>
            <a:endParaRPr lang="en-US" dirty="0" smtClean="0"/>
          </a:p>
          <a:p>
            <a:r>
              <a:rPr lang="en-US" dirty="0" smtClean="0"/>
              <a:t>The framework is divided into 4 levels;</a:t>
            </a:r>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11</a:t>
            </a:fld>
            <a:endParaRPr lang="da-DK">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da-DK" dirty="0" smtClean="0"/>
              <a:t>The Lima </a:t>
            </a:r>
            <a:r>
              <a:rPr lang="da-DK" dirty="0" err="1" smtClean="0"/>
              <a:t>Declaration</a:t>
            </a:r>
            <a:r>
              <a:rPr lang="da-DK" dirty="0" smtClean="0"/>
              <a:t> </a:t>
            </a:r>
            <a:r>
              <a:rPr lang="da-DK" dirty="0" err="1" smtClean="0"/>
              <a:t>was</a:t>
            </a:r>
            <a:r>
              <a:rPr lang="da-DK" dirty="0" smtClean="0"/>
              <a:t> </a:t>
            </a:r>
            <a:r>
              <a:rPr lang="da-DK" dirty="0" err="1" smtClean="0"/>
              <a:t>adopted</a:t>
            </a:r>
            <a:r>
              <a:rPr lang="da-DK" dirty="0" smtClean="0"/>
              <a:t> at INCOSAI in 1977.</a:t>
            </a:r>
          </a:p>
          <a:p>
            <a:endParaRPr lang="da-DK" dirty="0" smtClean="0"/>
          </a:p>
          <a:p>
            <a:r>
              <a:rPr lang="en-US" dirty="0" smtClean="0"/>
              <a:t>The Lima Declaration is equally significant for all Supreme Audit Institutions in INTOSAI, irrespective of region, the development they have undergone, their integration into the system of government or their </a:t>
            </a:r>
            <a:r>
              <a:rPr lang="en-US" dirty="0" err="1" smtClean="0"/>
              <a:t>organisational</a:t>
            </a:r>
            <a:r>
              <a:rPr lang="en-US" dirty="0" smtClean="0"/>
              <a:t> structure. </a:t>
            </a:r>
          </a:p>
          <a:p>
            <a:endParaRPr lang="en-US" dirty="0" smtClean="0"/>
          </a:p>
          <a:p>
            <a:r>
              <a:rPr lang="en-US" dirty="0" smtClean="0"/>
              <a:t>The declaration presents  a comprehensive list of the goals and issues relating to government auditing.</a:t>
            </a:r>
          </a:p>
          <a:p>
            <a:endParaRPr lang="en-US" dirty="0" smtClean="0"/>
          </a:p>
          <a:p>
            <a:r>
              <a:rPr lang="en-US" dirty="0" smtClean="0"/>
              <a:t>The chief aim of the Lima Declaration is to call for independent government auditing. </a:t>
            </a:r>
          </a:p>
          <a:p>
            <a:endParaRPr lang="en-US" dirty="0" smtClean="0"/>
          </a:p>
          <a:p>
            <a:r>
              <a:rPr lang="en-US" dirty="0" smtClean="0"/>
              <a:t>That a SAI becomes independent, however, does not mean that is meets with the  requirements of the Lima Declaration; the independence must also be anchored in the legislation. </a:t>
            </a:r>
          </a:p>
          <a:p>
            <a:endParaRPr lang="en-US" dirty="0" smtClean="0"/>
          </a:p>
          <a:p>
            <a:r>
              <a:rPr lang="en-US" dirty="0" smtClean="0"/>
              <a:t>Rule of law and democracy are therefore essential premises for truly independent government auditing and are the pillars on which the Declaration of Lima is founded. </a:t>
            </a:r>
            <a:endParaRPr lang="da-DK" dirty="0" smtClean="0"/>
          </a:p>
          <a:p>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12</a:t>
            </a:fld>
            <a:endParaRPr lang="da-DK">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pPr>
              <a:buFont typeface="Arial" charset="0"/>
              <a:buNone/>
            </a:pPr>
            <a:r>
              <a:rPr lang="en-GB" b="1" dirty="0" smtClean="0">
                <a:latin typeface="Arial" pitchFamily="34" charset="0"/>
                <a:ea typeface="Verdana" pitchFamily="34" charset="0"/>
                <a:cs typeface="Arial" pitchFamily="34" charset="0"/>
              </a:rPr>
              <a:t>Level 2 - Prerequisites for the Functioning of  SAIs</a:t>
            </a:r>
            <a:endParaRPr lang="en-GB" dirty="0" smtClean="0">
              <a:latin typeface="Arial" pitchFamily="34" charset="0"/>
              <a:ea typeface="Verdana" pitchFamily="34" charset="0"/>
              <a:cs typeface="Arial" pitchFamily="34" charset="0"/>
            </a:endParaRPr>
          </a:p>
          <a:p>
            <a:endParaRPr lang="da-DK" dirty="0" smtClean="0"/>
          </a:p>
          <a:p>
            <a:r>
              <a:rPr lang="da-DK" dirty="0" smtClean="0"/>
              <a:t>I </a:t>
            </a:r>
            <a:r>
              <a:rPr lang="da-DK" dirty="0" err="1" smtClean="0"/>
              <a:t>will</a:t>
            </a:r>
            <a:r>
              <a:rPr lang="da-DK" dirty="0" smtClean="0"/>
              <a:t> not go </a:t>
            </a:r>
            <a:r>
              <a:rPr lang="da-DK" dirty="0" err="1" smtClean="0"/>
              <a:t>into</a:t>
            </a:r>
            <a:r>
              <a:rPr lang="da-DK" dirty="0" smtClean="0"/>
              <a:t> all of </a:t>
            </a:r>
            <a:r>
              <a:rPr lang="da-DK" dirty="0" err="1" smtClean="0"/>
              <a:t>them</a:t>
            </a:r>
            <a:r>
              <a:rPr lang="da-DK" dirty="0" smtClean="0"/>
              <a:t>, but just </a:t>
            </a:r>
            <a:r>
              <a:rPr lang="da-DK" dirty="0" err="1" smtClean="0"/>
              <a:t>mention</a:t>
            </a:r>
            <a:r>
              <a:rPr lang="da-DK" dirty="0" smtClean="0">
                <a:solidFill>
                  <a:srgbClr val="FF0000"/>
                </a:solidFill>
              </a:rPr>
              <a:t> </a:t>
            </a:r>
            <a:r>
              <a:rPr lang="da-DK" dirty="0" smtClean="0"/>
              <a:t>the </a:t>
            </a:r>
            <a:r>
              <a:rPr lang="da-DK" dirty="0" err="1" smtClean="0"/>
              <a:t>two</a:t>
            </a:r>
            <a:r>
              <a:rPr lang="da-DK" dirty="0" smtClean="0"/>
              <a:t> </a:t>
            </a:r>
            <a:r>
              <a:rPr lang="da-DK" dirty="0" err="1" smtClean="0"/>
              <a:t>adopted</a:t>
            </a:r>
            <a:r>
              <a:rPr lang="da-DK" dirty="0" smtClean="0"/>
              <a:t> last </a:t>
            </a:r>
            <a:r>
              <a:rPr lang="da-DK" dirty="0" err="1" smtClean="0"/>
              <a:t>year</a:t>
            </a:r>
            <a:r>
              <a:rPr lang="da-DK" dirty="0" smtClean="0"/>
              <a:t> at INCOSAI:</a:t>
            </a:r>
          </a:p>
          <a:p>
            <a:endParaRPr lang="da-DK" b="1" dirty="0" smtClean="0"/>
          </a:p>
          <a:p>
            <a:r>
              <a:rPr lang="da-DK" b="1" dirty="0" smtClean="0"/>
              <a:t>ISSAI 20/21 </a:t>
            </a:r>
            <a:r>
              <a:rPr lang="da-DK" b="1" dirty="0" err="1" smtClean="0"/>
              <a:t>Principles</a:t>
            </a:r>
            <a:r>
              <a:rPr lang="da-DK" b="1" dirty="0" smtClean="0"/>
              <a:t> of </a:t>
            </a:r>
            <a:r>
              <a:rPr lang="da-DK" b="1" dirty="0" err="1" smtClean="0"/>
              <a:t>Transparency</a:t>
            </a:r>
            <a:r>
              <a:rPr lang="da-DK" b="1" dirty="0" smtClean="0"/>
              <a:t> and </a:t>
            </a:r>
            <a:r>
              <a:rPr lang="da-DK" b="1" dirty="0" err="1" smtClean="0"/>
              <a:t>Accountability</a:t>
            </a:r>
            <a:endParaRPr lang="da-DK" b="1" dirty="0" smtClean="0"/>
          </a:p>
          <a:p>
            <a:pPr marL="342900" indent="-342900">
              <a:buFont typeface="+mj-lt"/>
              <a:buAutoNum type="arabicPeriod"/>
            </a:pPr>
            <a:r>
              <a:rPr lang="en-US" dirty="0" smtClean="0"/>
              <a:t>The purpose of this document is to advance principles of transparency and accountability for SAIs in order to assist them in leading by example in their own governance and practices. </a:t>
            </a:r>
          </a:p>
          <a:p>
            <a:pPr marL="342900" indent="-342900">
              <a:buFont typeface="+mj-lt"/>
              <a:buAutoNum type="arabicPeriod"/>
            </a:pPr>
            <a:r>
              <a:rPr lang="en-US" dirty="0" smtClean="0"/>
              <a:t>SAIs form part of an overall legal and constitutional system within their respective countries, and are accountable to various parties, including legislative bodies and the public. </a:t>
            </a:r>
          </a:p>
          <a:p>
            <a:pPr marL="342900" indent="-342900">
              <a:buFont typeface="+mj-lt"/>
              <a:buAutoNum type="arabicPeriod"/>
            </a:pPr>
            <a:endParaRPr lang="en-US" dirty="0" smtClean="0"/>
          </a:p>
          <a:p>
            <a:pPr marL="342900" indent="-342900"/>
            <a:r>
              <a:rPr lang="en-US" dirty="0" smtClean="0"/>
              <a:t>and</a:t>
            </a:r>
            <a:endParaRPr lang="da-DK" dirty="0" smtClean="0"/>
          </a:p>
          <a:p>
            <a:endParaRPr lang="da-DK" dirty="0" smtClean="0"/>
          </a:p>
          <a:p>
            <a:r>
              <a:rPr lang="en-GB" b="1" dirty="0" smtClean="0">
                <a:ea typeface="Verdana" pitchFamily="34" charset="0"/>
                <a:cs typeface="Verdana" pitchFamily="34" charset="0"/>
              </a:rPr>
              <a:t>ISSAI 40 Quality Control for SAIs </a:t>
            </a:r>
          </a:p>
          <a:p>
            <a:pPr marL="342900" lvl="2" indent="-342900">
              <a:buFont typeface="+mj-lt"/>
              <a:buAutoNum type="arabicPeriod"/>
            </a:pPr>
            <a:r>
              <a:rPr lang="en-GB" dirty="0" smtClean="0">
                <a:ea typeface="Verdana" pitchFamily="34" charset="0"/>
                <a:cs typeface="Verdana" pitchFamily="34" charset="0"/>
              </a:rPr>
              <a:t>The purpose of ISSAI 40 is to assist SAIs in establishing and maintaining an appropriate system of quality control which covers all of their work.  </a:t>
            </a:r>
          </a:p>
          <a:p>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13</a:t>
            </a:fld>
            <a:endParaRPr lang="da-DK">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da-DK" dirty="0" smtClean="0"/>
              <a:t> </a:t>
            </a:r>
            <a:r>
              <a:rPr lang="da-DK" dirty="0" err="1" smtClean="0"/>
              <a:t>On</a:t>
            </a:r>
            <a:r>
              <a:rPr lang="da-DK" dirty="0" smtClean="0"/>
              <a:t> </a:t>
            </a:r>
            <a:r>
              <a:rPr lang="da-DK" dirty="0" err="1" smtClean="0"/>
              <a:t>level</a:t>
            </a:r>
            <a:r>
              <a:rPr lang="da-DK" dirty="0" smtClean="0"/>
              <a:t> 3 </a:t>
            </a:r>
            <a:r>
              <a:rPr lang="da-DK" dirty="0" err="1" smtClean="0"/>
              <a:t>we</a:t>
            </a:r>
            <a:r>
              <a:rPr lang="da-DK" dirty="0" smtClean="0"/>
              <a:t> have the Fundamental </a:t>
            </a:r>
            <a:r>
              <a:rPr lang="da-DK" dirty="0" err="1" smtClean="0"/>
              <a:t>Auditing</a:t>
            </a:r>
            <a:r>
              <a:rPr lang="da-DK" dirty="0" smtClean="0"/>
              <a:t> </a:t>
            </a:r>
            <a:r>
              <a:rPr lang="da-DK" dirty="0" err="1" smtClean="0"/>
              <a:t>Principles</a:t>
            </a:r>
            <a:endParaRPr lang="da-DK" dirty="0" smtClean="0"/>
          </a:p>
          <a:p>
            <a:endParaRPr lang="da-DK" dirty="0" smtClean="0"/>
          </a:p>
          <a:p>
            <a:r>
              <a:rPr lang="da-DK" dirty="0" err="1" smtClean="0"/>
              <a:t>These</a:t>
            </a:r>
            <a:r>
              <a:rPr lang="da-DK" dirty="0" smtClean="0"/>
              <a:t> </a:t>
            </a:r>
            <a:r>
              <a:rPr lang="da-DK" dirty="0" err="1" smtClean="0"/>
              <a:t>documents</a:t>
            </a:r>
            <a:r>
              <a:rPr lang="da-DK" dirty="0" smtClean="0"/>
              <a:t> </a:t>
            </a:r>
            <a:r>
              <a:rPr lang="da-DK" dirty="0" err="1" smtClean="0"/>
              <a:t>are</a:t>
            </a:r>
            <a:r>
              <a:rPr lang="da-DK" dirty="0" smtClean="0"/>
              <a:t>  </a:t>
            </a:r>
            <a:r>
              <a:rPr lang="da-DK" dirty="0" err="1" smtClean="0"/>
              <a:t>currently</a:t>
            </a:r>
            <a:r>
              <a:rPr lang="da-DK" dirty="0" smtClean="0"/>
              <a:t> </a:t>
            </a:r>
            <a:r>
              <a:rPr lang="da-DK" dirty="0" err="1" smtClean="0"/>
              <a:t>being</a:t>
            </a:r>
            <a:r>
              <a:rPr lang="da-DK" dirty="0" smtClean="0"/>
              <a:t> </a:t>
            </a:r>
            <a:r>
              <a:rPr lang="da-DK" dirty="0" err="1" smtClean="0"/>
              <a:t>revised</a:t>
            </a:r>
            <a:r>
              <a:rPr lang="da-DK" dirty="0" smtClean="0"/>
              <a:t>. The </a:t>
            </a:r>
            <a:r>
              <a:rPr lang="da-DK" dirty="0" err="1" smtClean="0"/>
              <a:t>development</a:t>
            </a:r>
            <a:r>
              <a:rPr lang="da-DK" dirty="0" smtClean="0"/>
              <a:t> of the </a:t>
            </a:r>
            <a:r>
              <a:rPr lang="da-DK" dirty="0" err="1" smtClean="0"/>
              <a:t>many</a:t>
            </a:r>
            <a:r>
              <a:rPr lang="da-DK" dirty="0" smtClean="0"/>
              <a:t> new </a:t>
            </a:r>
            <a:r>
              <a:rPr lang="da-DK" dirty="0" err="1" smtClean="0"/>
              <a:t>ISSAIs</a:t>
            </a:r>
            <a:r>
              <a:rPr lang="da-DK" dirty="0" smtClean="0"/>
              <a:t> in </a:t>
            </a:r>
            <a:r>
              <a:rPr lang="da-DK" dirty="0" err="1" smtClean="0"/>
              <a:t>particular</a:t>
            </a:r>
            <a:r>
              <a:rPr lang="da-DK" dirty="0" smtClean="0"/>
              <a:t> </a:t>
            </a:r>
            <a:r>
              <a:rPr lang="da-DK" dirty="0" err="1" smtClean="0"/>
              <a:t>on</a:t>
            </a:r>
            <a:r>
              <a:rPr lang="da-DK" dirty="0" smtClean="0"/>
              <a:t> </a:t>
            </a:r>
            <a:r>
              <a:rPr lang="da-DK" dirty="0" err="1" smtClean="0"/>
              <a:t>level</a:t>
            </a:r>
            <a:r>
              <a:rPr lang="da-DK" dirty="0" smtClean="0"/>
              <a:t> 4 of the </a:t>
            </a:r>
            <a:r>
              <a:rPr lang="da-DK" dirty="0" err="1" smtClean="0"/>
              <a:t>framework</a:t>
            </a:r>
            <a:r>
              <a:rPr lang="da-DK" dirty="0" smtClean="0"/>
              <a:t>, has made it clear </a:t>
            </a:r>
            <a:r>
              <a:rPr lang="da-DK" dirty="0" err="1" smtClean="0"/>
              <a:t>that</a:t>
            </a:r>
            <a:r>
              <a:rPr lang="da-DK" dirty="0" smtClean="0"/>
              <a:t> the fundamental </a:t>
            </a:r>
            <a:r>
              <a:rPr lang="da-DK" dirty="0" err="1" smtClean="0"/>
              <a:t>auditing</a:t>
            </a:r>
            <a:r>
              <a:rPr lang="da-DK" dirty="0" smtClean="0"/>
              <a:t> </a:t>
            </a:r>
            <a:r>
              <a:rPr lang="da-DK" dirty="0" err="1" smtClean="0"/>
              <a:t>principles</a:t>
            </a:r>
            <a:r>
              <a:rPr lang="da-DK" dirty="0" smtClean="0"/>
              <a:t> </a:t>
            </a:r>
            <a:r>
              <a:rPr lang="da-DK" dirty="0" err="1" smtClean="0"/>
              <a:t>were</a:t>
            </a:r>
            <a:r>
              <a:rPr lang="da-DK" dirty="0" smtClean="0"/>
              <a:t> in </a:t>
            </a:r>
            <a:r>
              <a:rPr lang="da-DK" dirty="0" err="1" smtClean="0"/>
              <a:t>need</a:t>
            </a:r>
            <a:r>
              <a:rPr lang="da-DK" dirty="0" smtClean="0"/>
              <a:t> of a revision to </a:t>
            </a:r>
            <a:r>
              <a:rPr lang="da-DK" dirty="0" err="1" smtClean="0"/>
              <a:t>ensure</a:t>
            </a:r>
            <a:r>
              <a:rPr lang="da-DK" dirty="0" smtClean="0"/>
              <a:t> the </a:t>
            </a:r>
            <a:r>
              <a:rPr lang="da-DK" dirty="0" err="1" smtClean="0"/>
              <a:t>consistency</a:t>
            </a:r>
            <a:r>
              <a:rPr lang="da-DK" dirty="0" smtClean="0"/>
              <a:t> of the </a:t>
            </a:r>
            <a:r>
              <a:rPr lang="da-DK" dirty="0" err="1" smtClean="0"/>
              <a:t>framework</a:t>
            </a:r>
            <a:r>
              <a:rPr lang="da-DK" dirty="0" smtClean="0"/>
              <a:t> </a:t>
            </a:r>
            <a:r>
              <a:rPr lang="da-DK" dirty="0" err="1" smtClean="0"/>
              <a:t>across</a:t>
            </a:r>
            <a:r>
              <a:rPr lang="da-DK" dirty="0" smtClean="0"/>
              <a:t> the </a:t>
            </a:r>
            <a:r>
              <a:rPr lang="da-DK" dirty="0" err="1" smtClean="0"/>
              <a:t>four</a:t>
            </a:r>
            <a:r>
              <a:rPr lang="da-DK" dirty="0" smtClean="0"/>
              <a:t> </a:t>
            </a:r>
            <a:r>
              <a:rPr lang="da-DK" dirty="0" err="1" smtClean="0"/>
              <a:t>levels</a:t>
            </a:r>
            <a:r>
              <a:rPr lang="da-DK" dirty="0" smtClean="0"/>
              <a:t>. </a:t>
            </a:r>
          </a:p>
          <a:p>
            <a:endParaRPr lang="da-DK" dirty="0" smtClean="0"/>
          </a:p>
          <a:p>
            <a:r>
              <a:rPr lang="da-DK" dirty="0" smtClean="0"/>
              <a:t>The </a:t>
            </a:r>
            <a:r>
              <a:rPr lang="da-DK" dirty="0" err="1" smtClean="0"/>
              <a:t>revising</a:t>
            </a:r>
            <a:r>
              <a:rPr lang="da-DK" dirty="0" smtClean="0"/>
              <a:t> of the </a:t>
            </a:r>
            <a:r>
              <a:rPr lang="da-DK" dirty="0" err="1" smtClean="0"/>
              <a:t>documents</a:t>
            </a:r>
            <a:r>
              <a:rPr lang="da-DK" dirty="0" smtClean="0"/>
              <a:t> </a:t>
            </a:r>
            <a:r>
              <a:rPr lang="da-DK" dirty="0" err="1" smtClean="0"/>
              <a:t>on</a:t>
            </a:r>
            <a:r>
              <a:rPr lang="da-DK" dirty="0" smtClean="0"/>
              <a:t> </a:t>
            </a:r>
            <a:r>
              <a:rPr lang="da-DK" dirty="0" err="1" smtClean="0"/>
              <a:t>level</a:t>
            </a:r>
            <a:r>
              <a:rPr lang="da-DK" dirty="0" smtClean="0"/>
              <a:t> 3 is </a:t>
            </a:r>
            <a:r>
              <a:rPr lang="da-DK" dirty="0" err="1" smtClean="0"/>
              <a:t>carried</a:t>
            </a:r>
            <a:r>
              <a:rPr lang="da-DK" dirty="0" smtClean="0"/>
              <a:t> out by the </a:t>
            </a:r>
            <a:r>
              <a:rPr lang="da-DK" b="1" dirty="0" err="1" smtClean="0"/>
              <a:t>Harmonisation</a:t>
            </a:r>
            <a:r>
              <a:rPr lang="da-DK" b="1" dirty="0" smtClean="0"/>
              <a:t> Project </a:t>
            </a:r>
            <a:r>
              <a:rPr lang="da-DK" dirty="0" err="1" smtClean="0"/>
              <a:t>which</a:t>
            </a:r>
            <a:r>
              <a:rPr lang="da-DK" dirty="0" smtClean="0"/>
              <a:t> is </a:t>
            </a:r>
            <a:r>
              <a:rPr lang="da-DK" dirty="0" err="1" smtClean="0"/>
              <a:t>mandated</a:t>
            </a:r>
            <a:r>
              <a:rPr lang="da-DK" dirty="0" smtClean="0"/>
              <a:t> to:</a:t>
            </a:r>
          </a:p>
          <a:p>
            <a:endParaRPr lang="en-US" dirty="0" smtClean="0"/>
          </a:p>
          <a:p>
            <a:pPr marL="342900" indent="-342900">
              <a:buFont typeface="+mj-lt"/>
              <a:buAutoNum type="arabicPeriod"/>
            </a:pPr>
            <a:r>
              <a:rPr lang="en-US" dirty="0" smtClean="0"/>
              <a:t>Revise the fundamental auditing principles (ISSAI 100-999) to improve the overview of the full set of ISSAI’s, including the implementation guidelines on financial, performance and compliance auditing (ISSAI 1000-4999). </a:t>
            </a:r>
          </a:p>
          <a:p>
            <a:pPr marL="342900" indent="-342900"/>
            <a:endParaRPr lang="en-US" dirty="0" smtClean="0"/>
          </a:p>
          <a:p>
            <a:pPr marL="342900" indent="-342900"/>
            <a:r>
              <a:rPr lang="en-US" dirty="0" smtClean="0"/>
              <a:t>and ensure that:</a:t>
            </a:r>
          </a:p>
          <a:p>
            <a:pPr marL="342900" indent="-342900"/>
            <a:endParaRPr lang="en-US" dirty="0" smtClean="0"/>
          </a:p>
          <a:p>
            <a:pPr marL="342900" indent="-342900">
              <a:buFont typeface="+mj-lt"/>
              <a:buAutoNum type="arabicPeriod" startAt="2"/>
            </a:pPr>
            <a:r>
              <a:rPr lang="en-US" dirty="0" smtClean="0"/>
              <a:t>the principles establish a “common language” which can be used for explaining and comparing the tasks of SAIs across their different national settings.</a:t>
            </a:r>
            <a:endParaRPr lang="da-DK" dirty="0" smtClean="0"/>
          </a:p>
          <a:p>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14</a:t>
            </a:fld>
            <a:endParaRPr lang="da-DK" dirty="0">
              <a:solidFill>
                <a:prstClr val="black"/>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pPr>
              <a:buFont typeface="Arial" charset="0"/>
              <a:buNone/>
            </a:pPr>
            <a:r>
              <a:rPr lang="en-GB" b="1" dirty="0" smtClean="0">
                <a:latin typeface="Arial" pitchFamily="34" charset="0"/>
                <a:cs typeface="Arial" pitchFamily="34" charset="0"/>
              </a:rPr>
              <a:t>Level 4 - Auditing Guidelines</a:t>
            </a:r>
            <a:r>
              <a:rPr lang="en-GB" i="1" dirty="0" smtClean="0">
                <a:latin typeface="Arial" pitchFamily="34" charset="0"/>
                <a:cs typeface="Arial" pitchFamily="34" charset="0"/>
              </a:rPr>
              <a:t> </a:t>
            </a:r>
          </a:p>
          <a:p>
            <a:pPr>
              <a:buFont typeface="Arial" charset="0"/>
              <a:buNone/>
            </a:pPr>
            <a:endParaRPr lang="en-GB" i="1" dirty="0" smtClean="0">
              <a:latin typeface="Arial" pitchFamily="34" charset="0"/>
              <a:cs typeface="Arial" pitchFamily="34" charset="0"/>
            </a:endParaRPr>
          </a:p>
          <a:p>
            <a:pPr>
              <a:buFont typeface="Arial" charset="0"/>
              <a:buNone/>
            </a:pPr>
            <a:r>
              <a:rPr lang="en-GB" dirty="0" smtClean="0">
                <a:latin typeface="Arial" pitchFamily="34" charset="0"/>
                <a:cs typeface="Arial" pitchFamily="34" charset="0"/>
              </a:rPr>
              <a:t>These implementation guidelines are all new and were adopted at last year’s INCOSAI</a:t>
            </a:r>
          </a:p>
          <a:p>
            <a:pPr>
              <a:buFont typeface="Arial" charset="0"/>
              <a:buNone/>
            </a:pPr>
            <a:endParaRPr lang="da-DK" dirty="0" smtClean="0">
              <a:latin typeface="Arial" pitchFamily="34" charset="0"/>
              <a:cs typeface="Arial" pitchFamily="34" charset="0"/>
            </a:endParaRPr>
          </a:p>
          <a:p>
            <a:pPr lvl="1">
              <a:buFont typeface="Arial" charset="0"/>
              <a:buNone/>
            </a:pPr>
            <a:r>
              <a:rPr lang="en-GB" b="1" dirty="0" smtClean="0">
                <a:latin typeface="Arial" pitchFamily="34" charset="0"/>
                <a:cs typeface="Arial" pitchFamily="34" charset="0"/>
              </a:rPr>
              <a:t>ISSAI 1000–2999   Financial Auditing </a:t>
            </a:r>
          </a:p>
          <a:p>
            <a:pPr lvl="1">
              <a:buFont typeface="Arial" charset="0"/>
              <a:buNone/>
            </a:pPr>
            <a:r>
              <a:rPr lang="en-GB" dirty="0" smtClean="0">
                <a:latin typeface="Arial" pitchFamily="34" charset="0"/>
                <a:cs typeface="Arial" pitchFamily="34" charset="0"/>
              </a:rPr>
              <a:t>(including guidelines based on International Standards on Auditing (ISAs) and a Practice Note (PN ))</a:t>
            </a:r>
            <a:endParaRPr lang="da-DK" dirty="0" smtClean="0">
              <a:latin typeface="Arial" pitchFamily="34" charset="0"/>
              <a:cs typeface="Arial" pitchFamily="34" charset="0"/>
            </a:endParaRPr>
          </a:p>
          <a:p>
            <a:pPr lvl="1">
              <a:buFont typeface="Arial" charset="0"/>
              <a:buNone/>
            </a:pPr>
            <a:r>
              <a:rPr lang="en-GB" b="1" dirty="0" smtClean="0">
                <a:latin typeface="Arial" pitchFamily="34" charset="0"/>
                <a:cs typeface="Arial" pitchFamily="34" charset="0"/>
              </a:rPr>
              <a:t>ISSAI 3000-3999    Performance Audit Guidelines</a:t>
            </a:r>
            <a:endParaRPr lang="da-DK" b="1" dirty="0" smtClean="0">
              <a:latin typeface="Arial" pitchFamily="34" charset="0"/>
              <a:cs typeface="Arial" pitchFamily="34" charset="0"/>
            </a:endParaRPr>
          </a:p>
          <a:p>
            <a:pPr lvl="1">
              <a:buFont typeface="Arial" charset="0"/>
              <a:buNone/>
            </a:pPr>
            <a:r>
              <a:rPr lang="en-GB" b="1" dirty="0" smtClean="0">
                <a:latin typeface="Arial" pitchFamily="34" charset="0"/>
                <a:cs typeface="Arial" pitchFamily="34" charset="0"/>
              </a:rPr>
              <a:t>ISSAI 4000-4999    Compliance Audit Guidelines</a:t>
            </a:r>
          </a:p>
          <a:p>
            <a:pPr lvl="2">
              <a:buFont typeface="Arial" charset="0"/>
              <a:buNone/>
            </a:pPr>
            <a:endParaRPr lang="en-GB" dirty="0" smtClean="0">
              <a:solidFill>
                <a:srgbClr val="FF0000"/>
              </a:solidFill>
              <a:latin typeface="Arial" pitchFamily="34" charset="0"/>
              <a:cs typeface="Arial" pitchFamily="34" charset="0"/>
            </a:endParaRPr>
          </a:p>
          <a:p>
            <a:pPr>
              <a:buFont typeface="Arial" charset="0"/>
              <a:buNone/>
            </a:pPr>
            <a:r>
              <a:rPr lang="en-GB" dirty="0" smtClean="0">
                <a:latin typeface="Arial" pitchFamily="34" charset="0"/>
                <a:cs typeface="Arial" pitchFamily="34" charset="0"/>
              </a:rPr>
              <a:t>Although they are referred to as guidelines they are in effect standards on  the operational audit level.</a:t>
            </a:r>
            <a:endParaRPr lang="da-DK" dirty="0" smtClean="0">
              <a:latin typeface="Arial" pitchFamily="34" charset="0"/>
              <a:cs typeface="Arial" pitchFamily="34" charset="0"/>
            </a:endParaRPr>
          </a:p>
          <a:p>
            <a:pPr>
              <a:buFont typeface="Arial" charset="0"/>
              <a:buNone/>
            </a:pPr>
            <a:endParaRPr lang="da-DK" dirty="0" smtClean="0">
              <a:solidFill>
                <a:srgbClr val="FF0000"/>
              </a:solidFill>
              <a:latin typeface="Arial" pitchFamily="34" charset="0"/>
              <a:cs typeface="Arial" pitchFamily="34" charset="0"/>
            </a:endParaRPr>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15</a:t>
            </a:fld>
            <a:endParaRPr lang="da-DK">
              <a:solidFill>
                <a:prstClr val="black"/>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pPr>
              <a:buFont typeface="Arial" charset="0"/>
              <a:buNone/>
            </a:pPr>
            <a:r>
              <a:rPr lang="en-GB" b="1" dirty="0" smtClean="0">
                <a:latin typeface="Arial" pitchFamily="34" charset="0"/>
                <a:cs typeface="Arial" pitchFamily="34" charset="0"/>
              </a:rPr>
              <a:t>Level 4 - Auditing Guidelines</a:t>
            </a:r>
            <a:r>
              <a:rPr lang="en-GB" i="1" dirty="0" smtClean="0">
                <a:latin typeface="Arial" pitchFamily="34" charset="0"/>
                <a:cs typeface="Arial" pitchFamily="34" charset="0"/>
              </a:rPr>
              <a:t> </a:t>
            </a:r>
          </a:p>
          <a:p>
            <a:pPr>
              <a:buFont typeface="Arial" charset="0"/>
              <a:buNone/>
            </a:pPr>
            <a:endParaRPr lang="en-GB" i="1" dirty="0" smtClean="0">
              <a:latin typeface="Arial" pitchFamily="34" charset="0"/>
              <a:cs typeface="Arial" pitchFamily="34" charset="0"/>
            </a:endParaRPr>
          </a:p>
          <a:p>
            <a:pPr>
              <a:buFont typeface="Arial" charset="0"/>
              <a:buNone/>
            </a:pPr>
            <a:r>
              <a:rPr lang="en-GB" dirty="0" smtClean="0">
                <a:latin typeface="Arial" pitchFamily="34" charset="0"/>
                <a:cs typeface="Arial" pitchFamily="34" charset="0"/>
              </a:rPr>
              <a:t>Level 4 is a collection of specific guidelines:</a:t>
            </a:r>
          </a:p>
          <a:p>
            <a:pPr>
              <a:buFont typeface="Arial" charset="0"/>
              <a:buNone/>
            </a:pPr>
            <a:endParaRPr lang="en-GB" dirty="0" smtClean="0">
              <a:latin typeface="Arial" pitchFamily="34" charset="0"/>
              <a:cs typeface="Arial" pitchFamily="34" charset="0"/>
            </a:endParaRPr>
          </a:p>
          <a:p>
            <a:pPr lvl="2">
              <a:buFont typeface="Arial" charset="0"/>
              <a:buNone/>
            </a:pPr>
            <a:r>
              <a:rPr lang="en-GB" dirty="0" smtClean="0">
                <a:latin typeface="Arial" pitchFamily="34" charset="0"/>
                <a:cs typeface="Arial" pitchFamily="34" charset="0"/>
              </a:rPr>
              <a:t>ISSAI 5000-5099    International Institutions</a:t>
            </a:r>
            <a:endParaRPr lang="da-DK" dirty="0" smtClean="0">
              <a:latin typeface="Arial" pitchFamily="34" charset="0"/>
              <a:cs typeface="Arial" pitchFamily="34" charset="0"/>
            </a:endParaRPr>
          </a:p>
          <a:p>
            <a:pPr lvl="2">
              <a:buFont typeface="Arial" charset="0"/>
              <a:buNone/>
            </a:pPr>
            <a:r>
              <a:rPr lang="en-GB" dirty="0" smtClean="0">
                <a:latin typeface="Arial" pitchFamily="34" charset="0"/>
                <a:cs typeface="Arial" pitchFamily="34" charset="0"/>
              </a:rPr>
              <a:t>ISSAI 5100-5199    Environmental Audit</a:t>
            </a:r>
            <a:endParaRPr lang="da-DK" dirty="0" smtClean="0">
              <a:latin typeface="Arial" pitchFamily="34" charset="0"/>
              <a:cs typeface="Arial" pitchFamily="34" charset="0"/>
            </a:endParaRPr>
          </a:p>
          <a:p>
            <a:pPr lvl="2">
              <a:buFont typeface="Arial" charset="0"/>
              <a:buNone/>
            </a:pPr>
            <a:r>
              <a:rPr lang="en-GB" dirty="0" smtClean="0">
                <a:latin typeface="Arial" pitchFamily="34" charset="0"/>
                <a:cs typeface="Arial" pitchFamily="34" charset="0"/>
              </a:rPr>
              <a:t>ISSAI 5200-5299    Privatisation</a:t>
            </a:r>
            <a:endParaRPr lang="da-DK" dirty="0" smtClean="0">
              <a:latin typeface="Arial" pitchFamily="34" charset="0"/>
              <a:cs typeface="Arial" pitchFamily="34" charset="0"/>
            </a:endParaRPr>
          </a:p>
          <a:p>
            <a:pPr lvl="2">
              <a:buFont typeface="Arial" charset="0"/>
              <a:buNone/>
            </a:pPr>
            <a:r>
              <a:rPr lang="en-GB" dirty="0" smtClean="0">
                <a:latin typeface="Arial" pitchFamily="34" charset="0"/>
                <a:cs typeface="Arial" pitchFamily="34" charset="0"/>
              </a:rPr>
              <a:t>ISSAI 5300-5399    IT-audit</a:t>
            </a:r>
            <a:endParaRPr lang="da-DK" dirty="0" smtClean="0">
              <a:latin typeface="Arial" pitchFamily="34" charset="0"/>
              <a:cs typeface="Arial" pitchFamily="34" charset="0"/>
            </a:endParaRPr>
          </a:p>
          <a:p>
            <a:pPr lvl="2">
              <a:buFont typeface="Arial" charset="0"/>
              <a:buNone/>
            </a:pPr>
            <a:r>
              <a:rPr lang="en-GB" dirty="0" smtClean="0">
                <a:latin typeface="Arial" pitchFamily="34" charset="0"/>
                <a:cs typeface="Arial" pitchFamily="34" charset="0"/>
              </a:rPr>
              <a:t>ISSAI 5400-5499    Audit of Public Debt </a:t>
            </a:r>
          </a:p>
          <a:p>
            <a:pPr lvl="2">
              <a:buFont typeface="Arial" charset="0"/>
              <a:buNone/>
            </a:pPr>
            <a:r>
              <a:rPr lang="en-GB" dirty="0" smtClean="0">
                <a:latin typeface="Arial" pitchFamily="34" charset="0"/>
                <a:cs typeface="Arial" pitchFamily="34" charset="0"/>
              </a:rPr>
              <a:t>ISSAI 5500-5599    Audit of Disaster-related Aid</a:t>
            </a:r>
            <a:endParaRPr lang="da-DK" dirty="0" smtClean="0">
              <a:latin typeface="Arial" pitchFamily="34" charset="0"/>
              <a:cs typeface="Arial" pitchFamily="34" charset="0"/>
            </a:endParaRPr>
          </a:p>
          <a:p>
            <a:pPr lvl="2">
              <a:buFont typeface="Arial" charset="0"/>
              <a:buNone/>
            </a:pPr>
            <a:r>
              <a:rPr lang="en-GB" dirty="0" smtClean="0">
                <a:latin typeface="Arial" pitchFamily="34" charset="0"/>
                <a:cs typeface="Arial" pitchFamily="34" charset="0"/>
              </a:rPr>
              <a:t>ISSAI 5600-5699    Peer Review Guidelines</a:t>
            </a:r>
          </a:p>
          <a:p>
            <a:pPr lvl="2">
              <a:buFont typeface="Arial" charset="0"/>
              <a:buNone/>
            </a:pPr>
            <a:endParaRPr lang="en-GB" dirty="0" smtClean="0">
              <a:solidFill>
                <a:srgbClr val="FF0000"/>
              </a:solidFill>
              <a:latin typeface="Arial" pitchFamily="34" charset="0"/>
              <a:cs typeface="Arial" pitchFamily="34" charset="0"/>
            </a:endParaRPr>
          </a:p>
          <a:p>
            <a:pPr>
              <a:buFont typeface="Arial" charset="0"/>
              <a:buNone/>
            </a:pPr>
            <a:r>
              <a:rPr lang="en-GB" dirty="0" smtClean="0">
                <a:latin typeface="Arial" pitchFamily="34" charset="0"/>
                <a:cs typeface="Arial" pitchFamily="34" charset="0"/>
              </a:rPr>
              <a:t>These guidelines are in effect guidelines and not standards, and the </a:t>
            </a:r>
            <a:r>
              <a:rPr lang="en-GB" dirty="0" err="1" smtClean="0">
                <a:latin typeface="Arial" pitchFamily="34" charset="0"/>
                <a:cs typeface="Arial" pitchFamily="34" charset="0"/>
              </a:rPr>
              <a:t>Harmonsation</a:t>
            </a:r>
            <a:r>
              <a:rPr lang="en-GB" dirty="0" smtClean="0">
                <a:latin typeface="Arial" pitchFamily="34" charset="0"/>
                <a:cs typeface="Arial" pitchFamily="34" charset="0"/>
              </a:rPr>
              <a:t> Project will, as part of its work tasks, look into the proper classification of these guidelines in the ISSAI framework.</a:t>
            </a:r>
          </a:p>
          <a:p>
            <a:pPr>
              <a:buFont typeface="Arial" charset="0"/>
              <a:buNone/>
            </a:pPr>
            <a:endParaRPr lang="da-DK" dirty="0" smtClean="0">
              <a:solidFill>
                <a:srgbClr val="FF0000"/>
              </a:solidFill>
            </a:endParaRPr>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16</a:t>
            </a:fld>
            <a:endParaRPr lang="da-DK">
              <a:solidFill>
                <a:prstClr val="black"/>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da-DK" dirty="0" err="1" smtClean="0">
                <a:latin typeface="Arial" pitchFamily="34" charset="0"/>
                <a:cs typeface="Arial" pitchFamily="34" charset="0"/>
              </a:rPr>
              <a:t>Lastly</a:t>
            </a:r>
            <a:r>
              <a:rPr lang="da-DK" dirty="0" smtClean="0">
                <a:latin typeface="Arial" pitchFamily="34" charset="0"/>
                <a:cs typeface="Arial" pitchFamily="34" charset="0"/>
              </a:rPr>
              <a:t>, and </a:t>
            </a:r>
            <a:r>
              <a:rPr lang="da-DK" dirty="0" err="1" smtClean="0">
                <a:latin typeface="Arial" pitchFamily="34" charset="0"/>
                <a:cs typeface="Arial" pitchFamily="34" charset="0"/>
              </a:rPr>
              <a:t>outside</a:t>
            </a:r>
            <a:r>
              <a:rPr lang="da-DK" dirty="0" smtClean="0">
                <a:latin typeface="Arial" pitchFamily="34" charset="0"/>
                <a:cs typeface="Arial" pitchFamily="34" charset="0"/>
              </a:rPr>
              <a:t> the 4-tier </a:t>
            </a:r>
            <a:r>
              <a:rPr lang="da-DK" dirty="0" err="1" smtClean="0">
                <a:latin typeface="Arial" pitchFamily="34" charset="0"/>
                <a:cs typeface="Arial" pitchFamily="34" charset="0"/>
              </a:rPr>
              <a:t>hierarchic</a:t>
            </a:r>
            <a:r>
              <a:rPr lang="da-DK" dirty="0" smtClean="0">
                <a:latin typeface="Arial" pitchFamily="34" charset="0"/>
                <a:cs typeface="Arial" pitchFamily="34" charset="0"/>
              </a:rPr>
              <a:t> system, </a:t>
            </a:r>
            <a:r>
              <a:rPr lang="da-DK" dirty="0" err="1" smtClean="0">
                <a:latin typeface="Arial" pitchFamily="34" charset="0"/>
                <a:cs typeface="Arial" pitchFamily="34" charset="0"/>
              </a:rPr>
              <a:t>we</a:t>
            </a:r>
            <a:r>
              <a:rPr lang="da-DK" dirty="0" smtClean="0">
                <a:latin typeface="Arial" pitchFamily="34" charset="0"/>
                <a:cs typeface="Arial" pitchFamily="34" charset="0"/>
              </a:rPr>
              <a:t> have the</a:t>
            </a:r>
            <a:r>
              <a:rPr lang="da-DK" b="1" dirty="0" smtClean="0">
                <a:latin typeface="Arial" pitchFamily="34" charset="0"/>
                <a:cs typeface="Arial" pitchFamily="34" charset="0"/>
              </a:rPr>
              <a:t> INTOSAI </a:t>
            </a:r>
            <a:r>
              <a:rPr lang="da-DK" b="1" dirty="0" err="1" smtClean="0">
                <a:latin typeface="Arial" pitchFamily="34" charset="0"/>
                <a:cs typeface="Arial" pitchFamily="34" charset="0"/>
              </a:rPr>
              <a:t>Guidance</a:t>
            </a:r>
            <a:r>
              <a:rPr lang="da-DK" b="1" dirty="0" smtClean="0">
                <a:latin typeface="Arial" pitchFamily="34" charset="0"/>
                <a:cs typeface="Arial" pitchFamily="34" charset="0"/>
              </a:rPr>
              <a:t> for </a:t>
            </a:r>
            <a:r>
              <a:rPr lang="da-DK" b="1" dirty="0" err="1" smtClean="0">
                <a:latin typeface="Arial" pitchFamily="34" charset="0"/>
                <a:cs typeface="Arial" pitchFamily="34" charset="0"/>
              </a:rPr>
              <a:t>Good</a:t>
            </a:r>
            <a:r>
              <a:rPr lang="da-DK" b="1" dirty="0" smtClean="0">
                <a:latin typeface="Arial" pitchFamily="34" charset="0"/>
                <a:cs typeface="Arial" pitchFamily="34" charset="0"/>
              </a:rPr>
              <a:t> </a:t>
            </a:r>
            <a:r>
              <a:rPr lang="da-DK" b="1" dirty="0" err="1" smtClean="0">
                <a:latin typeface="Arial" pitchFamily="34" charset="0"/>
                <a:cs typeface="Arial" pitchFamily="34" charset="0"/>
              </a:rPr>
              <a:t>Governance</a:t>
            </a:r>
            <a:r>
              <a:rPr lang="da-DK" dirty="0" smtClean="0">
                <a:latin typeface="Arial" pitchFamily="34" charset="0"/>
                <a:cs typeface="Arial" pitchFamily="34" charset="0"/>
              </a:rPr>
              <a:t> – the INTOSAI </a:t>
            </a:r>
            <a:r>
              <a:rPr lang="da-DK" dirty="0" err="1" smtClean="0">
                <a:latin typeface="Arial" pitchFamily="34" charset="0"/>
                <a:cs typeface="Arial" pitchFamily="34" charset="0"/>
              </a:rPr>
              <a:t>GOVs</a:t>
            </a:r>
            <a:r>
              <a:rPr lang="da-DK" dirty="0" smtClean="0">
                <a:latin typeface="Arial" pitchFamily="34" charset="0"/>
                <a:cs typeface="Arial" pitchFamily="34" charset="0"/>
              </a:rPr>
              <a:t>:</a:t>
            </a:r>
          </a:p>
          <a:p>
            <a:endParaRPr lang="da-DK" dirty="0" smtClean="0">
              <a:latin typeface="Arial" pitchFamily="34" charset="0"/>
              <a:cs typeface="Arial" pitchFamily="34" charset="0"/>
            </a:endParaRPr>
          </a:p>
          <a:p>
            <a:r>
              <a:rPr lang="en-US" dirty="0" smtClean="0">
                <a:latin typeface="Arial" pitchFamily="34" charset="0"/>
                <a:cs typeface="Arial" pitchFamily="34" charset="0"/>
              </a:rPr>
              <a:t>These documents are also issued by INTOSAI and provide guidance to the administrative authorities, for instance on internal controls, accounting and reporting. </a:t>
            </a:r>
            <a:endParaRPr lang="nb-NO" dirty="0" smtClean="0">
              <a:latin typeface="Arial" pitchFamily="34" charset="0"/>
              <a:cs typeface="Arial" pitchFamily="34" charset="0"/>
            </a:endParaRPr>
          </a:p>
          <a:p>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17</a:t>
            </a:fld>
            <a:endParaRPr lang="da-DK">
              <a:solidFill>
                <a:prstClr val="black"/>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a:xfrm>
            <a:off x="672307" y="4680467"/>
            <a:ext cx="5378450" cy="4854851"/>
          </a:xfrm>
        </p:spPr>
        <p:txBody>
          <a:bodyPr>
            <a:normAutofit/>
          </a:bodyPr>
          <a:lstStyle/>
          <a:p>
            <a:r>
              <a:rPr lang="da-DK" dirty="0" err="1" smtClean="0">
                <a:latin typeface="Arial" pitchFamily="34" charset="0"/>
                <a:cs typeface="Arial" pitchFamily="34" charset="0"/>
              </a:rPr>
              <a:t>Why</a:t>
            </a:r>
            <a:r>
              <a:rPr lang="da-DK" dirty="0" smtClean="0">
                <a:latin typeface="Arial" pitchFamily="34" charset="0"/>
                <a:cs typeface="Arial" pitchFamily="34" charset="0"/>
              </a:rPr>
              <a:t> </a:t>
            </a:r>
            <a:r>
              <a:rPr lang="da-DK" dirty="0" err="1" smtClean="0">
                <a:latin typeface="Arial" pitchFamily="34" charset="0"/>
                <a:cs typeface="Arial" pitchFamily="34" charset="0"/>
              </a:rPr>
              <a:t>adopt</a:t>
            </a:r>
            <a:r>
              <a:rPr lang="da-DK" dirty="0" smtClean="0">
                <a:latin typeface="Arial" pitchFamily="34" charset="0"/>
                <a:cs typeface="Arial" pitchFamily="34" charset="0"/>
              </a:rPr>
              <a:t> the ISSAI </a:t>
            </a:r>
            <a:r>
              <a:rPr lang="da-DK" dirty="0" err="1" smtClean="0">
                <a:latin typeface="Arial" pitchFamily="34" charset="0"/>
                <a:cs typeface="Arial" pitchFamily="34" charset="0"/>
              </a:rPr>
              <a:t>framework</a:t>
            </a:r>
            <a:r>
              <a:rPr lang="da-DK" dirty="0" smtClean="0">
                <a:latin typeface="Arial" pitchFamily="34" charset="0"/>
                <a:cs typeface="Arial" pitchFamily="34" charset="0"/>
              </a:rPr>
              <a:t>?</a:t>
            </a:r>
          </a:p>
          <a:p>
            <a:r>
              <a:rPr lang="da-DK" dirty="0" smtClean="0">
                <a:latin typeface="Arial" pitchFamily="34" charset="0"/>
                <a:cs typeface="Arial" pitchFamily="34" charset="0"/>
              </a:rPr>
              <a:t>The </a:t>
            </a:r>
            <a:r>
              <a:rPr lang="da-DK" dirty="0" err="1" smtClean="0">
                <a:latin typeface="Arial" pitchFamily="34" charset="0"/>
                <a:cs typeface="Arial" pitchFamily="34" charset="0"/>
              </a:rPr>
              <a:t>answer</a:t>
            </a:r>
            <a:r>
              <a:rPr lang="da-DK" dirty="0" smtClean="0">
                <a:latin typeface="Arial" pitchFamily="34" charset="0"/>
                <a:cs typeface="Arial" pitchFamily="34" charset="0"/>
              </a:rPr>
              <a:t> is </a:t>
            </a:r>
            <a:r>
              <a:rPr lang="da-DK" dirty="0" err="1" smtClean="0">
                <a:latin typeface="Arial" pitchFamily="34" charset="0"/>
                <a:cs typeface="Arial" pitchFamily="34" charset="0"/>
              </a:rPr>
              <a:t>that</a:t>
            </a:r>
            <a:r>
              <a:rPr lang="da-DK" dirty="0" smtClean="0">
                <a:latin typeface="Arial" pitchFamily="34" charset="0"/>
                <a:cs typeface="Arial" pitchFamily="34" charset="0"/>
              </a:rPr>
              <a:t> the </a:t>
            </a:r>
            <a:r>
              <a:rPr lang="da-DK" dirty="0" err="1" smtClean="0">
                <a:latin typeface="Arial" pitchFamily="34" charset="0"/>
                <a:cs typeface="Arial" pitchFamily="34" charset="0"/>
              </a:rPr>
              <a:t>ISSAIs</a:t>
            </a:r>
            <a:r>
              <a:rPr lang="da-DK" dirty="0" smtClean="0">
                <a:latin typeface="Arial" pitchFamily="34" charset="0"/>
                <a:cs typeface="Arial" pitchFamily="34" charset="0"/>
              </a:rPr>
              <a:t> </a:t>
            </a:r>
            <a:r>
              <a:rPr lang="da-DK" dirty="0" err="1" smtClean="0">
                <a:latin typeface="Arial" pitchFamily="34" charset="0"/>
                <a:cs typeface="Arial" pitchFamily="34" charset="0"/>
              </a:rPr>
              <a:t>add</a:t>
            </a:r>
            <a:r>
              <a:rPr lang="da-DK" dirty="0" smtClean="0">
                <a:latin typeface="Arial" pitchFamily="34" charset="0"/>
                <a:cs typeface="Arial" pitchFamily="34" charset="0"/>
              </a:rPr>
              <a:t> </a:t>
            </a:r>
            <a:r>
              <a:rPr lang="da-DK" dirty="0" err="1" smtClean="0">
                <a:latin typeface="Arial" pitchFamily="34" charset="0"/>
                <a:cs typeface="Arial" pitchFamily="34" charset="0"/>
              </a:rPr>
              <a:t>value</a:t>
            </a:r>
            <a:r>
              <a:rPr lang="da-DK" dirty="0" smtClean="0">
                <a:latin typeface="Arial" pitchFamily="34" charset="0"/>
                <a:cs typeface="Arial" pitchFamily="34" charset="0"/>
              </a:rPr>
              <a:t> to </a:t>
            </a:r>
            <a:r>
              <a:rPr lang="da-DK" dirty="0" err="1" smtClean="0">
                <a:latin typeface="Arial" pitchFamily="34" charset="0"/>
                <a:cs typeface="Arial" pitchFamily="34" charset="0"/>
              </a:rPr>
              <a:t>our</a:t>
            </a:r>
            <a:r>
              <a:rPr lang="da-DK" dirty="0" smtClean="0">
                <a:latin typeface="Arial" pitchFamily="34" charset="0"/>
                <a:cs typeface="Arial" pitchFamily="34" charset="0"/>
              </a:rPr>
              <a:t> </a:t>
            </a:r>
            <a:r>
              <a:rPr lang="da-DK" dirty="0" err="1" smtClean="0">
                <a:latin typeface="Arial" pitchFamily="34" charset="0"/>
                <a:cs typeface="Arial" pitchFamily="34" charset="0"/>
              </a:rPr>
              <a:t>work</a:t>
            </a:r>
            <a:r>
              <a:rPr lang="da-DK" dirty="0" smtClean="0">
                <a:latin typeface="Arial" pitchFamily="34" charset="0"/>
                <a:cs typeface="Arial" pitchFamily="34" charset="0"/>
              </a:rPr>
              <a:t>.</a:t>
            </a:r>
          </a:p>
          <a:p>
            <a:endParaRPr lang="da-DK" dirty="0" smtClean="0">
              <a:latin typeface="Arial" pitchFamily="34" charset="0"/>
              <a:cs typeface="Arial" pitchFamily="34" charset="0"/>
            </a:endParaRPr>
          </a:p>
          <a:p>
            <a:r>
              <a:rPr lang="en-GB" dirty="0" smtClean="0">
                <a:latin typeface="Arial" pitchFamily="34" charset="0"/>
                <a:cs typeface="Arial" pitchFamily="34" charset="0"/>
              </a:rPr>
              <a:t>Using the ISSAIs will add –</a:t>
            </a:r>
            <a:r>
              <a:rPr lang="en-GB" b="1" dirty="0" smtClean="0">
                <a:latin typeface="Arial" pitchFamily="34" charset="0"/>
                <a:cs typeface="Arial" pitchFamily="34" charset="0"/>
              </a:rPr>
              <a:t> </a:t>
            </a:r>
            <a:r>
              <a:rPr lang="en-GB" b="1" dirty="0" smtClean="0">
                <a:solidFill>
                  <a:srgbClr val="FF0000"/>
                </a:solidFill>
                <a:latin typeface="Arial" pitchFamily="34" charset="0"/>
                <a:cs typeface="Arial" pitchFamily="34" charset="0"/>
              </a:rPr>
              <a:t>Credibility </a:t>
            </a:r>
            <a:r>
              <a:rPr lang="en-GB" dirty="0" smtClean="0">
                <a:latin typeface="Arial" pitchFamily="34" charset="0"/>
                <a:cs typeface="Arial" pitchFamily="34" charset="0"/>
              </a:rPr>
              <a:t>– to your audit work.</a:t>
            </a:r>
            <a:endParaRPr lang="nb-NO" dirty="0" smtClean="0">
              <a:latin typeface="Arial" pitchFamily="34" charset="0"/>
              <a:cs typeface="Arial" pitchFamily="34" charset="0"/>
            </a:endParaRPr>
          </a:p>
          <a:p>
            <a:pPr lvl="0"/>
            <a:r>
              <a:rPr lang="en-GB" dirty="0" smtClean="0">
                <a:latin typeface="Arial" pitchFamily="34" charset="0"/>
                <a:cs typeface="Arial" pitchFamily="34" charset="0"/>
              </a:rPr>
              <a:t>Audits carried out in compliance with the ISSAIs increase the stakeholders’ confidence in the individual SAI and in public sector auditing as such.</a:t>
            </a:r>
            <a:endParaRPr lang="nb-NO" dirty="0" smtClean="0">
              <a:latin typeface="Arial" pitchFamily="34" charset="0"/>
              <a:cs typeface="Arial" pitchFamily="34" charset="0"/>
            </a:endParaRPr>
          </a:p>
          <a:p>
            <a:pPr lvl="0"/>
            <a:r>
              <a:rPr lang="en-GB" dirty="0" smtClean="0">
                <a:latin typeface="Arial" pitchFamily="34" charset="0"/>
                <a:cs typeface="Arial" pitchFamily="34" charset="0"/>
              </a:rPr>
              <a:t>Adherence to the ISSAIs also promotes transparency in the public sector.</a:t>
            </a:r>
            <a:endParaRPr lang="nb-NO" dirty="0" smtClean="0">
              <a:latin typeface="Arial" pitchFamily="34" charset="0"/>
              <a:cs typeface="Arial" pitchFamily="34" charset="0"/>
            </a:endParaRPr>
          </a:p>
          <a:p>
            <a:endParaRPr lang="en-GB" b="1" dirty="0" smtClean="0">
              <a:latin typeface="Arial" pitchFamily="34" charset="0"/>
              <a:cs typeface="Arial" pitchFamily="34" charset="0"/>
            </a:endParaRPr>
          </a:p>
          <a:p>
            <a:r>
              <a:rPr lang="en-GB" dirty="0" smtClean="0">
                <a:latin typeface="Arial" pitchFamily="34" charset="0"/>
                <a:cs typeface="Arial" pitchFamily="34" charset="0"/>
              </a:rPr>
              <a:t>Using the ISSAIs will enhance the - </a:t>
            </a:r>
            <a:r>
              <a:rPr lang="en-GB" b="1" dirty="0" smtClean="0">
                <a:solidFill>
                  <a:srgbClr val="FF0000"/>
                </a:solidFill>
                <a:latin typeface="Arial" pitchFamily="34" charset="0"/>
                <a:cs typeface="Arial" pitchFamily="34" charset="0"/>
              </a:rPr>
              <a:t>Quality </a:t>
            </a:r>
            <a:r>
              <a:rPr lang="en-GB" dirty="0" smtClean="0">
                <a:latin typeface="Arial" pitchFamily="34" charset="0"/>
                <a:cs typeface="Arial" pitchFamily="34" charset="0"/>
              </a:rPr>
              <a:t>– of the work performed by SAIs.</a:t>
            </a:r>
            <a:endParaRPr lang="nb-NO" dirty="0" smtClean="0">
              <a:latin typeface="Arial" pitchFamily="34" charset="0"/>
              <a:cs typeface="Arial" pitchFamily="34" charset="0"/>
            </a:endParaRPr>
          </a:p>
          <a:p>
            <a:pPr lvl="0"/>
            <a:r>
              <a:rPr lang="en-GB" dirty="0" smtClean="0">
                <a:latin typeface="Arial" pitchFamily="34" charset="0"/>
                <a:cs typeface="Arial" pitchFamily="34" charset="0"/>
              </a:rPr>
              <a:t>Audits carried out in compliance with the ISSAIs are bound to be of high-quality, uniform and well-structured.  The effectiveness and efficiency of the work of the SAI will be improved. Using the ISSAIs will also enable SAIs to benchmark themselves against best practice and give them an opportunity to perform quality reviews/evaluations. The ISSAIs will also provide a platform for performing joint and parallel audits across national borders.</a:t>
            </a:r>
            <a:endParaRPr lang="nb-NO" dirty="0" smtClean="0">
              <a:latin typeface="Arial" pitchFamily="34" charset="0"/>
              <a:cs typeface="Arial" pitchFamily="34" charset="0"/>
            </a:endParaRPr>
          </a:p>
          <a:p>
            <a:r>
              <a:rPr lang="en-GB" b="1" dirty="0" smtClean="0">
                <a:latin typeface="Arial" pitchFamily="34" charset="0"/>
                <a:cs typeface="Arial" pitchFamily="34" charset="0"/>
              </a:rPr>
              <a:t> </a:t>
            </a:r>
            <a:endParaRPr lang="nb-NO" dirty="0" smtClean="0">
              <a:latin typeface="Arial" pitchFamily="34" charset="0"/>
              <a:cs typeface="Arial" pitchFamily="34" charset="0"/>
            </a:endParaRPr>
          </a:p>
          <a:p>
            <a:r>
              <a:rPr lang="en-GB" dirty="0" smtClean="0">
                <a:latin typeface="Arial" pitchFamily="34" charset="0"/>
                <a:cs typeface="Arial" pitchFamily="34" charset="0"/>
              </a:rPr>
              <a:t>Using the ISSAIs will enhance the level of </a:t>
            </a:r>
            <a:r>
              <a:rPr lang="en-GB" b="1" dirty="0" smtClean="0">
                <a:latin typeface="Arial" pitchFamily="34" charset="0"/>
                <a:cs typeface="Arial" pitchFamily="34" charset="0"/>
              </a:rPr>
              <a:t>- </a:t>
            </a:r>
            <a:r>
              <a:rPr lang="en-GB" b="1" dirty="0" smtClean="0">
                <a:solidFill>
                  <a:srgbClr val="FF0000"/>
                </a:solidFill>
                <a:latin typeface="Arial" pitchFamily="34" charset="0"/>
                <a:cs typeface="Arial" pitchFamily="34" charset="0"/>
              </a:rPr>
              <a:t>Professionalism</a:t>
            </a:r>
            <a:endParaRPr lang="nb-NO" dirty="0" smtClean="0">
              <a:solidFill>
                <a:srgbClr val="FF0000"/>
              </a:solidFill>
              <a:latin typeface="Arial" pitchFamily="34" charset="0"/>
              <a:cs typeface="Arial" pitchFamily="34" charset="0"/>
            </a:endParaRPr>
          </a:p>
          <a:p>
            <a:pPr lvl="0"/>
            <a:r>
              <a:rPr lang="en-GB" dirty="0" smtClean="0">
                <a:latin typeface="Arial" pitchFamily="34" charset="0"/>
                <a:cs typeface="Arial" pitchFamily="34" charset="0"/>
              </a:rPr>
              <a:t>Performing audits in compliance with the ISSAIs will increase the perceived level of professionalism of the SAI. SAIs will be sharing a common language in terms of audit approach, terms used, etc.</a:t>
            </a:r>
          </a:p>
          <a:p>
            <a:pPr lvl="0"/>
            <a:endParaRPr lang="en-GB" dirty="0" smtClean="0">
              <a:latin typeface="Arial" pitchFamily="34" charset="0"/>
              <a:cs typeface="Arial" pitchFamily="34" charset="0"/>
            </a:endParaRPr>
          </a:p>
          <a:p>
            <a:pPr lvl="0"/>
            <a:r>
              <a:rPr lang="en-GB" dirty="0" smtClean="0">
                <a:latin typeface="Arial" pitchFamily="34" charset="0"/>
                <a:cs typeface="Arial" pitchFamily="34" charset="0"/>
              </a:rPr>
              <a:t>And finally, using the ISSAIs will provide SAIs with </a:t>
            </a:r>
            <a:r>
              <a:rPr lang="en-GB" b="1" dirty="0" smtClean="0">
                <a:latin typeface="Arial" pitchFamily="34" charset="0"/>
                <a:cs typeface="Arial" pitchFamily="34" charset="0"/>
              </a:rPr>
              <a:t>permanent access to</a:t>
            </a:r>
            <a:r>
              <a:rPr lang="en-GB" dirty="0" smtClean="0">
                <a:latin typeface="Arial" pitchFamily="34" charset="0"/>
                <a:cs typeface="Arial" pitchFamily="34" charset="0"/>
              </a:rPr>
              <a:t> a broad and common framework of </a:t>
            </a:r>
            <a:r>
              <a:rPr lang="en-GB" b="1" dirty="0" smtClean="0">
                <a:latin typeface="Arial" pitchFamily="34" charset="0"/>
                <a:cs typeface="Arial" pitchFamily="34" charset="0"/>
              </a:rPr>
              <a:t>updated</a:t>
            </a:r>
            <a:r>
              <a:rPr lang="en-GB" dirty="0" smtClean="0">
                <a:latin typeface="Arial" pitchFamily="34" charset="0"/>
                <a:cs typeface="Arial" pitchFamily="34" charset="0"/>
              </a:rPr>
              <a:t> auditing standards.</a:t>
            </a:r>
            <a:endParaRPr lang="nb-NO" dirty="0" smtClean="0">
              <a:latin typeface="Arial" pitchFamily="34" charset="0"/>
              <a:cs typeface="Arial" pitchFamily="34" charset="0"/>
            </a:endParaRPr>
          </a:p>
          <a:p>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18</a:t>
            </a:fld>
            <a:endParaRPr lang="da-DK">
              <a:solidFill>
                <a:prstClr val="black"/>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da-DK" dirty="0" smtClean="0">
                <a:latin typeface="Arial" pitchFamily="34" charset="0"/>
                <a:cs typeface="Arial" pitchFamily="34" charset="0"/>
              </a:rPr>
              <a:t>I </a:t>
            </a:r>
            <a:r>
              <a:rPr lang="da-DK" dirty="0" err="1" smtClean="0">
                <a:latin typeface="Arial" pitchFamily="34" charset="0"/>
                <a:cs typeface="Arial" pitchFamily="34" charset="0"/>
              </a:rPr>
              <a:t>will</a:t>
            </a:r>
            <a:r>
              <a:rPr lang="da-DK" dirty="0" smtClean="0">
                <a:latin typeface="Arial" pitchFamily="34" charset="0"/>
                <a:cs typeface="Arial" pitchFamily="34" charset="0"/>
              </a:rPr>
              <a:t> end </a:t>
            </a:r>
            <a:r>
              <a:rPr lang="da-DK" dirty="0" err="1" smtClean="0">
                <a:latin typeface="Arial" pitchFamily="34" charset="0"/>
                <a:cs typeface="Arial" pitchFamily="34" charset="0"/>
              </a:rPr>
              <a:t>my</a:t>
            </a:r>
            <a:r>
              <a:rPr lang="da-DK" dirty="0" smtClean="0">
                <a:latin typeface="Arial" pitchFamily="34" charset="0"/>
                <a:cs typeface="Arial" pitchFamily="34" charset="0"/>
              </a:rPr>
              <a:t> </a:t>
            </a:r>
            <a:r>
              <a:rPr lang="da-DK" dirty="0" err="1" smtClean="0">
                <a:latin typeface="Arial" pitchFamily="34" charset="0"/>
                <a:cs typeface="Arial" pitchFamily="34" charset="0"/>
              </a:rPr>
              <a:t>presentation</a:t>
            </a:r>
            <a:r>
              <a:rPr lang="da-DK" dirty="0" smtClean="0">
                <a:latin typeface="Arial" pitchFamily="34" charset="0"/>
                <a:cs typeface="Arial" pitchFamily="34" charset="0"/>
              </a:rPr>
              <a:t> by </a:t>
            </a:r>
            <a:r>
              <a:rPr lang="da-DK" dirty="0" err="1" smtClean="0">
                <a:latin typeface="Arial" pitchFamily="34" charset="0"/>
                <a:cs typeface="Arial" pitchFamily="34" charset="0"/>
              </a:rPr>
              <a:t>focusing</a:t>
            </a:r>
            <a:r>
              <a:rPr lang="da-DK" dirty="0" smtClean="0">
                <a:latin typeface="Arial" pitchFamily="34" charset="0"/>
                <a:cs typeface="Arial" pitchFamily="34" charset="0"/>
              </a:rPr>
              <a:t> </a:t>
            </a:r>
            <a:r>
              <a:rPr lang="da-DK" dirty="0" err="1" smtClean="0">
                <a:latin typeface="Arial" pitchFamily="34" charset="0"/>
                <a:cs typeface="Arial" pitchFamily="34" charset="0"/>
              </a:rPr>
              <a:t>on</a:t>
            </a:r>
            <a:r>
              <a:rPr lang="da-DK" dirty="0" smtClean="0">
                <a:latin typeface="Arial" pitchFamily="34" charset="0"/>
                <a:cs typeface="Arial" pitchFamily="34" charset="0"/>
              </a:rPr>
              <a:t> </a:t>
            </a:r>
            <a:r>
              <a:rPr lang="da-DK" dirty="0" err="1" smtClean="0">
                <a:latin typeface="Arial" pitchFamily="34" charset="0"/>
                <a:cs typeface="Arial" pitchFamily="34" charset="0"/>
              </a:rPr>
              <a:t>some</a:t>
            </a:r>
            <a:r>
              <a:rPr lang="da-DK" dirty="0" smtClean="0">
                <a:latin typeface="Arial" pitchFamily="34" charset="0"/>
                <a:cs typeface="Arial" pitchFamily="34" charset="0"/>
              </a:rPr>
              <a:t> of the </a:t>
            </a:r>
            <a:r>
              <a:rPr lang="da-DK" dirty="0" err="1" smtClean="0">
                <a:latin typeface="Arial" pitchFamily="34" charset="0"/>
                <a:cs typeface="Arial" pitchFamily="34" charset="0"/>
              </a:rPr>
              <a:t>important</a:t>
            </a:r>
            <a:r>
              <a:rPr lang="da-DK" dirty="0" smtClean="0">
                <a:latin typeface="Arial" pitchFamily="34" charset="0"/>
                <a:cs typeface="Arial" pitchFamily="34" charset="0"/>
              </a:rPr>
              <a:t> </a:t>
            </a:r>
            <a:r>
              <a:rPr lang="da-DK" dirty="0" err="1" smtClean="0">
                <a:latin typeface="Arial" pitchFamily="34" charset="0"/>
                <a:cs typeface="Arial" pitchFamily="34" charset="0"/>
              </a:rPr>
              <a:t>issues</a:t>
            </a:r>
            <a:r>
              <a:rPr lang="da-DK" dirty="0" smtClean="0">
                <a:latin typeface="Arial" pitchFamily="34" charset="0"/>
                <a:cs typeface="Arial" pitchFamily="34" charset="0"/>
              </a:rPr>
              <a:t> </a:t>
            </a:r>
            <a:r>
              <a:rPr lang="da-DK" dirty="0" err="1" smtClean="0">
                <a:latin typeface="Arial" pitchFamily="34" charset="0"/>
                <a:cs typeface="Arial" pitchFamily="34" charset="0"/>
              </a:rPr>
              <a:t>that</a:t>
            </a:r>
            <a:r>
              <a:rPr lang="da-DK" dirty="0" smtClean="0">
                <a:latin typeface="Arial" pitchFamily="34" charset="0"/>
                <a:cs typeface="Arial" pitchFamily="34" charset="0"/>
              </a:rPr>
              <a:t> a SAI </a:t>
            </a:r>
            <a:r>
              <a:rPr lang="da-DK" dirty="0" err="1" smtClean="0">
                <a:latin typeface="Arial" pitchFamily="34" charset="0"/>
                <a:cs typeface="Arial" pitchFamily="34" charset="0"/>
              </a:rPr>
              <a:t>might</a:t>
            </a:r>
            <a:r>
              <a:rPr lang="da-DK" dirty="0" smtClean="0">
                <a:latin typeface="Arial" pitchFamily="34" charset="0"/>
                <a:cs typeface="Arial" pitchFamily="34" charset="0"/>
              </a:rPr>
              <a:t> </a:t>
            </a:r>
            <a:r>
              <a:rPr lang="da-DK" dirty="0" err="1" smtClean="0">
                <a:latin typeface="Arial" pitchFamily="34" charset="0"/>
                <a:cs typeface="Arial" pitchFamily="34" charset="0"/>
              </a:rPr>
              <a:t>need</a:t>
            </a:r>
            <a:r>
              <a:rPr lang="da-DK" dirty="0" smtClean="0">
                <a:latin typeface="Arial" pitchFamily="34" charset="0"/>
                <a:cs typeface="Arial" pitchFamily="34" charset="0"/>
              </a:rPr>
              <a:t> to </a:t>
            </a:r>
            <a:r>
              <a:rPr lang="da-DK" dirty="0" err="1" smtClean="0">
                <a:latin typeface="Arial" pitchFamily="34" charset="0"/>
                <a:cs typeface="Arial" pitchFamily="34" charset="0"/>
              </a:rPr>
              <a:t>address</a:t>
            </a:r>
            <a:r>
              <a:rPr lang="da-DK" dirty="0" smtClean="0">
                <a:latin typeface="Arial" pitchFamily="34" charset="0"/>
                <a:cs typeface="Arial" pitchFamily="34" charset="0"/>
              </a:rPr>
              <a:t> in the </a:t>
            </a:r>
            <a:r>
              <a:rPr lang="da-DK" dirty="0" err="1" smtClean="0">
                <a:latin typeface="Arial" pitchFamily="34" charset="0"/>
                <a:cs typeface="Arial" pitchFamily="34" charset="0"/>
              </a:rPr>
              <a:t>implementaion</a:t>
            </a:r>
            <a:r>
              <a:rPr lang="da-DK" dirty="0" smtClean="0">
                <a:latin typeface="Arial" pitchFamily="34" charset="0"/>
                <a:cs typeface="Arial" pitchFamily="34" charset="0"/>
              </a:rPr>
              <a:t> </a:t>
            </a:r>
            <a:r>
              <a:rPr lang="da-DK" dirty="0" err="1" smtClean="0">
                <a:latin typeface="Arial" pitchFamily="34" charset="0"/>
                <a:cs typeface="Arial" pitchFamily="34" charset="0"/>
              </a:rPr>
              <a:t>process</a:t>
            </a:r>
            <a:r>
              <a:rPr lang="da-DK" dirty="0" smtClean="0">
                <a:latin typeface="Arial" pitchFamily="34" charset="0"/>
                <a:cs typeface="Arial" pitchFamily="34" charset="0"/>
              </a:rPr>
              <a:t>:</a:t>
            </a:r>
          </a:p>
          <a:p>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19</a:t>
            </a:fld>
            <a:endParaRPr lang="da-DK">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da-DK" dirty="0" smtClean="0"/>
              <a:t>My presentation will include:</a:t>
            </a:r>
          </a:p>
          <a:p>
            <a:endParaRPr lang="da-DK" dirty="0" smtClean="0"/>
          </a:p>
          <a:p>
            <a:pPr marL="228600" indent="-228600">
              <a:buFont typeface="+mj-lt"/>
              <a:buAutoNum type="arabicPeriod"/>
            </a:pPr>
            <a:r>
              <a:rPr lang="da-DK" dirty="0" smtClean="0"/>
              <a:t>A brief review of the structure of INTOSAI.</a:t>
            </a:r>
          </a:p>
          <a:p>
            <a:pPr marL="228600" indent="-228600">
              <a:buFont typeface="+mj-lt"/>
              <a:buAutoNum type="arabicPeriod"/>
            </a:pPr>
            <a:r>
              <a:rPr lang="da-DK" dirty="0" smtClean="0"/>
              <a:t>A brief presentation of the Professional Standards Committee – PSC – and its </a:t>
            </a:r>
            <a:r>
              <a:rPr lang="da-DK" dirty="0" err="1" smtClean="0"/>
              <a:t>sub-committees</a:t>
            </a:r>
            <a:r>
              <a:rPr lang="da-DK" dirty="0" smtClean="0"/>
              <a:t> </a:t>
            </a:r>
            <a:r>
              <a:rPr lang="da-DK" dirty="0" err="1" smtClean="0"/>
              <a:t>that</a:t>
            </a:r>
            <a:r>
              <a:rPr lang="da-DK" dirty="0" smtClean="0"/>
              <a:t> </a:t>
            </a:r>
            <a:r>
              <a:rPr lang="da-DK" dirty="0" err="1" smtClean="0"/>
              <a:t>are</a:t>
            </a:r>
            <a:r>
              <a:rPr lang="da-DK" dirty="0" smtClean="0"/>
              <a:t> </a:t>
            </a:r>
            <a:r>
              <a:rPr lang="da-DK" dirty="0" err="1" smtClean="0"/>
              <a:t>responsible</a:t>
            </a:r>
            <a:r>
              <a:rPr lang="da-DK" dirty="0" smtClean="0"/>
              <a:t> for the </a:t>
            </a:r>
            <a:r>
              <a:rPr lang="da-DK" dirty="0" err="1" smtClean="0"/>
              <a:t>development</a:t>
            </a:r>
            <a:r>
              <a:rPr lang="da-DK" dirty="0" smtClean="0"/>
              <a:t> of </a:t>
            </a:r>
            <a:r>
              <a:rPr lang="da-DK" dirty="0" err="1" smtClean="0"/>
              <a:t>many</a:t>
            </a:r>
            <a:r>
              <a:rPr lang="da-DK" dirty="0" smtClean="0"/>
              <a:t> of the </a:t>
            </a:r>
            <a:r>
              <a:rPr lang="da-DK" dirty="0" err="1" smtClean="0"/>
              <a:t>ISSAIs</a:t>
            </a:r>
            <a:r>
              <a:rPr lang="da-DK" dirty="0" smtClean="0"/>
              <a:t> in the </a:t>
            </a:r>
            <a:r>
              <a:rPr lang="da-DK" dirty="0" err="1" smtClean="0"/>
              <a:t>framework</a:t>
            </a:r>
            <a:r>
              <a:rPr lang="da-DK" dirty="0" smtClean="0"/>
              <a:t>.</a:t>
            </a:r>
          </a:p>
          <a:p>
            <a:pPr marL="228600" indent="-228600">
              <a:buFont typeface="+mj-lt"/>
              <a:buAutoNum type="arabicPeriod"/>
            </a:pPr>
            <a:r>
              <a:rPr lang="da-DK" dirty="0" smtClean="0"/>
              <a:t>An </a:t>
            </a:r>
            <a:r>
              <a:rPr lang="da-DK" dirty="0" err="1" smtClean="0"/>
              <a:t>introduction</a:t>
            </a:r>
            <a:r>
              <a:rPr lang="da-DK" dirty="0" smtClean="0"/>
              <a:t> to the ISSAI </a:t>
            </a:r>
            <a:r>
              <a:rPr lang="da-DK" dirty="0" err="1" smtClean="0"/>
              <a:t>framework</a:t>
            </a:r>
            <a:endParaRPr lang="da-DK" dirty="0" smtClean="0"/>
          </a:p>
          <a:p>
            <a:pPr marL="228600" indent="-228600">
              <a:buFont typeface="+mj-lt"/>
              <a:buAutoNum type="arabicPeriod"/>
            </a:pPr>
            <a:endParaRPr lang="da-DK" dirty="0" smtClean="0"/>
          </a:p>
          <a:p>
            <a:pPr marL="228600" indent="-228600"/>
            <a:r>
              <a:rPr lang="da-DK" dirty="0" smtClean="0"/>
              <a:t>and last, but not </a:t>
            </a:r>
            <a:r>
              <a:rPr lang="da-DK" dirty="0" err="1" smtClean="0"/>
              <a:t>least</a:t>
            </a:r>
            <a:endParaRPr lang="da-DK" dirty="0" smtClean="0"/>
          </a:p>
          <a:p>
            <a:pPr marL="228600" indent="-228600"/>
            <a:endParaRPr lang="da-DK" dirty="0" smtClean="0"/>
          </a:p>
          <a:p>
            <a:pPr marL="228600" indent="-228600">
              <a:buFont typeface="+mj-lt"/>
              <a:buAutoNum type="arabicPeriod" startAt="4"/>
            </a:pPr>
            <a:r>
              <a:rPr lang="da-DK" dirty="0" smtClean="0"/>
              <a:t> I </a:t>
            </a:r>
            <a:r>
              <a:rPr lang="da-DK" dirty="0" err="1" smtClean="0"/>
              <a:t>will</a:t>
            </a:r>
            <a:r>
              <a:rPr lang="da-DK" dirty="0" smtClean="0"/>
              <a:t> </a:t>
            </a:r>
            <a:r>
              <a:rPr lang="da-DK" dirty="0" err="1" smtClean="0"/>
              <a:t>address</a:t>
            </a:r>
            <a:r>
              <a:rPr lang="da-DK" dirty="0" smtClean="0"/>
              <a:t> </a:t>
            </a:r>
            <a:r>
              <a:rPr lang="da-DK" dirty="0" err="1" smtClean="0"/>
              <a:t>certain</a:t>
            </a:r>
            <a:r>
              <a:rPr lang="da-DK" dirty="0" smtClean="0"/>
              <a:t> </a:t>
            </a:r>
            <a:r>
              <a:rPr lang="da-DK" dirty="0" err="1" smtClean="0"/>
              <a:t>challenges</a:t>
            </a:r>
            <a:r>
              <a:rPr lang="da-DK" dirty="0" smtClean="0"/>
              <a:t> </a:t>
            </a:r>
            <a:r>
              <a:rPr lang="da-DK" dirty="0" err="1" smtClean="0"/>
              <a:t>that</a:t>
            </a:r>
            <a:r>
              <a:rPr lang="da-DK" dirty="0" smtClean="0"/>
              <a:t> </a:t>
            </a:r>
            <a:r>
              <a:rPr lang="da-DK" dirty="0" err="1" smtClean="0"/>
              <a:t>need</a:t>
            </a:r>
            <a:r>
              <a:rPr lang="da-DK" dirty="0" smtClean="0"/>
              <a:t> to </a:t>
            </a:r>
            <a:r>
              <a:rPr lang="da-DK" dirty="0" err="1" smtClean="0"/>
              <a:t>be</a:t>
            </a:r>
            <a:r>
              <a:rPr lang="da-DK" dirty="0" smtClean="0"/>
              <a:t> </a:t>
            </a:r>
            <a:r>
              <a:rPr lang="da-DK" dirty="0" err="1" smtClean="0"/>
              <a:t>considered</a:t>
            </a:r>
            <a:r>
              <a:rPr lang="da-DK" dirty="0" smtClean="0"/>
              <a:t> in relation to the adoption and </a:t>
            </a:r>
            <a:r>
              <a:rPr lang="da-DK" dirty="0" err="1" smtClean="0"/>
              <a:t>implementation</a:t>
            </a:r>
            <a:r>
              <a:rPr lang="da-DK" dirty="0" smtClean="0"/>
              <a:t> of the </a:t>
            </a:r>
            <a:r>
              <a:rPr lang="da-DK" dirty="0" err="1" smtClean="0"/>
              <a:t>ISSAIs</a:t>
            </a:r>
            <a:r>
              <a:rPr lang="da-DK" dirty="0" smtClean="0"/>
              <a:t>.</a:t>
            </a:r>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2</a:t>
            </a:fld>
            <a:endParaRPr lang="da-DK">
              <a:solidFill>
                <a:prstClr val="black"/>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nb-NO" dirty="0" smtClean="0">
                <a:latin typeface="Arial" pitchFamily="34" charset="0"/>
                <a:cs typeface="Arial" pitchFamily="34" charset="0"/>
              </a:rPr>
              <a:t>It is the responsibility of all INTOSAI members to help establish the ISSAI framework as a common frame of reference for public sector auditing.</a:t>
            </a:r>
          </a:p>
          <a:p>
            <a:endParaRPr lang="nb-NO" dirty="0" smtClean="0">
              <a:latin typeface="Arial" pitchFamily="34" charset="0"/>
              <a:cs typeface="Arial" pitchFamily="34" charset="0"/>
            </a:endParaRPr>
          </a:p>
          <a:p>
            <a:r>
              <a:rPr lang="nb-NO" dirty="0" smtClean="0">
                <a:latin typeface="Arial" pitchFamily="34" charset="0"/>
                <a:cs typeface="Arial" pitchFamily="34" charset="0"/>
              </a:rPr>
              <a:t>In doing so, there are two main aspects to address:</a:t>
            </a:r>
          </a:p>
          <a:p>
            <a:pPr>
              <a:buFont typeface="Arial" pitchFamily="34" charset="0"/>
              <a:buChar char="•"/>
            </a:pPr>
            <a:endParaRPr lang="da-DK" dirty="0" smtClean="0">
              <a:latin typeface="Arial" pitchFamily="34" charset="0"/>
              <a:cs typeface="Arial" pitchFamily="34" charset="0"/>
            </a:endParaRPr>
          </a:p>
          <a:p>
            <a:pPr marL="342900" indent="-342900">
              <a:buFont typeface="+mj-lt"/>
              <a:buAutoNum type="arabicPeriod"/>
            </a:pPr>
            <a:r>
              <a:rPr lang="da-DK" dirty="0" smtClean="0">
                <a:latin typeface="Arial" pitchFamily="34" charset="0"/>
                <a:cs typeface="Arial" pitchFamily="34" charset="0"/>
              </a:rPr>
              <a:t>the decision of </a:t>
            </a:r>
            <a:r>
              <a:rPr lang="da-DK" dirty="0" err="1" smtClean="0">
                <a:latin typeface="Arial" pitchFamily="34" charset="0"/>
                <a:cs typeface="Arial" pitchFamily="34" charset="0"/>
              </a:rPr>
              <a:t>adopting</a:t>
            </a:r>
            <a:r>
              <a:rPr lang="da-DK" dirty="0" smtClean="0">
                <a:latin typeface="Arial" pitchFamily="34" charset="0"/>
                <a:cs typeface="Arial" pitchFamily="34" charset="0"/>
              </a:rPr>
              <a:t> the </a:t>
            </a:r>
            <a:r>
              <a:rPr lang="da-DK" dirty="0" err="1" smtClean="0">
                <a:latin typeface="Arial" pitchFamily="34" charset="0"/>
                <a:cs typeface="Arial" pitchFamily="34" charset="0"/>
              </a:rPr>
              <a:t>ISSAIs</a:t>
            </a:r>
            <a:r>
              <a:rPr lang="da-DK" dirty="0" smtClean="0">
                <a:latin typeface="Arial" pitchFamily="34" charset="0"/>
                <a:cs typeface="Arial" pitchFamily="34" charset="0"/>
              </a:rPr>
              <a:t> in </a:t>
            </a:r>
            <a:r>
              <a:rPr lang="da-DK" dirty="0" err="1" smtClean="0">
                <a:latin typeface="Arial" pitchFamily="34" charset="0"/>
                <a:cs typeface="Arial" pitchFamily="34" charset="0"/>
              </a:rPr>
              <a:t>your</a:t>
            </a:r>
            <a:r>
              <a:rPr lang="da-DK" dirty="0" smtClean="0">
                <a:latin typeface="Arial" pitchFamily="34" charset="0"/>
                <a:cs typeface="Arial" pitchFamily="34" charset="0"/>
              </a:rPr>
              <a:t> SAI, and</a:t>
            </a:r>
          </a:p>
          <a:p>
            <a:pPr marL="342900" indent="-342900">
              <a:buFont typeface="+mj-lt"/>
              <a:buAutoNum type="arabicPeriod"/>
            </a:pPr>
            <a:endParaRPr lang="da-DK" dirty="0" smtClean="0">
              <a:latin typeface="Arial" pitchFamily="34" charset="0"/>
              <a:cs typeface="Arial" pitchFamily="34" charset="0"/>
            </a:endParaRPr>
          </a:p>
          <a:p>
            <a:pPr marL="342900" indent="-342900">
              <a:buFont typeface="+mj-lt"/>
              <a:buAutoNum type="arabicPeriod"/>
            </a:pPr>
            <a:r>
              <a:rPr lang="da-DK" dirty="0" smtClean="0">
                <a:latin typeface="Arial" pitchFamily="34" charset="0"/>
                <a:cs typeface="Arial" pitchFamily="34" charset="0"/>
              </a:rPr>
              <a:t>the </a:t>
            </a:r>
            <a:r>
              <a:rPr lang="da-DK" dirty="0" err="1" smtClean="0">
                <a:latin typeface="Arial" pitchFamily="34" charset="0"/>
                <a:cs typeface="Arial" pitchFamily="34" charset="0"/>
              </a:rPr>
              <a:t>implementation</a:t>
            </a:r>
            <a:r>
              <a:rPr lang="da-DK" dirty="0" smtClean="0">
                <a:latin typeface="Arial" pitchFamily="34" charset="0"/>
                <a:cs typeface="Arial" pitchFamily="34" charset="0"/>
              </a:rPr>
              <a:t> </a:t>
            </a:r>
            <a:r>
              <a:rPr lang="da-DK" dirty="0" err="1" smtClean="0">
                <a:latin typeface="Arial" pitchFamily="34" charset="0"/>
                <a:cs typeface="Arial" pitchFamily="34" charset="0"/>
              </a:rPr>
              <a:t>process</a:t>
            </a:r>
            <a:r>
              <a:rPr lang="da-DK" dirty="0" smtClean="0">
                <a:latin typeface="Arial" pitchFamily="34" charset="0"/>
                <a:cs typeface="Arial" pitchFamily="34" charset="0"/>
              </a:rPr>
              <a:t> as </a:t>
            </a:r>
            <a:r>
              <a:rPr lang="da-DK" dirty="0" err="1" smtClean="0">
                <a:latin typeface="Arial" pitchFamily="34" charset="0"/>
                <a:cs typeface="Arial" pitchFamily="34" charset="0"/>
              </a:rPr>
              <a:t>such</a:t>
            </a:r>
            <a:r>
              <a:rPr lang="da-DK" dirty="0" smtClean="0">
                <a:latin typeface="Arial" pitchFamily="34" charset="0"/>
                <a:cs typeface="Arial" pitchFamily="34" charset="0"/>
              </a:rPr>
              <a:t>.</a:t>
            </a:r>
          </a:p>
          <a:p>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20</a:t>
            </a:fld>
            <a:endParaRPr lang="da-DK">
              <a:solidFill>
                <a:prstClr val="black"/>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pPr>
              <a:buFont typeface="Arial" charset="0"/>
              <a:buNone/>
            </a:pPr>
            <a:r>
              <a:rPr lang="da-DK" sz="1400" dirty="0" smtClean="0">
                <a:latin typeface="Arial" pitchFamily="34" charset="0"/>
                <a:cs typeface="Arial" pitchFamily="34" charset="0"/>
              </a:rPr>
              <a:t>Top management </a:t>
            </a:r>
            <a:r>
              <a:rPr lang="da-DK" sz="1400" dirty="0" err="1" smtClean="0">
                <a:latin typeface="Arial" pitchFamily="34" charset="0"/>
                <a:cs typeface="Arial" pitchFamily="34" charset="0"/>
              </a:rPr>
              <a:t>will</a:t>
            </a:r>
            <a:r>
              <a:rPr lang="da-DK" sz="1400" dirty="0" smtClean="0">
                <a:latin typeface="Arial" pitchFamily="34" charset="0"/>
                <a:cs typeface="Arial" pitchFamily="34" charset="0"/>
              </a:rPr>
              <a:t> have to </a:t>
            </a:r>
            <a:r>
              <a:rPr lang="da-DK" sz="1400" dirty="0" err="1" smtClean="0">
                <a:latin typeface="Arial" pitchFamily="34" charset="0"/>
                <a:cs typeface="Arial" pitchFamily="34" charset="0"/>
              </a:rPr>
              <a:t>consider</a:t>
            </a:r>
            <a:r>
              <a:rPr lang="da-DK" sz="1400" dirty="0" smtClean="0">
                <a:latin typeface="Arial" pitchFamily="34" charset="0"/>
                <a:cs typeface="Arial" pitchFamily="34" charset="0"/>
              </a:rPr>
              <a:t> the </a:t>
            </a:r>
            <a:r>
              <a:rPr lang="da-DK" sz="1400" dirty="0" err="1" smtClean="0">
                <a:latin typeface="Arial" pitchFamily="34" charset="0"/>
                <a:cs typeface="Arial" pitchFamily="34" charset="0"/>
              </a:rPr>
              <a:t>following</a:t>
            </a:r>
            <a:r>
              <a:rPr lang="da-DK" sz="1400" dirty="0" smtClean="0">
                <a:latin typeface="Arial" pitchFamily="34" charset="0"/>
                <a:cs typeface="Arial" pitchFamily="34" charset="0"/>
              </a:rPr>
              <a:t> </a:t>
            </a:r>
            <a:r>
              <a:rPr lang="da-DK" sz="1400" dirty="0" err="1" smtClean="0">
                <a:latin typeface="Arial" pitchFamily="34" charset="0"/>
                <a:cs typeface="Arial" pitchFamily="34" charset="0"/>
              </a:rPr>
              <a:t>important</a:t>
            </a:r>
            <a:r>
              <a:rPr lang="da-DK" sz="1400" dirty="0" smtClean="0">
                <a:latin typeface="Arial" pitchFamily="34" charset="0"/>
                <a:cs typeface="Arial" pitchFamily="34" charset="0"/>
              </a:rPr>
              <a:t> </a:t>
            </a:r>
            <a:r>
              <a:rPr lang="da-DK" sz="1400" dirty="0" err="1" smtClean="0">
                <a:latin typeface="Arial" pitchFamily="34" charset="0"/>
                <a:cs typeface="Arial" pitchFamily="34" charset="0"/>
              </a:rPr>
              <a:t>aspects</a:t>
            </a:r>
            <a:r>
              <a:rPr lang="da-DK" sz="1400" dirty="0" smtClean="0">
                <a:latin typeface="Arial" pitchFamily="34" charset="0"/>
                <a:cs typeface="Arial" pitchFamily="34" charset="0"/>
              </a:rPr>
              <a:t> </a:t>
            </a:r>
            <a:r>
              <a:rPr lang="da-DK" sz="1400" dirty="0" err="1" smtClean="0">
                <a:latin typeface="Arial" pitchFamily="34" charset="0"/>
                <a:cs typeface="Arial" pitchFamily="34" charset="0"/>
              </a:rPr>
              <a:t>relating</a:t>
            </a:r>
            <a:r>
              <a:rPr lang="da-DK" sz="1400" dirty="0" smtClean="0">
                <a:latin typeface="Arial" pitchFamily="34" charset="0"/>
                <a:cs typeface="Arial" pitchFamily="34" charset="0"/>
              </a:rPr>
              <a:t> to the adoption of the </a:t>
            </a:r>
            <a:r>
              <a:rPr lang="da-DK" sz="1400" dirty="0" err="1" smtClean="0">
                <a:latin typeface="Arial" pitchFamily="34" charset="0"/>
                <a:cs typeface="Arial" pitchFamily="34" charset="0"/>
              </a:rPr>
              <a:t>ISSAIs</a:t>
            </a:r>
            <a:r>
              <a:rPr lang="da-DK" sz="1400" dirty="0" smtClean="0">
                <a:latin typeface="Arial" pitchFamily="34" charset="0"/>
                <a:cs typeface="Arial" pitchFamily="34" charset="0"/>
              </a:rPr>
              <a:t>:</a:t>
            </a:r>
          </a:p>
          <a:p>
            <a:pPr>
              <a:buFont typeface="Arial" charset="0"/>
              <a:buNone/>
            </a:pPr>
            <a:endParaRPr lang="da-DK" sz="1600" dirty="0" smtClean="0">
              <a:latin typeface="Arial" pitchFamily="34" charset="0"/>
              <a:cs typeface="Arial" pitchFamily="34" charset="0"/>
            </a:endParaRPr>
          </a:p>
          <a:p>
            <a:pPr marL="228600" lvl="0" indent="-228600">
              <a:buFont typeface="+mj-lt"/>
              <a:buAutoNum type="arabicPeriod"/>
            </a:pPr>
            <a:r>
              <a:rPr lang="da-DK" dirty="0" err="1" smtClean="0">
                <a:latin typeface="Arial" pitchFamily="34" charset="0"/>
                <a:cs typeface="Arial" pitchFamily="34" charset="0"/>
              </a:rPr>
              <a:t>Mandate</a:t>
            </a:r>
            <a:r>
              <a:rPr lang="da-DK" dirty="0" smtClean="0">
                <a:latin typeface="Arial" pitchFamily="34" charset="0"/>
                <a:cs typeface="Arial" pitchFamily="34" charset="0"/>
              </a:rPr>
              <a:t> and </a:t>
            </a:r>
            <a:r>
              <a:rPr lang="da-DK" dirty="0" err="1" smtClean="0">
                <a:latin typeface="Arial" pitchFamily="34" charset="0"/>
                <a:cs typeface="Arial" pitchFamily="34" charset="0"/>
              </a:rPr>
              <a:t>requirements</a:t>
            </a:r>
            <a:r>
              <a:rPr lang="da-DK" dirty="0" smtClean="0">
                <a:latin typeface="Arial" pitchFamily="34" charset="0"/>
                <a:cs typeface="Arial" pitchFamily="34" charset="0"/>
              </a:rPr>
              <a:t> in a national </a:t>
            </a:r>
            <a:r>
              <a:rPr lang="da-DK" dirty="0" err="1" smtClean="0">
                <a:latin typeface="Arial" pitchFamily="34" charset="0"/>
                <a:cs typeface="Arial" pitchFamily="34" charset="0"/>
              </a:rPr>
              <a:t>context</a:t>
            </a:r>
            <a:r>
              <a:rPr lang="da-DK" dirty="0" smtClean="0">
                <a:latin typeface="Arial" pitchFamily="34" charset="0"/>
                <a:cs typeface="Arial" pitchFamily="34" charset="0"/>
              </a:rPr>
              <a:t>: </a:t>
            </a:r>
            <a:endParaRPr lang="nb-NO" dirty="0" smtClean="0">
              <a:latin typeface="Arial" pitchFamily="34" charset="0"/>
              <a:cs typeface="Arial" pitchFamily="34" charset="0"/>
            </a:endParaRPr>
          </a:p>
          <a:p>
            <a:pPr marL="685800" lvl="1" indent="-108000">
              <a:buFont typeface="Arial" pitchFamily="34" charset="0"/>
              <a:buChar char="•"/>
            </a:pPr>
            <a:r>
              <a:rPr lang="en-US" dirty="0" smtClean="0">
                <a:latin typeface="Arial" pitchFamily="34" charset="0"/>
                <a:cs typeface="Arial" pitchFamily="34" charset="0"/>
              </a:rPr>
              <a:t>each SAI has to comply with national preconditions and legislation. Thus, to determine what is needed to make implementation possible, each SAI needs to assess: </a:t>
            </a:r>
            <a:endParaRPr lang="nb-NO" dirty="0" smtClean="0">
              <a:latin typeface="Arial" pitchFamily="34" charset="0"/>
              <a:cs typeface="Arial" pitchFamily="34" charset="0"/>
            </a:endParaRPr>
          </a:p>
          <a:p>
            <a:pPr marL="1143000" lvl="2" indent="-108000">
              <a:buFont typeface="Arial" pitchFamily="34" charset="0"/>
              <a:buChar char="•"/>
            </a:pPr>
            <a:r>
              <a:rPr lang="en-US" dirty="0" smtClean="0">
                <a:latin typeface="Arial" pitchFamily="34" charset="0"/>
                <a:cs typeface="Arial" pitchFamily="34" charset="0"/>
              </a:rPr>
              <a:t>whether the audit regulation or mandate prescribes the use of specific standards. O</a:t>
            </a:r>
            <a:r>
              <a:rPr lang="da-DK" dirty="0" err="1" smtClean="0">
                <a:latin typeface="Arial" pitchFamily="34" charset="0"/>
                <a:cs typeface="Arial" pitchFamily="34" charset="0"/>
              </a:rPr>
              <a:t>ften</a:t>
            </a:r>
            <a:r>
              <a:rPr lang="da-DK" dirty="0" smtClean="0">
                <a:latin typeface="Arial" pitchFamily="34" charset="0"/>
                <a:cs typeface="Arial" pitchFamily="34" charset="0"/>
              </a:rPr>
              <a:t> a </a:t>
            </a:r>
            <a:r>
              <a:rPr lang="da-DK" dirty="0" err="1" smtClean="0">
                <a:latin typeface="Arial" pitchFamily="34" charset="0"/>
                <a:cs typeface="Arial" pitchFamily="34" charset="0"/>
              </a:rPr>
              <a:t>SAI’s</a:t>
            </a:r>
            <a:r>
              <a:rPr lang="da-DK" dirty="0" smtClean="0">
                <a:latin typeface="Arial" pitchFamily="34" charset="0"/>
                <a:cs typeface="Arial" pitchFamily="34" charset="0"/>
              </a:rPr>
              <a:t> </a:t>
            </a:r>
            <a:r>
              <a:rPr lang="da-DK" dirty="0" err="1" smtClean="0">
                <a:latin typeface="Arial" pitchFamily="34" charset="0"/>
                <a:cs typeface="Arial" pitchFamily="34" charset="0"/>
              </a:rPr>
              <a:t>mandate</a:t>
            </a:r>
            <a:r>
              <a:rPr lang="da-DK" dirty="0" smtClean="0">
                <a:latin typeface="Arial" pitchFamily="34" charset="0"/>
                <a:cs typeface="Arial" pitchFamily="34" charset="0"/>
              </a:rPr>
              <a:t> is </a:t>
            </a:r>
            <a:r>
              <a:rPr lang="da-DK" dirty="0" err="1" smtClean="0">
                <a:latin typeface="Arial" pitchFamily="34" charset="0"/>
                <a:cs typeface="Arial" pitchFamily="34" charset="0"/>
              </a:rPr>
              <a:t>wider</a:t>
            </a:r>
            <a:r>
              <a:rPr lang="da-DK" dirty="0" smtClean="0">
                <a:latin typeface="Arial" pitchFamily="34" charset="0"/>
                <a:cs typeface="Arial" pitchFamily="34" charset="0"/>
              </a:rPr>
              <a:t> and </a:t>
            </a:r>
            <a:r>
              <a:rPr lang="da-DK" dirty="0" err="1" smtClean="0">
                <a:latin typeface="Arial" pitchFamily="34" charset="0"/>
                <a:cs typeface="Arial" pitchFamily="34" charset="0"/>
              </a:rPr>
              <a:t>there</a:t>
            </a:r>
            <a:r>
              <a:rPr lang="da-DK" dirty="0" smtClean="0">
                <a:latin typeface="Arial" pitchFamily="34" charset="0"/>
                <a:cs typeface="Arial" pitchFamily="34" charset="0"/>
              </a:rPr>
              <a:t> is more </a:t>
            </a:r>
            <a:r>
              <a:rPr lang="da-DK" dirty="0" err="1" smtClean="0">
                <a:latin typeface="Arial" pitchFamily="34" charset="0"/>
                <a:cs typeface="Arial" pitchFamily="34" charset="0"/>
              </a:rPr>
              <a:t>room</a:t>
            </a:r>
            <a:r>
              <a:rPr lang="da-DK" dirty="0" smtClean="0">
                <a:latin typeface="Arial" pitchFamily="34" charset="0"/>
                <a:cs typeface="Arial" pitchFamily="34" charset="0"/>
              </a:rPr>
              <a:t> for interpretation </a:t>
            </a:r>
            <a:r>
              <a:rPr lang="da-DK" dirty="0" err="1" smtClean="0">
                <a:latin typeface="Arial" pitchFamily="34" charset="0"/>
                <a:cs typeface="Arial" pitchFamily="34" charset="0"/>
              </a:rPr>
              <a:t>than</a:t>
            </a:r>
            <a:r>
              <a:rPr lang="da-DK" dirty="0" smtClean="0">
                <a:latin typeface="Arial" pitchFamily="34" charset="0"/>
                <a:cs typeface="Arial" pitchFamily="34" charset="0"/>
              </a:rPr>
              <a:t> </a:t>
            </a:r>
            <a:r>
              <a:rPr lang="da-DK" dirty="0" err="1" smtClean="0">
                <a:latin typeface="Arial" pitchFamily="34" charset="0"/>
                <a:cs typeface="Arial" pitchFamily="34" charset="0"/>
              </a:rPr>
              <a:t>what</a:t>
            </a:r>
            <a:r>
              <a:rPr lang="da-DK" dirty="0" smtClean="0">
                <a:latin typeface="Arial" pitchFamily="34" charset="0"/>
                <a:cs typeface="Arial" pitchFamily="34" charset="0"/>
              </a:rPr>
              <a:t> ”</a:t>
            </a:r>
            <a:r>
              <a:rPr lang="da-DK" dirty="0" err="1" smtClean="0">
                <a:latin typeface="Arial" pitchFamily="34" charset="0"/>
                <a:cs typeface="Arial" pitchFamily="34" charset="0"/>
              </a:rPr>
              <a:t>meets</a:t>
            </a:r>
            <a:r>
              <a:rPr lang="da-DK" dirty="0" smtClean="0">
                <a:latin typeface="Arial" pitchFamily="34" charset="0"/>
                <a:cs typeface="Arial" pitchFamily="34" charset="0"/>
              </a:rPr>
              <a:t> the </a:t>
            </a:r>
            <a:r>
              <a:rPr lang="da-DK" dirty="0" err="1" smtClean="0">
                <a:latin typeface="Arial" pitchFamily="34" charset="0"/>
                <a:cs typeface="Arial" pitchFamily="34" charset="0"/>
              </a:rPr>
              <a:t>eye</a:t>
            </a:r>
            <a:r>
              <a:rPr lang="da-DK" dirty="0" smtClean="0">
                <a:latin typeface="Arial" pitchFamily="34" charset="0"/>
                <a:cs typeface="Arial" pitchFamily="34" charset="0"/>
              </a:rPr>
              <a:t>”.</a:t>
            </a:r>
            <a:endParaRPr lang="nb-NO" dirty="0" smtClean="0">
              <a:latin typeface="Arial" pitchFamily="34" charset="0"/>
              <a:cs typeface="Arial" pitchFamily="34" charset="0"/>
            </a:endParaRPr>
          </a:p>
          <a:p>
            <a:pPr marL="228600" indent="-228600">
              <a:buFont typeface="+mj-lt"/>
              <a:buAutoNum type="arabicPeriod"/>
            </a:pPr>
            <a:r>
              <a:rPr lang="da-DK" dirty="0" err="1" smtClean="0">
                <a:latin typeface="Arial" pitchFamily="34" charset="0"/>
                <a:cs typeface="Arial" pitchFamily="34" charset="0"/>
              </a:rPr>
              <a:t>What</a:t>
            </a:r>
            <a:r>
              <a:rPr lang="da-DK" dirty="0" smtClean="0">
                <a:latin typeface="Arial" pitchFamily="34" charset="0"/>
                <a:cs typeface="Arial" pitchFamily="34" charset="0"/>
              </a:rPr>
              <a:t> </a:t>
            </a:r>
            <a:r>
              <a:rPr lang="da-DK" dirty="0" err="1" smtClean="0">
                <a:latin typeface="Arial" pitchFamily="34" charset="0"/>
                <a:cs typeface="Arial" pitchFamily="34" charset="0"/>
              </a:rPr>
              <a:t>implications</a:t>
            </a:r>
            <a:r>
              <a:rPr lang="da-DK" dirty="0" smtClean="0">
                <a:latin typeface="Arial" pitchFamily="34" charset="0"/>
                <a:cs typeface="Arial" pitchFamily="34" charset="0"/>
              </a:rPr>
              <a:t> </a:t>
            </a:r>
            <a:r>
              <a:rPr lang="da-DK" dirty="0" err="1" smtClean="0">
                <a:latin typeface="Arial" pitchFamily="34" charset="0"/>
                <a:cs typeface="Arial" pitchFamily="34" charset="0"/>
              </a:rPr>
              <a:t>will</a:t>
            </a:r>
            <a:r>
              <a:rPr lang="da-DK" dirty="0" smtClean="0">
                <a:latin typeface="Arial" pitchFamily="34" charset="0"/>
                <a:cs typeface="Arial" pitchFamily="34" charset="0"/>
              </a:rPr>
              <a:t> an </a:t>
            </a:r>
            <a:r>
              <a:rPr lang="da-DK" dirty="0" err="1" smtClean="0">
                <a:latin typeface="Arial" pitchFamily="34" charset="0"/>
                <a:cs typeface="Arial" pitchFamily="34" charset="0"/>
              </a:rPr>
              <a:t>implemenation</a:t>
            </a:r>
            <a:r>
              <a:rPr lang="da-DK" dirty="0" smtClean="0">
                <a:latin typeface="Arial" pitchFamily="34" charset="0"/>
                <a:cs typeface="Arial" pitchFamily="34" charset="0"/>
              </a:rPr>
              <a:t> have </a:t>
            </a:r>
            <a:r>
              <a:rPr lang="da-DK" dirty="0" err="1" smtClean="0">
                <a:latin typeface="Arial" pitchFamily="34" charset="0"/>
                <a:cs typeface="Arial" pitchFamily="34" charset="0"/>
              </a:rPr>
              <a:t>on</a:t>
            </a:r>
            <a:r>
              <a:rPr lang="da-DK" dirty="0" smtClean="0">
                <a:latin typeface="Arial" pitchFamily="34" charset="0"/>
                <a:cs typeface="Arial" pitchFamily="34" charset="0"/>
              </a:rPr>
              <a:t> the </a:t>
            </a:r>
            <a:r>
              <a:rPr lang="da-DK" dirty="0" err="1" smtClean="0">
                <a:latin typeface="Arial" pitchFamily="34" charset="0"/>
                <a:cs typeface="Arial" pitchFamily="34" charset="0"/>
              </a:rPr>
              <a:t>specific</a:t>
            </a:r>
            <a:r>
              <a:rPr lang="da-DK" dirty="0" smtClean="0">
                <a:latin typeface="Arial" pitchFamily="34" charset="0"/>
                <a:cs typeface="Arial" pitchFamily="34" charset="0"/>
              </a:rPr>
              <a:t> SAI – </a:t>
            </a:r>
            <a:r>
              <a:rPr lang="da-DK" dirty="0" err="1" smtClean="0">
                <a:latin typeface="Arial" pitchFamily="34" charset="0"/>
                <a:cs typeface="Arial" pitchFamily="34" charset="0"/>
              </a:rPr>
              <a:t>are</a:t>
            </a:r>
            <a:r>
              <a:rPr lang="da-DK" dirty="0" smtClean="0">
                <a:latin typeface="Arial" pitchFamily="34" charset="0"/>
                <a:cs typeface="Arial" pitchFamily="34" charset="0"/>
              </a:rPr>
              <a:t> </a:t>
            </a:r>
            <a:r>
              <a:rPr lang="da-DK" dirty="0" err="1" smtClean="0">
                <a:latin typeface="Arial" pitchFamily="34" charset="0"/>
                <a:cs typeface="Arial" pitchFamily="34" charset="0"/>
              </a:rPr>
              <a:t>there</a:t>
            </a:r>
            <a:r>
              <a:rPr lang="da-DK" dirty="0" smtClean="0">
                <a:latin typeface="Arial" pitchFamily="34" charset="0"/>
                <a:cs typeface="Arial" pitchFamily="34" charset="0"/>
              </a:rPr>
              <a:t> s</a:t>
            </a:r>
            <a:r>
              <a:rPr lang="en-US" dirty="0" err="1" smtClean="0">
                <a:latin typeface="Arial" pitchFamily="34" charset="0"/>
                <a:cs typeface="Arial" pitchFamily="34" charset="0"/>
              </a:rPr>
              <a:t>pecific</a:t>
            </a:r>
            <a:r>
              <a:rPr lang="en-US" dirty="0" smtClean="0">
                <a:latin typeface="Arial" pitchFamily="34" charset="0"/>
                <a:cs typeface="Arial" pitchFamily="34" charset="0"/>
              </a:rPr>
              <a:t> requirements that will affect the adoption of the ISSAIs?</a:t>
            </a:r>
            <a:endParaRPr lang="nb-NO" dirty="0" smtClean="0">
              <a:latin typeface="Arial" pitchFamily="34" charset="0"/>
              <a:cs typeface="Arial" pitchFamily="34" charset="0"/>
            </a:endParaRPr>
          </a:p>
          <a:p>
            <a:pPr marL="228600" lvl="0" indent="-228600">
              <a:buFont typeface="+mj-lt"/>
              <a:buAutoNum type="arabicPeriod"/>
            </a:pPr>
            <a:r>
              <a:rPr lang="da-DK" dirty="0" smtClean="0">
                <a:latin typeface="Arial" pitchFamily="34" charset="0"/>
                <a:cs typeface="Arial" pitchFamily="34" charset="0"/>
              </a:rPr>
              <a:t>The nature of the </a:t>
            </a:r>
            <a:r>
              <a:rPr lang="da-DK" dirty="0" err="1" smtClean="0">
                <a:latin typeface="Arial" pitchFamily="34" charset="0"/>
                <a:cs typeface="Arial" pitchFamily="34" charset="0"/>
              </a:rPr>
              <a:t>current</a:t>
            </a:r>
            <a:r>
              <a:rPr lang="da-DK" dirty="0" smtClean="0">
                <a:latin typeface="Arial" pitchFamily="34" charset="0"/>
                <a:cs typeface="Arial" pitchFamily="34" charset="0"/>
              </a:rPr>
              <a:t> audit </a:t>
            </a:r>
            <a:r>
              <a:rPr lang="da-DK" dirty="0" err="1" smtClean="0">
                <a:latin typeface="Arial" pitchFamily="34" charset="0"/>
                <a:cs typeface="Arial" pitchFamily="34" charset="0"/>
              </a:rPr>
              <a:t>enviroment</a:t>
            </a:r>
            <a:r>
              <a:rPr lang="da-DK" dirty="0" smtClean="0">
                <a:latin typeface="Arial" pitchFamily="34" charset="0"/>
                <a:cs typeface="Arial" pitchFamily="34" charset="0"/>
              </a:rPr>
              <a:t>?</a:t>
            </a:r>
            <a:endParaRPr lang="nb-NO" dirty="0" smtClean="0">
              <a:latin typeface="Arial" pitchFamily="34" charset="0"/>
              <a:cs typeface="Arial" pitchFamily="34" charset="0"/>
            </a:endParaRPr>
          </a:p>
          <a:p>
            <a:pPr marL="685800" lvl="1" indent="-108000">
              <a:buFont typeface="Arial" pitchFamily="34" charset="0"/>
              <a:buChar char="•"/>
            </a:pPr>
            <a:r>
              <a:rPr lang="en-US" dirty="0" smtClean="0">
                <a:latin typeface="Arial" pitchFamily="34" charset="0"/>
                <a:cs typeface="Arial" pitchFamily="34" charset="0"/>
              </a:rPr>
              <a:t>conformity with existing standards, regulations and audit practices, and </a:t>
            </a:r>
            <a:endParaRPr lang="nb-NO" dirty="0" smtClean="0">
              <a:latin typeface="Arial" pitchFamily="34" charset="0"/>
              <a:cs typeface="Arial" pitchFamily="34" charset="0"/>
            </a:endParaRPr>
          </a:p>
          <a:p>
            <a:pPr marL="685800" lvl="1" indent="-108000">
              <a:buFont typeface="Arial" pitchFamily="34" charset="0"/>
              <a:buChar char="•"/>
            </a:pPr>
            <a:r>
              <a:rPr lang="en-US" dirty="0" smtClean="0">
                <a:latin typeface="Arial" pitchFamily="34" charset="0"/>
                <a:cs typeface="Arial" pitchFamily="34" charset="0"/>
              </a:rPr>
              <a:t>what changes in the audit process are needed if the ISSAIs are implemented? </a:t>
            </a:r>
            <a:endParaRPr lang="nb-NO" dirty="0" smtClean="0">
              <a:latin typeface="Arial" pitchFamily="34" charset="0"/>
              <a:cs typeface="Arial" pitchFamily="34" charset="0"/>
            </a:endParaRPr>
          </a:p>
          <a:p>
            <a:pPr marL="228600" lvl="0" indent="-228600">
              <a:buFont typeface="+mj-lt"/>
              <a:buAutoNum type="arabicPeriod"/>
            </a:pPr>
            <a:r>
              <a:rPr lang="da-DK" dirty="0" smtClean="0">
                <a:latin typeface="Arial" pitchFamily="34" charset="0"/>
                <a:cs typeface="Arial" pitchFamily="34" charset="0"/>
              </a:rPr>
              <a:t>The </a:t>
            </a:r>
            <a:r>
              <a:rPr lang="da-DK" dirty="0" err="1" smtClean="0">
                <a:latin typeface="Arial" pitchFamily="34" charset="0"/>
                <a:cs typeface="Arial" pitchFamily="34" charset="0"/>
              </a:rPr>
              <a:t>need</a:t>
            </a:r>
            <a:r>
              <a:rPr lang="da-DK" dirty="0" smtClean="0">
                <a:latin typeface="Arial" pitchFamily="34" charset="0"/>
                <a:cs typeface="Arial" pitchFamily="34" charset="0"/>
              </a:rPr>
              <a:t> for </a:t>
            </a:r>
            <a:r>
              <a:rPr lang="da-DK" dirty="0" err="1" smtClean="0">
                <a:latin typeface="Arial" pitchFamily="34" charset="0"/>
                <a:cs typeface="Arial" pitchFamily="34" charset="0"/>
              </a:rPr>
              <a:t>carrying</a:t>
            </a:r>
            <a:r>
              <a:rPr lang="da-DK" dirty="0" smtClean="0">
                <a:latin typeface="Arial" pitchFamily="34" charset="0"/>
                <a:cs typeface="Arial" pitchFamily="34" charset="0"/>
              </a:rPr>
              <a:t> out </a:t>
            </a:r>
            <a:r>
              <a:rPr lang="da-DK" i="1" dirty="0" smtClean="0">
                <a:latin typeface="Arial" pitchFamily="34" charset="0"/>
                <a:cs typeface="Arial" pitchFamily="34" charset="0"/>
              </a:rPr>
              <a:t>Gap Analyses</a:t>
            </a:r>
            <a:r>
              <a:rPr lang="da-DK" dirty="0" smtClean="0">
                <a:latin typeface="Arial" pitchFamily="34" charset="0"/>
                <a:cs typeface="Arial" pitchFamily="34" charset="0"/>
              </a:rPr>
              <a:t> and </a:t>
            </a:r>
            <a:r>
              <a:rPr lang="da-DK" i="1" dirty="0" err="1" smtClean="0">
                <a:latin typeface="Arial" pitchFamily="34" charset="0"/>
                <a:cs typeface="Arial" pitchFamily="34" charset="0"/>
              </a:rPr>
              <a:t>Risk</a:t>
            </a:r>
            <a:r>
              <a:rPr lang="da-DK" i="1" dirty="0" smtClean="0">
                <a:latin typeface="Arial" pitchFamily="34" charset="0"/>
                <a:cs typeface="Arial" pitchFamily="34" charset="0"/>
              </a:rPr>
              <a:t> </a:t>
            </a:r>
            <a:r>
              <a:rPr lang="da-DK" i="1" dirty="0" err="1" smtClean="0">
                <a:latin typeface="Arial" pitchFamily="34" charset="0"/>
                <a:cs typeface="Arial" pitchFamily="34" charset="0"/>
              </a:rPr>
              <a:t>Assesment</a:t>
            </a:r>
            <a:r>
              <a:rPr lang="da-DK" i="1" dirty="0" smtClean="0">
                <a:latin typeface="Arial" pitchFamily="34" charset="0"/>
                <a:cs typeface="Arial" pitchFamily="34" charset="0"/>
              </a:rPr>
              <a:t>.</a:t>
            </a:r>
            <a:endParaRPr lang="nb-NO" dirty="0" smtClean="0">
              <a:latin typeface="Arial" pitchFamily="34" charset="0"/>
              <a:cs typeface="Arial" pitchFamily="34" charset="0"/>
            </a:endParaRPr>
          </a:p>
          <a:p>
            <a:pPr marL="228600" lvl="0" indent="-228600">
              <a:buFont typeface="+mj-lt"/>
              <a:buAutoNum type="arabicPeriod"/>
            </a:pPr>
            <a:r>
              <a:rPr lang="da-DK" dirty="0" smtClean="0">
                <a:latin typeface="Arial" pitchFamily="34" charset="0"/>
                <a:cs typeface="Arial" pitchFamily="34" charset="0"/>
              </a:rPr>
              <a:t>The </a:t>
            </a:r>
            <a:r>
              <a:rPr lang="da-DK" dirty="0" err="1" smtClean="0">
                <a:latin typeface="Arial" pitchFamily="34" charset="0"/>
                <a:cs typeface="Arial" pitchFamily="34" charset="0"/>
              </a:rPr>
              <a:t>need</a:t>
            </a:r>
            <a:r>
              <a:rPr lang="da-DK" dirty="0" smtClean="0">
                <a:latin typeface="Arial" pitchFamily="34" charset="0"/>
                <a:cs typeface="Arial" pitchFamily="34" charset="0"/>
              </a:rPr>
              <a:t> for a peer </a:t>
            </a:r>
            <a:r>
              <a:rPr lang="da-DK" dirty="0" err="1" smtClean="0">
                <a:latin typeface="Arial" pitchFamily="34" charset="0"/>
                <a:cs typeface="Arial" pitchFamily="34" charset="0"/>
              </a:rPr>
              <a:t>review</a:t>
            </a:r>
            <a:r>
              <a:rPr lang="da-DK" dirty="0" smtClean="0">
                <a:latin typeface="Arial" pitchFamily="34" charset="0"/>
                <a:cs typeface="Arial" pitchFamily="34" charset="0"/>
              </a:rPr>
              <a:t>.</a:t>
            </a:r>
            <a:endParaRPr lang="nb-NO" dirty="0" smtClean="0">
              <a:latin typeface="Arial" pitchFamily="34" charset="0"/>
              <a:cs typeface="Arial" pitchFamily="34" charset="0"/>
            </a:endParaRPr>
          </a:p>
          <a:p>
            <a:pPr marL="228600" lvl="0" indent="-228600">
              <a:buFont typeface="+mj-lt"/>
              <a:buAutoNum type="arabicPeriod"/>
            </a:pPr>
            <a:r>
              <a:rPr lang="en-US" dirty="0" smtClean="0">
                <a:latin typeface="Arial" pitchFamily="34" charset="0"/>
                <a:cs typeface="Arial" pitchFamily="34" charset="0"/>
              </a:rPr>
              <a:t>Get an overview of necessary steps to be </a:t>
            </a:r>
            <a:r>
              <a:rPr lang="en-US" dirty="0" err="1" smtClean="0">
                <a:latin typeface="Arial" pitchFamily="34" charset="0"/>
                <a:cs typeface="Arial" pitchFamily="34" charset="0"/>
              </a:rPr>
              <a:t>takenbefore</a:t>
            </a:r>
            <a:r>
              <a:rPr lang="en-US" dirty="0" smtClean="0">
                <a:latin typeface="Arial" pitchFamily="34" charset="0"/>
                <a:cs typeface="Arial" pitchFamily="34" charset="0"/>
              </a:rPr>
              <a:t> final decision on implementation is made.</a:t>
            </a:r>
            <a:endParaRPr lang="nb-NO" dirty="0" smtClean="0">
              <a:latin typeface="Arial" pitchFamily="34" charset="0"/>
              <a:cs typeface="Arial" pitchFamily="34" charset="0"/>
            </a:endParaRPr>
          </a:p>
          <a:p>
            <a:pPr marL="228600" lvl="0" indent="-228600">
              <a:buFont typeface="+mj-lt"/>
              <a:buAutoNum type="arabicPeriod"/>
            </a:pPr>
            <a:r>
              <a:rPr lang="en-US" dirty="0" smtClean="0">
                <a:latin typeface="Arial" pitchFamily="34" charset="0"/>
                <a:cs typeface="Arial" pitchFamily="34" charset="0"/>
              </a:rPr>
              <a:t>Resources needed –  do we use in-house/external? </a:t>
            </a:r>
            <a:endParaRPr lang="nb-NO" dirty="0" smtClean="0">
              <a:latin typeface="Arial" pitchFamily="34" charset="0"/>
              <a:cs typeface="Arial" pitchFamily="34" charset="0"/>
            </a:endParaRPr>
          </a:p>
          <a:p>
            <a:endParaRPr lang="da-DK" dirty="0">
              <a:latin typeface="Arial" pitchFamily="34" charset="0"/>
              <a:cs typeface="Arial" pitchFamily="34" charset="0"/>
            </a:endParaRPr>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21</a:t>
            </a:fld>
            <a:endParaRPr lang="da-DK">
              <a:solidFill>
                <a:prstClr val="black"/>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en-US" dirty="0" smtClean="0">
                <a:latin typeface="Arial" pitchFamily="34" charset="0"/>
                <a:cs typeface="Arial" pitchFamily="34" charset="0"/>
              </a:rPr>
              <a:t>In some countries, the legislation that is governing public sector auditing, various regulations or the mandate of the SAI may prescribe which standards to apply. In cases where other standards are prescribed, implementation of the ISSAIs as guidelines to support such standards may still be an option.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environments, the SAI may independently decide which standards to use.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the area of compliance audit, the guidelines are written from two main perspectives; compliance audit performed separately from the audit of financial statements and compliance audit performed in relation to the audit of financial statements. Depending on the SAI’s mandate, emphasis may be put on either of the two.</a:t>
            </a:r>
            <a:endParaRPr lang="nb-NO" dirty="0" smtClean="0">
              <a:latin typeface="Arial" pitchFamily="34" charset="0"/>
              <a:cs typeface="Arial" pitchFamily="34" charset="0"/>
            </a:endParaRPr>
          </a:p>
          <a:p>
            <a:endParaRPr lang="da-DK" dirty="0">
              <a:latin typeface="Arial" pitchFamily="34" charset="0"/>
              <a:cs typeface="Arial" pitchFamily="34" charset="0"/>
            </a:endParaRPr>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22</a:t>
            </a:fld>
            <a:endParaRPr lang="da-DK">
              <a:solidFill>
                <a:prstClr val="black"/>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pPr lvl="0"/>
            <a:r>
              <a:rPr lang="en-US" dirty="0" smtClean="0">
                <a:latin typeface="Arial" pitchFamily="34" charset="0"/>
                <a:cs typeface="Arial" pitchFamily="34" charset="0"/>
              </a:rPr>
              <a:t>The SAI will have to consider:</a:t>
            </a:r>
          </a:p>
          <a:p>
            <a:pPr marL="342900" lvl="0" indent="-342900">
              <a:buFont typeface="Arial" pitchFamily="34" charset="0"/>
              <a:buChar char="•"/>
            </a:pPr>
            <a:endParaRPr lang="en-US" dirty="0" smtClean="0">
              <a:latin typeface="Arial" pitchFamily="34" charset="0"/>
              <a:cs typeface="Arial" pitchFamily="34" charset="0"/>
            </a:endParaRPr>
          </a:p>
          <a:p>
            <a:r>
              <a:rPr lang="en-US" dirty="0" smtClean="0">
                <a:latin typeface="Arial" pitchFamily="34" charset="0"/>
                <a:cs typeface="Arial" pitchFamily="34" charset="0"/>
              </a:rPr>
              <a:t>After assessing these different aspects, the SAI may conclude that it will need external resources or assistance to effectively implement the standards. One way of doing this is;</a:t>
            </a:r>
          </a:p>
          <a:p>
            <a:pPr marL="342900" indent="-108000">
              <a:buFont typeface="Arial" pitchFamily="34" charset="0"/>
              <a:buChar char="•"/>
            </a:pPr>
            <a:r>
              <a:rPr lang="en-US" dirty="0" smtClean="0">
                <a:latin typeface="Arial" pitchFamily="34" charset="0"/>
                <a:cs typeface="Arial" pitchFamily="34" charset="0"/>
              </a:rPr>
              <a:t>to cooperate with other </a:t>
            </a:r>
            <a:r>
              <a:rPr lang="en-US" dirty="0" err="1" smtClean="0">
                <a:latin typeface="Arial" pitchFamily="34" charset="0"/>
                <a:cs typeface="Arial" pitchFamily="34" charset="0"/>
              </a:rPr>
              <a:t>organisations</a:t>
            </a:r>
            <a:r>
              <a:rPr lang="en-US" dirty="0" smtClean="0">
                <a:latin typeface="Arial" pitchFamily="34" charset="0"/>
                <a:cs typeface="Arial" pitchFamily="34" charset="0"/>
              </a:rPr>
              <a:t> going through the same implementation process – so-called SAI to SAI implementation support which could include, for instance, </a:t>
            </a:r>
            <a:r>
              <a:rPr lang="en-US" dirty="0" err="1" smtClean="0">
                <a:latin typeface="Arial" pitchFamily="34" charset="0"/>
                <a:cs typeface="Arial" pitchFamily="34" charset="0"/>
              </a:rPr>
              <a:t>joing</a:t>
            </a:r>
            <a:r>
              <a:rPr lang="en-US" dirty="0" smtClean="0">
                <a:latin typeface="Arial" pitchFamily="34" charset="0"/>
                <a:cs typeface="Arial" pitchFamily="34" charset="0"/>
              </a:rPr>
              <a:t> training events and development of audit manuals in cooperation with a neighboring country's SAI. </a:t>
            </a:r>
          </a:p>
          <a:p>
            <a:pPr marL="342900" indent="-108000">
              <a:buFont typeface="Arial" pitchFamily="34" charset="0"/>
              <a:buChar char="•"/>
            </a:pPr>
            <a:r>
              <a:rPr lang="en-US" dirty="0" smtClean="0">
                <a:latin typeface="Arial" pitchFamily="34" charset="0"/>
                <a:cs typeface="Arial" pitchFamily="34" charset="0"/>
              </a:rPr>
              <a:t>The INTOSAI Development Initiative (IDI) may also be of assistance in providing training in a regional context.</a:t>
            </a:r>
          </a:p>
          <a:p>
            <a:pPr marL="342900" indent="-108000">
              <a:buFont typeface="Arial" pitchFamily="34" charset="0"/>
              <a:buChar char="•"/>
            </a:pPr>
            <a:r>
              <a:rPr lang="en-US" dirty="0" smtClean="0">
                <a:latin typeface="Arial" pitchFamily="34" charset="0"/>
                <a:cs typeface="Arial" pitchFamily="34" charset="0"/>
              </a:rPr>
              <a:t>When the adoption includes the ISAs as authoritative standards, cooperation with the national professional audit associations could be a way forward.</a:t>
            </a:r>
            <a:endParaRPr lang="nb-NO" dirty="0" smtClean="0">
              <a:latin typeface="Arial" pitchFamily="34" charset="0"/>
              <a:cs typeface="Arial" pitchFamily="34" charset="0"/>
            </a:endParaRPr>
          </a:p>
          <a:p>
            <a:pPr marL="342900" indent="-342900"/>
            <a:endParaRPr lang="nb-NO" dirty="0" smtClean="0">
              <a:latin typeface="Arial" pitchFamily="34" charset="0"/>
              <a:cs typeface="Arial" pitchFamily="34" charset="0"/>
            </a:endParaRPr>
          </a:p>
          <a:p>
            <a:pPr marL="342900" indent="-342900"/>
            <a:r>
              <a:rPr lang="nb-NO" dirty="0" smtClean="0">
                <a:latin typeface="Arial" pitchFamily="34" charset="0"/>
                <a:cs typeface="Arial" pitchFamily="34" charset="0"/>
              </a:rPr>
              <a:t>Also consider:</a:t>
            </a:r>
          </a:p>
          <a:p>
            <a:pPr marL="342900" lvl="0" indent="-108000">
              <a:buFont typeface="Arial" pitchFamily="34" charset="0"/>
              <a:buChar char="•"/>
            </a:pPr>
            <a:r>
              <a:rPr lang="en-US" dirty="0" smtClean="0">
                <a:latin typeface="Arial" pitchFamily="34" charset="0"/>
                <a:cs typeface="Arial" pitchFamily="34" charset="0"/>
              </a:rPr>
              <a:t>full package vs. gradual implementation;</a:t>
            </a:r>
          </a:p>
          <a:p>
            <a:pPr marL="342900" lvl="0" indent="-108000">
              <a:buFont typeface="Arial" pitchFamily="34" charset="0"/>
              <a:buChar char="•"/>
            </a:pPr>
            <a:r>
              <a:rPr lang="en-US" dirty="0" smtClean="0">
                <a:latin typeface="Arial" pitchFamily="34" charset="0"/>
                <a:cs typeface="Arial" pitchFamily="34" charset="0"/>
              </a:rPr>
              <a:t>the need for working out implementation guides;</a:t>
            </a:r>
            <a:endParaRPr lang="nb-NO" dirty="0" smtClean="0">
              <a:latin typeface="Arial" pitchFamily="34" charset="0"/>
              <a:cs typeface="Arial" pitchFamily="34" charset="0"/>
            </a:endParaRPr>
          </a:p>
          <a:p>
            <a:pPr marL="342900" lvl="0" indent="-108000">
              <a:buFont typeface="Arial" pitchFamily="34" charset="0"/>
              <a:buChar char="•"/>
            </a:pPr>
            <a:r>
              <a:rPr lang="en-US" dirty="0" smtClean="0">
                <a:latin typeface="Arial" pitchFamily="34" charset="0"/>
                <a:cs typeface="Arial" pitchFamily="34" charset="0"/>
              </a:rPr>
              <a:t>stakeholders in implementation (in-house and external);</a:t>
            </a:r>
          </a:p>
          <a:p>
            <a:pPr marL="342900" lvl="0" indent="-108000">
              <a:buFont typeface="Arial" pitchFamily="34" charset="0"/>
              <a:buChar char="•"/>
            </a:pPr>
            <a:r>
              <a:rPr lang="en-US" dirty="0" smtClean="0">
                <a:latin typeface="Arial" pitchFamily="34" charset="0"/>
                <a:cs typeface="Arial" pitchFamily="34" charset="0"/>
              </a:rPr>
              <a:t>the need for specific guidelines on a lower level.</a:t>
            </a:r>
            <a:endParaRPr lang="da-DK" dirty="0" smtClean="0">
              <a:latin typeface="Arial" pitchFamily="34" charset="0"/>
              <a:cs typeface="Arial" pitchFamily="34" charset="0"/>
            </a:endParaRPr>
          </a:p>
          <a:p>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23</a:t>
            </a:fld>
            <a:endParaRPr lang="da-DK">
              <a:solidFill>
                <a:prstClr val="black"/>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da-DK" dirty="0" smtClean="0">
                <a:latin typeface="Arial" pitchFamily="34" charset="0"/>
                <a:cs typeface="Arial" pitchFamily="34" charset="0"/>
              </a:rPr>
              <a:t>The </a:t>
            </a:r>
            <a:r>
              <a:rPr lang="da-DK" dirty="0" err="1" smtClean="0">
                <a:latin typeface="Arial" pitchFamily="34" charset="0"/>
                <a:cs typeface="Arial" pitchFamily="34" charset="0"/>
              </a:rPr>
              <a:t>implementation</a:t>
            </a:r>
            <a:r>
              <a:rPr lang="da-DK" dirty="0" smtClean="0">
                <a:latin typeface="Arial" pitchFamily="34" charset="0"/>
                <a:cs typeface="Arial" pitchFamily="34" charset="0"/>
              </a:rPr>
              <a:t> of the </a:t>
            </a:r>
            <a:r>
              <a:rPr lang="da-DK" dirty="0" err="1" smtClean="0">
                <a:latin typeface="Arial" pitchFamily="34" charset="0"/>
                <a:cs typeface="Arial" pitchFamily="34" charset="0"/>
              </a:rPr>
              <a:t>ISSAIs</a:t>
            </a:r>
            <a:r>
              <a:rPr lang="da-DK" dirty="0" smtClean="0">
                <a:latin typeface="Arial" pitchFamily="34" charset="0"/>
                <a:cs typeface="Arial" pitchFamily="34" charset="0"/>
              </a:rPr>
              <a:t> and the </a:t>
            </a:r>
            <a:r>
              <a:rPr lang="da-DK" dirty="0" err="1" smtClean="0">
                <a:latin typeface="Arial" pitchFamily="34" charset="0"/>
                <a:cs typeface="Arial" pitchFamily="34" charset="0"/>
              </a:rPr>
              <a:t>continued</a:t>
            </a:r>
            <a:r>
              <a:rPr lang="da-DK" dirty="0" smtClean="0">
                <a:latin typeface="Arial" pitchFamily="34" charset="0"/>
                <a:cs typeface="Arial" pitchFamily="34" charset="0"/>
              </a:rPr>
              <a:t> </a:t>
            </a:r>
            <a:r>
              <a:rPr lang="da-DK" dirty="0" err="1" smtClean="0">
                <a:latin typeface="Arial" pitchFamily="34" charset="0"/>
                <a:cs typeface="Arial" pitchFamily="34" charset="0"/>
              </a:rPr>
              <a:t>development</a:t>
            </a:r>
            <a:r>
              <a:rPr lang="da-DK" dirty="0" smtClean="0">
                <a:latin typeface="Arial" pitchFamily="34" charset="0"/>
                <a:cs typeface="Arial" pitchFamily="34" charset="0"/>
              </a:rPr>
              <a:t> and </a:t>
            </a:r>
            <a:r>
              <a:rPr lang="da-DK" dirty="0" err="1" smtClean="0">
                <a:latin typeface="Arial" pitchFamily="34" charset="0"/>
                <a:cs typeface="Arial" pitchFamily="34" charset="0"/>
              </a:rPr>
              <a:t>improvement</a:t>
            </a:r>
            <a:r>
              <a:rPr lang="da-DK" dirty="0" smtClean="0">
                <a:latin typeface="Arial" pitchFamily="34" charset="0"/>
                <a:cs typeface="Arial" pitchFamily="34" charset="0"/>
              </a:rPr>
              <a:t> of the </a:t>
            </a:r>
            <a:r>
              <a:rPr lang="da-DK" dirty="0" err="1" smtClean="0">
                <a:latin typeface="Arial" pitchFamily="34" charset="0"/>
                <a:cs typeface="Arial" pitchFamily="34" charset="0"/>
              </a:rPr>
              <a:t>framework</a:t>
            </a:r>
            <a:r>
              <a:rPr lang="da-DK" dirty="0" smtClean="0">
                <a:latin typeface="Arial" pitchFamily="34" charset="0"/>
                <a:cs typeface="Arial" pitchFamily="34" charset="0"/>
              </a:rPr>
              <a:t>, </a:t>
            </a:r>
            <a:r>
              <a:rPr lang="da-DK" dirty="0" err="1" smtClean="0">
                <a:latin typeface="Arial" pitchFamily="34" charset="0"/>
                <a:cs typeface="Arial" pitchFamily="34" charset="0"/>
              </a:rPr>
              <a:t>will</a:t>
            </a:r>
            <a:r>
              <a:rPr lang="da-DK" dirty="0" smtClean="0">
                <a:latin typeface="Arial" pitchFamily="34" charset="0"/>
                <a:cs typeface="Arial" pitchFamily="34" charset="0"/>
              </a:rPr>
              <a:t> </a:t>
            </a:r>
            <a:r>
              <a:rPr lang="da-DK" dirty="0" err="1" smtClean="0">
                <a:latin typeface="Arial" pitchFamily="34" charset="0"/>
                <a:cs typeface="Arial" pitchFamily="34" charset="0"/>
              </a:rPr>
              <a:t>be</a:t>
            </a:r>
            <a:r>
              <a:rPr lang="da-DK" dirty="0" smtClean="0">
                <a:latin typeface="Arial" pitchFamily="34" charset="0"/>
                <a:cs typeface="Arial" pitchFamily="34" charset="0"/>
              </a:rPr>
              <a:t> an </a:t>
            </a:r>
            <a:r>
              <a:rPr lang="da-DK" dirty="0" err="1" smtClean="0">
                <a:latin typeface="Arial" pitchFamily="34" charset="0"/>
                <a:cs typeface="Arial" pitchFamily="34" charset="0"/>
              </a:rPr>
              <a:t>ongoing</a:t>
            </a:r>
            <a:r>
              <a:rPr lang="da-DK" dirty="0" smtClean="0">
                <a:latin typeface="Arial" pitchFamily="34" charset="0"/>
                <a:cs typeface="Arial" pitchFamily="34" charset="0"/>
              </a:rPr>
              <a:t> </a:t>
            </a:r>
            <a:r>
              <a:rPr lang="da-DK" dirty="0" err="1" smtClean="0">
                <a:latin typeface="Arial" pitchFamily="34" charset="0"/>
                <a:cs typeface="Arial" pitchFamily="34" charset="0"/>
              </a:rPr>
              <a:t>process</a:t>
            </a:r>
            <a:r>
              <a:rPr lang="da-DK" dirty="0" smtClean="0">
                <a:latin typeface="Arial" pitchFamily="34" charset="0"/>
                <a:cs typeface="Arial" pitchFamily="34" charset="0"/>
              </a:rPr>
              <a:t> </a:t>
            </a:r>
            <a:r>
              <a:rPr lang="da-DK" dirty="0" err="1" smtClean="0">
                <a:latin typeface="Arial" pitchFamily="34" charset="0"/>
                <a:cs typeface="Arial" pitchFamily="34" charset="0"/>
              </a:rPr>
              <a:t>that</a:t>
            </a:r>
            <a:r>
              <a:rPr lang="da-DK" dirty="0" smtClean="0">
                <a:latin typeface="Arial" pitchFamily="34" charset="0"/>
                <a:cs typeface="Arial" pitchFamily="34" charset="0"/>
              </a:rPr>
              <a:t> </a:t>
            </a:r>
            <a:r>
              <a:rPr lang="da-DK" dirty="0" err="1" smtClean="0">
                <a:latin typeface="Arial" pitchFamily="34" charset="0"/>
                <a:cs typeface="Arial" pitchFamily="34" charset="0"/>
              </a:rPr>
              <a:t>can</a:t>
            </a:r>
            <a:r>
              <a:rPr lang="da-DK" dirty="0" smtClean="0">
                <a:latin typeface="Arial" pitchFamily="34" charset="0"/>
                <a:cs typeface="Arial" pitchFamily="34" charset="0"/>
              </a:rPr>
              <a:t> </a:t>
            </a:r>
            <a:r>
              <a:rPr lang="da-DK" dirty="0" err="1" smtClean="0">
                <a:latin typeface="Arial" pitchFamily="34" charset="0"/>
                <a:cs typeface="Arial" pitchFamily="34" charset="0"/>
              </a:rPr>
              <a:t>be</a:t>
            </a:r>
            <a:r>
              <a:rPr lang="da-DK" dirty="0" smtClean="0">
                <a:latin typeface="Arial" pitchFamily="34" charset="0"/>
                <a:cs typeface="Arial" pitchFamily="34" charset="0"/>
              </a:rPr>
              <a:t> </a:t>
            </a:r>
            <a:r>
              <a:rPr lang="da-DK" dirty="0" err="1" smtClean="0">
                <a:latin typeface="Arial" pitchFamily="34" charset="0"/>
                <a:cs typeface="Arial" pitchFamily="34" charset="0"/>
              </a:rPr>
              <a:t>illustrated</a:t>
            </a:r>
            <a:r>
              <a:rPr lang="da-DK" dirty="0" smtClean="0">
                <a:latin typeface="Arial" pitchFamily="34" charset="0"/>
                <a:cs typeface="Arial" pitchFamily="34" charset="0"/>
              </a:rPr>
              <a:t> by </a:t>
            </a:r>
            <a:r>
              <a:rPr lang="da-DK" dirty="0" err="1" smtClean="0">
                <a:latin typeface="Arial" pitchFamily="34" charset="0"/>
                <a:cs typeface="Arial" pitchFamily="34" charset="0"/>
              </a:rPr>
              <a:t>these</a:t>
            </a:r>
            <a:r>
              <a:rPr lang="da-DK" dirty="0" smtClean="0">
                <a:latin typeface="Arial" pitchFamily="34" charset="0"/>
                <a:cs typeface="Arial" pitchFamily="34" charset="0"/>
              </a:rPr>
              <a:t> steps </a:t>
            </a:r>
            <a:r>
              <a:rPr lang="da-DK" dirty="0" err="1" smtClean="0">
                <a:latin typeface="Arial" pitchFamily="34" charset="0"/>
                <a:cs typeface="Arial" pitchFamily="34" charset="0"/>
              </a:rPr>
              <a:t>illustrating</a:t>
            </a:r>
            <a:r>
              <a:rPr lang="da-DK" dirty="0" smtClean="0">
                <a:latin typeface="Arial" pitchFamily="34" charset="0"/>
                <a:cs typeface="Arial" pitchFamily="34" charset="0"/>
              </a:rPr>
              <a:t>  the ISSAI </a:t>
            </a:r>
            <a:r>
              <a:rPr lang="da-DK" dirty="0" err="1" smtClean="0">
                <a:latin typeface="Arial" pitchFamily="34" charset="0"/>
                <a:cs typeface="Arial" pitchFamily="34" charset="0"/>
              </a:rPr>
              <a:t>implementation</a:t>
            </a:r>
            <a:r>
              <a:rPr lang="da-DK" dirty="0" smtClean="0">
                <a:latin typeface="Arial" pitchFamily="34" charset="0"/>
                <a:cs typeface="Arial" pitchFamily="34" charset="0"/>
              </a:rPr>
              <a:t> </a:t>
            </a:r>
            <a:r>
              <a:rPr lang="da-DK" dirty="0" err="1" smtClean="0">
                <a:latin typeface="Arial" pitchFamily="34" charset="0"/>
                <a:cs typeface="Arial" pitchFamily="34" charset="0"/>
              </a:rPr>
              <a:t>process</a:t>
            </a:r>
            <a:r>
              <a:rPr lang="da-DK" dirty="0" smtClean="0">
                <a:latin typeface="Arial" pitchFamily="34" charset="0"/>
                <a:cs typeface="Arial" pitchFamily="34" charset="0"/>
              </a:rPr>
              <a:t>:</a:t>
            </a:r>
            <a:endParaRPr lang="en-GB" dirty="0" smtClean="0">
              <a:latin typeface="Arial" pitchFamily="34" charset="0"/>
              <a:cs typeface="Arial" pitchFamily="34" charset="0"/>
            </a:endParaRPr>
          </a:p>
          <a:p>
            <a:endParaRPr lang="en-GB" dirty="0" smtClean="0">
              <a:latin typeface="Arial" pitchFamily="34" charset="0"/>
              <a:cs typeface="Arial" pitchFamily="34" charset="0"/>
            </a:endParaRPr>
          </a:p>
          <a:p>
            <a:r>
              <a:rPr lang="da-DK" dirty="0" smtClean="0">
                <a:latin typeface="Arial" pitchFamily="34" charset="0"/>
                <a:cs typeface="Arial" pitchFamily="34" charset="0"/>
              </a:rPr>
              <a:t>The </a:t>
            </a:r>
            <a:r>
              <a:rPr lang="da-DK" dirty="0" err="1" smtClean="0">
                <a:latin typeface="Arial" pitchFamily="34" charset="0"/>
                <a:cs typeface="Arial" pitchFamily="34" charset="0"/>
              </a:rPr>
              <a:t>first</a:t>
            </a:r>
            <a:r>
              <a:rPr lang="da-DK" dirty="0" smtClean="0">
                <a:latin typeface="Arial" pitchFamily="34" charset="0"/>
                <a:cs typeface="Arial" pitchFamily="34" charset="0"/>
              </a:rPr>
              <a:t> step is the </a:t>
            </a:r>
            <a:r>
              <a:rPr lang="da-DK" dirty="0" err="1" smtClean="0">
                <a:latin typeface="Arial" pitchFamily="34" charset="0"/>
                <a:cs typeface="Arial" pitchFamily="34" charset="0"/>
              </a:rPr>
              <a:t>question</a:t>
            </a:r>
            <a:r>
              <a:rPr lang="da-DK" dirty="0" smtClean="0">
                <a:latin typeface="Arial" pitchFamily="34" charset="0"/>
                <a:cs typeface="Arial" pitchFamily="34" charset="0"/>
              </a:rPr>
              <a:t> of </a:t>
            </a:r>
            <a:r>
              <a:rPr lang="da-DK" dirty="0" err="1" smtClean="0">
                <a:latin typeface="Arial" pitchFamily="34" charset="0"/>
                <a:cs typeface="Arial" pitchFamily="34" charset="0"/>
              </a:rPr>
              <a:t>awareness</a:t>
            </a:r>
            <a:r>
              <a:rPr lang="da-DK" dirty="0" smtClean="0">
                <a:latin typeface="Arial" pitchFamily="34" charset="0"/>
                <a:cs typeface="Arial" pitchFamily="34" charset="0"/>
              </a:rPr>
              <a:t> – </a:t>
            </a:r>
            <a:r>
              <a:rPr lang="da-DK" dirty="0" err="1" smtClean="0">
                <a:latin typeface="Arial" pitchFamily="34" charset="0"/>
                <a:cs typeface="Arial" pitchFamily="34" charset="0"/>
              </a:rPr>
              <a:t>highlighting</a:t>
            </a:r>
            <a:r>
              <a:rPr lang="da-DK" dirty="0" smtClean="0">
                <a:latin typeface="Arial" pitchFamily="34" charset="0"/>
                <a:cs typeface="Arial" pitchFamily="34" charset="0"/>
              </a:rPr>
              <a:t> the </a:t>
            </a:r>
            <a:r>
              <a:rPr lang="da-DK" dirty="0" err="1" smtClean="0">
                <a:latin typeface="Arial" pitchFamily="34" charset="0"/>
                <a:cs typeface="Arial" pitchFamily="34" charset="0"/>
              </a:rPr>
              <a:t>benefits</a:t>
            </a:r>
            <a:r>
              <a:rPr lang="da-DK" dirty="0" smtClean="0">
                <a:latin typeface="Arial" pitchFamily="34" charset="0"/>
                <a:cs typeface="Arial" pitchFamily="34" charset="0"/>
              </a:rPr>
              <a:t> of </a:t>
            </a:r>
            <a:r>
              <a:rPr lang="da-DK" dirty="0" err="1" smtClean="0">
                <a:latin typeface="Arial" pitchFamily="34" charset="0"/>
                <a:cs typeface="Arial" pitchFamily="34" charset="0"/>
              </a:rPr>
              <a:t>using</a:t>
            </a:r>
            <a:r>
              <a:rPr lang="da-DK" dirty="0" smtClean="0">
                <a:latin typeface="Arial" pitchFamily="34" charset="0"/>
                <a:cs typeface="Arial" pitchFamily="34" charset="0"/>
              </a:rPr>
              <a:t> the </a:t>
            </a:r>
            <a:r>
              <a:rPr lang="da-DK" dirty="0" err="1" smtClean="0">
                <a:latin typeface="Arial" pitchFamily="34" charset="0"/>
                <a:cs typeface="Arial" pitchFamily="34" charset="0"/>
              </a:rPr>
              <a:t>ISSAIs</a:t>
            </a:r>
            <a:r>
              <a:rPr lang="da-DK" dirty="0" smtClean="0">
                <a:latin typeface="Arial" pitchFamily="34" charset="0"/>
                <a:cs typeface="Arial" pitchFamily="34" charset="0"/>
              </a:rPr>
              <a:t>, </a:t>
            </a:r>
            <a:r>
              <a:rPr lang="da-DK" dirty="0" err="1" smtClean="0">
                <a:latin typeface="Arial" pitchFamily="34" charset="0"/>
                <a:cs typeface="Arial" pitchFamily="34" charset="0"/>
              </a:rPr>
              <a:t>that</a:t>
            </a:r>
            <a:r>
              <a:rPr lang="da-DK" dirty="0" smtClean="0">
                <a:latin typeface="Arial" pitchFamily="34" charset="0"/>
                <a:cs typeface="Arial" pitchFamily="34" charset="0"/>
              </a:rPr>
              <a:t> is </a:t>
            </a:r>
            <a:r>
              <a:rPr lang="da-DK" dirty="0" err="1" smtClean="0">
                <a:latin typeface="Arial" pitchFamily="34" charset="0"/>
                <a:cs typeface="Arial" pitchFamily="34" charset="0"/>
              </a:rPr>
              <a:t>communicating</a:t>
            </a:r>
            <a:r>
              <a:rPr lang="da-DK" dirty="0" smtClean="0">
                <a:latin typeface="Arial" pitchFamily="34" charset="0"/>
                <a:cs typeface="Arial" pitchFamily="34" charset="0"/>
              </a:rPr>
              <a:t> the </a:t>
            </a:r>
            <a:r>
              <a:rPr lang="da-DK" dirty="0" err="1" smtClean="0">
                <a:latin typeface="Arial" pitchFamily="34" charset="0"/>
                <a:cs typeface="Arial" pitchFamily="34" charset="0"/>
              </a:rPr>
              <a:t>fact</a:t>
            </a:r>
            <a:r>
              <a:rPr lang="da-DK" dirty="0" smtClean="0">
                <a:latin typeface="Arial" pitchFamily="34" charset="0"/>
                <a:cs typeface="Arial" pitchFamily="34" charset="0"/>
              </a:rPr>
              <a:t> </a:t>
            </a:r>
            <a:r>
              <a:rPr lang="da-DK" dirty="0" err="1" smtClean="0">
                <a:latin typeface="Arial" pitchFamily="34" charset="0"/>
                <a:cs typeface="Arial" pitchFamily="34" charset="0"/>
              </a:rPr>
              <a:t>that</a:t>
            </a:r>
            <a:r>
              <a:rPr lang="da-DK" dirty="0" smtClean="0">
                <a:latin typeface="Arial" pitchFamily="34" charset="0"/>
                <a:cs typeface="Arial" pitchFamily="34" charset="0"/>
              </a:rPr>
              <a:t> </a:t>
            </a:r>
            <a:r>
              <a:rPr lang="da-DK" dirty="0" err="1" smtClean="0">
                <a:latin typeface="Arial" pitchFamily="34" charset="0"/>
                <a:cs typeface="Arial" pitchFamily="34" charset="0"/>
              </a:rPr>
              <a:t>adherence</a:t>
            </a:r>
            <a:r>
              <a:rPr lang="da-DK" dirty="0" smtClean="0">
                <a:latin typeface="Arial" pitchFamily="34" charset="0"/>
                <a:cs typeface="Arial" pitchFamily="34" charset="0"/>
              </a:rPr>
              <a:t> to the </a:t>
            </a:r>
            <a:r>
              <a:rPr lang="da-DK" dirty="0" err="1" smtClean="0">
                <a:latin typeface="Arial" pitchFamily="34" charset="0"/>
                <a:cs typeface="Arial" pitchFamily="34" charset="0"/>
              </a:rPr>
              <a:t>ISSAIs</a:t>
            </a:r>
            <a:r>
              <a:rPr lang="da-DK" dirty="0" smtClean="0">
                <a:latin typeface="Arial" pitchFamily="34" charset="0"/>
                <a:cs typeface="Arial" pitchFamily="34" charset="0"/>
              </a:rPr>
              <a:t> </a:t>
            </a:r>
            <a:r>
              <a:rPr lang="da-DK" dirty="0" err="1" smtClean="0">
                <a:latin typeface="Arial" pitchFamily="34" charset="0"/>
                <a:cs typeface="Arial" pitchFamily="34" charset="0"/>
              </a:rPr>
              <a:t>will</a:t>
            </a:r>
            <a:r>
              <a:rPr lang="da-DK" dirty="0" smtClean="0">
                <a:latin typeface="Arial" pitchFamily="34" charset="0"/>
                <a:cs typeface="Arial" pitchFamily="34" charset="0"/>
              </a:rPr>
              <a:t> </a:t>
            </a:r>
            <a:r>
              <a:rPr lang="da-DK" dirty="0" err="1" smtClean="0">
                <a:latin typeface="Arial" pitchFamily="34" charset="0"/>
                <a:cs typeface="Arial" pitchFamily="34" charset="0"/>
              </a:rPr>
              <a:t>add</a:t>
            </a:r>
            <a:r>
              <a:rPr lang="da-DK" dirty="0" smtClean="0">
                <a:latin typeface="Arial" pitchFamily="34" charset="0"/>
                <a:cs typeface="Arial" pitchFamily="34" charset="0"/>
              </a:rPr>
              <a:t> </a:t>
            </a:r>
            <a:r>
              <a:rPr lang="da-DK" b="1" dirty="0" err="1" smtClean="0">
                <a:latin typeface="Arial" pitchFamily="34" charset="0"/>
                <a:cs typeface="Arial" pitchFamily="34" charset="0"/>
              </a:rPr>
              <a:t>credibility</a:t>
            </a:r>
            <a:r>
              <a:rPr lang="da-DK" b="1" dirty="0" smtClean="0">
                <a:latin typeface="Arial" pitchFamily="34" charset="0"/>
                <a:cs typeface="Arial" pitchFamily="34" charset="0"/>
              </a:rPr>
              <a:t>, </a:t>
            </a:r>
            <a:r>
              <a:rPr lang="da-DK" b="1" dirty="0" err="1" smtClean="0">
                <a:latin typeface="Arial" pitchFamily="34" charset="0"/>
                <a:cs typeface="Arial" pitchFamily="34" charset="0"/>
              </a:rPr>
              <a:t>quality</a:t>
            </a:r>
            <a:r>
              <a:rPr lang="da-DK" b="1" dirty="0" smtClean="0">
                <a:latin typeface="Arial" pitchFamily="34" charset="0"/>
                <a:cs typeface="Arial" pitchFamily="34" charset="0"/>
              </a:rPr>
              <a:t> and </a:t>
            </a:r>
            <a:r>
              <a:rPr lang="da-DK" b="1" dirty="0" err="1" smtClean="0">
                <a:latin typeface="Arial" pitchFamily="34" charset="0"/>
                <a:cs typeface="Arial" pitchFamily="34" charset="0"/>
              </a:rPr>
              <a:t>professionalism</a:t>
            </a:r>
            <a:r>
              <a:rPr lang="da-DK" b="1" dirty="0" smtClean="0">
                <a:latin typeface="Arial" pitchFamily="34" charset="0"/>
                <a:cs typeface="Arial" pitchFamily="34" charset="0"/>
              </a:rPr>
              <a:t> </a:t>
            </a:r>
            <a:r>
              <a:rPr lang="da-DK" dirty="0" smtClean="0">
                <a:latin typeface="Arial" pitchFamily="34" charset="0"/>
                <a:cs typeface="Arial" pitchFamily="34" charset="0"/>
              </a:rPr>
              <a:t>to the </a:t>
            </a:r>
            <a:r>
              <a:rPr lang="da-DK" dirty="0" err="1" smtClean="0">
                <a:latin typeface="Arial" pitchFamily="34" charset="0"/>
                <a:cs typeface="Arial" pitchFamily="34" charset="0"/>
              </a:rPr>
              <a:t>work</a:t>
            </a:r>
            <a:r>
              <a:rPr lang="da-DK" dirty="0" smtClean="0">
                <a:latin typeface="Arial" pitchFamily="34" charset="0"/>
                <a:cs typeface="Arial" pitchFamily="34" charset="0"/>
              </a:rPr>
              <a:t> </a:t>
            </a:r>
            <a:r>
              <a:rPr lang="da-DK" dirty="0" err="1" smtClean="0">
                <a:latin typeface="Arial" pitchFamily="34" charset="0"/>
                <a:cs typeface="Arial" pitchFamily="34" charset="0"/>
              </a:rPr>
              <a:t>performed</a:t>
            </a:r>
            <a:r>
              <a:rPr lang="da-DK" dirty="0" smtClean="0">
                <a:latin typeface="Arial" pitchFamily="34" charset="0"/>
                <a:cs typeface="Arial" pitchFamily="34" charset="0"/>
              </a:rPr>
              <a:t> by </a:t>
            </a:r>
            <a:r>
              <a:rPr lang="da-DK" dirty="0" err="1" smtClean="0">
                <a:latin typeface="Arial" pitchFamily="34" charset="0"/>
                <a:cs typeface="Arial" pitchFamily="34" charset="0"/>
              </a:rPr>
              <a:t>SAIs</a:t>
            </a:r>
            <a:r>
              <a:rPr lang="da-DK" dirty="0" smtClean="0">
                <a:latin typeface="Arial" pitchFamily="34" charset="0"/>
                <a:cs typeface="Arial" pitchFamily="34" charset="0"/>
              </a:rPr>
              <a:t>.</a:t>
            </a:r>
          </a:p>
          <a:p>
            <a:endParaRPr lang="da-DK" dirty="0" smtClean="0">
              <a:latin typeface="Arial" pitchFamily="34" charset="0"/>
              <a:cs typeface="Arial" pitchFamily="34" charset="0"/>
            </a:endParaRPr>
          </a:p>
          <a:p>
            <a:r>
              <a:rPr lang="da-DK" dirty="0" err="1" smtClean="0">
                <a:latin typeface="Arial" pitchFamily="34" charset="0"/>
                <a:cs typeface="Arial" pitchFamily="34" charset="0"/>
              </a:rPr>
              <a:t>Next</a:t>
            </a:r>
            <a:r>
              <a:rPr lang="da-DK" dirty="0" smtClean="0">
                <a:latin typeface="Arial" pitchFamily="34" charset="0"/>
                <a:cs typeface="Arial" pitchFamily="34" charset="0"/>
              </a:rPr>
              <a:t> the SAI </a:t>
            </a:r>
            <a:r>
              <a:rPr lang="da-DK" dirty="0" err="1" smtClean="0">
                <a:latin typeface="Arial" pitchFamily="34" charset="0"/>
                <a:cs typeface="Arial" pitchFamily="34" charset="0"/>
              </a:rPr>
              <a:t>will</a:t>
            </a:r>
            <a:r>
              <a:rPr lang="da-DK" dirty="0" smtClean="0">
                <a:latin typeface="Arial" pitchFamily="34" charset="0"/>
                <a:cs typeface="Arial" pitchFamily="34" charset="0"/>
              </a:rPr>
              <a:t> have to </a:t>
            </a:r>
            <a:r>
              <a:rPr lang="en-GB" dirty="0" smtClean="0">
                <a:latin typeface="Arial" pitchFamily="34" charset="0"/>
                <a:cs typeface="Arial" pitchFamily="34" charset="0"/>
              </a:rPr>
              <a:t>link the standards to its priority needs.</a:t>
            </a:r>
          </a:p>
          <a:p>
            <a:endParaRPr lang="en-GB" dirty="0" smtClean="0">
              <a:latin typeface="Arial" pitchFamily="34" charset="0"/>
              <a:cs typeface="Arial" pitchFamily="34" charset="0"/>
            </a:endParaRPr>
          </a:p>
          <a:p>
            <a:r>
              <a:rPr lang="en-GB" dirty="0" smtClean="0">
                <a:latin typeface="Arial" pitchFamily="34" charset="0"/>
                <a:cs typeface="Arial" pitchFamily="34" charset="0"/>
              </a:rPr>
              <a:t>Learning and application of standards will be an ongoing process, and as the last step we have:</a:t>
            </a:r>
          </a:p>
          <a:p>
            <a:endParaRPr lang="en-GB" dirty="0" smtClean="0">
              <a:latin typeface="Arial" pitchFamily="34" charset="0"/>
              <a:cs typeface="Arial" pitchFamily="34" charset="0"/>
            </a:endParaRPr>
          </a:p>
          <a:p>
            <a:pPr>
              <a:buFont typeface="Arial" pitchFamily="34" charset="0"/>
              <a:buChar char="•"/>
            </a:pPr>
            <a:r>
              <a:rPr lang="en-GB" dirty="0" smtClean="0">
                <a:latin typeface="Arial" pitchFamily="34" charset="0"/>
                <a:cs typeface="Arial" pitchFamily="34" charset="0"/>
              </a:rPr>
              <a:t>sustaining the results derived from implementing the standards in work performed by the SAI.</a:t>
            </a:r>
            <a:endParaRPr lang="da-DK" dirty="0" smtClean="0">
              <a:latin typeface="Arial" pitchFamily="34" charset="0"/>
              <a:cs typeface="Arial" pitchFamily="34" charset="0"/>
            </a:endParaRPr>
          </a:p>
          <a:p>
            <a:endParaRPr lang="da-DK" dirty="0">
              <a:latin typeface="Arial" pitchFamily="34" charset="0"/>
              <a:cs typeface="Arial" pitchFamily="34" charset="0"/>
            </a:endParaRPr>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24</a:t>
            </a:fld>
            <a:endParaRPr lang="da-DK">
              <a:solidFill>
                <a:prstClr val="black"/>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da-DK" dirty="0" err="1" smtClean="0">
                <a:latin typeface="Arial" pitchFamily="34" charset="0"/>
                <a:cs typeface="Arial" pitchFamily="34" charset="0"/>
              </a:rPr>
              <a:t>Implementing</a:t>
            </a:r>
            <a:r>
              <a:rPr lang="da-DK" dirty="0" smtClean="0">
                <a:latin typeface="Arial" pitchFamily="34" charset="0"/>
                <a:cs typeface="Arial" pitchFamily="34" charset="0"/>
              </a:rPr>
              <a:t> the </a:t>
            </a:r>
            <a:r>
              <a:rPr lang="da-DK" dirty="0" err="1" smtClean="0">
                <a:latin typeface="Arial" pitchFamily="34" charset="0"/>
                <a:cs typeface="Arial" pitchFamily="34" charset="0"/>
              </a:rPr>
              <a:t>ISSAIs</a:t>
            </a:r>
            <a:r>
              <a:rPr lang="da-DK" dirty="0" smtClean="0">
                <a:latin typeface="Arial" pitchFamily="34" charset="0"/>
                <a:cs typeface="Arial" pitchFamily="34" charset="0"/>
              </a:rPr>
              <a:t> is a </a:t>
            </a:r>
            <a:r>
              <a:rPr lang="da-DK" dirty="0" err="1" smtClean="0">
                <a:latin typeface="Arial" pitchFamily="34" charset="0"/>
                <a:cs typeface="Arial" pitchFamily="34" charset="0"/>
              </a:rPr>
              <a:t>long-term</a:t>
            </a:r>
            <a:r>
              <a:rPr lang="da-DK" dirty="0" smtClean="0">
                <a:latin typeface="Arial" pitchFamily="34" charset="0"/>
                <a:cs typeface="Arial" pitchFamily="34" charset="0"/>
              </a:rPr>
              <a:t> </a:t>
            </a:r>
            <a:r>
              <a:rPr lang="da-DK" dirty="0" err="1" smtClean="0">
                <a:latin typeface="Arial" pitchFamily="34" charset="0"/>
                <a:cs typeface="Arial" pitchFamily="34" charset="0"/>
              </a:rPr>
              <a:t>process</a:t>
            </a:r>
            <a:r>
              <a:rPr lang="da-DK" dirty="0" smtClean="0">
                <a:latin typeface="Arial" pitchFamily="34" charset="0"/>
                <a:cs typeface="Arial" pitchFamily="34" charset="0"/>
              </a:rPr>
              <a:t> and is all </a:t>
            </a:r>
            <a:r>
              <a:rPr lang="da-DK" dirty="0" err="1" smtClean="0">
                <a:latin typeface="Arial" pitchFamily="34" charset="0"/>
                <a:cs typeface="Arial" pitchFamily="34" charset="0"/>
              </a:rPr>
              <a:t>about</a:t>
            </a:r>
            <a:r>
              <a:rPr lang="da-DK" dirty="0" smtClean="0">
                <a:latin typeface="Arial" pitchFamily="34" charset="0"/>
                <a:cs typeface="Arial" pitchFamily="34" charset="0"/>
              </a:rPr>
              <a:t> </a:t>
            </a:r>
            <a:r>
              <a:rPr lang="da-DK" dirty="0" err="1" smtClean="0">
                <a:latin typeface="Arial" pitchFamily="34" charset="0"/>
                <a:cs typeface="Arial" pitchFamily="34" charset="0"/>
              </a:rPr>
              <a:t>transforming</a:t>
            </a:r>
            <a:r>
              <a:rPr lang="da-DK" dirty="0" smtClean="0">
                <a:latin typeface="Arial" pitchFamily="34" charset="0"/>
                <a:cs typeface="Arial" pitchFamily="34" charset="0"/>
              </a:rPr>
              <a:t> the </a:t>
            </a:r>
            <a:r>
              <a:rPr lang="da-DK" dirty="0" err="1" smtClean="0">
                <a:latin typeface="Arial" pitchFamily="34" charset="0"/>
                <a:cs typeface="Arial" pitchFamily="34" charset="0"/>
              </a:rPr>
              <a:t>methodology</a:t>
            </a:r>
            <a:r>
              <a:rPr lang="da-DK" dirty="0" smtClean="0">
                <a:latin typeface="Arial" pitchFamily="34" charset="0"/>
                <a:cs typeface="Arial" pitchFamily="34" charset="0"/>
              </a:rPr>
              <a:t> </a:t>
            </a:r>
            <a:r>
              <a:rPr lang="da-DK" dirty="0" err="1" smtClean="0">
                <a:latin typeface="Arial" pitchFamily="34" charset="0"/>
                <a:cs typeface="Arial" pitchFamily="34" charset="0"/>
              </a:rPr>
              <a:t>into</a:t>
            </a:r>
            <a:r>
              <a:rPr lang="da-DK" dirty="0" smtClean="0">
                <a:latin typeface="Arial" pitchFamily="34" charset="0"/>
                <a:cs typeface="Arial" pitchFamily="34" charset="0"/>
              </a:rPr>
              <a:t> </a:t>
            </a:r>
            <a:r>
              <a:rPr lang="da-DK" dirty="0" err="1" smtClean="0">
                <a:latin typeface="Arial" pitchFamily="34" charset="0"/>
                <a:cs typeface="Arial" pitchFamily="34" charset="0"/>
              </a:rPr>
              <a:t>results</a:t>
            </a:r>
            <a:r>
              <a:rPr lang="da-DK" dirty="0" smtClean="0">
                <a:latin typeface="Arial" pitchFamily="34" charset="0"/>
                <a:cs typeface="Arial" pitchFamily="34" charset="0"/>
              </a:rPr>
              <a:t> in </a:t>
            </a:r>
            <a:r>
              <a:rPr lang="da-DK" dirty="0" err="1" smtClean="0">
                <a:latin typeface="Arial" pitchFamily="34" charset="0"/>
                <a:cs typeface="Arial" pitchFamily="34" charset="0"/>
              </a:rPr>
              <a:t>our</a:t>
            </a:r>
            <a:r>
              <a:rPr lang="da-DK" dirty="0" smtClean="0">
                <a:latin typeface="Arial" pitchFamily="34" charset="0"/>
                <a:cs typeface="Arial" pitchFamily="34" charset="0"/>
              </a:rPr>
              <a:t> </a:t>
            </a:r>
            <a:r>
              <a:rPr lang="da-DK" dirty="0" err="1" smtClean="0">
                <a:latin typeface="Arial" pitchFamily="34" charset="0"/>
                <a:cs typeface="Arial" pitchFamily="34" charset="0"/>
              </a:rPr>
              <a:t>day-to-day</a:t>
            </a:r>
            <a:r>
              <a:rPr lang="da-DK" dirty="0" smtClean="0">
                <a:latin typeface="Arial" pitchFamily="34" charset="0"/>
                <a:cs typeface="Arial" pitchFamily="34" charset="0"/>
              </a:rPr>
              <a:t> </a:t>
            </a:r>
            <a:r>
              <a:rPr lang="da-DK" dirty="0" err="1" smtClean="0">
                <a:latin typeface="Arial" pitchFamily="34" charset="0"/>
                <a:cs typeface="Arial" pitchFamily="34" charset="0"/>
              </a:rPr>
              <a:t>operational</a:t>
            </a:r>
            <a:r>
              <a:rPr lang="da-DK" dirty="0" smtClean="0">
                <a:latin typeface="Arial" pitchFamily="34" charset="0"/>
                <a:cs typeface="Arial" pitchFamily="34" charset="0"/>
              </a:rPr>
              <a:t> audit </a:t>
            </a:r>
            <a:r>
              <a:rPr lang="da-DK" dirty="0" err="1" smtClean="0">
                <a:latin typeface="Arial" pitchFamily="34" charset="0"/>
                <a:cs typeface="Arial" pitchFamily="34" charset="0"/>
              </a:rPr>
              <a:t>work</a:t>
            </a:r>
            <a:r>
              <a:rPr lang="da-DK" dirty="0" smtClean="0">
                <a:latin typeface="Arial" pitchFamily="34" charset="0"/>
                <a:cs typeface="Arial" pitchFamily="34" charset="0"/>
              </a:rPr>
              <a:t>.</a:t>
            </a:r>
          </a:p>
          <a:p>
            <a:endParaRPr lang="da-DK" dirty="0" smtClean="0">
              <a:latin typeface="Arial" pitchFamily="34" charset="0"/>
              <a:cs typeface="Arial" pitchFamily="34" charset="0"/>
            </a:endParaRPr>
          </a:p>
          <a:p>
            <a:r>
              <a:rPr lang="da-DK" dirty="0" smtClean="0">
                <a:latin typeface="Arial" pitchFamily="34" charset="0"/>
                <a:cs typeface="Arial" pitchFamily="34" charset="0"/>
              </a:rPr>
              <a:t>As public auditors </a:t>
            </a:r>
            <a:r>
              <a:rPr lang="da-DK" dirty="0" err="1" smtClean="0">
                <a:latin typeface="Arial" pitchFamily="34" charset="0"/>
                <a:cs typeface="Arial" pitchFamily="34" charset="0"/>
              </a:rPr>
              <a:t>we</a:t>
            </a:r>
            <a:r>
              <a:rPr lang="da-DK" dirty="0" smtClean="0">
                <a:latin typeface="Arial" pitchFamily="34" charset="0"/>
                <a:cs typeface="Arial" pitchFamily="34" charset="0"/>
              </a:rPr>
              <a:t> </a:t>
            </a:r>
            <a:r>
              <a:rPr lang="da-DK" dirty="0" err="1" smtClean="0">
                <a:latin typeface="Arial" pitchFamily="34" charset="0"/>
                <a:cs typeface="Arial" pitchFamily="34" charset="0"/>
              </a:rPr>
              <a:t>now</a:t>
            </a:r>
            <a:r>
              <a:rPr lang="da-DK" dirty="0" smtClean="0">
                <a:latin typeface="Arial" pitchFamily="34" charset="0"/>
                <a:cs typeface="Arial" pitchFamily="34" charset="0"/>
              </a:rPr>
              <a:t> have a </a:t>
            </a:r>
            <a:r>
              <a:rPr lang="da-DK" dirty="0" err="1" smtClean="0">
                <a:latin typeface="Arial" pitchFamily="34" charset="0"/>
                <a:cs typeface="Arial" pitchFamily="34" charset="0"/>
              </a:rPr>
              <a:t>consistent</a:t>
            </a:r>
            <a:r>
              <a:rPr lang="da-DK" dirty="0" smtClean="0">
                <a:latin typeface="Arial" pitchFamily="34" charset="0"/>
                <a:cs typeface="Arial" pitchFamily="34" charset="0"/>
              </a:rPr>
              <a:t> professional </a:t>
            </a:r>
            <a:r>
              <a:rPr lang="da-DK" dirty="0" err="1" smtClean="0">
                <a:latin typeface="Arial" pitchFamily="34" charset="0"/>
                <a:cs typeface="Arial" pitchFamily="34" charset="0"/>
              </a:rPr>
              <a:t>framework</a:t>
            </a:r>
            <a:r>
              <a:rPr lang="da-DK" dirty="0" smtClean="0">
                <a:latin typeface="Arial" pitchFamily="34" charset="0"/>
                <a:cs typeface="Arial" pitchFamily="34" charset="0"/>
              </a:rPr>
              <a:t> to support </a:t>
            </a:r>
            <a:r>
              <a:rPr lang="da-DK" dirty="0" err="1" smtClean="0">
                <a:latin typeface="Arial" pitchFamily="34" charset="0"/>
                <a:cs typeface="Arial" pitchFamily="34" charset="0"/>
              </a:rPr>
              <a:t>our</a:t>
            </a:r>
            <a:r>
              <a:rPr lang="da-DK" dirty="0" smtClean="0">
                <a:latin typeface="Arial" pitchFamily="34" charset="0"/>
                <a:cs typeface="Arial" pitchFamily="34" charset="0"/>
              </a:rPr>
              <a:t> </a:t>
            </a:r>
            <a:r>
              <a:rPr lang="da-DK" dirty="0" err="1" smtClean="0">
                <a:latin typeface="Arial" pitchFamily="34" charset="0"/>
                <a:cs typeface="Arial" pitchFamily="34" charset="0"/>
              </a:rPr>
              <a:t>work</a:t>
            </a:r>
            <a:r>
              <a:rPr lang="da-DK" dirty="0" smtClean="0">
                <a:latin typeface="Arial" pitchFamily="34" charset="0"/>
                <a:cs typeface="Arial" pitchFamily="34" charset="0"/>
              </a:rPr>
              <a:t> and </a:t>
            </a:r>
            <a:r>
              <a:rPr lang="da-DK" dirty="0" err="1" smtClean="0">
                <a:latin typeface="Arial" pitchFamily="34" charset="0"/>
                <a:cs typeface="Arial" pitchFamily="34" charset="0"/>
              </a:rPr>
              <a:t>again</a:t>
            </a:r>
            <a:r>
              <a:rPr lang="da-DK" dirty="0" smtClean="0">
                <a:latin typeface="Arial" pitchFamily="34" charset="0"/>
                <a:cs typeface="Arial" pitchFamily="34" charset="0"/>
              </a:rPr>
              <a:t>, </a:t>
            </a:r>
            <a:r>
              <a:rPr lang="da-DK" dirty="0" err="1" smtClean="0">
                <a:latin typeface="Arial" pitchFamily="34" charset="0"/>
                <a:cs typeface="Arial" pitchFamily="34" charset="0"/>
              </a:rPr>
              <a:t>implementing</a:t>
            </a:r>
            <a:r>
              <a:rPr lang="da-DK" dirty="0" smtClean="0">
                <a:latin typeface="Arial" pitchFamily="34" charset="0"/>
                <a:cs typeface="Arial" pitchFamily="34" charset="0"/>
              </a:rPr>
              <a:t> the ISSAI </a:t>
            </a:r>
            <a:r>
              <a:rPr lang="da-DK" dirty="0" err="1" smtClean="0">
                <a:latin typeface="Arial" pitchFamily="34" charset="0"/>
                <a:cs typeface="Arial" pitchFamily="34" charset="0"/>
              </a:rPr>
              <a:t>framework</a:t>
            </a:r>
            <a:r>
              <a:rPr lang="da-DK" dirty="0" smtClean="0">
                <a:latin typeface="Arial" pitchFamily="34" charset="0"/>
                <a:cs typeface="Arial" pitchFamily="34" charset="0"/>
              </a:rPr>
              <a:t> </a:t>
            </a:r>
            <a:r>
              <a:rPr lang="da-DK" dirty="0" err="1" smtClean="0">
                <a:latin typeface="Arial" pitchFamily="34" charset="0"/>
                <a:cs typeface="Arial" pitchFamily="34" charset="0"/>
              </a:rPr>
              <a:t>will</a:t>
            </a:r>
            <a:r>
              <a:rPr lang="da-DK" dirty="0" smtClean="0">
                <a:latin typeface="Arial" pitchFamily="34" charset="0"/>
                <a:cs typeface="Arial" pitchFamily="34" charset="0"/>
              </a:rPr>
              <a:t> </a:t>
            </a:r>
            <a:r>
              <a:rPr lang="da-DK" dirty="0" err="1" smtClean="0">
                <a:latin typeface="Arial" pitchFamily="34" charset="0"/>
                <a:cs typeface="Arial" pitchFamily="34" charset="0"/>
              </a:rPr>
              <a:t>add</a:t>
            </a:r>
            <a:endParaRPr lang="da-DK" dirty="0" smtClean="0">
              <a:latin typeface="Arial" pitchFamily="34" charset="0"/>
              <a:cs typeface="Arial" pitchFamily="34" charset="0"/>
            </a:endParaRPr>
          </a:p>
          <a:p>
            <a:endParaRPr lang="da-DK" dirty="0" smtClean="0">
              <a:latin typeface="Arial" pitchFamily="34" charset="0"/>
              <a:cs typeface="Arial" pitchFamily="34" charset="0"/>
            </a:endParaRPr>
          </a:p>
          <a:p>
            <a:r>
              <a:rPr lang="da-DK" b="1" dirty="0" err="1" smtClean="0">
                <a:latin typeface="Arial" pitchFamily="34" charset="0"/>
                <a:cs typeface="Arial" pitchFamily="34" charset="0"/>
              </a:rPr>
              <a:t>credibility</a:t>
            </a:r>
            <a:r>
              <a:rPr lang="da-DK" b="1" dirty="0" smtClean="0">
                <a:latin typeface="Arial" pitchFamily="34" charset="0"/>
                <a:cs typeface="Arial" pitchFamily="34" charset="0"/>
              </a:rPr>
              <a:t>, </a:t>
            </a:r>
            <a:r>
              <a:rPr lang="da-DK" b="1" dirty="0" err="1" smtClean="0">
                <a:latin typeface="Arial" pitchFamily="34" charset="0"/>
                <a:cs typeface="Arial" pitchFamily="34" charset="0"/>
              </a:rPr>
              <a:t>quality</a:t>
            </a:r>
            <a:r>
              <a:rPr lang="da-DK" b="1" dirty="0" smtClean="0">
                <a:latin typeface="Arial" pitchFamily="34" charset="0"/>
                <a:cs typeface="Arial" pitchFamily="34" charset="0"/>
              </a:rPr>
              <a:t> and </a:t>
            </a:r>
            <a:r>
              <a:rPr lang="da-DK" b="1" dirty="0" err="1" smtClean="0">
                <a:latin typeface="Arial" pitchFamily="34" charset="0"/>
                <a:cs typeface="Arial" pitchFamily="34" charset="0"/>
              </a:rPr>
              <a:t>professionalism</a:t>
            </a:r>
            <a:r>
              <a:rPr lang="da-DK" b="1" dirty="0" smtClean="0">
                <a:latin typeface="Arial" pitchFamily="34" charset="0"/>
                <a:cs typeface="Arial" pitchFamily="34" charset="0"/>
              </a:rPr>
              <a:t> to the </a:t>
            </a:r>
            <a:r>
              <a:rPr lang="da-DK" b="1" dirty="0" err="1" smtClean="0">
                <a:latin typeface="Arial" pitchFamily="34" charset="0"/>
                <a:cs typeface="Arial" pitchFamily="34" charset="0"/>
              </a:rPr>
              <a:t>work</a:t>
            </a:r>
            <a:r>
              <a:rPr lang="da-DK" b="1" dirty="0" smtClean="0">
                <a:latin typeface="Arial" pitchFamily="34" charset="0"/>
                <a:cs typeface="Arial" pitchFamily="34" charset="0"/>
              </a:rPr>
              <a:t> </a:t>
            </a:r>
            <a:r>
              <a:rPr lang="da-DK" b="1" dirty="0" err="1" smtClean="0">
                <a:latin typeface="Arial" pitchFamily="34" charset="0"/>
                <a:cs typeface="Arial" pitchFamily="34" charset="0"/>
              </a:rPr>
              <a:t>performed</a:t>
            </a:r>
            <a:r>
              <a:rPr lang="da-DK" b="1" dirty="0" smtClean="0">
                <a:latin typeface="Arial" pitchFamily="34" charset="0"/>
                <a:cs typeface="Arial" pitchFamily="34" charset="0"/>
              </a:rPr>
              <a:t> by </a:t>
            </a:r>
            <a:r>
              <a:rPr lang="da-DK" b="1" dirty="0" err="1" smtClean="0">
                <a:latin typeface="Arial" pitchFamily="34" charset="0"/>
                <a:cs typeface="Arial" pitchFamily="34" charset="0"/>
              </a:rPr>
              <a:t>our</a:t>
            </a:r>
            <a:r>
              <a:rPr lang="da-DK" b="1" dirty="0" smtClean="0">
                <a:latin typeface="Arial" pitchFamily="34" charset="0"/>
                <a:cs typeface="Arial" pitchFamily="34" charset="0"/>
              </a:rPr>
              <a:t> </a:t>
            </a:r>
            <a:r>
              <a:rPr lang="da-DK" b="1" dirty="0" err="1" smtClean="0">
                <a:latin typeface="Arial" pitchFamily="34" charset="0"/>
                <a:cs typeface="Arial" pitchFamily="34" charset="0"/>
              </a:rPr>
              <a:t>SAIs</a:t>
            </a:r>
            <a:r>
              <a:rPr lang="da-DK" b="1" dirty="0" smtClean="0">
                <a:latin typeface="Arial" pitchFamily="34" charset="0"/>
                <a:cs typeface="Arial" pitchFamily="34" charset="0"/>
              </a:rPr>
              <a:t> </a:t>
            </a:r>
          </a:p>
          <a:p>
            <a:endParaRPr lang="da-DK" dirty="0" smtClean="0">
              <a:solidFill>
                <a:srgbClr val="FF0000"/>
              </a:solidFill>
              <a:latin typeface="Arial" pitchFamily="34" charset="0"/>
              <a:cs typeface="Arial" pitchFamily="34" charset="0"/>
            </a:endParaRPr>
          </a:p>
          <a:p>
            <a:r>
              <a:rPr lang="da-DK" dirty="0" smtClean="0">
                <a:latin typeface="Arial" pitchFamily="34" charset="0"/>
                <a:cs typeface="Arial" pitchFamily="34" charset="0"/>
              </a:rPr>
              <a:t>But I </a:t>
            </a:r>
            <a:r>
              <a:rPr lang="da-DK" dirty="0" err="1" smtClean="0">
                <a:latin typeface="Arial" pitchFamily="34" charset="0"/>
                <a:cs typeface="Arial" pitchFamily="34" charset="0"/>
              </a:rPr>
              <a:t>would</a:t>
            </a:r>
            <a:r>
              <a:rPr lang="da-DK" dirty="0" smtClean="0">
                <a:latin typeface="Arial" pitchFamily="34" charset="0"/>
                <a:cs typeface="Arial" pitchFamily="34" charset="0"/>
              </a:rPr>
              <a:t> </a:t>
            </a:r>
            <a:r>
              <a:rPr lang="da-DK" dirty="0" err="1" smtClean="0">
                <a:latin typeface="Arial" pitchFamily="34" charset="0"/>
                <a:cs typeface="Arial" pitchFamily="34" charset="0"/>
              </a:rPr>
              <a:t>also</a:t>
            </a:r>
            <a:r>
              <a:rPr lang="da-DK" dirty="0" smtClean="0">
                <a:latin typeface="Arial" pitchFamily="34" charset="0"/>
                <a:cs typeface="Arial" pitchFamily="34" charset="0"/>
              </a:rPr>
              <a:t> </a:t>
            </a:r>
            <a:r>
              <a:rPr lang="da-DK" dirty="0" err="1" smtClean="0">
                <a:latin typeface="Arial" pitchFamily="34" charset="0"/>
                <a:cs typeface="Arial" pitchFamily="34" charset="0"/>
              </a:rPr>
              <a:t>like</a:t>
            </a:r>
            <a:r>
              <a:rPr lang="da-DK" dirty="0" smtClean="0">
                <a:latin typeface="Arial" pitchFamily="34" charset="0"/>
                <a:cs typeface="Arial" pitchFamily="34" charset="0"/>
              </a:rPr>
              <a:t> to </a:t>
            </a:r>
            <a:r>
              <a:rPr lang="da-DK" dirty="0" err="1" smtClean="0">
                <a:latin typeface="Arial" pitchFamily="34" charset="0"/>
                <a:cs typeface="Arial" pitchFamily="34" charset="0"/>
              </a:rPr>
              <a:t>add</a:t>
            </a:r>
            <a:r>
              <a:rPr lang="da-DK" dirty="0" smtClean="0">
                <a:latin typeface="Arial" pitchFamily="34" charset="0"/>
                <a:cs typeface="Arial" pitchFamily="34" charset="0"/>
              </a:rPr>
              <a:t> </a:t>
            </a:r>
            <a:r>
              <a:rPr lang="da-DK" dirty="0" err="1" smtClean="0">
                <a:latin typeface="Arial" pitchFamily="34" charset="0"/>
                <a:cs typeface="Arial" pitchFamily="34" charset="0"/>
              </a:rPr>
              <a:t>that</a:t>
            </a:r>
            <a:r>
              <a:rPr lang="da-DK" dirty="0" smtClean="0">
                <a:latin typeface="Arial" pitchFamily="34" charset="0"/>
                <a:cs typeface="Arial" pitchFamily="34" charset="0"/>
              </a:rPr>
              <a:t> to </a:t>
            </a:r>
            <a:r>
              <a:rPr lang="da-DK" dirty="0" err="1" smtClean="0">
                <a:latin typeface="Arial" pitchFamily="34" charset="0"/>
                <a:cs typeface="Arial" pitchFamily="34" charset="0"/>
              </a:rPr>
              <a:t>be</a:t>
            </a:r>
            <a:r>
              <a:rPr lang="da-DK" dirty="0" smtClean="0">
                <a:latin typeface="Arial" pitchFamily="34" charset="0"/>
                <a:cs typeface="Arial" pitchFamily="34" charset="0"/>
              </a:rPr>
              <a:t> </a:t>
            </a:r>
            <a:r>
              <a:rPr lang="da-DK" dirty="0" err="1" smtClean="0">
                <a:latin typeface="Arial" pitchFamily="34" charset="0"/>
                <a:cs typeface="Arial" pitchFamily="34" charset="0"/>
              </a:rPr>
              <a:t>successfull</a:t>
            </a:r>
            <a:r>
              <a:rPr lang="da-DK" dirty="0" smtClean="0">
                <a:latin typeface="Arial" pitchFamily="34" charset="0"/>
                <a:cs typeface="Arial" pitchFamily="34" charset="0"/>
              </a:rPr>
              <a:t> in </a:t>
            </a:r>
            <a:r>
              <a:rPr lang="da-DK" dirty="0" err="1" smtClean="0">
                <a:latin typeface="Arial" pitchFamily="34" charset="0"/>
                <a:cs typeface="Arial" pitchFamily="34" charset="0"/>
              </a:rPr>
              <a:t>our</a:t>
            </a:r>
            <a:r>
              <a:rPr lang="da-DK" dirty="0" smtClean="0">
                <a:latin typeface="Arial" pitchFamily="34" charset="0"/>
                <a:cs typeface="Arial" pitchFamily="34" charset="0"/>
              </a:rPr>
              <a:t> </a:t>
            </a:r>
            <a:r>
              <a:rPr lang="da-DK" dirty="0" err="1" smtClean="0">
                <a:latin typeface="Arial" pitchFamily="34" charset="0"/>
                <a:cs typeface="Arial" pitchFamily="34" charset="0"/>
              </a:rPr>
              <a:t>efforts</a:t>
            </a:r>
            <a:r>
              <a:rPr lang="da-DK" dirty="0" smtClean="0">
                <a:latin typeface="Arial" pitchFamily="34" charset="0"/>
                <a:cs typeface="Arial" pitchFamily="34" charset="0"/>
              </a:rPr>
              <a:t> to </a:t>
            </a:r>
            <a:r>
              <a:rPr lang="da-DK" dirty="0" err="1" smtClean="0">
                <a:latin typeface="Arial" pitchFamily="34" charset="0"/>
                <a:cs typeface="Arial" pitchFamily="34" charset="0"/>
              </a:rPr>
              <a:t>implement</a:t>
            </a:r>
            <a:r>
              <a:rPr lang="da-DK" dirty="0" smtClean="0">
                <a:latin typeface="Arial" pitchFamily="34" charset="0"/>
                <a:cs typeface="Arial" pitchFamily="34" charset="0"/>
              </a:rPr>
              <a:t> and </a:t>
            </a:r>
            <a:r>
              <a:rPr lang="da-DK" dirty="0" err="1" smtClean="0">
                <a:latin typeface="Arial" pitchFamily="34" charset="0"/>
                <a:cs typeface="Arial" pitchFamily="34" charset="0"/>
              </a:rPr>
              <a:t>adopt</a:t>
            </a:r>
            <a:r>
              <a:rPr lang="da-DK" dirty="0" smtClean="0">
                <a:latin typeface="Arial" pitchFamily="34" charset="0"/>
                <a:cs typeface="Arial" pitchFamily="34" charset="0"/>
              </a:rPr>
              <a:t> the </a:t>
            </a:r>
            <a:r>
              <a:rPr lang="da-DK" dirty="0" err="1" smtClean="0">
                <a:latin typeface="Arial" pitchFamily="34" charset="0"/>
                <a:cs typeface="Arial" pitchFamily="34" charset="0"/>
              </a:rPr>
              <a:t>ISSAIs</a:t>
            </a:r>
            <a:r>
              <a:rPr lang="da-DK" dirty="0" smtClean="0">
                <a:latin typeface="Arial" pitchFamily="34" charset="0"/>
                <a:cs typeface="Arial" pitchFamily="34" charset="0"/>
              </a:rPr>
              <a:t> </a:t>
            </a:r>
            <a:r>
              <a:rPr lang="da-DK" dirty="0" err="1" smtClean="0">
                <a:latin typeface="Arial" pitchFamily="34" charset="0"/>
                <a:cs typeface="Arial" pitchFamily="34" charset="0"/>
              </a:rPr>
              <a:t>we</a:t>
            </a:r>
            <a:r>
              <a:rPr lang="da-DK" dirty="0" smtClean="0">
                <a:latin typeface="Arial" pitchFamily="34" charset="0"/>
                <a:cs typeface="Arial" pitchFamily="34" charset="0"/>
              </a:rPr>
              <a:t> </a:t>
            </a:r>
            <a:r>
              <a:rPr lang="da-DK" dirty="0" err="1" smtClean="0">
                <a:latin typeface="Arial" pitchFamily="34" charset="0"/>
                <a:cs typeface="Arial" pitchFamily="34" charset="0"/>
              </a:rPr>
              <a:t>should</a:t>
            </a:r>
            <a:r>
              <a:rPr lang="da-DK" dirty="0" smtClean="0">
                <a:latin typeface="Arial" pitchFamily="34" charset="0"/>
                <a:cs typeface="Arial" pitchFamily="34" charset="0"/>
              </a:rPr>
              <a:t> </a:t>
            </a:r>
            <a:r>
              <a:rPr lang="da-DK" dirty="0" err="1" smtClean="0">
                <a:latin typeface="Arial" pitchFamily="34" charset="0"/>
                <a:cs typeface="Arial" pitchFamily="34" charset="0"/>
              </a:rPr>
              <a:t>be</a:t>
            </a:r>
            <a:r>
              <a:rPr lang="da-DK" dirty="0" smtClean="0">
                <a:latin typeface="Arial" pitchFamily="34" charset="0"/>
                <a:cs typeface="Arial" pitchFamily="34" charset="0"/>
              </a:rPr>
              <a:t> </a:t>
            </a:r>
            <a:r>
              <a:rPr lang="da-DK" dirty="0" err="1" smtClean="0">
                <a:latin typeface="Arial" pitchFamily="34" charset="0"/>
                <a:cs typeface="Arial" pitchFamily="34" charset="0"/>
              </a:rPr>
              <a:t>realistic</a:t>
            </a:r>
            <a:r>
              <a:rPr lang="da-DK" dirty="0" smtClean="0">
                <a:latin typeface="Arial" pitchFamily="34" charset="0"/>
                <a:cs typeface="Arial" pitchFamily="34" charset="0"/>
              </a:rPr>
              <a:t> and </a:t>
            </a:r>
            <a:r>
              <a:rPr lang="da-DK" dirty="0" err="1" smtClean="0">
                <a:latin typeface="Arial" pitchFamily="34" charset="0"/>
                <a:cs typeface="Arial" pitchFamily="34" charset="0"/>
              </a:rPr>
              <a:t>very</a:t>
            </a:r>
            <a:r>
              <a:rPr lang="da-DK" dirty="0" smtClean="0">
                <a:latin typeface="Arial" pitchFamily="34" charset="0"/>
                <a:cs typeface="Arial" pitchFamily="34" charset="0"/>
              </a:rPr>
              <a:t> </a:t>
            </a:r>
            <a:r>
              <a:rPr lang="da-DK" dirty="0" err="1" smtClean="0">
                <a:latin typeface="Arial" pitchFamily="34" charset="0"/>
                <a:cs typeface="Arial" pitchFamily="34" charset="0"/>
              </a:rPr>
              <a:t>carefully</a:t>
            </a:r>
            <a:r>
              <a:rPr lang="da-DK" dirty="0" smtClean="0">
                <a:latin typeface="Arial" pitchFamily="34" charset="0"/>
                <a:cs typeface="Arial" pitchFamily="34" charset="0"/>
              </a:rPr>
              <a:t> </a:t>
            </a:r>
            <a:r>
              <a:rPr lang="da-DK" dirty="0" err="1" smtClean="0">
                <a:latin typeface="Arial" pitchFamily="34" charset="0"/>
                <a:cs typeface="Arial" pitchFamily="34" charset="0"/>
              </a:rPr>
              <a:t>consider</a:t>
            </a:r>
            <a:r>
              <a:rPr lang="da-DK" dirty="0" smtClean="0">
                <a:latin typeface="Arial" pitchFamily="34" charset="0"/>
                <a:cs typeface="Arial" pitchFamily="34" charset="0"/>
              </a:rPr>
              <a:t> the </a:t>
            </a:r>
            <a:r>
              <a:rPr lang="da-DK" dirty="0" err="1" smtClean="0">
                <a:latin typeface="Arial" pitchFamily="34" charset="0"/>
                <a:cs typeface="Arial" pitchFamily="34" charset="0"/>
              </a:rPr>
              <a:t>challenges</a:t>
            </a:r>
            <a:r>
              <a:rPr lang="da-DK" dirty="0" smtClean="0">
                <a:latin typeface="Arial" pitchFamily="34" charset="0"/>
                <a:cs typeface="Arial" pitchFamily="34" charset="0"/>
              </a:rPr>
              <a:t> </a:t>
            </a:r>
            <a:r>
              <a:rPr lang="da-DK" dirty="0" err="1" smtClean="0">
                <a:latin typeface="Arial" pitchFamily="34" charset="0"/>
                <a:cs typeface="Arial" pitchFamily="34" charset="0"/>
              </a:rPr>
              <a:t>that</a:t>
            </a:r>
            <a:r>
              <a:rPr lang="da-DK" dirty="0" smtClean="0">
                <a:latin typeface="Arial" pitchFamily="34" charset="0"/>
                <a:cs typeface="Arial" pitchFamily="34" charset="0"/>
              </a:rPr>
              <a:t> </a:t>
            </a:r>
            <a:r>
              <a:rPr lang="da-DK" dirty="0" err="1" smtClean="0">
                <a:latin typeface="Arial" pitchFamily="34" charset="0"/>
                <a:cs typeface="Arial" pitchFamily="34" charset="0"/>
              </a:rPr>
              <a:t>needs</a:t>
            </a:r>
            <a:r>
              <a:rPr lang="da-DK" dirty="0" smtClean="0">
                <a:latin typeface="Arial" pitchFamily="34" charset="0"/>
                <a:cs typeface="Arial" pitchFamily="34" charset="0"/>
              </a:rPr>
              <a:t> to </a:t>
            </a:r>
            <a:r>
              <a:rPr lang="da-DK" dirty="0" err="1" smtClean="0">
                <a:latin typeface="Arial" pitchFamily="34" charset="0"/>
                <a:cs typeface="Arial" pitchFamily="34" charset="0"/>
              </a:rPr>
              <a:t>be</a:t>
            </a:r>
            <a:r>
              <a:rPr lang="da-DK" dirty="0" smtClean="0">
                <a:latin typeface="Arial" pitchFamily="34" charset="0"/>
                <a:cs typeface="Arial" pitchFamily="34" charset="0"/>
              </a:rPr>
              <a:t> </a:t>
            </a:r>
            <a:r>
              <a:rPr lang="da-DK" dirty="0" err="1" smtClean="0">
                <a:latin typeface="Arial" pitchFamily="34" charset="0"/>
                <a:cs typeface="Arial" pitchFamily="34" charset="0"/>
              </a:rPr>
              <a:t>addressed</a:t>
            </a:r>
            <a:r>
              <a:rPr lang="da-DK" dirty="0" smtClean="0">
                <a:latin typeface="Arial" pitchFamily="34" charset="0"/>
                <a:cs typeface="Arial" pitchFamily="34" charset="0"/>
              </a:rPr>
              <a:t> in the </a:t>
            </a:r>
            <a:r>
              <a:rPr lang="da-DK" dirty="0" err="1" smtClean="0">
                <a:latin typeface="Arial" pitchFamily="34" charset="0"/>
                <a:cs typeface="Arial" pitchFamily="34" charset="0"/>
              </a:rPr>
              <a:t>implementation</a:t>
            </a:r>
            <a:r>
              <a:rPr lang="da-DK" dirty="0" smtClean="0">
                <a:latin typeface="Arial" pitchFamily="34" charset="0"/>
                <a:cs typeface="Arial" pitchFamily="34" charset="0"/>
              </a:rPr>
              <a:t> </a:t>
            </a:r>
            <a:r>
              <a:rPr lang="da-DK" dirty="0" err="1" smtClean="0">
                <a:latin typeface="Arial" pitchFamily="34" charset="0"/>
                <a:cs typeface="Arial" pitchFamily="34" charset="0"/>
              </a:rPr>
              <a:t>process</a:t>
            </a:r>
            <a:r>
              <a:rPr lang="da-DK" dirty="0" smtClean="0">
                <a:latin typeface="Arial" pitchFamily="34" charset="0"/>
                <a:cs typeface="Arial" pitchFamily="34" charset="0"/>
              </a:rPr>
              <a:t>. </a:t>
            </a:r>
          </a:p>
          <a:p>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25</a:t>
            </a:fld>
            <a:endParaRPr lang="da-DK">
              <a:solidFill>
                <a:prstClr val="black"/>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en-US" dirty="0" smtClean="0"/>
              <a:t>I hope that this presentation has illustrated the value and benefits of implementing the ISSAIs.</a:t>
            </a:r>
          </a:p>
          <a:p>
            <a:endParaRPr lang="en-US" dirty="0" smtClean="0"/>
          </a:p>
          <a:p>
            <a:r>
              <a:rPr lang="en-US" dirty="0" smtClean="0"/>
              <a:t>And please do not hesitate to visit this website for more details on the individual ISSAIs. </a:t>
            </a:r>
          </a:p>
          <a:p>
            <a:endParaRPr lang="en-US" dirty="0" smtClean="0"/>
          </a:p>
          <a:p>
            <a:r>
              <a:rPr lang="en-US" dirty="0" smtClean="0"/>
              <a:t>The ISSAIs are available in the 5 INTOSAI languages </a:t>
            </a:r>
            <a:r>
              <a:rPr lang="en-US" b="1" dirty="0" smtClean="0"/>
              <a:t>and THEY ARE HERE FOR YOU TO USE!! </a:t>
            </a:r>
          </a:p>
          <a:p>
            <a:endParaRPr lang="en-US" dirty="0" smtClean="0">
              <a:solidFill>
                <a:srgbClr val="FF0000"/>
              </a:solidFill>
            </a:endParaRPr>
          </a:p>
          <a:p>
            <a:endParaRPr lang="nb-NO" dirty="0" smtClean="0">
              <a:solidFill>
                <a:srgbClr val="FF0000"/>
              </a:solidFill>
            </a:endParaRPr>
          </a:p>
          <a:p>
            <a:r>
              <a:rPr lang="en-US" b="1" dirty="0" smtClean="0"/>
              <a:t>Thank you </a:t>
            </a:r>
            <a:r>
              <a:rPr lang="en-US" dirty="0" smtClean="0"/>
              <a:t>very much for your attention. </a:t>
            </a:r>
          </a:p>
          <a:p>
            <a:endParaRPr lang="da-DK" dirty="0" smtClean="0"/>
          </a:p>
          <a:p>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26</a:t>
            </a:fld>
            <a:endParaRPr lang="da-DK">
              <a:solidFill>
                <a:prstClr val="black"/>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27</a:t>
            </a:fld>
            <a:endParaRPr lang="da-DK">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3</a:t>
            </a:fld>
            <a:endParaRPr lang="da-DK">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da-DK" dirty="0" smtClean="0"/>
              <a:t>INTOSAI is </a:t>
            </a:r>
            <a:r>
              <a:rPr lang="da-DK" dirty="0" err="1" smtClean="0"/>
              <a:t>also</a:t>
            </a:r>
            <a:r>
              <a:rPr lang="da-DK" dirty="0" smtClean="0"/>
              <a:t> </a:t>
            </a:r>
            <a:r>
              <a:rPr lang="da-DK" dirty="0" err="1" smtClean="0"/>
              <a:t>organised</a:t>
            </a:r>
            <a:r>
              <a:rPr lang="da-DK" dirty="0" smtClean="0"/>
              <a:t> </a:t>
            </a:r>
            <a:r>
              <a:rPr lang="da-DK" dirty="0" err="1" smtClean="0"/>
              <a:t>into</a:t>
            </a:r>
            <a:r>
              <a:rPr lang="da-DK" dirty="0" smtClean="0"/>
              <a:t> regional </a:t>
            </a:r>
            <a:r>
              <a:rPr lang="da-DK" dirty="0" err="1" smtClean="0"/>
              <a:t>working</a:t>
            </a:r>
            <a:r>
              <a:rPr lang="da-DK" dirty="0" smtClean="0"/>
              <a:t> </a:t>
            </a:r>
            <a:r>
              <a:rPr lang="da-DK" dirty="0" err="1" smtClean="0"/>
              <a:t>groups</a:t>
            </a:r>
            <a:r>
              <a:rPr lang="da-DK" dirty="0" smtClean="0"/>
              <a:t> – </a:t>
            </a:r>
            <a:r>
              <a:rPr lang="da-DK" dirty="0" err="1" smtClean="0"/>
              <a:t>seven</a:t>
            </a:r>
            <a:r>
              <a:rPr lang="da-DK" dirty="0" smtClean="0"/>
              <a:t> in total.</a:t>
            </a:r>
          </a:p>
          <a:p>
            <a:endParaRPr lang="da-DK" dirty="0" smtClean="0"/>
          </a:p>
          <a:p>
            <a:r>
              <a:rPr lang="da-DK" dirty="0" smtClean="0"/>
              <a:t>I </a:t>
            </a:r>
            <a:r>
              <a:rPr lang="da-DK" dirty="0" err="1" smtClean="0"/>
              <a:t>believe</a:t>
            </a:r>
            <a:r>
              <a:rPr lang="da-DK" dirty="0" smtClean="0"/>
              <a:t> </a:t>
            </a:r>
            <a:r>
              <a:rPr lang="da-DK" dirty="0" err="1" smtClean="0"/>
              <a:t>that</a:t>
            </a:r>
            <a:r>
              <a:rPr lang="da-DK" dirty="0" smtClean="0"/>
              <a:t> </a:t>
            </a:r>
            <a:r>
              <a:rPr lang="da-DK" dirty="0" err="1" smtClean="0"/>
              <a:t>we</a:t>
            </a:r>
            <a:r>
              <a:rPr lang="da-DK" dirty="0" smtClean="0"/>
              <a:t> </a:t>
            </a:r>
            <a:r>
              <a:rPr lang="da-DK" dirty="0" err="1" smtClean="0"/>
              <a:t>are</a:t>
            </a:r>
            <a:r>
              <a:rPr lang="da-DK" dirty="0" smtClean="0"/>
              <a:t> all </a:t>
            </a:r>
            <a:r>
              <a:rPr lang="da-DK" dirty="0" err="1" smtClean="0"/>
              <a:t>familiar</a:t>
            </a:r>
            <a:r>
              <a:rPr lang="da-DK" dirty="0" smtClean="0"/>
              <a:t> </a:t>
            </a:r>
            <a:r>
              <a:rPr lang="da-DK" dirty="0" err="1" smtClean="0"/>
              <a:t>with</a:t>
            </a:r>
            <a:r>
              <a:rPr lang="da-DK" dirty="0" smtClean="0"/>
              <a:t> </a:t>
            </a:r>
            <a:r>
              <a:rPr lang="da-DK" dirty="0" err="1" smtClean="0"/>
              <a:t>these</a:t>
            </a:r>
            <a:r>
              <a:rPr lang="da-DK" dirty="0" smtClean="0"/>
              <a:t> </a:t>
            </a:r>
            <a:r>
              <a:rPr lang="da-DK" dirty="0" err="1" smtClean="0"/>
              <a:t>these</a:t>
            </a:r>
            <a:r>
              <a:rPr lang="da-DK" dirty="0" smtClean="0"/>
              <a:t> regional </a:t>
            </a:r>
            <a:r>
              <a:rPr lang="da-DK" dirty="0" err="1" smtClean="0"/>
              <a:t>working</a:t>
            </a:r>
            <a:r>
              <a:rPr lang="da-DK" dirty="0" smtClean="0"/>
              <a:t> </a:t>
            </a:r>
            <a:r>
              <a:rPr lang="da-DK" dirty="0" err="1" smtClean="0"/>
              <a:t>groups</a:t>
            </a:r>
            <a:r>
              <a:rPr lang="da-DK" dirty="0" smtClean="0"/>
              <a:t> and </a:t>
            </a:r>
            <a:r>
              <a:rPr lang="da-DK" dirty="0" err="1" smtClean="0"/>
              <a:t>appreciate</a:t>
            </a:r>
            <a:r>
              <a:rPr lang="da-DK" dirty="0" smtClean="0"/>
              <a:t> the </a:t>
            </a:r>
            <a:r>
              <a:rPr lang="da-DK" dirty="0" err="1" smtClean="0"/>
              <a:t>role</a:t>
            </a:r>
            <a:r>
              <a:rPr lang="da-DK" dirty="0" smtClean="0"/>
              <a:t> </a:t>
            </a:r>
            <a:r>
              <a:rPr lang="da-DK" dirty="0" err="1" smtClean="0"/>
              <a:t>they</a:t>
            </a:r>
            <a:r>
              <a:rPr lang="da-DK" dirty="0" smtClean="0"/>
              <a:t> </a:t>
            </a:r>
            <a:r>
              <a:rPr lang="da-DK" dirty="0" err="1" smtClean="0"/>
              <a:t>play</a:t>
            </a:r>
            <a:r>
              <a:rPr lang="da-DK" dirty="0" smtClean="0"/>
              <a:t> in </a:t>
            </a:r>
            <a:r>
              <a:rPr lang="da-DK" dirty="0" err="1" smtClean="0"/>
              <a:t>our</a:t>
            </a:r>
            <a:r>
              <a:rPr lang="da-DK" dirty="0" smtClean="0"/>
              <a:t> </a:t>
            </a:r>
            <a:r>
              <a:rPr lang="da-DK" dirty="0" err="1" smtClean="0"/>
              <a:t>respective</a:t>
            </a:r>
            <a:r>
              <a:rPr lang="da-DK" dirty="0" smtClean="0"/>
              <a:t> ”</a:t>
            </a:r>
            <a:r>
              <a:rPr lang="da-DK" dirty="0" err="1" smtClean="0"/>
              <a:t>domestic</a:t>
            </a:r>
            <a:r>
              <a:rPr lang="da-DK" dirty="0" smtClean="0"/>
              <a:t>” audit </a:t>
            </a:r>
            <a:r>
              <a:rPr lang="da-DK" dirty="0" err="1" smtClean="0"/>
              <a:t>worlds</a:t>
            </a:r>
            <a:r>
              <a:rPr lang="da-DK" dirty="0" smtClean="0"/>
              <a:t>.</a:t>
            </a:r>
          </a:p>
          <a:p>
            <a:endParaRPr lang="da-DK" dirty="0" smtClean="0"/>
          </a:p>
          <a:p>
            <a:r>
              <a:rPr lang="da-DK" dirty="0" err="1" smtClean="0"/>
              <a:t>Some</a:t>
            </a:r>
            <a:r>
              <a:rPr lang="da-DK" dirty="0" smtClean="0"/>
              <a:t> of the </a:t>
            </a:r>
            <a:r>
              <a:rPr lang="da-DK" dirty="0" err="1" smtClean="0"/>
              <a:t>working</a:t>
            </a:r>
            <a:r>
              <a:rPr lang="da-DK" dirty="0" smtClean="0"/>
              <a:t> </a:t>
            </a:r>
            <a:r>
              <a:rPr lang="da-DK" dirty="0" err="1" smtClean="0"/>
              <a:t>groups</a:t>
            </a:r>
            <a:r>
              <a:rPr lang="da-DK" dirty="0" smtClean="0"/>
              <a:t> date back to the 1960s, most of </a:t>
            </a:r>
            <a:r>
              <a:rPr lang="da-DK" dirty="0" err="1" smtClean="0"/>
              <a:t>them</a:t>
            </a:r>
            <a:r>
              <a:rPr lang="da-DK" dirty="0" smtClean="0"/>
              <a:t> </a:t>
            </a:r>
            <a:r>
              <a:rPr lang="da-DK" dirty="0" err="1" smtClean="0"/>
              <a:t>were</a:t>
            </a:r>
            <a:r>
              <a:rPr lang="da-DK" dirty="0" smtClean="0"/>
              <a:t> </a:t>
            </a:r>
            <a:r>
              <a:rPr lang="da-DK" dirty="0" err="1" smtClean="0"/>
              <a:t>established</a:t>
            </a:r>
            <a:r>
              <a:rPr lang="da-DK" dirty="0" smtClean="0"/>
              <a:t>  in the 1970s and the </a:t>
            </a:r>
            <a:r>
              <a:rPr lang="da-DK" dirty="0" err="1" smtClean="0"/>
              <a:t>youngest</a:t>
            </a:r>
            <a:r>
              <a:rPr lang="da-DK" dirty="0" smtClean="0"/>
              <a:t> </a:t>
            </a:r>
            <a:r>
              <a:rPr lang="da-DK" dirty="0" err="1" smtClean="0"/>
              <a:t>member</a:t>
            </a:r>
            <a:r>
              <a:rPr lang="da-DK" dirty="0" smtClean="0"/>
              <a:t> of the </a:t>
            </a:r>
            <a:r>
              <a:rPr lang="da-DK" dirty="0" err="1" smtClean="0"/>
              <a:t>group</a:t>
            </a:r>
            <a:r>
              <a:rPr lang="da-DK" dirty="0" smtClean="0"/>
              <a:t> – EUROSAI – </a:t>
            </a:r>
            <a:r>
              <a:rPr lang="da-DK" dirty="0" err="1" smtClean="0"/>
              <a:t>was</a:t>
            </a:r>
            <a:r>
              <a:rPr lang="da-DK" dirty="0" smtClean="0"/>
              <a:t> </a:t>
            </a:r>
            <a:r>
              <a:rPr lang="da-DK" dirty="0" err="1" smtClean="0"/>
              <a:t>established</a:t>
            </a:r>
            <a:r>
              <a:rPr lang="da-DK" dirty="0" smtClean="0"/>
              <a:t> in 1990.</a:t>
            </a:r>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4</a:t>
            </a:fld>
            <a:endParaRPr lang="da-DK">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da-DK" dirty="0" smtClean="0"/>
              <a:t>The </a:t>
            </a:r>
            <a:r>
              <a:rPr lang="da-DK" dirty="0" err="1" smtClean="0"/>
              <a:t>need</a:t>
            </a:r>
            <a:r>
              <a:rPr lang="da-DK" dirty="0" smtClean="0"/>
              <a:t> to </a:t>
            </a:r>
            <a:r>
              <a:rPr lang="da-DK" dirty="0" err="1" smtClean="0"/>
              <a:t>update</a:t>
            </a:r>
            <a:r>
              <a:rPr lang="da-DK" dirty="0" smtClean="0"/>
              <a:t> the standards for public </a:t>
            </a:r>
            <a:r>
              <a:rPr lang="da-DK" dirty="0" err="1" smtClean="0"/>
              <a:t>sector</a:t>
            </a:r>
            <a:r>
              <a:rPr lang="da-DK" dirty="0" smtClean="0"/>
              <a:t> </a:t>
            </a:r>
            <a:r>
              <a:rPr lang="da-DK" dirty="0" err="1" smtClean="0"/>
              <a:t>auditing</a:t>
            </a:r>
            <a:r>
              <a:rPr lang="da-DK" dirty="0" smtClean="0"/>
              <a:t> has </a:t>
            </a:r>
            <a:r>
              <a:rPr lang="da-DK" dirty="0" err="1" smtClean="0"/>
              <a:t>been</a:t>
            </a:r>
            <a:r>
              <a:rPr lang="da-DK" dirty="0" smtClean="0"/>
              <a:t> </a:t>
            </a:r>
            <a:r>
              <a:rPr lang="da-DK" dirty="0" err="1" smtClean="0"/>
              <a:t>apparent</a:t>
            </a:r>
            <a:r>
              <a:rPr lang="da-DK" dirty="0" smtClean="0"/>
              <a:t> and </a:t>
            </a:r>
            <a:r>
              <a:rPr lang="da-DK" dirty="0" err="1" smtClean="0"/>
              <a:t>one</a:t>
            </a:r>
            <a:r>
              <a:rPr lang="da-DK" dirty="0" smtClean="0"/>
              <a:t> of </a:t>
            </a:r>
            <a:r>
              <a:rPr lang="da-DK" dirty="0" err="1" smtClean="0"/>
              <a:t>INTOSAI’s</a:t>
            </a:r>
            <a:r>
              <a:rPr lang="da-DK" dirty="0" smtClean="0"/>
              <a:t> </a:t>
            </a:r>
            <a:r>
              <a:rPr lang="da-DK" dirty="0" err="1" smtClean="0"/>
              <a:t>main</a:t>
            </a:r>
            <a:r>
              <a:rPr lang="da-DK" dirty="0" smtClean="0"/>
              <a:t> </a:t>
            </a:r>
            <a:r>
              <a:rPr lang="da-DK" dirty="0" err="1" smtClean="0"/>
              <a:t>focus</a:t>
            </a:r>
            <a:r>
              <a:rPr lang="da-DK" dirty="0" smtClean="0"/>
              <a:t> </a:t>
            </a:r>
            <a:r>
              <a:rPr lang="da-DK" dirty="0" err="1" smtClean="0"/>
              <a:t>areas</a:t>
            </a:r>
            <a:r>
              <a:rPr lang="da-DK" dirty="0" smtClean="0"/>
              <a:t> </a:t>
            </a:r>
            <a:r>
              <a:rPr lang="da-DK" dirty="0" err="1" smtClean="0"/>
              <a:t>since</a:t>
            </a:r>
            <a:r>
              <a:rPr lang="da-DK" dirty="0" smtClean="0"/>
              <a:t> 2005.</a:t>
            </a:r>
          </a:p>
          <a:p>
            <a:endParaRPr lang="da-DK" dirty="0" smtClean="0"/>
          </a:p>
          <a:p>
            <a:r>
              <a:rPr lang="da-DK" b="1" dirty="0" err="1" smtClean="0"/>
              <a:t>INTOSAI’s</a:t>
            </a:r>
            <a:r>
              <a:rPr lang="da-DK" b="1" dirty="0" smtClean="0"/>
              <a:t> </a:t>
            </a:r>
            <a:r>
              <a:rPr lang="da-DK" b="1" dirty="0" err="1" smtClean="0"/>
              <a:t>strategic</a:t>
            </a:r>
            <a:r>
              <a:rPr lang="da-DK" b="1" dirty="0" smtClean="0"/>
              <a:t> plan 2005-2010 </a:t>
            </a:r>
            <a:r>
              <a:rPr lang="da-DK" dirty="0" err="1" smtClean="0"/>
              <a:t>was</a:t>
            </a:r>
            <a:r>
              <a:rPr lang="da-DK" dirty="0" smtClean="0"/>
              <a:t> </a:t>
            </a:r>
            <a:r>
              <a:rPr lang="da-DK" dirty="0" err="1" smtClean="0"/>
              <a:t>focused</a:t>
            </a:r>
            <a:r>
              <a:rPr lang="da-DK" dirty="0" smtClean="0"/>
              <a:t> </a:t>
            </a:r>
            <a:r>
              <a:rPr lang="da-DK" dirty="0" err="1" smtClean="0"/>
              <a:t>on</a:t>
            </a:r>
            <a:r>
              <a:rPr lang="da-DK" dirty="0" smtClean="0"/>
              <a:t> the </a:t>
            </a:r>
            <a:r>
              <a:rPr lang="da-DK" dirty="0" err="1" smtClean="0"/>
              <a:t>many</a:t>
            </a:r>
            <a:r>
              <a:rPr lang="da-DK" dirty="0" smtClean="0"/>
              <a:t> </a:t>
            </a:r>
            <a:r>
              <a:rPr lang="da-DK" dirty="0" err="1" smtClean="0"/>
              <a:t>activities</a:t>
            </a:r>
            <a:r>
              <a:rPr lang="da-DK" dirty="0" smtClean="0"/>
              <a:t> </a:t>
            </a:r>
            <a:r>
              <a:rPr lang="da-DK" dirty="0" err="1" smtClean="0"/>
              <a:t>that</a:t>
            </a:r>
            <a:r>
              <a:rPr lang="da-DK" dirty="0" smtClean="0"/>
              <a:t> </a:t>
            </a:r>
            <a:r>
              <a:rPr lang="da-DK" dirty="0" err="1" smtClean="0"/>
              <a:t>were</a:t>
            </a:r>
            <a:r>
              <a:rPr lang="da-DK" dirty="0" smtClean="0"/>
              <a:t> </a:t>
            </a:r>
            <a:r>
              <a:rPr lang="da-DK" dirty="0" err="1" smtClean="0"/>
              <a:t>aiming</a:t>
            </a:r>
            <a:r>
              <a:rPr lang="da-DK" dirty="0" smtClean="0"/>
              <a:t> to </a:t>
            </a:r>
            <a:r>
              <a:rPr lang="da-DK" dirty="0" err="1" smtClean="0"/>
              <a:t>meet</a:t>
            </a:r>
            <a:r>
              <a:rPr lang="da-DK" dirty="0" smtClean="0"/>
              <a:t> the professional </a:t>
            </a:r>
            <a:r>
              <a:rPr lang="da-DK" dirty="0" err="1" smtClean="0"/>
              <a:t>needs</a:t>
            </a:r>
            <a:r>
              <a:rPr lang="da-DK" dirty="0" smtClean="0"/>
              <a:t> and </a:t>
            </a:r>
            <a:r>
              <a:rPr lang="da-DK" dirty="0" err="1" smtClean="0"/>
              <a:t>requirements</a:t>
            </a:r>
            <a:r>
              <a:rPr lang="da-DK" dirty="0" smtClean="0"/>
              <a:t> of </a:t>
            </a:r>
            <a:r>
              <a:rPr lang="da-DK" dirty="0" err="1" smtClean="0"/>
              <a:t>SAIs</a:t>
            </a:r>
            <a:r>
              <a:rPr lang="da-DK" dirty="0" smtClean="0"/>
              <a:t>. </a:t>
            </a:r>
            <a:r>
              <a:rPr lang="da-DK" dirty="0" err="1" smtClean="0"/>
              <a:t>These</a:t>
            </a:r>
            <a:r>
              <a:rPr lang="da-DK" dirty="0" smtClean="0"/>
              <a:t> </a:t>
            </a:r>
            <a:r>
              <a:rPr lang="da-DK" dirty="0" err="1" smtClean="0"/>
              <a:t>activities</a:t>
            </a:r>
            <a:r>
              <a:rPr lang="da-DK" dirty="0" smtClean="0"/>
              <a:t> </a:t>
            </a:r>
            <a:r>
              <a:rPr lang="da-DK" dirty="0" err="1" smtClean="0"/>
              <a:t>included</a:t>
            </a:r>
            <a:r>
              <a:rPr lang="da-DK" dirty="0" smtClean="0"/>
              <a:t>:</a:t>
            </a:r>
          </a:p>
          <a:p>
            <a:endParaRPr lang="da-DK" b="1" dirty="0" smtClean="0"/>
          </a:p>
          <a:p>
            <a:r>
              <a:rPr lang="da-DK" b="1" i="1" dirty="0" smtClean="0"/>
              <a:t>”</a:t>
            </a:r>
            <a:r>
              <a:rPr lang="da-DK" i="1" dirty="0" smtClean="0"/>
              <a:t>the establishment of the ISSAI </a:t>
            </a:r>
            <a:r>
              <a:rPr lang="da-DK" i="1" dirty="0" err="1" smtClean="0"/>
              <a:t>ramework</a:t>
            </a:r>
            <a:r>
              <a:rPr lang="da-DK" i="1" dirty="0" smtClean="0"/>
              <a:t> and the adoption of </a:t>
            </a:r>
            <a:r>
              <a:rPr lang="da-DK" i="1" dirty="0" err="1" smtClean="0"/>
              <a:t>Intrnational</a:t>
            </a:r>
            <a:r>
              <a:rPr lang="da-DK" i="1" dirty="0" smtClean="0"/>
              <a:t> Standards of </a:t>
            </a:r>
            <a:r>
              <a:rPr lang="da-DK" i="1" dirty="0" err="1" smtClean="0"/>
              <a:t>Supreme</a:t>
            </a:r>
            <a:r>
              <a:rPr lang="da-DK" i="1" dirty="0" smtClean="0"/>
              <a:t> Audit Institutions (ISSAI) and INTOSAI </a:t>
            </a:r>
            <a:r>
              <a:rPr lang="da-DK" i="1" dirty="0" err="1" smtClean="0"/>
              <a:t>Guidance</a:t>
            </a:r>
            <a:r>
              <a:rPr lang="da-DK" i="1" dirty="0" smtClean="0"/>
              <a:t> for </a:t>
            </a:r>
            <a:r>
              <a:rPr lang="da-DK" i="1" dirty="0" err="1" smtClean="0"/>
              <a:t>Good</a:t>
            </a:r>
            <a:r>
              <a:rPr lang="da-DK" i="1" dirty="0" smtClean="0"/>
              <a:t> </a:t>
            </a:r>
            <a:r>
              <a:rPr lang="da-DK" i="1" dirty="0" err="1" smtClean="0"/>
              <a:t>Governance</a:t>
            </a:r>
            <a:r>
              <a:rPr lang="da-DK" i="1" dirty="0" smtClean="0"/>
              <a:t> (INTOSAI GOV).”</a:t>
            </a:r>
          </a:p>
          <a:p>
            <a:endParaRPr lang="da-DK" b="1" i="1" dirty="0" smtClean="0"/>
          </a:p>
          <a:p>
            <a:r>
              <a:rPr lang="da-DK" dirty="0" smtClean="0"/>
              <a:t>In </a:t>
            </a:r>
            <a:r>
              <a:rPr lang="da-DK" b="1" dirty="0" err="1" smtClean="0"/>
              <a:t>INTOSAI’s</a:t>
            </a:r>
            <a:r>
              <a:rPr lang="da-DK" b="1" dirty="0" smtClean="0"/>
              <a:t> new </a:t>
            </a:r>
            <a:r>
              <a:rPr lang="da-DK" b="1" dirty="0" err="1" smtClean="0"/>
              <a:t>strategic</a:t>
            </a:r>
            <a:r>
              <a:rPr lang="da-DK" b="1" dirty="0" smtClean="0"/>
              <a:t>  plan 2011-2016 </a:t>
            </a:r>
            <a:r>
              <a:rPr lang="da-DK" dirty="0" smtClean="0"/>
              <a:t>the </a:t>
            </a:r>
            <a:r>
              <a:rPr lang="da-DK" dirty="0" err="1" smtClean="0"/>
              <a:t>key</a:t>
            </a:r>
            <a:r>
              <a:rPr lang="da-DK" dirty="0" smtClean="0"/>
              <a:t> </a:t>
            </a:r>
            <a:r>
              <a:rPr lang="da-DK" dirty="0" err="1" smtClean="0"/>
              <a:t>strategic</a:t>
            </a:r>
            <a:r>
              <a:rPr lang="da-DK" dirty="0" smtClean="0"/>
              <a:t> </a:t>
            </a:r>
            <a:r>
              <a:rPr lang="da-DK" dirty="0" err="1" smtClean="0"/>
              <a:t>priority</a:t>
            </a:r>
            <a:r>
              <a:rPr lang="da-DK" dirty="0" smtClean="0"/>
              <a:t> is to </a:t>
            </a:r>
            <a:r>
              <a:rPr lang="da-DK" dirty="0" err="1" smtClean="0"/>
              <a:t>assist</a:t>
            </a:r>
            <a:r>
              <a:rPr lang="da-DK" dirty="0" smtClean="0"/>
              <a:t> the </a:t>
            </a:r>
            <a:r>
              <a:rPr lang="da-DK" dirty="0" err="1" smtClean="0"/>
              <a:t>SAIs</a:t>
            </a:r>
            <a:r>
              <a:rPr lang="da-DK" dirty="0" smtClean="0"/>
              <a:t> in </a:t>
            </a:r>
            <a:r>
              <a:rPr lang="da-DK" dirty="0" err="1" smtClean="0"/>
              <a:t>implementing</a:t>
            </a:r>
            <a:r>
              <a:rPr lang="da-DK" dirty="0" smtClean="0"/>
              <a:t> the ISSAI </a:t>
            </a:r>
            <a:r>
              <a:rPr lang="da-DK" dirty="0" err="1" smtClean="0"/>
              <a:t>framework</a:t>
            </a:r>
            <a:r>
              <a:rPr lang="da-DK" dirty="0" smtClean="0"/>
              <a:t> in the </a:t>
            </a:r>
            <a:r>
              <a:rPr lang="da-DK" dirty="0" err="1" smtClean="0"/>
              <a:t>best</a:t>
            </a:r>
            <a:r>
              <a:rPr lang="da-DK" dirty="0" smtClean="0"/>
              <a:t> </a:t>
            </a:r>
            <a:r>
              <a:rPr lang="da-DK" dirty="0" err="1" smtClean="0"/>
              <a:t>possible</a:t>
            </a:r>
            <a:r>
              <a:rPr lang="da-DK" dirty="0" smtClean="0"/>
              <a:t> </a:t>
            </a:r>
            <a:r>
              <a:rPr lang="da-DK" dirty="0" err="1" smtClean="0"/>
              <a:t>manner</a:t>
            </a:r>
            <a:r>
              <a:rPr lang="da-DK" dirty="0" smtClean="0"/>
              <a:t>:</a:t>
            </a:r>
          </a:p>
          <a:p>
            <a:endParaRPr lang="da-DK" dirty="0" smtClean="0"/>
          </a:p>
          <a:p>
            <a:r>
              <a:rPr lang="da-DK" i="1" dirty="0" smtClean="0"/>
              <a:t>”the </a:t>
            </a:r>
            <a:r>
              <a:rPr lang="da-DK" i="1" dirty="0" err="1" smtClean="0"/>
              <a:t>implementation</a:t>
            </a:r>
            <a:r>
              <a:rPr lang="da-DK" i="1" dirty="0" smtClean="0"/>
              <a:t> of the ISSAI </a:t>
            </a:r>
            <a:r>
              <a:rPr lang="da-DK" i="1" dirty="0" err="1" smtClean="0"/>
              <a:t>framework</a:t>
            </a:r>
            <a:r>
              <a:rPr lang="da-DK" i="1" dirty="0" smtClean="0"/>
              <a:t> is a </a:t>
            </a:r>
            <a:r>
              <a:rPr lang="da-DK" i="1" dirty="0" err="1" smtClean="0"/>
              <a:t>demanding</a:t>
            </a:r>
            <a:r>
              <a:rPr lang="da-DK" i="1" dirty="0" smtClean="0"/>
              <a:t> </a:t>
            </a:r>
            <a:r>
              <a:rPr lang="da-DK" i="1" dirty="0" err="1" smtClean="0"/>
              <a:t>task</a:t>
            </a:r>
            <a:r>
              <a:rPr lang="da-DK" i="1" dirty="0" smtClean="0"/>
              <a:t> </a:t>
            </a:r>
            <a:r>
              <a:rPr lang="da-DK" i="1" dirty="0" err="1" smtClean="0"/>
              <a:t>that</a:t>
            </a:r>
            <a:r>
              <a:rPr lang="da-DK" i="1" dirty="0" smtClean="0"/>
              <a:t> </a:t>
            </a:r>
            <a:r>
              <a:rPr lang="da-DK" i="1" dirty="0" err="1" smtClean="0"/>
              <a:t>will</a:t>
            </a:r>
            <a:r>
              <a:rPr lang="da-DK" i="1" dirty="0" smtClean="0"/>
              <a:t> </a:t>
            </a:r>
            <a:r>
              <a:rPr lang="da-DK" i="1" dirty="0" err="1" smtClean="0"/>
              <a:t>require</a:t>
            </a:r>
            <a:r>
              <a:rPr lang="da-DK" i="1" dirty="0" smtClean="0"/>
              <a:t> attention </a:t>
            </a:r>
            <a:r>
              <a:rPr lang="da-DK" i="1" dirty="0" err="1" smtClean="0"/>
              <a:t>on</a:t>
            </a:r>
            <a:r>
              <a:rPr lang="da-DK" i="1" dirty="0" smtClean="0"/>
              <a:t> global, regional and country </a:t>
            </a:r>
            <a:r>
              <a:rPr lang="da-DK" i="1" dirty="0" err="1" smtClean="0"/>
              <a:t>level</a:t>
            </a:r>
            <a:r>
              <a:rPr lang="da-DK" i="1" dirty="0" smtClean="0"/>
              <a:t>.”</a:t>
            </a:r>
            <a:endParaRPr lang="da-DK" i="1"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5</a:t>
            </a:fld>
            <a:endParaRPr lang="da-DK" dirty="0">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en-US" dirty="0" smtClean="0"/>
              <a:t>At the 20</a:t>
            </a:r>
            <a:r>
              <a:rPr lang="en-US" baseline="30000" dirty="0" smtClean="0"/>
              <a:t>th</a:t>
            </a:r>
            <a:r>
              <a:rPr lang="en-US" dirty="0" smtClean="0"/>
              <a:t> INCOSAI in South Africa in November 2010, INCOSAI agreed on a declaration -  the South Africa Declaration – that calls upon all INTOSAI members – and other interested parties to:</a:t>
            </a:r>
          </a:p>
          <a:p>
            <a:pPr marL="342900" indent="-342900">
              <a:buFont typeface="+mj-lt"/>
              <a:buAutoNum type="arabicPeriod"/>
            </a:pPr>
            <a:endParaRPr lang="en-US" dirty="0" smtClean="0"/>
          </a:p>
          <a:p>
            <a:pPr marL="342900" indent="-342900">
              <a:buFont typeface="+mj-lt"/>
              <a:buAutoNum type="arabicPeriod"/>
            </a:pPr>
            <a:r>
              <a:rPr lang="en-US" dirty="0" smtClean="0"/>
              <a:t>Use the ISSAI framework as a common frame of reference for public sector auditing;</a:t>
            </a:r>
            <a:endParaRPr lang="nb-NO" dirty="0" smtClean="0"/>
          </a:p>
          <a:p>
            <a:pPr marL="342900" indent="-342900">
              <a:buFont typeface="+mj-lt"/>
              <a:buAutoNum type="arabicPeriod"/>
            </a:pPr>
            <a:r>
              <a:rPr lang="en-US" dirty="0" smtClean="0"/>
              <a:t>Measure their own performance and auditing guidance against the ISSAIs;</a:t>
            </a:r>
            <a:endParaRPr lang="nb-NO" dirty="0" smtClean="0"/>
          </a:p>
          <a:p>
            <a:pPr marL="342900" indent="-342900">
              <a:buFont typeface="+mj-lt"/>
              <a:buAutoNum type="arabicPeriod"/>
            </a:pPr>
            <a:r>
              <a:rPr lang="en-US" dirty="0" smtClean="0"/>
              <a:t>Implement the ISSAIs in accordance with their mandate and national legislation and regulations;</a:t>
            </a:r>
            <a:endParaRPr lang="nb-NO" dirty="0" smtClean="0"/>
          </a:p>
          <a:p>
            <a:pPr marL="342900" indent="-342900">
              <a:buFont typeface="+mj-lt"/>
              <a:buAutoNum type="arabicPeriod"/>
            </a:pPr>
            <a:r>
              <a:rPr lang="en-US" dirty="0" smtClean="0"/>
              <a:t>Raise the awareness of the ISSAIs and INTOSAI GOVs globally, regionally and at the national level; </a:t>
            </a:r>
            <a:endParaRPr lang="nb-NO" dirty="0" smtClean="0"/>
          </a:p>
          <a:p>
            <a:pPr marL="342900" indent="-342900">
              <a:buFont typeface="+mj-lt"/>
              <a:buAutoNum type="arabicPeriod"/>
            </a:pPr>
            <a:r>
              <a:rPr lang="en-US" dirty="0" smtClean="0"/>
              <a:t>Share experience, good practice and challenges in implementing the ISSAIs and INTOSAI GOVs with those responsible for developing and revising the ISSAIs and </a:t>
            </a:r>
            <a:r>
              <a:rPr lang="da-DK" dirty="0" smtClean="0"/>
              <a:t>INTOSAI </a:t>
            </a:r>
            <a:r>
              <a:rPr lang="da-DK" dirty="0" err="1" smtClean="0"/>
              <a:t>GOVs</a:t>
            </a:r>
            <a:r>
              <a:rPr lang="da-DK" dirty="0" smtClean="0"/>
              <a:t>.</a:t>
            </a:r>
          </a:p>
          <a:p>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6</a:t>
            </a:fld>
            <a:endParaRPr lang="da-DK">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da-DK" dirty="0" smtClean="0"/>
              <a:t>At </a:t>
            </a:r>
            <a:r>
              <a:rPr lang="da-DK" dirty="0" err="1" smtClean="0"/>
              <a:t>this</a:t>
            </a:r>
            <a:r>
              <a:rPr lang="da-DK" dirty="0" smtClean="0"/>
              <a:t> point a brief </a:t>
            </a:r>
            <a:r>
              <a:rPr lang="da-DK" dirty="0" err="1" smtClean="0"/>
              <a:t>introduction</a:t>
            </a:r>
            <a:r>
              <a:rPr lang="da-DK" dirty="0" smtClean="0"/>
              <a:t> to the Professional Standards Committee, </a:t>
            </a:r>
            <a:r>
              <a:rPr lang="da-DK" dirty="0" err="1" smtClean="0"/>
              <a:t>its</a:t>
            </a:r>
            <a:r>
              <a:rPr lang="da-DK" dirty="0" smtClean="0"/>
              <a:t> </a:t>
            </a:r>
            <a:r>
              <a:rPr lang="da-DK" dirty="0" err="1" smtClean="0"/>
              <a:t>structure</a:t>
            </a:r>
            <a:r>
              <a:rPr lang="da-DK" dirty="0" smtClean="0"/>
              <a:t> and </a:t>
            </a:r>
            <a:r>
              <a:rPr lang="da-DK" dirty="0" err="1" smtClean="0"/>
              <a:t>tasks</a:t>
            </a:r>
            <a:r>
              <a:rPr lang="da-DK" dirty="0" smtClean="0"/>
              <a:t> </a:t>
            </a:r>
            <a:r>
              <a:rPr lang="da-DK" dirty="0" err="1" smtClean="0"/>
              <a:t>may</a:t>
            </a:r>
            <a:r>
              <a:rPr lang="da-DK" dirty="0" smtClean="0"/>
              <a:t> </a:t>
            </a:r>
            <a:r>
              <a:rPr lang="da-DK" dirty="0" err="1" smtClean="0"/>
              <a:t>be</a:t>
            </a:r>
            <a:r>
              <a:rPr lang="da-DK" dirty="0" smtClean="0"/>
              <a:t> </a:t>
            </a:r>
            <a:r>
              <a:rPr lang="da-DK" dirty="0" err="1" smtClean="0"/>
              <a:t>helpful</a:t>
            </a:r>
            <a:r>
              <a:rPr lang="da-DK" dirty="0" smtClean="0"/>
              <a:t> to understand </a:t>
            </a:r>
            <a:r>
              <a:rPr lang="da-DK" dirty="0" err="1" smtClean="0"/>
              <a:t>how</a:t>
            </a:r>
            <a:r>
              <a:rPr lang="da-DK" dirty="0" smtClean="0"/>
              <a:t> the ISSAI </a:t>
            </a:r>
            <a:r>
              <a:rPr lang="da-DK" dirty="0" err="1" smtClean="0"/>
              <a:t>framework</a:t>
            </a:r>
            <a:r>
              <a:rPr lang="da-DK" dirty="0" smtClean="0"/>
              <a:t> has </a:t>
            </a:r>
            <a:r>
              <a:rPr lang="da-DK" dirty="0" err="1" smtClean="0"/>
              <a:t>been</a:t>
            </a:r>
            <a:r>
              <a:rPr lang="da-DK" dirty="0" smtClean="0"/>
              <a:t> </a:t>
            </a:r>
            <a:r>
              <a:rPr lang="da-DK" dirty="0" err="1" smtClean="0"/>
              <a:t>developed</a:t>
            </a:r>
            <a:r>
              <a:rPr lang="da-DK" dirty="0" smtClean="0"/>
              <a:t>.</a:t>
            </a:r>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7</a:t>
            </a:fld>
            <a:endParaRPr lang="da-DK">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pPr>
              <a:buNone/>
            </a:pPr>
            <a:r>
              <a:rPr lang="nb-NO" dirty="0" smtClean="0"/>
              <a:t>The main objective of the PSC is to:</a:t>
            </a:r>
          </a:p>
          <a:p>
            <a:pPr>
              <a:buNone/>
            </a:pPr>
            <a:endParaRPr lang="nb-NO" b="1" dirty="0" smtClean="0"/>
          </a:p>
          <a:p>
            <a:pPr>
              <a:buNone/>
            </a:pPr>
            <a:r>
              <a:rPr lang="nb-NO" dirty="0" smtClean="0"/>
              <a:t>Promote strong, independent and multidisciplinary SAIs by:</a:t>
            </a:r>
          </a:p>
          <a:p>
            <a:pPr lvl="1">
              <a:buFont typeface="Arial" pitchFamily="34" charset="0"/>
              <a:buChar char="•"/>
            </a:pPr>
            <a:r>
              <a:rPr lang="nb-NO" dirty="0" smtClean="0"/>
              <a:t>Encoururaging SAIs to lead by excample</a:t>
            </a:r>
          </a:p>
          <a:p>
            <a:pPr lvl="1">
              <a:buFont typeface="Arial" pitchFamily="34" charset="0"/>
              <a:buChar char="•"/>
            </a:pPr>
            <a:r>
              <a:rPr lang="nb-NO" dirty="0" smtClean="0"/>
              <a:t>Contributing to the development and adoption of appropriate and effective professional standards</a:t>
            </a:r>
          </a:p>
          <a:p>
            <a:pPr lvl="1">
              <a:buFont typeface="Wingdings" pitchFamily="2" charset="2"/>
              <a:buChar char="§"/>
            </a:pPr>
            <a:endParaRPr lang="nb-NO" dirty="0" smtClean="0"/>
          </a:p>
          <a:p>
            <a:r>
              <a:rPr lang="nb-NO" dirty="0" smtClean="0"/>
              <a:t>In its efforts to achieve this objective the PSC is:</a:t>
            </a:r>
          </a:p>
          <a:p>
            <a:endParaRPr lang="nb-NO" dirty="0" smtClean="0"/>
          </a:p>
          <a:p>
            <a:r>
              <a:rPr lang="da-DK" dirty="0" err="1" smtClean="0"/>
              <a:t>working</a:t>
            </a:r>
            <a:r>
              <a:rPr lang="da-DK" dirty="0" smtClean="0"/>
              <a:t> </a:t>
            </a:r>
            <a:r>
              <a:rPr lang="da-DK" dirty="0" err="1" smtClean="0"/>
              <a:t>together</a:t>
            </a:r>
            <a:r>
              <a:rPr lang="da-DK" dirty="0" smtClean="0"/>
              <a:t> </a:t>
            </a:r>
            <a:r>
              <a:rPr lang="da-DK" dirty="0" err="1" smtClean="0"/>
              <a:t>with</a:t>
            </a:r>
            <a:r>
              <a:rPr lang="da-DK" dirty="0" smtClean="0"/>
              <a:t> </a:t>
            </a:r>
            <a:r>
              <a:rPr lang="da-DK" dirty="0" err="1" smtClean="0"/>
              <a:t>other</a:t>
            </a:r>
            <a:r>
              <a:rPr lang="da-DK" dirty="0" smtClean="0"/>
              <a:t> international, </a:t>
            </a:r>
            <a:r>
              <a:rPr lang="da-DK" dirty="0" err="1" smtClean="0"/>
              <a:t>recognized</a:t>
            </a:r>
            <a:r>
              <a:rPr lang="da-DK" dirty="0" smtClean="0"/>
              <a:t> </a:t>
            </a:r>
            <a:r>
              <a:rPr lang="da-DK" dirty="0" err="1" smtClean="0"/>
              <a:t>standard-setting</a:t>
            </a:r>
            <a:r>
              <a:rPr lang="da-DK" dirty="0" smtClean="0"/>
              <a:t> </a:t>
            </a:r>
            <a:r>
              <a:rPr lang="da-DK" dirty="0" err="1" smtClean="0"/>
              <a:t>bodies</a:t>
            </a:r>
            <a:r>
              <a:rPr lang="da-DK" dirty="0" smtClean="0"/>
              <a:t>:</a:t>
            </a:r>
          </a:p>
          <a:p>
            <a:pPr lvl="1">
              <a:buFont typeface="Arial" pitchFamily="34" charset="0"/>
              <a:buChar char="•"/>
            </a:pPr>
            <a:r>
              <a:rPr lang="da-DK" dirty="0" smtClean="0"/>
              <a:t>The International Federation of </a:t>
            </a:r>
            <a:r>
              <a:rPr lang="da-DK" dirty="0" err="1" smtClean="0"/>
              <a:t>Accountants</a:t>
            </a:r>
            <a:r>
              <a:rPr lang="da-DK" dirty="0" smtClean="0"/>
              <a:t> </a:t>
            </a:r>
          </a:p>
          <a:p>
            <a:pPr lvl="1">
              <a:buFont typeface="Arial" pitchFamily="34" charset="0"/>
              <a:buChar char="•"/>
            </a:pPr>
            <a:r>
              <a:rPr lang="da-DK" dirty="0" smtClean="0"/>
              <a:t>The </a:t>
            </a:r>
            <a:r>
              <a:rPr lang="da-DK" dirty="0" err="1" smtClean="0"/>
              <a:t>Institute</a:t>
            </a:r>
            <a:r>
              <a:rPr lang="da-DK" dirty="0" smtClean="0"/>
              <a:t> of </a:t>
            </a:r>
            <a:r>
              <a:rPr lang="da-DK" dirty="0" err="1" smtClean="0"/>
              <a:t>Internal</a:t>
            </a:r>
            <a:r>
              <a:rPr lang="da-DK" dirty="0" smtClean="0"/>
              <a:t> Auditors </a:t>
            </a:r>
          </a:p>
          <a:p>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8</a:t>
            </a:fld>
            <a:endParaRPr lang="da-DK">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da-DK" dirty="0" smtClean="0"/>
              <a:t>The PSC </a:t>
            </a:r>
            <a:r>
              <a:rPr lang="da-DK" dirty="0" err="1" smtClean="0"/>
              <a:t>consists</a:t>
            </a:r>
            <a:r>
              <a:rPr lang="da-DK" dirty="0" smtClean="0"/>
              <a:t> of 5 </a:t>
            </a:r>
            <a:r>
              <a:rPr lang="da-DK" dirty="0" err="1" smtClean="0"/>
              <a:t>subcommittees</a:t>
            </a:r>
            <a:r>
              <a:rPr lang="da-DK" dirty="0" smtClean="0"/>
              <a:t>:</a:t>
            </a:r>
          </a:p>
          <a:p>
            <a:endParaRPr lang="da-DK" dirty="0" smtClean="0"/>
          </a:p>
          <a:p>
            <a:pPr>
              <a:buFont typeface="Arial" pitchFamily="34" charset="0"/>
              <a:buChar char="•"/>
            </a:pPr>
            <a:r>
              <a:rPr lang="da-DK" dirty="0" smtClean="0"/>
              <a:t>the Financial Audit </a:t>
            </a:r>
            <a:r>
              <a:rPr lang="da-DK" dirty="0" err="1" smtClean="0"/>
              <a:t>Subcommittee</a:t>
            </a:r>
            <a:r>
              <a:rPr lang="da-DK" dirty="0" smtClean="0"/>
              <a:t>;</a:t>
            </a:r>
          </a:p>
          <a:p>
            <a:pPr>
              <a:buFont typeface="Arial" pitchFamily="34" charset="0"/>
              <a:buChar char="•"/>
            </a:pPr>
            <a:r>
              <a:rPr lang="da-DK" dirty="0" smtClean="0"/>
              <a:t>the </a:t>
            </a:r>
            <a:r>
              <a:rPr lang="da-DK" dirty="0" err="1" smtClean="0"/>
              <a:t>Compliance</a:t>
            </a:r>
            <a:r>
              <a:rPr lang="da-DK" dirty="0" smtClean="0"/>
              <a:t> Audit </a:t>
            </a:r>
            <a:r>
              <a:rPr lang="da-DK" dirty="0" err="1" smtClean="0"/>
              <a:t>Subcommittee</a:t>
            </a:r>
            <a:r>
              <a:rPr lang="da-DK" dirty="0" smtClean="0"/>
              <a:t>;</a:t>
            </a:r>
          </a:p>
          <a:p>
            <a:pPr>
              <a:buFont typeface="Arial" pitchFamily="34" charset="0"/>
              <a:buChar char="•"/>
            </a:pPr>
            <a:r>
              <a:rPr lang="da-DK" dirty="0" smtClean="0"/>
              <a:t>the Performance Audit </a:t>
            </a:r>
            <a:r>
              <a:rPr lang="da-DK" dirty="0" err="1" smtClean="0"/>
              <a:t>Subcommittee</a:t>
            </a:r>
            <a:r>
              <a:rPr lang="da-DK" dirty="0" smtClean="0"/>
              <a:t>;</a:t>
            </a:r>
          </a:p>
          <a:p>
            <a:pPr>
              <a:buFont typeface="Arial" pitchFamily="34" charset="0"/>
              <a:buChar char="•"/>
            </a:pPr>
            <a:r>
              <a:rPr lang="da-DK" dirty="0" smtClean="0"/>
              <a:t>the </a:t>
            </a:r>
            <a:r>
              <a:rPr lang="da-DK" dirty="0" err="1" smtClean="0"/>
              <a:t>Internal</a:t>
            </a:r>
            <a:r>
              <a:rPr lang="da-DK" dirty="0" smtClean="0"/>
              <a:t> </a:t>
            </a:r>
            <a:r>
              <a:rPr lang="da-DK" dirty="0" err="1" smtClean="0"/>
              <a:t>Control</a:t>
            </a:r>
            <a:r>
              <a:rPr lang="da-DK" dirty="0" smtClean="0"/>
              <a:t> Standards </a:t>
            </a:r>
            <a:r>
              <a:rPr lang="da-DK" dirty="0" err="1" smtClean="0"/>
              <a:t>Subcommittee</a:t>
            </a:r>
            <a:endParaRPr lang="da-DK" dirty="0" smtClean="0"/>
          </a:p>
          <a:p>
            <a:endParaRPr lang="da-DK" dirty="0" smtClean="0"/>
          </a:p>
          <a:p>
            <a:r>
              <a:rPr lang="da-DK" dirty="0" smtClean="0"/>
              <a:t>and </a:t>
            </a:r>
          </a:p>
          <a:p>
            <a:endParaRPr lang="da-DK" dirty="0" smtClean="0"/>
          </a:p>
          <a:p>
            <a:pPr>
              <a:buFont typeface="Arial" pitchFamily="34" charset="0"/>
              <a:buChar char="•"/>
            </a:pPr>
            <a:r>
              <a:rPr lang="da-DK" dirty="0" smtClean="0"/>
              <a:t>the </a:t>
            </a:r>
            <a:r>
              <a:rPr lang="da-DK" dirty="0" err="1" smtClean="0"/>
              <a:t>Accounting</a:t>
            </a:r>
            <a:r>
              <a:rPr lang="da-DK" dirty="0" smtClean="0"/>
              <a:t> and </a:t>
            </a:r>
            <a:r>
              <a:rPr lang="da-DK" dirty="0" err="1" smtClean="0"/>
              <a:t>Reporting</a:t>
            </a:r>
            <a:r>
              <a:rPr lang="da-DK" dirty="0" smtClean="0"/>
              <a:t> </a:t>
            </a:r>
            <a:r>
              <a:rPr lang="da-DK" dirty="0" err="1" smtClean="0"/>
              <a:t>Subcommittee</a:t>
            </a:r>
            <a:r>
              <a:rPr lang="da-DK" dirty="0" smtClean="0"/>
              <a:t>.</a:t>
            </a:r>
          </a:p>
          <a:p>
            <a:endParaRPr lang="da-DK" dirty="0" smtClean="0"/>
          </a:p>
          <a:p>
            <a:r>
              <a:rPr lang="da-DK" dirty="0" smtClean="0"/>
              <a:t>To </a:t>
            </a:r>
            <a:r>
              <a:rPr lang="da-DK" dirty="0" err="1" smtClean="0"/>
              <a:t>these</a:t>
            </a:r>
            <a:r>
              <a:rPr lang="da-DK" dirty="0" smtClean="0"/>
              <a:t> </a:t>
            </a:r>
            <a:r>
              <a:rPr lang="da-DK" dirty="0" err="1" smtClean="0"/>
              <a:t>should</a:t>
            </a:r>
            <a:r>
              <a:rPr lang="da-DK" dirty="0" smtClean="0"/>
              <a:t> </a:t>
            </a:r>
            <a:r>
              <a:rPr lang="da-DK" dirty="0" err="1" smtClean="0"/>
              <a:t>be</a:t>
            </a:r>
            <a:r>
              <a:rPr lang="da-DK" dirty="0" smtClean="0"/>
              <a:t> </a:t>
            </a:r>
            <a:r>
              <a:rPr lang="da-DK" dirty="0" err="1" smtClean="0"/>
              <a:t>added</a:t>
            </a:r>
            <a:r>
              <a:rPr lang="da-DK" dirty="0" smtClean="0"/>
              <a:t> </a:t>
            </a:r>
            <a:r>
              <a:rPr lang="da-DK" dirty="0" err="1" smtClean="0"/>
              <a:t>three</a:t>
            </a:r>
            <a:r>
              <a:rPr lang="da-DK" dirty="0" smtClean="0"/>
              <a:t> ad hoc </a:t>
            </a:r>
            <a:r>
              <a:rPr lang="da-DK" dirty="0" err="1" smtClean="0"/>
              <a:t>projects</a:t>
            </a:r>
            <a:r>
              <a:rPr lang="da-DK" dirty="0" smtClean="0"/>
              <a:t>, </a:t>
            </a:r>
            <a:r>
              <a:rPr lang="da-DK" dirty="0" err="1" smtClean="0"/>
              <a:t>namely</a:t>
            </a:r>
            <a:endParaRPr lang="da-DK" dirty="0" smtClean="0"/>
          </a:p>
          <a:p>
            <a:endParaRPr lang="da-DK" dirty="0" smtClean="0"/>
          </a:p>
          <a:p>
            <a:pPr>
              <a:buFont typeface="Arial" pitchFamily="34" charset="0"/>
              <a:buChar char="•"/>
            </a:pPr>
            <a:r>
              <a:rPr lang="da-DK" dirty="0" err="1" smtClean="0"/>
              <a:t>Transparency</a:t>
            </a:r>
            <a:r>
              <a:rPr lang="da-DK" dirty="0" smtClean="0"/>
              <a:t> and </a:t>
            </a:r>
            <a:r>
              <a:rPr lang="da-DK" dirty="0" err="1" smtClean="0"/>
              <a:t>Accountability</a:t>
            </a:r>
            <a:endParaRPr lang="da-DK" dirty="0" smtClean="0"/>
          </a:p>
          <a:p>
            <a:pPr>
              <a:buFont typeface="Arial" pitchFamily="34" charset="0"/>
              <a:buChar char="•"/>
            </a:pPr>
            <a:r>
              <a:rPr lang="da-DK" dirty="0" smtClean="0"/>
              <a:t>Audit </a:t>
            </a:r>
            <a:r>
              <a:rPr lang="da-DK" dirty="0" err="1" smtClean="0"/>
              <a:t>Quality</a:t>
            </a:r>
            <a:r>
              <a:rPr lang="da-DK" dirty="0" smtClean="0"/>
              <a:t> </a:t>
            </a:r>
            <a:r>
              <a:rPr lang="da-DK" dirty="0" err="1" smtClean="0"/>
              <a:t>Control</a:t>
            </a:r>
            <a:r>
              <a:rPr lang="da-DK" dirty="0" smtClean="0"/>
              <a:t> , and</a:t>
            </a:r>
          </a:p>
          <a:p>
            <a:pPr>
              <a:buFont typeface="Arial" pitchFamily="34" charset="0"/>
              <a:buChar char="•"/>
            </a:pPr>
            <a:r>
              <a:rPr lang="da-DK" dirty="0" err="1" smtClean="0"/>
              <a:t>Harmonisation</a:t>
            </a:r>
            <a:r>
              <a:rPr lang="da-DK" dirty="0" smtClean="0"/>
              <a:t> (</a:t>
            </a:r>
            <a:r>
              <a:rPr lang="da-DK" dirty="0" err="1" smtClean="0"/>
              <a:t>level</a:t>
            </a:r>
            <a:r>
              <a:rPr lang="da-DK" dirty="0" smtClean="0"/>
              <a:t> 3 of the ISSAI </a:t>
            </a:r>
            <a:r>
              <a:rPr lang="da-DK" dirty="0" err="1" smtClean="0"/>
              <a:t>framework</a:t>
            </a:r>
            <a:r>
              <a:rPr lang="da-DK" dirty="0" smtClean="0"/>
              <a:t>)</a:t>
            </a:r>
          </a:p>
          <a:p>
            <a:endParaRPr lang="da-DK" dirty="0" smtClean="0"/>
          </a:p>
          <a:p>
            <a:r>
              <a:rPr lang="da-DK" dirty="0" smtClean="0"/>
              <a:t>and a </a:t>
            </a:r>
            <a:r>
              <a:rPr lang="da-DK" dirty="0" err="1" smtClean="0"/>
              <a:t>task</a:t>
            </a:r>
            <a:r>
              <a:rPr lang="da-DK" dirty="0" smtClean="0"/>
              <a:t> force </a:t>
            </a:r>
            <a:r>
              <a:rPr lang="da-DK" dirty="0" err="1" smtClean="0"/>
              <a:t>on</a:t>
            </a:r>
            <a:r>
              <a:rPr lang="da-DK" dirty="0" smtClean="0"/>
              <a:t> </a:t>
            </a:r>
            <a:r>
              <a:rPr lang="da-DK" dirty="0" err="1" smtClean="0"/>
              <a:t>awareness-raising</a:t>
            </a:r>
            <a:r>
              <a:rPr lang="da-DK" dirty="0" smtClean="0"/>
              <a:t>.</a:t>
            </a:r>
          </a:p>
          <a:p>
            <a:endParaRPr lang="da-DK" dirty="0"/>
          </a:p>
        </p:txBody>
      </p:sp>
      <p:sp>
        <p:nvSpPr>
          <p:cNvPr id="4" name="Pladsholder til diasnummer 3"/>
          <p:cNvSpPr>
            <a:spLocks noGrp="1"/>
          </p:cNvSpPr>
          <p:nvPr>
            <p:ph type="sldNum" sz="quarter" idx="10"/>
          </p:nvPr>
        </p:nvSpPr>
        <p:spPr/>
        <p:txBody>
          <a:bodyPr/>
          <a:lstStyle/>
          <a:p>
            <a:fld id="{C96D7991-52B1-4F43-A4C9-5096CF93BDD0}" type="slidenum">
              <a:rPr lang="da-DK" smtClean="0">
                <a:solidFill>
                  <a:prstClr val="black"/>
                </a:solidFill>
              </a:rPr>
              <a:pPr/>
              <a:t>9</a:t>
            </a:fld>
            <a:endParaRPr lang="da-DK">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titeltypografi i masteren</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undertiteltypografien i masteren</a:t>
            </a:r>
            <a:endParaRPr lang="da-DK"/>
          </a:p>
        </p:txBody>
      </p:sp>
      <p:sp>
        <p:nvSpPr>
          <p:cNvPr id="4" name="Pladsholder til dato 3"/>
          <p:cNvSpPr>
            <a:spLocks noGrp="1"/>
          </p:cNvSpPr>
          <p:nvPr>
            <p:ph type="dt" sz="half" idx="10"/>
          </p:nvPr>
        </p:nvSpPr>
        <p:spPr/>
        <p:txBody>
          <a:bodyPr/>
          <a:lstStyle/>
          <a:p>
            <a:fld id="{46AF163E-E4AE-4BD1-B651-792BA9941BAB}" type="datetime1">
              <a:rPr lang="da-DK" smtClean="0">
                <a:solidFill>
                  <a:prstClr val="black">
                    <a:tint val="75000"/>
                  </a:prstClr>
                </a:solidFill>
              </a:rPr>
              <a:pPr/>
              <a:t>08-06-2011</a:t>
            </a:fld>
            <a:endParaRPr lang="da-DK">
              <a:solidFill>
                <a:prstClr val="black">
                  <a:tint val="75000"/>
                </a:prstClr>
              </a:solidFill>
            </a:endParaRPr>
          </a:p>
        </p:txBody>
      </p:sp>
      <p:sp>
        <p:nvSpPr>
          <p:cNvPr id="5" name="Pladsholder til sidefod 4"/>
          <p:cNvSpPr>
            <a:spLocks noGrp="1"/>
          </p:cNvSpPr>
          <p:nvPr>
            <p:ph type="ftr" sz="quarter" idx="11"/>
          </p:nvPr>
        </p:nvSpPr>
        <p:spPr/>
        <p:txBody>
          <a:bodyPr/>
          <a:lstStyle/>
          <a:p>
            <a:endParaRPr lang="da-DK">
              <a:solidFill>
                <a:prstClr val="black">
                  <a:tint val="75000"/>
                </a:prstClr>
              </a:solidFill>
            </a:endParaRPr>
          </a:p>
        </p:txBody>
      </p:sp>
      <p:sp>
        <p:nvSpPr>
          <p:cNvPr id="6" name="Pladsholder til diasnummer 5"/>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026F3850-4EA1-4B2A-B232-F12B739F58FC}" type="datetime1">
              <a:rPr lang="da-DK" smtClean="0">
                <a:solidFill>
                  <a:prstClr val="black">
                    <a:tint val="75000"/>
                  </a:prstClr>
                </a:solidFill>
              </a:rPr>
              <a:pPr/>
              <a:t>08-06-2011</a:t>
            </a:fld>
            <a:endParaRPr lang="da-DK">
              <a:solidFill>
                <a:prstClr val="black">
                  <a:tint val="75000"/>
                </a:prstClr>
              </a:solidFill>
            </a:endParaRPr>
          </a:p>
        </p:txBody>
      </p:sp>
      <p:sp>
        <p:nvSpPr>
          <p:cNvPr id="5" name="Pladsholder til sidefod 4"/>
          <p:cNvSpPr>
            <a:spLocks noGrp="1"/>
          </p:cNvSpPr>
          <p:nvPr>
            <p:ph type="ftr" sz="quarter" idx="11"/>
          </p:nvPr>
        </p:nvSpPr>
        <p:spPr/>
        <p:txBody>
          <a:bodyPr/>
          <a:lstStyle/>
          <a:p>
            <a:endParaRPr lang="da-DK">
              <a:solidFill>
                <a:prstClr val="black">
                  <a:tint val="75000"/>
                </a:prstClr>
              </a:solidFill>
            </a:endParaRPr>
          </a:p>
        </p:txBody>
      </p:sp>
      <p:sp>
        <p:nvSpPr>
          <p:cNvPr id="6" name="Pladsholder til diasnummer 5"/>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titeltypografi i masteren</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12A94BDB-1814-45E3-B7CF-0CBF60218586}" type="datetime1">
              <a:rPr lang="da-DK" smtClean="0">
                <a:solidFill>
                  <a:prstClr val="black">
                    <a:tint val="75000"/>
                  </a:prstClr>
                </a:solidFill>
              </a:rPr>
              <a:pPr/>
              <a:t>08-06-2011</a:t>
            </a:fld>
            <a:endParaRPr lang="da-DK">
              <a:solidFill>
                <a:prstClr val="black">
                  <a:tint val="75000"/>
                </a:prstClr>
              </a:solidFill>
            </a:endParaRPr>
          </a:p>
        </p:txBody>
      </p:sp>
      <p:sp>
        <p:nvSpPr>
          <p:cNvPr id="5" name="Pladsholder til sidefod 4"/>
          <p:cNvSpPr>
            <a:spLocks noGrp="1"/>
          </p:cNvSpPr>
          <p:nvPr>
            <p:ph type="ftr" sz="quarter" idx="11"/>
          </p:nvPr>
        </p:nvSpPr>
        <p:spPr/>
        <p:txBody>
          <a:bodyPr/>
          <a:lstStyle/>
          <a:p>
            <a:endParaRPr lang="da-DK">
              <a:solidFill>
                <a:prstClr val="black">
                  <a:tint val="75000"/>
                </a:prstClr>
              </a:solidFill>
            </a:endParaRPr>
          </a:p>
        </p:txBody>
      </p:sp>
      <p:sp>
        <p:nvSpPr>
          <p:cNvPr id="6" name="Pladsholder til diasnummer 5"/>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indhold 2"/>
          <p:cNvSpPr>
            <a:spLocks noGrp="1"/>
          </p:cNvSpPr>
          <p:nvPr>
            <p:ph idx="1"/>
          </p:nvPr>
        </p:nvSpPr>
        <p:spPr/>
        <p:txBody>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37E69DDE-8CC1-48E7-82FC-A893AAA8781D}" type="datetime1">
              <a:rPr lang="da-DK" smtClean="0">
                <a:solidFill>
                  <a:prstClr val="black">
                    <a:tint val="75000"/>
                  </a:prstClr>
                </a:solidFill>
              </a:rPr>
              <a:pPr/>
              <a:t>08-06-2011</a:t>
            </a:fld>
            <a:endParaRPr lang="da-DK">
              <a:solidFill>
                <a:prstClr val="black">
                  <a:tint val="75000"/>
                </a:prstClr>
              </a:solidFill>
            </a:endParaRPr>
          </a:p>
        </p:txBody>
      </p:sp>
      <p:sp>
        <p:nvSpPr>
          <p:cNvPr id="5" name="Pladsholder til sidefod 4"/>
          <p:cNvSpPr>
            <a:spLocks noGrp="1"/>
          </p:cNvSpPr>
          <p:nvPr>
            <p:ph type="ftr" sz="quarter" idx="11"/>
          </p:nvPr>
        </p:nvSpPr>
        <p:spPr/>
        <p:txBody>
          <a:bodyPr/>
          <a:lstStyle/>
          <a:p>
            <a:endParaRPr lang="da-DK">
              <a:solidFill>
                <a:prstClr val="black">
                  <a:tint val="75000"/>
                </a:prstClr>
              </a:solidFill>
            </a:endParaRPr>
          </a:p>
        </p:txBody>
      </p:sp>
      <p:sp>
        <p:nvSpPr>
          <p:cNvPr id="6" name="Pladsholder til diasnummer 5"/>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titeltypografi i masteren</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typografi i masteren</a:t>
            </a:r>
          </a:p>
        </p:txBody>
      </p:sp>
      <p:sp>
        <p:nvSpPr>
          <p:cNvPr id="4" name="Pladsholder til dato 3"/>
          <p:cNvSpPr>
            <a:spLocks noGrp="1"/>
          </p:cNvSpPr>
          <p:nvPr>
            <p:ph type="dt" sz="half" idx="10"/>
          </p:nvPr>
        </p:nvSpPr>
        <p:spPr/>
        <p:txBody>
          <a:bodyPr/>
          <a:lstStyle/>
          <a:p>
            <a:fld id="{E799AE5A-143B-48B8-A839-A756FF9EF648}" type="datetime1">
              <a:rPr lang="da-DK" smtClean="0">
                <a:solidFill>
                  <a:prstClr val="black">
                    <a:tint val="75000"/>
                  </a:prstClr>
                </a:solidFill>
              </a:rPr>
              <a:pPr/>
              <a:t>08-06-2011</a:t>
            </a:fld>
            <a:endParaRPr lang="da-DK">
              <a:solidFill>
                <a:prstClr val="black">
                  <a:tint val="75000"/>
                </a:prstClr>
              </a:solidFill>
            </a:endParaRPr>
          </a:p>
        </p:txBody>
      </p:sp>
      <p:sp>
        <p:nvSpPr>
          <p:cNvPr id="5" name="Pladsholder til sidefod 4"/>
          <p:cNvSpPr>
            <a:spLocks noGrp="1"/>
          </p:cNvSpPr>
          <p:nvPr>
            <p:ph type="ftr" sz="quarter" idx="11"/>
          </p:nvPr>
        </p:nvSpPr>
        <p:spPr/>
        <p:txBody>
          <a:bodyPr/>
          <a:lstStyle/>
          <a:p>
            <a:endParaRPr lang="da-DK">
              <a:solidFill>
                <a:prstClr val="black">
                  <a:tint val="75000"/>
                </a:prstClr>
              </a:solidFill>
            </a:endParaRPr>
          </a:p>
        </p:txBody>
      </p:sp>
      <p:sp>
        <p:nvSpPr>
          <p:cNvPr id="6" name="Pladsholder til diasnummer 5"/>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3D50D352-ECA4-4E04-970F-2FDC1A4E8A71}" type="datetime1">
              <a:rPr lang="da-DK" smtClean="0">
                <a:solidFill>
                  <a:prstClr val="black">
                    <a:tint val="75000"/>
                  </a:prstClr>
                </a:solidFill>
              </a:rPr>
              <a:pPr/>
              <a:t>08-06-2011</a:t>
            </a:fld>
            <a:endParaRPr lang="da-DK">
              <a:solidFill>
                <a:prstClr val="black">
                  <a:tint val="75000"/>
                </a:prstClr>
              </a:solidFill>
            </a:endParaRPr>
          </a:p>
        </p:txBody>
      </p:sp>
      <p:sp>
        <p:nvSpPr>
          <p:cNvPr id="6" name="Pladsholder til sidefod 5"/>
          <p:cNvSpPr>
            <a:spLocks noGrp="1"/>
          </p:cNvSpPr>
          <p:nvPr>
            <p:ph type="ftr" sz="quarter" idx="11"/>
          </p:nvPr>
        </p:nvSpPr>
        <p:spPr/>
        <p:txBody>
          <a:bodyPr/>
          <a:lstStyle/>
          <a:p>
            <a:endParaRPr lang="da-DK">
              <a:solidFill>
                <a:prstClr val="black">
                  <a:tint val="75000"/>
                </a:prstClr>
              </a:solidFill>
            </a:endParaRPr>
          </a:p>
        </p:txBody>
      </p:sp>
      <p:sp>
        <p:nvSpPr>
          <p:cNvPr id="7" name="Pladsholder til diasnummer 6"/>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titeltypografi i masteren</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typografi i masteren</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typografi i masteren</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482D3B5D-F28A-4C22-A557-CA6C2A01ADC3}" type="datetime1">
              <a:rPr lang="da-DK" smtClean="0">
                <a:solidFill>
                  <a:prstClr val="black">
                    <a:tint val="75000"/>
                  </a:prstClr>
                </a:solidFill>
              </a:rPr>
              <a:pPr/>
              <a:t>08-06-2011</a:t>
            </a:fld>
            <a:endParaRPr lang="da-DK">
              <a:solidFill>
                <a:prstClr val="black">
                  <a:tint val="75000"/>
                </a:prstClr>
              </a:solidFill>
            </a:endParaRPr>
          </a:p>
        </p:txBody>
      </p:sp>
      <p:sp>
        <p:nvSpPr>
          <p:cNvPr id="8" name="Pladsholder til sidefod 7"/>
          <p:cNvSpPr>
            <a:spLocks noGrp="1"/>
          </p:cNvSpPr>
          <p:nvPr>
            <p:ph type="ftr" sz="quarter" idx="11"/>
          </p:nvPr>
        </p:nvSpPr>
        <p:spPr/>
        <p:txBody>
          <a:bodyPr/>
          <a:lstStyle/>
          <a:p>
            <a:endParaRPr lang="da-DK">
              <a:solidFill>
                <a:prstClr val="black">
                  <a:tint val="75000"/>
                </a:prstClr>
              </a:solidFill>
            </a:endParaRPr>
          </a:p>
        </p:txBody>
      </p:sp>
      <p:sp>
        <p:nvSpPr>
          <p:cNvPr id="9" name="Pladsholder til diasnummer 8"/>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dato 2"/>
          <p:cNvSpPr>
            <a:spLocks noGrp="1"/>
          </p:cNvSpPr>
          <p:nvPr>
            <p:ph type="dt" sz="half" idx="10"/>
          </p:nvPr>
        </p:nvSpPr>
        <p:spPr/>
        <p:txBody>
          <a:bodyPr/>
          <a:lstStyle/>
          <a:p>
            <a:fld id="{2877DA30-3850-4F48-8E11-6D8E89E64EAA}" type="datetime1">
              <a:rPr lang="da-DK" smtClean="0">
                <a:solidFill>
                  <a:prstClr val="black">
                    <a:tint val="75000"/>
                  </a:prstClr>
                </a:solidFill>
              </a:rPr>
              <a:pPr/>
              <a:t>08-06-2011</a:t>
            </a:fld>
            <a:endParaRPr lang="da-DK">
              <a:solidFill>
                <a:prstClr val="black">
                  <a:tint val="75000"/>
                </a:prstClr>
              </a:solidFill>
            </a:endParaRPr>
          </a:p>
        </p:txBody>
      </p:sp>
      <p:sp>
        <p:nvSpPr>
          <p:cNvPr id="4" name="Pladsholder til sidefod 3"/>
          <p:cNvSpPr>
            <a:spLocks noGrp="1"/>
          </p:cNvSpPr>
          <p:nvPr>
            <p:ph type="ftr" sz="quarter" idx="11"/>
          </p:nvPr>
        </p:nvSpPr>
        <p:spPr/>
        <p:txBody>
          <a:bodyPr/>
          <a:lstStyle/>
          <a:p>
            <a:endParaRPr lang="da-DK">
              <a:solidFill>
                <a:prstClr val="black">
                  <a:tint val="75000"/>
                </a:prstClr>
              </a:solidFill>
            </a:endParaRPr>
          </a:p>
        </p:txBody>
      </p:sp>
      <p:sp>
        <p:nvSpPr>
          <p:cNvPr id="5" name="Pladsholder til diasnummer 4"/>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0BC028B5-9556-490C-8D2B-72744E605E01}" type="datetime1">
              <a:rPr lang="da-DK" smtClean="0">
                <a:solidFill>
                  <a:prstClr val="black">
                    <a:tint val="75000"/>
                  </a:prstClr>
                </a:solidFill>
              </a:rPr>
              <a:pPr/>
              <a:t>08-06-2011</a:t>
            </a:fld>
            <a:endParaRPr lang="da-DK">
              <a:solidFill>
                <a:prstClr val="black">
                  <a:tint val="75000"/>
                </a:prstClr>
              </a:solidFill>
            </a:endParaRPr>
          </a:p>
        </p:txBody>
      </p:sp>
      <p:sp>
        <p:nvSpPr>
          <p:cNvPr id="3" name="Pladsholder til sidefod 2"/>
          <p:cNvSpPr>
            <a:spLocks noGrp="1"/>
          </p:cNvSpPr>
          <p:nvPr>
            <p:ph type="ftr" sz="quarter" idx="11"/>
          </p:nvPr>
        </p:nvSpPr>
        <p:spPr/>
        <p:txBody>
          <a:bodyPr/>
          <a:lstStyle/>
          <a:p>
            <a:endParaRPr lang="da-DK">
              <a:solidFill>
                <a:prstClr val="black">
                  <a:tint val="75000"/>
                </a:prstClr>
              </a:solidFill>
            </a:endParaRPr>
          </a:p>
        </p:txBody>
      </p:sp>
      <p:sp>
        <p:nvSpPr>
          <p:cNvPr id="4" name="Pladsholder til diasnummer 3"/>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titeltypografi i masteren</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typografi i masteren</a:t>
            </a:r>
          </a:p>
        </p:txBody>
      </p:sp>
      <p:sp>
        <p:nvSpPr>
          <p:cNvPr id="5" name="Pladsholder til dato 4"/>
          <p:cNvSpPr>
            <a:spLocks noGrp="1"/>
          </p:cNvSpPr>
          <p:nvPr>
            <p:ph type="dt" sz="half" idx="10"/>
          </p:nvPr>
        </p:nvSpPr>
        <p:spPr/>
        <p:txBody>
          <a:bodyPr/>
          <a:lstStyle/>
          <a:p>
            <a:fld id="{46843883-D2A5-474D-835D-093B2C45AAA9}" type="datetime1">
              <a:rPr lang="da-DK" smtClean="0">
                <a:solidFill>
                  <a:prstClr val="black">
                    <a:tint val="75000"/>
                  </a:prstClr>
                </a:solidFill>
              </a:rPr>
              <a:pPr/>
              <a:t>08-06-2011</a:t>
            </a:fld>
            <a:endParaRPr lang="da-DK">
              <a:solidFill>
                <a:prstClr val="black">
                  <a:tint val="75000"/>
                </a:prstClr>
              </a:solidFill>
            </a:endParaRPr>
          </a:p>
        </p:txBody>
      </p:sp>
      <p:sp>
        <p:nvSpPr>
          <p:cNvPr id="6" name="Pladsholder til sidefod 5"/>
          <p:cNvSpPr>
            <a:spLocks noGrp="1"/>
          </p:cNvSpPr>
          <p:nvPr>
            <p:ph type="ftr" sz="quarter" idx="11"/>
          </p:nvPr>
        </p:nvSpPr>
        <p:spPr/>
        <p:txBody>
          <a:bodyPr/>
          <a:lstStyle/>
          <a:p>
            <a:endParaRPr lang="da-DK">
              <a:solidFill>
                <a:prstClr val="black">
                  <a:tint val="75000"/>
                </a:prstClr>
              </a:solidFill>
            </a:endParaRPr>
          </a:p>
        </p:txBody>
      </p:sp>
      <p:sp>
        <p:nvSpPr>
          <p:cNvPr id="7" name="Pladsholder til diasnummer 6"/>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titeltypografi i masteren</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typografi i masteren</a:t>
            </a:r>
          </a:p>
        </p:txBody>
      </p:sp>
      <p:sp>
        <p:nvSpPr>
          <p:cNvPr id="5" name="Pladsholder til dato 4"/>
          <p:cNvSpPr>
            <a:spLocks noGrp="1"/>
          </p:cNvSpPr>
          <p:nvPr>
            <p:ph type="dt" sz="half" idx="10"/>
          </p:nvPr>
        </p:nvSpPr>
        <p:spPr/>
        <p:txBody>
          <a:bodyPr/>
          <a:lstStyle/>
          <a:p>
            <a:fld id="{DBF35840-F53E-4B37-A4C5-431EA3D8E88D}" type="datetime1">
              <a:rPr lang="da-DK" smtClean="0">
                <a:solidFill>
                  <a:prstClr val="black">
                    <a:tint val="75000"/>
                  </a:prstClr>
                </a:solidFill>
              </a:rPr>
              <a:pPr/>
              <a:t>08-06-2011</a:t>
            </a:fld>
            <a:endParaRPr lang="da-DK">
              <a:solidFill>
                <a:prstClr val="black">
                  <a:tint val="75000"/>
                </a:prstClr>
              </a:solidFill>
            </a:endParaRPr>
          </a:p>
        </p:txBody>
      </p:sp>
      <p:sp>
        <p:nvSpPr>
          <p:cNvPr id="6" name="Pladsholder til sidefod 5"/>
          <p:cNvSpPr>
            <a:spLocks noGrp="1"/>
          </p:cNvSpPr>
          <p:nvPr>
            <p:ph type="ftr" sz="quarter" idx="11"/>
          </p:nvPr>
        </p:nvSpPr>
        <p:spPr/>
        <p:txBody>
          <a:bodyPr/>
          <a:lstStyle/>
          <a:p>
            <a:endParaRPr lang="da-DK">
              <a:solidFill>
                <a:prstClr val="black">
                  <a:tint val="75000"/>
                </a:prstClr>
              </a:solidFill>
            </a:endParaRPr>
          </a:p>
        </p:txBody>
      </p:sp>
      <p:sp>
        <p:nvSpPr>
          <p:cNvPr id="7" name="Pladsholder til diasnummer 6"/>
          <p:cNvSpPr>
            <a:spLocks noGrp="1"/>
          </p:cNvSpPr>
          <p:nvPr>
            <p:ph type="sldNum" sz="quarter" idx="12"/>
          </p:nvPr>
        </p:nvSpPr>
        <p:spPr/>
        <p:txBody>
          <a:bodyPr/>
          <a:lstStyle/>
          <a:p>
            <a:fld id="{2AE6A1B3-E27A-4064-95C4-8F4A08CA489B}" type="slidenum">
              <a:rPr lang="da-DK" smtClean="0">
                <a:solidFill>
                  <a:prstClr val="black">
                    <a:tint val="75000"/>
                  </a:prstClr>
                </a:solidFill>
              </a:rPr>
              <a:pPr/>
              <a:t>‹nr.›</a:t>
            </a:fld>
            <a:endParaRPr lang="da-DK">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Klik for at redigere titeltypografi i masteren</a:t>
            </a:r>
            <a:endParaRPr lang="da-DK"/>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1E120B-6A35-4897-A411-00B292099280}" type="datetime1">
              <a:rPr lang="da-DK" smtClean="0">
                <a:solidFill>
                  <a:prstClr val="black">
                    <a:tint val="75000"/>
                  </a:prstClr>
                </a:solidFill>
              </a:rPr>
              <a:pPr/>
              <a:t>08-06-2011</a:t>
            </a:fld>
            <a:endParaRPr lang="da-DK">
              <a:solidFill>
                <a:prstClr val="black">
                  <a:tint val="75000"/>
                </a:prstClr>
              </a:solidFill>
            </a:endParaRPr>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solidFill>
                <a:prstClr val="black">
                  <a:tint val="75000"/>
                </a:prstClr>
              </a:solidFill>
            </a:endParaRPr>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E6A1B3-E27A-4064-95C4-8F4A08CA489B}" type="slidenum">
              <a:rPr lang="da-DK" smtClean="0">
                <a:solidFill>
                  <a:prstClr val="black">
                    <a:tint val="75000"/>
                  </a:prstClr>
                </a:solidFill>
              </a:rPr>
              <a:pPr/>
              <a:t>‹nr.›</a:t>
            </a:fld>
            <a:endParaRPr lang="da-DK">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8" Type="http://schemas.openxmlformats.org/officeDocument/2006/relationships/hyperlink" Target="http://intosai.connexcc-hosting.net/en/portal/regional_working_groups/carosai/" TargetMode="External"/><Relationship Id="rId3" Type="http://schemas.openxmlformats.org/officeDocument/2006/relationships/hyperlink" Target="http://intosai.connexcc-hosting.net/en/portal/regional_working_groups/olacefs/" TargetMode="External"/><Relationship Id="rId7" Type="http://schemas.openxmlformats.org/officeDocument/2006/relationships/hyperlink" Target="http://intosai.connexcc-hosting.net/en/portal/regional_working_groups/spasai/"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intosai.connexcc-hosting.net/en/portal/regional_working_groups/asosai/" TargetMode="External"/><Relationship Id="rId5" Type="http://schemas.openxmlformats.org/officeDocument/2006/relationships/hyperlink" Target="http://intosai.connexcc-hosting.net/en/portal/regional_working_groups/arabosai/" TargetMode="External"/><Relationship Id="rId4" Type="http://schemas.openxmlformats.org/officeDocument/2006/relationships/hyperlink" Target="http://intosai.connexcc-hosting.net/en/portal/regional_working_groups/afrosai/" TargetMode="External"/><Relationship Id="rId9" Type="http://schemas.openxmlformats.org/officeDocument/2006/relationships/hyperlink" Target="http://intosai.connexcc-hosting.net/en/portal/regional_working_groups/eurosai/"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dirty="0">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dirty="0">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dirty="0">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dirty="0">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dirty="0">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dirty="0">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dirty="0">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dirty="0">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dirty="0">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dirty="0">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Committee</a:t>
            </a:r>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ittel 27"/>
          <p:cNvSpPr>
            <a:spLocks noGrp="1"/>
          </p:cNvSpPr>
          <p:nvPr>
            <p:ph type="ctrTitle"/>
          </p:nvPr>
        </p:nvSpPr>
        <p:spPr/>
        <p:txBody>
          <a:bodyPr>
            <a:normAutofit/>
          </a:bodyPr>
          <a:lstStyle/>
          <a:p>
            <a:r>
              <a:rPr lang="nb-NO" dirty="0" smtClean="0"/>
              <a:t>Raising awareness of the ISSAIs and  INTOSAI GOVs</a:t>
            </a:r>
            <a:endParaRPr lang="nb-NO" dirty="0"/>
          </a:p>
        </p:txBody>
      </p:sp>
      <p:sp>
        <p:nvSpPr>
          <p:cNvPr id="30" name="Undertittel 29"/>
          <p:cNvSpPr>
            <a:spLocks noGrp="1"/>
          </p:cNvSpPr>
          <p:nvPr>
            <p:ph type="subTitle" idx="1"/>
          </p:nvPr>
        </p:nvSpPr>
        <p:spPr>
          <a:xfrm>
            <a:off x="1187624" y="4293096"/>
            <a:ext cx="6400800" cy="982960"/>
          </a:xfrm>
        </p:spPr>
        <p:txBody>
          <a:bodyPr>
            <a:normAutofit/>
          </a:bodyPr>
          <a:lstStyle/>
          <a:p>
            <a:r>
              <a:rPr lang="nb-NO" sz="2400" dirty="0" err="1" smtClean="0">
                <a:solidFill>
                  <a:schemeClr val="tx1"/>
                </a:solidFill>
              </a:rPr>
              <a:t>Presentation</a:t>
            </a:r>
            <a:r>
              <a:rPr lang="nb-NO" sz="2400" dirty="0" smtClean="0">
                <a:solidFill>
                  <a:schemeClr val="tx1"/>
                </a:solidFill>
              </a:rPr>
              <a:t> by (</a:t>
            </a:r>
            <a:r>
              <a:rPr lang="nb-NO" sz="2400" dirty="0" err="1" smtClean="0">
                <a:solidFill>
                  <a:schemeClr val="tx1"/>
                </a:solidFill>
              </a:rPr>
              <a:t>name</a:t>
            </a:r>
            <a:r>
              <a:rPr lang="nb-NO" sz="2400" dirty="0" smtClean="0">
                <a:solidFill>
                  <a:schemeClr val="tx1"/>
                </a:solidFill>
              </a:rPr>
              <a:t> and </a:t>
            </a:r>
            <a:r>
              <a:rPr lang="nb-NO" sz="2400" dirty="0" err="1" smtClean="0">
                <a:solidFill>
                  <a:schemeClr val="tx1"/>
                </a:solidFill>
              </a:rPr>
              <a:t>title</a:t>
            </a:r>
            <a:r>
              <a:rPr lang="nb-NO" sz="2400" dirty="0" smtClean="0">
                <a:solidFill>
                  <a:schemeClr val="tx1"/>
                </a:solidFill>
              </a:rPr>
              <a:t>)</a:t>
            </a:r>
          </a:p>
          <a:p>
            <a:r>
              <a:rPr lang="nb-NO" sz="2400" dirty="0" smtClean="0">
                <a:solidFill>
                  <a:schemeClr val="tx1"/>
                </a:solidFill>
              </a:rPr>
              <a:t>(venue </a:t>
            </a:r>
            <a:r>
              <a:rPr lang="nb-NO" sz="2400" dirty="0" smtClean="0">
                <a:solidFill>
                  <a:schemeClr val="tx1"/>
                </a:solidFill>
              </a:rPr>
              <a:t>and date)</a:t>
            </a:r>
          </a:p>
          <a:p>
            <a:pPr algn="r"/>
            <a:endParaRPr lang="nb-NO" sz="2400" dirty="0">
              <a:solidFill>
                <a:schemeClr val="tx1"/>
              </a:solidFill>
            </a:endParaRPr>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1</a:t>
            </a:fld>
            <a:endParaRPr lang="da-DK" dirty="0">
              <a:solidFill>
                <a:prstClr val="black">
                  <a:tint val="75000"/>
                </a:prst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ittel 27"/>
          <p:cNvSpPr>
            <a:spLocks noGrp="1"/>
          </p:cNvSpPr>
          <p:nvPr>
            <p:ph type="title"/>
          </p:nvPr>
        </p:nvSpPr>
        <p:spPr/>
        <p:txBody>
          <a:bodyPr/>
          <a:lstStyle/>
          <a:p>
            <a:r>
              <a:rPr lang="da-DK" dirty="0" smtClean="0"/>
              <a:t>Content</a:t>
            </a:r>
            <a:endParaRPr lang="nb-NO" dirty="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10</a:t>
            </a:fld>
            <a:endParaRPr lang="da-DK">
              <a:solidFill>
                <a:prstClr val="black">
                  <a:tint val="75000"/>
                </a:prstClr>
              </a:solidFill>
            </a:endParaRPr>
          </a:p>
        </p:txBody>
      </p:sp>
      <p:sp>
        <p:nvSpPr>
          <p:cNvPr id="29" name="Arc 3"/>
          <p:cNvSpPr>
            <a:spLocks noChangeAspect="1"/>
          </p:cNvSpPr>
          <p:nvPr/>
        </p:nvSpPr>
        <p:spPr bwMode="auto">
          <a:xfrm rot="15223250" flipV="1">
            <a:off x="2957418" y="1627901"/>
            <a:ext cx="2750571" cy="3940597"/>
          </a:xfrm>
          <a:custGeom>
            <a:avLst/>
            <a:gdLst>
              <a:gd name="G0" fmla="+- 21600 0 0"/>
              <a:gd name="G1" fmla="+- 21600 0 0"/>
              <a:gd name="G2" fmla="+- 21600 0 0"/>
              <a:gd name="T0" fmla="*/ 42305 w 43200"/>
              <a:gd name="T1" fmla="*/ 15446 h 43200"/>
              <a:gd name="T2" fmla="*/ 39790 w 43200"/>
              <a:gd name="T3" fmla="*/ 9952 h 43200"/>
              <a:gd name="T4" fmla="*/ 21600 w 43200"/>
              <a:gd name="T5" fmla="*/ 21600 h 43200"/>
            </a:gdLst>
            <a:ahLst/>
            <a:cxnLst>
              <a:cxn ang="0">
                <a:pos x="T0" y="T1"/>
              </a:cxn>
              <a:cxn ang="0">
                <a:pos x="T2" y="T3"/>
              </a:cxn>
              <a:cxn ang="0">
                <a:pos x="T4" y="T5"/>
              </a:cxn>
            </a:cxnLst>
            <a:rect l="0" t="0" r="r" b="b"/>
            <a:pathLst>
              <a:path w="43200" h="43200" fill="none" extrusionOk="0">
                <a:moveTo>
                  <a:pt x="42304" y="15446"/>
                </a:moveTo>
                <a:cubicBezTo>
                  <a:pt x="42898" y="17443"/>
                  <a:pt x="43200" y="19516"/>
                  <a:pt x="43200" y="21600"/>
                </a:cubicBezTo>
                <a:cubicBezTo>
                  <a:pt x="43200" y="33529"/>
                  <a:pt x="33529" y="43200"/>
                  <a:pt x="21600" y="43200"/>
                </a:cubicBezTo>
                <a:cubicBezTo>
                  <a:pt x="9670" y="43200"/>
                  <a:pt x="0" y="33529"/>
                  <a:pt x="0" y="21600"/>
                </a:cubicBezTo>
                <a:cubicBezTo>
                  <a:pt x="0" y="9670"/>
                  <a:pt x="9670" y="0"/>
                  <a:pt x="21600" y="0"/>
                </a:cubicBezTo>
                <a:cubicBezTo>
                  <a:pt x="28963" y="-1"/>
                  <a:pt x="35819" y="3750"/>
                  <a:pt x="39790" y="9951"/>
                </a:cubicBezTo>
              </a:path>
              <a:path w="43200" h="43200" stroke="0" extrusionOk="0">
                <a:moveTo>
                  <a:pt x="42304" y="15446"/>
                </a:moveTo>
                <a:cubicBezTo>
                  <a:pt x="42898" y="17443"/>
                  <a:pt x="43200" y="19516"/>
                  <a:pt x="43200" y="21600"/>
                </a:cubicBezTo>
                <a:cubicBezTo>
                  <a:pt x="43200" y="33529"/>
                  <a:pt x="33529" y="43200"/>
                  <a:pt x="21600" y="43200"/>
                </a:cubicBezTo>
                <a:cubicBezTo>
                  <a:pt x="9670" y="43200"/>
                  <a:pt x="0" y="33529"/>
                  <a:pt x="0" y="21600"/>
                </a:cubicBezTo>
                <a:cubicBezTo>
                  <a:pt x="0" y="9670"/>
                  <a:pt x="9670" y="0"/>
                  <a:pt x="21600" y="0"/>
                </a:cubicBezTo>
                <a:cubicBezTo>
                  <a:pt x="28963" y="-1"/>
                  <a:pt x="35819" y="3750"/>
                  <a:pt x="39790" y="9951"/>
                </a:cubicBezTo>
                <a:lnTo>
                  <a:pt x="21600" y="21600"/>
                </a:lnTo>
                <a:close/>
              </a:path>
            </a:pathLst>
          </a:custGeom>
          <a:noFill/>
          <a:ln w="57150">
            <a:solidFill>
              <a:srgbClr val="DDDDDD"/>
            </a:solidFill>
            <a:round/>
            <a:headEnd type="arrow" w="lg" len="med"/>
            <a:tailEnd/>
          </a:ln>
          <a:effectLst>
            <a:outerShdw dist="35921" dir="2700000" algn="ctr" rotWithShape="0">
              <a:srgbClr val="C0C0C0">
                <a:alpha val="50000"/>
              </a:srgbClr>
            </a:outerShdw>
          </a:effectLst>
        </p:spPr>
        <p:txBody>
          <a:bodyPr rot="10800000" vert="eaVert" wrap="none" anchor="ctr"/>
          <a:lstStyle/>
          <a:p>
            <a:pPr algn="ctr"/>
            <a:endParaRPr lang="da-DK" sz="1600">
              <a:solidFill>
                <a:schemeClr val="bg1"/>
              </a:solidFill>
              <a:latin typeface="Verdana" pitchFamily="34" charset="0"/>
            </a:endParaRPr>
          </a:p>
        </p:txBody>
      </p:sp>
      <p:sp>
        <p:nvSpPr>
          <p:cNvPr id="30" name="Oval 20"/>
          <p:cNvSpPr>
            <a:spLocks noChangeArrowheads="1"/>
          </p:cNvSpPr>
          <p:nvPr/>
        </p:nvSpPr>
        <p:spPr bwMode="auto">
          <a:xfrm>
            <a:off x="5564197" y="2143116"/>
            <a:ext cx="436563" cy="436563"/>
          </a:xfrm>
          <a:prstGeom prst="ellipse">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r>
              <a:rPr lang="da-DK" sz="2400" dirty="0">
                <a:solidFill>
                  <a:schemeClr val="bg1"/>
                </a:solidFill>
                <a:latin typeface="Verdana" pitchFamily="34" charset="0"/>
              </a:rPr>
              <a:t>1</a:t>
            </a:r>
          </a:p>
        </p:txBody>
      </p:sp>
      <p:sp>
        <p:nvSpPr>
          <p:cNvPr id="31" name="Oval 20"/>
          <p:cNvSpPr>
            <a:spLocks noChangeArrowheads="1"/>
          </p:cNvSpPr>
          <p:nvPr/>
        </p:nvSpPr>
        <p:spPr bwMode="auto">
          <a:xfrm>
            <a:off x="5364088" y="4149080"/>
            <a:ext cx="436563" cy="436563"/>
          </a:xfrm>
          <a:prstGeom prst="ellipse">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r>
              <a:rPr lang="da-DK" sz="2400" dirty="0" smtClean="0">
                <a:solidFill>
                  <a:schemeClr val="bg1"/>
                </a:solidFill>
                <a:latin typeface="Verdana" pitchFamily="34" charset="0"/>
              </a:rPr>
              <a:t>2</a:t>
            </a:r>
            <a:endParaRPr lang="da-DK" sz="2400" dirty="0">
              <a:solidFill>
                <a:schemeClr val="bg1"/>
              </a:solidFill>
              <a:latin typeface="Verdana" pitchFamily="34" charset="0"/>
            </a:endParaRPr>
          </a:p>
        </p:txBody>
      </p:sp>
      <p:sp>
        <p:nvSpPr>
          <p:cNvPr id="32" name="Oval 20"/>
          <p:cNvSpPr>
            <a:spLocks noChangeArrowheads="1"/>
          </p:cNvSpPr>
          <p:nvPr/>
        </p:nvSpPr>
        <p:spPr bwMode="auto">
          <a:xfrm>
            <a:off x="2771800" y="2564904"/>
            <a:ext cx="436563" cy="436563"/>
          </a:xfrm>
          <a:prstGeom prst="ellipse">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r>
              <a:rPr lang="da-DK" sz="2400" dirty="0" smtClean="0">
                <a:solidFill>
                  <a:schemeClr val="bg1"/>
                </a:solidFill>
                <a:latin typeface="Verdana" pitchFamily="34" charset="0"/>
              </a:rPr>
              <a:t>4</a:t>
            </a:r>
            <a:endParaRPr lang="da-DK" sz="2400" dirty="0">
              <a:solidFill>
                <a:schemeClr val="bg1"/>
              </a:solidFill>
              <a:latin typeface="Verdana" pitchFamily="34" charset="0"/>
            </a:endParaRPr>
          </a:p>
        </p:txBody>
      </p:sp>
      <p:sp>
        <p:nvSpPr>
          <p:cNvPr id="35" name="Oval 20"/>
          <p:cNvSpPr>
            <a:spLocks noChangeArrowheads="1"/>
          </p:cNvSpPr>
          <p:nvPr/>
        </p:nvSpPr>
        <p:spPr bwMode="auto">
          <a:xfrm>
            <a:off x="2771800" y="4653136"/>
            <a:ext cx="436563" cy="436563"/>
          </a:xfrm>
          <a:prstGeom prst="ellipse">
            <a:avLst/>
          </a:prstGeom>
          <a:solidFill>
            <a:schemeClr val="tx1"/>
          </a:solidFill>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r>
              <a:rPr lang="da-DK" sz="2400" dirty="0" smtClean="0">
                <a:solidFill>
                  <a:schemeClr val="bg1"/>
                </a:solidFill>
                <a:latin typeface="Verdana" pitchFamily="34" charset="0"/>
              </a:rPr>
              <a:t>3</a:t>
            </a:r>
            <a:endParaRPr lang="da-DK" sz="2400" dirty="0">
              <a:solidFill>
                <a:schemeClr val="bg1"/>
              </a:solidFill>
              <a:latin typeface="Verdana" pitchFamily="34" charset="0"/>
            </a:endParaRPr>
          </a:p>
        </p:txBody>
      </p:sp>
      <p:sp>
        <p:nvSpPr>
          <p:cNvPr id="37" name="Text Box 19"/>
          <p:cNvSpPr txBox="1">
            <a:spLocks noChangeAspect="1" noChangeArrowheads="1"/>
          </p:cNvSpPr>
          <p:nvPr/>
        </p:nvSpPr>
        <p:spPr bwMode="auto">
          <a:xfrm>
            <a:off x="6226205" y="2025751"/>
            <a:ext cx="2632075" cy="249299"/>
          </a:xfrm>
          <a:prstGeom prst="rect">
            <a:avLst/>
          </a:prstGeom>
          <a:noFill/>
          <a:ln w="3175" algn="ctr">
            <a:noFill/>
            <a:miter lim="800000"/>
            <a:headEnd/>
            <a:tailEnd/>
          </a:ln>
          <a:effectLst/>
        </p:spPr>
        <p:txBody>
          <a:bodyPr lIns="0" tIns="0" rIns="0" bIns="0" anchor="ctr">
            <a:spAutoFit/>
          </a:bodyPr>
          <a:lstStyle/>
          <a:p>
            <a:pPr>
              <a:lnSpc>
                <a:spcPct val="90000"/>
              </a:lnSpc>
            </a:pPr>
            <a:r>
              <a:rPr lang="da-DK" dirty="0" smtClean="0">
                <a:solidFill>
                  <a:schemeClr val="bg1"/>
                </a:solidFill>
                <a:latin typeface="Verdana" pitchFamily="34" charset="0"/>
              </a:rPr>
              <a:t>INTOSAI </a:t>
            </a:r>
            <a:endParaRPr lang="da-DK" dirty="0">
              <a:solidFill>
                <a:schemeClr val="bg1"/>
              </a:solidFill>
              <a:latin typeface="Verdana" pitchFamily="34" charset="0"/>
            </a:endParaRPr>
          </a:p>
        </p:txBody>
      </p:sp>
      <p:sp>
        <p:nvSpPr>
          <p:cNvPr id="40" name="Text Box 19"/>
          <p:cNvSpPr txBox="1">
            <a:spLocks noChangeAspect="1" noChangeArrowheads="1"/>
          </p:cNvSpPr>
          <p:nvPr/>
        </p:nvSpPr>
        <p:spPr bwMode="auto">
          <a:xfrm>
            <a:off x="6084168" y="2060848"/>
            <a:ext cx="2632075" cy="249299"/>
          </a:xfrm>
          <a:prstGeom prst="rect">
            <a:avLst/>
          </a:prstGeom>
          <a:noFill/>
          <a:ln w="3175" algn="ctr">
            <a:noFill/>
            <a:miter lim="800000"/>
            <a:headEnd/>
            <a:tailEnd/>
          </a:ln>
          <a:effectLst/>
        </p:spPr>
        <p:txBody>
          <a:bodyPr lIns="0" tIns="0" rIns="0" bIns="0" anchor="ctr">
            <a:spAutoFit/>
          </a:bodyPr>
          <a:lstStyle/>
          <a:p>
            <a:pPr>
              <a:lnSpc>
                <a:spcPct val="90000"/>
              </a:lnSpc>
            </a:pPr>
            <a:r>
              <a:rPr lang="da-DK" dirty="0" smtClean="0">
                <a:solidFill>
                  <a:schemeClr val="bg1"/>
                </a:solidFill>
                <a:latin typeface="Verdana" pitchFamily="34" charset="0"/>
              </a:rPr>
              <a:t>INTOSAI </a:t>
            </a:r>
            <a:endParaRPr lang="da-DK" dirty="0">
              <a:solidFill>
                <a:schemeClr val="bg1"/>
              </a:solidFill>
              <a:latin typeface="Verdana" pitchFamily="34" charset="0"/>
            </a:endParaRPr>
          </a:p>
        </p:txBody>
      </p:sp>
      <p:sp>
        <p:nvSpPr>
          <p:cNvPr id="41" name="Text Box 19"/>
          <p:cNvSpPr txBox="1">
            <a:spLocks noChangeAspect="1" noChangeArrowheads="1"/>
          </p:cNvSpPr>
          <p:nvPr/>
        </p:nvSpPr>
        <p:spPr bwMode="auto">
          <a:xfrm>
            <a:off x="6084168" y="1916832"/>
            <a:ext cx="1561003" cy="249299"/>
          </a:xfrm>
          <a:prstGeom prst="rect">
            <a:avLst/>
          </a:prstGeom>
          <a:noFill/>
          <a:ln w="3175" algn="ctr">
            <a:noFill/>
            <a:miter lim="800000"/>
            <a:headEnd/>
            <a:tailEnd/>
          </a:ln>
          <a:effectLst/>
        </p:spPr>
        <p:txBody>
          <a:bodyPr wrap="square" lIns="0" tIns="0" rIns="0" bIns="0" anchor="ctr">
            <a:spAutoFit/>
          </a:bodyPr>
          <a:lstStyle/>
          <a:p>
            <a:pPr>
              <a:lnSpc>
                <a:spcPct val="90000"/>
              </a:lnSpc>
            </a:pPr>
            <a:r>
              <a:rPr lang="da-DK" dirty="0" smtClean="0">
                <a:solidFill>
                  <a:schemeClr val="bg1"/>
                </a:solidFill>
                <a:latin typeface="Verdana" pitchFamily="34" charset="0"/>
              </a:rPr>
              <a:t>INTOSAI </a:t>
            </a:r>
            <a:endParaRPr lang="da-DK" dirty="0">
              <a:solidFill>
                <a:schemeClr val="bg1"/>
              </a:solidFill>
              <a:latin typeface="Verdana" pitchFamily="34" charset="0"/>
            </a:endParaRPr>
          </a:p>
        </p:txBody>
      </p:sp>
      <p:sp>
        <p:nvSpPr>
          <p:cNvPr id="33" name="Rektangel 32"/>
          <p:cNvSpPr/>
          <p:nvPr/>
        </p:nvSpPr>
        <p:spPr>
          <a:xfrm>
            <a:off x="6084168" y="2132856"/>
            <a:ext cx="1296144"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INTOSAI</a:t>
            </a:r>
            <a:endParaRPr lang="nb-NO" dirty="0">
              <a:solidFill>
                <a:schemeClr val="tx1"/>
              </a:solidFill>
            </a:endParaRPr>
          </a:p>
        </p:txBody>
      </p:sp>
      <p:sp>
        <p:nvSpPr>
          <p:cNvPr id="39" name="Rektangel 38"/>
          <p:cNvSpPr/>
          <p:nvPr/>
        </p:nvSpPr>
        <p:spPr>
          <a:xfrm>
            <a:off x="899592" y="4653136"/>
            <a:ext cx="187220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ISSAI framework</a:t>
            </a:r>
            <a:endParaRPr lang="nb-NO" dirty="0">
              <a:solidFill>
                <a:schemeClr val="tx1"/>
              </a:solidFill>
            </a:endParaRPr>
          </a:p>
        </p:txBody>
      </p:sp>
      <p:sp>
        <p:nvSpPr>
          <p:cNvPr id="47" name="Rektangel 46"/>
          <p:cNvSpPr/>
          <p:nvPr/>
        </p:nvSpPr>
        <p:spPr>
          <a:xfrm>
            <a:off x="827584" y="2564904"/>
            <a:ext cx="187220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Implementation</a:t>
            </a:r>
            <a:endParaRPr lang="nb-NO" dirty="0">
              <a:solidFill>
                <a:schemeClr val="tx1"/>
              </a:solidFill>
            </a:endParaRPr>
          </a:p>
        </p:txBody>
      </p:sp>
      <p:sp>
        <p:nvSpPr>
          <p:cNvPr id="38" name="Rektangel 37"/>
          <p:cNvSpPr/>
          <p:nvPr/>
        </p:nvSpPr>
        <p:spPr>
          <a:xfrm>
            <a:off x="5868144" y="3933056"/>
            <a:ext cx="2520280" cy="1008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pPr>
            <a:r>
              <a:rPr lang="da-DK" dirty="0" smtClean="0">
                <a:solidFill>
                  <a:schemeClr val="tx1"/>
                </a:solidFill>
              </a:rPr>
              <a:t>The Professional Standards Committee (PSC) structure and tasks</a:t>
            </a:r>
            <a:endParaRPr lang="da-DK"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ittel 27"/>
          <p:cNvSpPr>
            <a:spLocks noGrp="1"/>
          </p:cNvSpPr>
          <p:nvPr>
            <p:ph type="title"/>
          </p:nvPr>
        </p:nvSpPr>
        <p:spPr>
          <a:xfrm>
            <a:off x="467544" y="1988840"/>
            <a:ext cx="8229600" cy="1719064"/>
          </a:xfrm>
        </p:spPr>
        <p:txBody>
          <a:bodyPr>
            <a:normAutofit fontScale="90000"/>
          </a:bodyPr>
          <a:lstStyle/>
          <a:p>
            <a:r>
              <a:rPr lang="da-DK" dirty="0" smtClean="0"/>
              <a:t>What is the objective of the ISSAI framework?</a:t>
            </a:r>
            <a:br>
              <a:rPr lang="da-DK" dirty="0" smtClean="0"/>
            </a:br>
            <a:endParaRPr lang="nb-NO" dirty="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11</a:t>
            </a:fld>
            <a:endParaRPr lang="da-DK">
              <a:solidFill>
                <a:prstClr val="black">
                  <a:tint val="75000"/>
                </a:prst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fontScale="90000"/>
          </a:bodyPr>
          <a:lstStyle/>
          <a:p>
            <a:r>
              <a:rPr lang="da-DK" dirty="0" smtClean="0"/>
              <a:t>Overview of the ISSAI framework (1)</a:t>
            </a:r>
            <a:endParaRPr lang="da-DK" dirty="0">
              <a:solidFill>
                <a:schemeClr val="bg1"/>
              </a:solidFill>
            </a:endParaRPr>
          </a:p>
        </p:txBody>
      </p:sp>
      <p:sp>
        <p:nvSpPr>
          <p:cNvPr id="34" name="Pladsholder til indhold 33"/>
          <p:cNvSpPr>
            <a:spLocks noGrp="1"/>
          </p:cNvSpPr>
          <p:nvPr>
            <p:ph idx="1"/>
          </p:nvPr>
        </p:nvSpPr>
        <p:spPr>
          <a:xfrm>
            <a:off x="683568" y="1268760"/>
            <a:ext cx="8229600" cy="4392487"/>
          </a:xfrm>
        </p:spPr>
        <p:txBody>
          <a:bodyPr>
            <a:normAutofit/>
          </a:bodyPr>
          <a:lstStyle/>
          <a:p>
            <a:pPr>
              <a:buFont typeface="Arial" charset="0"/>
              <a:buNone/>
            </a:pPr>
            <a:endParaRPr lang="en-GB" sz="2400" b="1" dirty="0" smtClean="0">
              <a:latin typeface="Arial Narrow" pitchFamily="34" charset="0"/>
              <a:ea typeface="Verdana" pitchFamily="34" charset="0"/>
              <a:cs typeface="Verdana" pitchFamily="34" charset="0"/>
            </a:endParaRPr>
          </a:p>
          <a:p>
            <a:pPr>
              <a:buFont typeface="Arial" charset="0"/>
              <a:buNone/>
            </a:pPr>
            <a:endParaRPr lang="en-GB" sz="2400" b="1" dirty="0" smtClean="0">
              <a:latin typeface="Arial Narrow" pitchFamily="34" charset="0"/>
              <a:ea typeface="Verdana" pitchFamily="34" charset="0"/>
              <a:cs typeface="Verdana" pitchFamily="34" charset="0"/>
            </a:endParaRPr>
          </a:p>
          <a:p>
            <a:pPr>
              <a:buFont typeface="Arial" charset="0"/>
              <a:buNone/>
            </a:pPr>
            <a:endParaRPr lang="en-GB" sz="2400" b="1" dirty="0" smtClean="0">
              <a:latin typeface="Arial Narrow" pitchFamily="34" charset="0"/>
              <a:ea typeface="Verdana" pitchFamily="34" charset="0"/>
              <a:cs typeface="Verdana" pitchFamily="34" charset="0"/>
            </a:endParaRPr>
          </a:p>
          <a:p>
            <a:pPr>
              <a:buFont typeface="Arial" charset="0"/>
              <a:buNone/>
            </a:pPr>
            <a:r>
              <a:rPr lang="en-GB" sz="2800" b="1" dirty="0" smtClean="0">
                <a:ea typeface="Verdana" pitchFamily="34" charset="0"/>
                <a:cs typeface="Verdana" pitchFamily="34" charset="0"/>
              </a:rPr>
              <a:t>Level 1 - Founding Principles </a:t>
            </a:r>
            <a:endParaRPr lang="da-DK" sz="2800" b="1" dirty="0" smtClean="0">
              <a:ea typeface="Verdana" pitchFamily="34" charset="0"/>
              <a:cs typeface="Verdana" pitchFamily="34" charset="0"/>
            </a:endParaRPr>
          </a:p>
          <a:p>
            <a:pPr lvl="2">
              <a:buFont typeface="Arial" charset="0"/>
              <a:buNone/>
            </a:pPr>
            <a:r>
              <a:rPr lang="en-GB" sz="2800" dirty="0" smtClean="0">
                <a:ea typeface="Verdana" pitchFamily="34" charset="0"/>
                <a:cs typeface="Verdana" pitchFamily="34" charset="0"/>
              </a:rPr>
              <a:t>ISSAI 1    The Lima Declaration</a:t>
            </a:r>
            <a:r>
              <a:rPr lang="en-GB" sz="2800" b="1" dirty="0" smtClean="0">
                <a:ea typeface="Verdana" pitchFamily="34" charset="0"/>
                <a:cs typeface="Verdana" pitchFamily="34" charset="0"/>
              </a:rPr>
              <a:t> </a:t>
            </a:r>
            <a:endParaRPr lang="da-DK" sz="2800" dirty="0" smtClean="0">
              <a:ea typeface="Verdana" pitchFamily="34" charset="0"/>
              <a:cs typeface="Verdana" pitchFamily="34" charset="0"/>
            </a:endParaRPr>
          </a:p>
          <a:p>
            <a:pPr>
              <a:buNone/>
            </a:pPr>
            <a:endParaRPr lang="da-DK" sz="3600" dirty="0"/>
          </a:p>
        </p:txBody>
      </p:sp>
      <p:sp>
        <p:nvSpPr>
          <p:cNvPr id="29" name="Plassholder for lysbildenummer 28"/>
          <p:cNvSpPr>
            <a:spLocks noGrp="1"/>
          </p:cNvSpPr>
          <p:nvPr>
            <p:ph type="sldNum" sz="quarter" idx="12"/>
          </p:nvPr>
        </p:nvSpPr>
        <p:spPr/>
        <p:txBody>
          <a:bodyPr/>
          <a:lstStyle/>
          <a:p>
            <a:fld id="{2AE6A1B3-E27A-4064-95C4-8F4A08CA489B}" type="slidenum">
              <a:rPr lang="da-DK" smtClean="0">
                <a:solidFill>
                  <a:prstClr val="black">
                    <a:tint val="75000"/>
                  </a:prstClr>
                </a:solidFill>
              </a:rPr>
              <a:pPr/>
              <a:t>12</a:t>
            </a:fld>
            <a:endParaRPr lang="da-DK" dirty="0">
              <a:solidFill>
                <a:prstClr val="black">
                  <a:tint val="75000"/>
                </a:prst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fontScale="90000"/>
          </a:bodyPr>
          <a:lstStyle/>
          <a:p>
            <a:r>
              <a:rPr lang="da-DK" dirty="0" smtClean="0"/>
              <a:t>Overview of the ISSAI framework (2)</a:t>
            </a:r>
            <a:endParaRPr lang="da-DK" dirty="0">
              <a:solidFill>
                <a:schemeClr val="bg1"/>
              </a:solidFill>
            </a:endParaRPr>
          </a:p>
        </p:txBody>
      </p:sp>
      <p:sp>
        <p:nvSpPr>
          <p:cNvPr id="34" name="Pladsholder til indhold 33"/>
          <p:cNvSpPr>
            <a:spLocks noGrp="1"/>
          </p:cNvSpPr>
          <p:nvPr>
            <p:ph idx="1"/>
          </p:nvPr>
        </p:nvSpPr>
        <p:spPr>
          <a:xfrm>
            <a:off x="457200" y="1340768"/>
            <a:ext cx="8229600" cy="4392487"/>
          </a:xfrm>
        </p:spPr>
        <p:txBody>
          <a:bodyPr>
            <a:normAutofit fontScale="92500" lnSpcReduction="10000"/>
          </a:bodyPr>
          <a:lstStyle/>
          <a:p>
            <a:pPr>
              <a:buFont typeface="Arial" charset="0"/>
              <a:buNone/>
            </a:pPr>
            <a:endParaRPr lang="en-GB" sz="2400" b="1" dirty="0" smtClean="0">
              <a:latin typeface="Arial Narrow" pitchFamily="34" charset="0"/>
              <a:ea typeface="Verdana" pitchFamily="34" charset="0"/>
              <a:cs typeface="Verdana" pitchFamily="34" charset="0"/>
            </a:endParaRPr>
          </a:p>
          <a:p>
            <a:pPr>
              <a:buFont typeface="Arial" charset="0"/>
              <a:buNone/>
            </a:pPr>
            <a:endParaRPr lang="en-GB" sz="2400" b="1" dirty="0" smtClean="0">
              <a:latin typeface="Arial Narrow" pitchFamily="34" charset="0"/>
              <a:ea typeface="Verdana" pitchFamily="34" charset="0"/>
              <a:cs typeface="Verdana" pitchFamily="34" charset="0"/>
            </a:endParaRPr>
          </a:p>
          <a:p>
            <a:pPr>
              <a:buFont typeface="Arial" charset="0"/>
              <a:buNone/>
            </a:pPr>
            <a:r>
              <a:rPr lang="en-GB" sz="3000" b="1" dirty="0" smtClean="0">
                <a:ea typeface="Verdana" pitchFamily="34" charset="0"/>
                <a:cs typeface="Verdana" pitchFamily="34" charset="0"/>
              </a:rPr>
              <a:t>Level 2 - Prerequisites for the Functioning of  SAIs</a:t>
            </a:r>
            <a:r>
              <a:rPr lang="en-GB" sz="3000" dirty="0" smtClean="0">
                <a:ea typeface="Verdana" pitchFamily="34" charset="0"/>
                <a:cs typeface="Verdana" pitchFamily="34" charset="0"/>
              </a:rPr>
              <a:t> </a:t>
            </a:r>
            <a:endParaRPr lang="da-DK" sz="3000" dirty="0" smtClean="0">
              <a:ea typeface="Verdana" pitchFamily="34" charset="0"/>
              <a:cs typeface="Verdana" pitchFamily="34" charset="0"/>
            </a:endParaRPr>
          </a:p>
          <a:p>
            <a:pPr lvl="2">
              <a:buFont typeface="Arial" charset="0"/>
              <a:buNone/>
            </a:pPr>
            <a:r>
              <a:rPr lang="en-GB" dirty="0" smtClean="0">
                <a:ea typeface="Verdana" pitchFamily="34" charset="0"/>
                <a:cs typeface="Verdana" pitchFamily="34" charset="0"/>
              </a:rPr>
              <a:t>ISSAI 10    The Mexico Declaration on SAI Independence</a:t>
            </a:r>
          </a:p>
          <a:p>
            <a:pPr lvl="2">
              <a:buFont typeface="Arial" charset="0"/>
              <a:buNone/>
            </a:pPr>
            <a:r>
              <a:rPr lang="en-GB" dirty="0" smtClean="0">
                <a:ea typeface="Verdana" pitchFamily="34" charset="0"/>
                <a:cs typeface="Verdana" pitchFamily="34" charset="0"/>
              </a:rPr>
              <a:t>ISSAI 11    Guidelines and Good Practices related to SAI</a:t>
            </a:r>
          </a:p>
          <a:p>
            <a:pPr lvl="2">
              <a:buFont typeface="Arial" charset="0"/>
              <a:buNone/>
            </a:pPr>
            <a:r>
              <a:rPr lang="en-GB" dirty="0" smtClean="0">
                <a:ea typeface="Verdana" pitchFamily="34" charset="0"/>
                <a:cs typeface="Verdana" pitchFamily="34" charset="0"/>
              </a:rPr>
              <a:t>                   Independence </a:t>
            </a:r>
            <a:endParaRPr lang="da-DK" dirty="0" smtClean="0">
              <a:ea typeface="Verdana" pitchFamily="34" charset="0"/>
              <a:cs typeface="Verdana" pitchFamily="34" charset="0"/>
            </a:endParaRPr>
          </a:p>
          <a:p>
            <a:pPr lvl="2">
              <a:buFont typeface="Arial" charset="0"/>
              <a:buNone/>
            </a:pPr>
            <a:r>
              <a:rPr lang="en-GB" dirty="0" smtClean="0">
                <a:ea typeface="Verdana" pitchFamily="34" charset="0"/>
                <a:cs typeface="Verdana" pitchFamily="34" charset="0"/>
              </a:rPr>
              <a:t>ISSAI 20    Principles of Transparency and Accountability</a:t>
            </a:r>
          </a:p>
          <a:p>
            <a:pPr lvl="2">
              <a:buFont typeface="Arial" charset="0"/>
              <a:buNone/>
            </a:pPr>
            <a:r>
              <a:rPr lang="en-GB" dirty="0" smtClean="0">
                <a:ea typeface="Verdana" pitchFamily="34" charset="0"/>
                <a:cs typeface="Verdana" pitchFamily="34" charset="0"/>
              </a:rPr>
              <a:t>ISSAI 21    Principles of Transparency and </a:t>
            </a:r>
            <a:r>
              <a:rPr lang="en-GB" dirty="0" err="1" smtClean="0">
                <a:ea typeface="Verdana" pitchFamily="34" charset="0"/>
                <a:cs typeface="Verdana" pitchFamily="34" charset="0"/>
              </a:rPr>
              <a:t>Accountablity</a:t>
            </a:r>
            <a:r>
              <a:rPr lang="en-GB" dirty="0" smtClean="0">
                <a:ea typeface="Verdana" pitchFamily="34" charset="0"/>
                <a:cs typeface="Verdana" pitchFamily="34" charset="0"/>
              </a:rPr>
              <a:t> – 	     Good Practices</a:t>
            </a:r>
            <a:endParaRPr lang="da-DK" dirty="0" smtClean="0">
              <a:ea typeface="Verdana" pitchFamily="34" charset="0"/>
              <a:cs typeface="Verdana" pitchFamily="34" charset="0"/>
            </a:endParaRPr>
          </a:p>
          <a:p>
            <a:pPr lvl="2">
              <a:buFont typeface="Arial" charset="0"/>
              <a:buNone/>
            </a:pPr>
            <a:r>
              <a:rPr lang="en-GB" dirty="0" smtClean="0">
                <a:ea typeface="Verdana" pitchFamily="34" charset="0"/>
                <a:cs typeface="Verdana" pitchFamily="34" charset="0"/>
              </a:rPr>
              <a:t>ISSAI 30    Code of Ethics</a:t>
            </a:r>
            <a:endParaRPr lang="da-DK" dirty="0" smtClean="0">
              <a:ea typeface="Verdana" pitchFamily="34" charset="0"/>
              <a:cs typeface="Verdana" pitchFamily="34" charset="0"/>
            </a:endParaRPr>
          </a:p>
          <a:p>
            <a:pPr lvl="2">
              <a:buFont typeface="Arial" charset="0"/>
              <a:buNone/>
            </a:pPr>
            <a:r>
              <a:rPr lang="en-GB" dirty="0" smtClean="0">
                <a:ea typeface="Verdana" pitchFamily="34" charset="0"/>
                <a:cs typeface="Verdana" pitchFamily="34" charset="0"/>
              </a:rPr>
              <a:t>ISSAI 40    Quality Control for SAIs</a:t>
            </a:r>
            <a:endParaRPr lang="da-DK" dirty="0" smtClean="0">
              <a:ea typeface="Verdana" pitchFamily="34" charset="0"/>
              <a:cs typeface="Verdana" pitchFamily="34" charset="0"/>
            </a:endParaRPr>
          </a:p>
        </p:txBody>
      </p:sp>
      <p:sp>
        <p:nvSpPr>
          <p:cNvPr id="29" name="Plassholder for lysbildenummer 28"/>
          <p:cNvSpPr>
            <a:spLocks noGrp="1"/>
          </p:cNvSpPr>
          <p:nvPr>
            <p:ph type="sldNum" sz="quarter" idx="12"/>
          </p:nvPr>
        </p:nvSpPr>
        <p:spPr/>
        <p:txBody>
          <a:bodyPr/>
          <a:lstStyle/>
          <a:p>
            <a:fld id="{2AE6A1B3-E27A-4064-95C4-8F4A08CA489B}" type="slidenum">
              <a:rPr lang="da-DK" smtClean="0">
                <a:solidFill>
                  <a:prstClr val="black">
                    <a:tint val="75000"/>
                  </a:prstClr>
                </a:solidFill>
              </a:rPr>
              <a:pPr/>
              <a:t>13</a:t>
            </a:fld>
            <a:endParaRPr lang="da-DK" dirty="0">
              <a:solidFill>
                <a:prstClr val="black">
                  <a:tint val="75000"/>
                </a:prstClr>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fontScale="90000"/>
          </a:bodyPr>
          <a:lstStyle/>
          <a:p>
            <a:r>
              <a:rPr lang="da-DK" dirty="0" smtClean="0"/>
              <a:t>Overview of the ISSAI framework (3)</a:t>
            </a:r>
            <a:endParaRPr lang="da-DK" dirty="0">
              <a:solidFill>
                <a:schemeClr val="bg1"/>
              </a:solidFill>
            </a:endParaRPr>
          </a:p>
        </p:txBody>
      </p:sp>
      <p:sp>
        <p:nvSpPr>
          <p:cNvPr id="34" name="Pladsholder til indhold 33"/>
          <p:cNvSpPr>
            <a:spLocks noGrp="1"/>
          </p:cNvSpPr>
          <p:nvPr>
            <p:ph idx="1"/>
          </p:nvPr>
        </p:nvSpPr>
        <p:spPr>
          <a:xfrm>
            <a:off x="457200" y="1340768"/>
            <a:ext cx="8229600" cy="4392487"/>
          </a:xfrm>
        </p:spPr>
        <p:txBody>
          <a:bodyPr>
            <a:normAutofit/>
          </a:bodyPr>
          <a:lstStyle/>
          <a:p>
            <a:pPr>
              <a:buFont typeface="Arial" charset="0"/>
              <a:buNone/>
            </a:pPr>
            <a:endParaRPr lang="en-GB" sz="2400" b="1" dirty="0" smtClean="0">
              <a:latin typeface="Arial Narrow" pitchFamily="34" charset="0"/>
              <a:ea typeface="Verdana" pitchFamily="34" charset="0"/>
              <a:cs typeface="Verdana" pitchFamily="34" charset="0"/>
            </a:endParaRPr>
          </a:p>
          <a:p>
            <a:pPr>
              <a:buFont typeface="Arial" charset="0"/>
              <a:buNone/>
            </a:pPr>
            <a:endParaRPr lang="en-GB" sz="2400" b="1" dirty="0" smtClean="0">
              <a:ea typeface="Verdana" pitchFamily="34" charset="0"/>
              <a:cs typeface="Verdana" pitchFamily="34" charset="0"/>
            </a:endParaRPr>
          </a:p>
          <a:p>
            <a:pPr>
              <a:buFont typeface="Arial" charset="0"/>
              <a:buNone/>
            </a:pPr>
            <a:r>
              <a:rPr lang="en-GB" sz="2800" b="1" dirty="0" smtClean="0">
                <a:ea typeface="Verdana" pitchFamily="34" charset="0"/>
                <a:cs typeface="Verdana" pitchFamily="34" charset="0"/>
              </a:rPr>
              <a:t>Level 3 - Fundamental Auditing Principles</a:t>
            </a:r>
            <a:endParaRPr lang="da-DK" sz="2800" dirty="0" smtClean="0">
              <a:ea typeface="Verdana" pitchFamily="34" charset="0"/>
              <a:cs typeface="Verdana" pitchFamily="34" charset="0"/>
            </a:endParaRPr>
          </a:p>
          <a:p>
            <a:pPr lvl="2">
              <a:lnSpc>
                <a:spcPct val="150000"/>
              </a:lnSpc>
              <a:buFont typeface="Arial" charset="0"/>
              <a:buNone/>
            </a:pPr>
            <a:r>
              <a:rPr lang="en-GB" sz="2200" dirty="0" smtClean="0">
                <a:ea typeface="Verdana" pitchFamily="34" charset="0"/>
                <a:cs typeface="Verdana" pitchFamily="34" charset="0"/>
              </a:rPr>
              <a:t>ISSAI 100    Basic Principles </a:t>
            </a:r>
            <a:endParaRPr lang="da-DK" sz="2200" dirty="0" smtClean="0">
              <a:ea typeface="Verdana" pitchFamily="34" charset="0"/>
              <a:cs typeface="Verdana" pitchFamily="34" charset="0"/>
            </a:endParaRPr>
          </a:p>
          <a:p>
            <a:pPr lvl="2">
              <a:lnSpc>
                <a:spcPct val="150000"/>
              </a:lnSpc>
              <a:buFont typeface="Arial" charset="0"/>
              <a:buNone/>
            </a:pPr>
            <a:r>
              <a:rPr lang="en-GB" sz="2200" dirty="0" smtClean="0">
                <a:ea typeface="Verdana" pitchFamily="34" charset="0"/>
                <a:cs typeface="Verdana" pitchFamily="34" charset="0"/>
              </a:rPr>
              <a:t>ISSAI 200    General Standards </a:t>
            </a:r>
            <a:endParaRPr lang="da-DK" sz="2200" dirty="0" smtClean="0">
              <a:ea typeface="Verdana" pitchFamily="34" charset="0"/>
              <a:cs typeface="Verdana" pitchFamily="34" charset="0"/>
            </a:endParaRPr>
          </a:p>
          <a:p>
            <a:pPr lvl="2">
              <a:lnSpc>
                <a:spcPct val="150000"/>
              </a:lnSpc>
              <a:buFont typeface="Arial" charset="0"/>
              <a:buNone/>
            </a:pPr>
            <a:r>
              <a:rPr lang="en-GB" sz="2200" dirty="0" smtClean="0">
                <a:ea typeface="Verdana" pitchFamily="34" charset="0"/>
                <a:cs typeface="Verdana" pitchFamily="34" charset="0"/>
              </a:rPr>
              <a:t>ISSAI 300    Field Standards</a:t>
            </a:r>
            <a:endParaRPr lang="da-DK" sz="2200" dirty="0" smtClean="0">
              <a:ea typeface="Verdana" pitchFamily="34" charset="0"/>
              <a:cs typeface="Verdana" pitchFamily="34" charset="0"/>
            </a:endParaRPr>
          </a:p>
          <a:p>
            <a:pPr lvl="2">
              <a:lnSpc>
                <a:spcPct val="150000"/>
              </a:lnSpc>
              <a:buFont typeface="Arial" charset="0"/>
              <a:buNone/>
            </a:pPr>
            <a:r>
              <a:rPr lang="en-GB" sz="2200" dirty="0" smtClean="0">
                <a:ea typeface="Verdana" pitchFamily="34" charset="0"/>
                <a:cs typeface="Verdana" pitchFamily="34" charset="0"/>
              </a:rPr>
              <a:t>ISSAI 400    Reporting Standards </a:t>
            </a:r>
            <a:endParaRPr lang="da-DK" sz="2200" dirty="0" smtClean="0">
              <a:ea typeface="Verdana" pitchFamily="34" charset="0"/>
              <a:cs typeface="Verdana" pitchFamily="34" charset="0"/>
            </a:endParaRPr>
          </a:p>
          <a:p>
            <a:endParaRPr lang="da-DK" dirty="0"/>
          </a:p>
        </p:txBody>
      </p:sp>
      <p:sp>
        <p:nvSpPr>
          <p:cNvPr id="26" name="Høyre klammeparentes 25"/>
          <p:cNvSpPr/>
          <p:nvPr/>
        </p:nvSpPr>
        <p:spPr>
          <a:xfrm>
            <a:off x="5364088" y="2780928"/>
            <a:ext cx="648072" cy="2232248"/>
          </a:xfrm>
          <a:prstGeom prst="righ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b-NO"/>
          </a:p>
        </p:txBody>
      </p:sp>
      <p:sp>
        <p:nvSpPr>
          <p:cNvPr id="28" name="Prosess 27"/>
          <p:cNvSpPr/>
          <p:nvPr/>
        </p:nvSpPr>
        <p:spPr>
          <a:xfrm>
            <a:off x="5940152" y="3429000"/>
            <a:ext cx="2736304" cy="792088"/>
          </a:xfrm>
          <a:prstGeom prst="flowChartProcess">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nb-NO" dirty="0" smtClean="0">
                <a:ln w="12700">
                  <a:solidFill>
                    <a:schemeClr val="tx1"/>
                  </a:solidFill>
                  <a:prstDash val="solid"/>
                </a:ln>
                <a:solidFill>
                  <a:schemeClr val="bg1">
                    <a:lumMod val="85000"/>
                  </a:schemeClr>
                </a:solidFill>
              </a:rPr>
              <a:t>The Harmonisation Project 2011-2013</a:t>
            </a:r>
            <a:endParaRPr lang="nb-NO" dirty="0">
              <a:ln w="12700">
                <a:solidFill>
                  <a:schemeClr val="tx1"/>
                </a:solidFill>
                <a:prstDash val="solid"/>
              </a:ln>
              <a:solidFill>
                <a:schemeClr val="bg1">
                  <a:lumMod val="85000"/>
                </a:schemeClr>
              </a:solidFill>
            </a:endParaRPr>
          </a:p>
        </p:txBody>
      </p:sp>
      <p:sp>
        <p:nvSpPr>
          <p:cNvPr id="29" name="Plassholder for lysbildenummer 28"/>
          <p:cNvSpPr>
            <a:spLocks noGrp="1"/>
          </p:cNvSpPr>
          <p:nvPr>
            <p:ph type="sldNum" sz="quarter" idx="12"/>
          </p:nvPr>
        </p:nvSpPr>
        <p:spPr/>
        <p:txBody>
          <a:bodyPr/>
          <a:lstStyle/>
          <a:p>
            <a:fld id="{2AE6A1B3-E27A-4064-95C4-8F4A08CA489B}" type="slidenum">
              <a:rPr lang="da-DK" smtClean="0">
                <a:solidFill>
                  <a:prstClr val="black">
                    <a:tint val="75000"/>
                  </a:prstClr>
                </a:solidFill>
              </a:rPr>
              <a:pPr/>
              <a:t>14</a:t>
            </a:fld>
            <a:endParaRPr lang="da-DK" dirty="0">
              <a:solidFill>
                <a:prstClr val="black">
                  <a:tint val="75000"/>
                </a:prstClr>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fontScale="90000"/>
          </a:bodyPr>
          <a:lstStyle/>
          <a:p>
            <a:r>
              <a:rPr lang="da-DK" dirty="0" smtClean="0"/>
              <a:t>Overview of the ISSAI framework (4)</a:t>
            </a:r>
            <a:endParaRPr lang="da-DK" dirty="0">
              <a:solidFill>
                <a:schemeClr val="bg1"/>
              </a:solidFill>
            </a:endParaRPr>
          </a:p>
        </p:txBody>
      </p:sp>
      <p:sp>
        <p:nvSpPr>
          <p:cNvPr id="34" name="Pladsholder til indhold 33"/>
          <p:cNvSpPr>
            <a:spLocks noGrp="1"/>
          </p:cNvSpPr>
          <p:nvPr>
            <p:ph idx="1"/>
          </p:nvPr>
        </p:nvSpPr>
        <p:spPr>
          <a:xfrm>
            <a:off x="457200" y="1428736"/>
            <a:ext cx="8229600" cy="4376527"/>
          </a:xfrm>
        </p:spPr>
        <p:txBody>
          <a:bodyPr>
            <a:normAutofit/>
          </a:bodyPr>
          <a:lstStyle/>
          <a:p>
            <a:pPr>
              <a:buFont typeface="Arial" charset="0"/>
              <a:buNone/>
            </a:pPr>
            <a:endParaRPr lang="en-GB" sz="3100" b="1" dirty="0" smtClean="0">
              <a:latin typeface="Arial Narrow" pitchFamily="34" charset="0"/>
            </a:endParaRPr>
          </a:p>
          <a:p>
            <a:pPr>
              <a:buFont typeface="Arial" charset="0"/>
              <a:buNone/>
            </a:pPr>
            <a:r>
              <a:rPr lang="en-GB" sz="3100" b="1" dirty="0" smtClean="0">
                <a:latin typeface="Arial Narrow" pitchFamily="34" charset="0"/>
              </a:rPr>
              <a:t>Level 4 - Auditing Guidelines</a:t>
            </a:r>
            <a:r>
              <a:rPr lang="en-GB" sz="3600" i="1" dirty="0" smtClean="0">
                <a:latin typeface="Arial Narrow" pitchFamily="34" charset="0"/>
              </a:rPr>
              <a:t> </a:t>
            </a:r>
            <a:endParaRPr lang="da-DK" sz="3600" dirty="0" smtClean="0">
              <a:latin typeface="Arial Narrow" pitchFamily="34" charset="0"/>
            </a:endParaRPr>
          </a:p>
          <a:p>
            <a:pPr lvl="2">
              <a:buFont typeface="Arial" charset="0"/>
              <a:buNone/>
            </a:pPr>
            <a:r>
              <a:rPr lang="en-GB" i="1" dirty="0" smtClean="0"/>
              <a:t>Implementation guidelines:</a:t>
            </a:r>
            <a:r>
              <a:rPr lang="en-GB" dirty="0" smtClean="0"/>
              <a:t> </a:t>
            </a:r>
            <a:endParaRPr lang="da-DK" dirty="0" smtClean="0"/>
          </a:p>
          <a:p>
            <a:pPr lvl="2" indent="-288000">
              <a:buFont typeface="Arial" charset="0"/>
              <a:buNone/>
            </a:pPr>
            <a:r>
              <a:rPr lang="en-GB" dirty="0" smtClean="0"/>
              <a:t>ISSAI 1000–2999   Financial Audit Guidelines  </a:t>
            </a:r>
          </a:p>
          <a:p>
            <a:pPr lvl="2" indent="-288000">
              <a:buFont typeface="Arial" charset="0"/>
              <a:buNone/>
            </a:pPr>
            <a:r>
              <a:rPr lang="en-GB" dirty="0" smtClean="0"/>
              <a:t>(</a:t>
            </a:r>
            <a:r>
              <a:rPr lang="en-GB" sz="1800" dirty="0" smtClean="0"/>
              <a:t>including guidelines based on International Standards on Auditing )</a:t>
            </a:r>
          </a:p>
          <a:p>
            <a:pPr lvl="2">
              <a:buFont typeface="Arial" charset="0"/>
              <a:buNone/>
            </a:pPr>
            <a:r>
              <a:rPr lang="en-GB" dirty="0" smtClean="0"/>
              <a:t>ISSAI 3000-3999    Performance Audit Guidelines</a:t>
            </a:r>
            <a:endParaRPr lang="da-DK" dirty="0" smtClean="0"/>
          </a:p>
          <a:p>
            <a:pPr lvl="2">
              <a:buFont typeface="Arial" charset="0"/>
              <a:buNone/>
            </a:pPr>
            <a:r>
              <a:rPr lang="en-GB" dirty="0" smtClean="0"/>
              <a:t>ISSAI 4000-4999    Compliance Audit Guidelines</a:t>
            </a:r>
            <a:endParaRPr lang="da-DK" dirty="0" smtClean="0"/>
          </a:p>
          <a:p>
            <a:pPr lvl="2">
              <a:buFont typeface="Arial" charset="0"/>
              <a:buNone/>
            </a:pPr>
            <a:endParaRPr lang="en-GB" i="1" dirty="0" smtClean="0"/>
          </a:p>
          <a:p>
            <a:endParaRPr lang="da-DK" dirty="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15</a:t>
            </a:fld>
            <a:endParaRPr lang="da-DK">
              <a:solidFill>
                <a:prstClr val="black">
                  <a:tint val="75000"/>
                </a:prstClr>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fontScale="90000"/>
          </a:bodyPr>
          <a:lstStyle/>
          <a:p>
            <a:r>
              <a:rPr lang="da-DK" dirty="0" smtClean="0"/>
              <a:t>Overview of the ISSAI framework (4)</a:t>
            </a:r>
            <a:endParaRPr lang="da-DK" dirty="0">
              <a:solidFill>
                <a:schemeClr val="bg1"/>
              </a:solidFill>
            </a:endParaRPr>
          </a:p>
        </p:txBody>
      </p:sp>
      <p:sp>
        <p:nvSpPr>
          <p:cNvPr id="34" name="Pladsholder til indhold 33"/>
          <p:cNvSpPr>
            <a:spLocks noGrp="1"/>
          </p:cNvSpPr>
          <p:nvPr>
            <p:ph idx="1"/>
          </p:nvPr>
        </p:nvSpPr>
        <p:spPr>
          <a:xfrm>
            <a:off x="457200" y="1124744"/>
            <a:ext cx="8229600" cy="4608512"/>
          </a:xfrm>
        </p:spPr>
        <p:txBody>
          <a:bodyPr>
            <a:normAutofit lnSpcReduction="10000"/>
          </a:bodyPr>
          <a:lstStyle/>
          <a:p>
            <a:pPr>
              <a:buFont typeface="Arial" charset="0"/>
              <a:buNone/>
            </a:pPr>
            <a:endParaRPr lang="en-GB" sz="3100" b="1" dirty="0" smtClean="0">
              <a:latin typeface="Arial Narrow" pitchFamily="34" charset="0"/>
            </a:endParaRPr>
          </a:p>
          <a:p>
            <a:pPr>
              <a:buFont typeface="Arial" charset="0"/>
              <a:buNone/>
            </a:pPr>
            <a:r>
              <a:rPr lang="en-GB" sz="3100" b="1" dirty="0" smtClean="0">
                <a:latin typeface="Calibri" pitchFamily="34" charset="0"/>
                <a:cs typeface="Calibri" pitchFamily="34" charset="0"/>
              </a:rPr>
              <a:t>Level 4 - Auditing Guidelines</a:t>
            </a:r>
            <a:r>
              <a:rPr lang="en-GB" sz="3600" i="1" dirty="0" smtClean="0">
                <a:latin typeface="Calibri" pitchFamily="34" charset="0"/>
                <a:cs typeface="Calibri" pitchFamily="34" charset="0"/>
              </a:rPr>
              <a:t> </a:t>
            </a:r>
            <a:endParaRPr lang="da-DK" sz="3600" dirty="0" smtClean="0">
              <a:latin typeface="Calibri" pitchFamily="34" charset="0"/>
              <a:cs typeface="Calibri" pitchFamily="34" charset="0"/>
            </a:endParaRPr>
          </a:p>
          <a:p>
            <a:pPr lvl="2">
              <a:buFont typeface="Arial" charset="0"/>
              <a:buNone/>
            </a:pPr>
            <a:r>
              <a:rPr lang="en-GB" i="1" dirty="0" smtClean="0"/>
              <a:t>Specific guidelines:</a:t>
            </a:r>
            <a:r>
              <a:rPr lang="en-GB" dirty="0" smtClean="0"/>
              <a:t> </a:t>
            </a:r>
            <a:endParaRPr lang="da-DK" dirty="0" smtClean="0"/>
          </a:p>
          <a:p>
            <a:pPr lvl="2">
              <a:buFont typeface="Arial" charset="0"/>
              <a:buNone/>
            </a:pPr>
            <a:r>
              <a:rPr lang="en-GB" dirty="0" smtClean="0"/>
              <a:t>ISSAI 5000-5099    International Institutions</a:t>
            </a:r>
            <a:endParaRPr lang="da-DK" dirty="0" smtClean="0"/>
          </a:p>
          <a:p>
            <a:pPr lvl="2">
              <a:buFont typeface="Arial" charset="0"/>
              <a:buNone/>
            </a:pPr>
            <a:r>
              <a:rPr lang="en-GB" dirty="0" smtClean="0"/>
              <a:t>ISSAI 5100-5199    Environmental Audit</a:t>
            </a:r>
            <a:endParaRPr lang="da-DK" dirty="0" smtClean="0"/>
          </a:p>
          <a:p>
            <a:pPr lvl="2">
              <a:buFont typeface="Arial" charset="0"/>
              <a:buNone/>
            </a:pPr>
            <a:r>
              <a:rPr lang="en-GB" dirty="0" smtClean="0"/>
              <a:t>ISSAI 5200-5299    Privatisation</a:t>
            </a:r>
            <a:endParaRPr lang="da-DK" dirty="0" smtClean="0"/>
          </a:p>
          <a:p>
            <a:pPr lvl="2">
              <a:buFont typeface="Arial" charset="0"/>
              <a:buNone/>
            </a:pPr>
            <a:r>
              <a:rPr lang="en-GB" dirty="0" smtClean="0"/>
              <a:t>ISSAI 5300-5399    IT-audit</a:t>
            </a:r>
            <a:endParaRPr lang="da-DK" dirty="0" smtClean="0"/>
          </a:p>
          <a:p>
            <a:pPr lvl="2">
              <a:buFont typeface="Arial" charset="0"/>
              <a:buNone/>
            </a:pPr>
            <a:r>
              <a:rPr lang="en-GB" dirty="0" smtClean="0"/>
              <a:t>ISSAI 5400-5499    Audit of Public Debt </a:t>
            </a:r>
          </a:p>
          <a:p>
            <a:pPr lvl="2">
              <a:buFont typeface="Arial" charset="0"/>
              <a:buNone/>
            </a:pPr>
            <a:r>
              <a:rPr lang="en-GB" dirty="0" smtClean="0"/>
              <a:t>ISSAI 5500-5599    Audit of Disaster-related Aid</a:t>
            </a:r>
            <a:endParaRPr lang="da-DK" dirty="0" smtClean="0"/>
          </a:p>
          <a:p>
            <a:pPr lvl="2">
              <a:buFont typeface="Arial" charset="0"/>
              <a:buNone/>
            </a:pPr>
            <a:r>
              <a:rPr lang="en-GB" dirty="0" smtClean="0"/>
              <a:t>ISSAI 5600-5699    Peer Review Guidelines</a:t>
            </a:r>
            <a:endParaRPr lang="da-DK" dirty="0" smtClean="0"/>
          </a:p>
          <a:p>
            <a:pPr>
              <a:buNone/>
            </a:pPr>
            <a:endParaRPr lang="da-DK" dirty="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16</a:t>
            </a:fld>
            <a:endParaRPr lang="da-DK">
              <a:solidFill>
                <a:prstClr val="black">
                  <a:tint val="75000"/>
                </a:prst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fontScale="90000"/>
          </a:bodyPr>
          <a:lstStyle/>
          <a:p>
            <a:r>
              <a:rPr lang="da-DK" dirty="0" smtClean="0"/>
              <a:t>Overview of the ISSAI framework (6)</a:t>
            </a:r>
            <a:endParaRPr lang="da-DK" dirty="0">
              <a:solidFill>
                <a:schemeClr val="bg1"/>
              </a:solidFill>
            </a:endParaRPr>
          </a:p>
        </p:txBody>
      </p:sp>
      <p:sp>
        <p:nvSpPr>
          <p:cNvPr id="34" name="Pladsholder til indhold 33"/>
          <p:cNvSpPr>
            <a:spLocks noGrp="1"/>
          </p:cNvSpPr>
          <p:nvPr>
            <p:ph idx="1"/>
          </p:nvPr>
        </p:nvSpPr>
        <p:spPr>
          <a:xfrm>
            <a:off x="539552" y="1556793"/>
            <a:ext cx="8229600" cy="4032448"/>
          </a:xfrm>
        </p:spPr>
        <p:txBody>
          <a:bodyPr>
            <a:normAutofit/>
          </a:bodyPr>
          <a:lstStyle/>
          <a:p>
            <a:pPr>
              <a:buFont typeface="Arial" charset="0"/>
              <a:buNone/>
            </a:pPr>
            <a:endParaRPr lang="en-GB" sz="2400" b="1" dirty="0" smtClean="0">
              <a:latin typeface="Arial Narrow" pitchFamily="34" charset="0"/>
            </a:endParaRPr>
          </a:p>
          <a:p>
            <a:pPr>
              <a:buFont typeface="Arial" charset="0"/>
              <a:buNone/>
            </a:pPr>
            <a:endParaRPr lang="en-GB" sz="2400" b="1" dirty="0" smtClean="0">
              <a:latin typeface="Arial Narrow" pitchFamily="34" charset="0"/>
            </a:endParaRPr>
          </a:p>
          <a:p>
            <a:pPr>
              <a:buFont typeface="Arial" charset="0"/>
              <a:buNone/>
            </a:pPr>
            <a:r>
              <a:rPr lang="en-GB" b="1" dirty="0" smtClean="0">
                <a:latin typeface="Calibri" pitchFamily="34" charset="0"/>
                <a:cs typeface="Calibri" pitchFamily="34" charset="0"/>
              </a:rPr>
              <a:t>INTOSAI GOV - Guidance for Good Governance</a:t>
            </a:r>
            <a:endParaRPr lang="da-DK" dirty="0" smtClean="0">
              <a:latin typeface="Calibri" pitchFamily="34" charset="0"/>
              <a:cs typeface="Calibri" pitchFamily="34" charset="0"/>
            </a:endParaRPr>
          </a:p>
          <a:p>
            <a:pPr lvl="1">
              <a:buFont typeface="Arial" charset="0"/>
              <a:buNone/>
            </a:pPr>
            <a:r>
              <a:rPr lang="en-GB" sz="2400" dirty="0" smtClean="0"/>
              <a:t>INTOSAI GOV 9100-9199   Internal Control Standards</a:t>
            </a:r>
            <a:endParaRPr lang="da-DK" sz="2400" dirty="0" smtClean="0"/>
          </a:p>
          <a:p>
            <a:pPr lvl="1">
              <a:buFont typeface="Arial" charset="0"/>
              <a:buNone/>
            </a:pPr>
            <a:r>
              <a:rPr lang="en-GB" sz="2400" dirty="0" smtClean="0"/>
              <a:t>INTOSAI GOV 9200-9299   Accounting and Reporting </a:t>
            </a:r>
          </a:p>
          <a:p>
            <a:pPr lvl="1">
              <a:buFont typeface="Arial" charset="0"/>
              <a:buNone/>
            </a:pPr>
            <a:r>
              <a:rPr lang="en-GB" sz="2400" dirty="0" smtClean="0"/>
              <a:t>                                               Standards</a:t>
            </a:r>
            <a:endParaRPr lang="da-DK" sz="2400" dirty="0" smtClean="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17</a:t>
            </a:fld>
            <a:endParaRPr lang="da-DK" dirty="0">
              <a:solidFill>
                <a:prstClr val="black">
                  <a:tint val="75000"/>
                </a:prstClr>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fontScale="90000"/>
          </a:bodyPr>
          <a:lstStyle/>
          <a:p>
            <a:r>
              <a:rPr lang="en-GB" dirty="0" smtClean="0"/>
              <a:t>ISSAIs add value to the work of SAIs</a:t>
            </a:r>
            <a:endParaRPr lang="da-DK" dirty="0">
              <a:solidFill>
                <a:schemeClr val="bg1"/>
              </a:solidFill>
            </a:endParaRPr>
          </a:p>
        </p:txBody>
      </p:sp>
      <p:sp>
        <p:nvSpPr>
          <p:cNvPr id="34" name="Pladsholder til indhold 33"/>
          <p:cNvSpPr>
            <a:spLocks noGrp="1"/>
          </p:cNvSpPr>
          <p:nvPr>
            <p:ph idx="1"/>
          </p:nvPr>
        </p:nvSpPr>
        <p:spPr>
          <a:xfrm>
            <a:off x="457200" y="1428736"/>
            <a:ext cx="8229600" cy="4376527"/>
          </a:xfrm>
        </p:spPr>
        <p:txBody>
          <a:bodyPr>
            <a:normAutofit/>
          </a:bodyPr>
          <a:lstStyle/>
          <a:p>
            <a:pPr algn="ctr"/>
            <a:endParaRPr lang="en-GB" sz="2000" dirty="0" smtClean="0"/>
          </a:p>
          <a:p>
            <a:pPr>
              <a:buNone/>
            </a:pPr>
            <a:r>
              <a:rPr lang="en-GB" sz="2400" dirty="0" smtClean="0"/>
              <a:t>Adherence to the ISSAIs </a:t>
            </a:r>
          </a:p>
          <a:p>
            <a:pPr>
              <a:buNone/>
            </a:pPr>
            <a:endParaRPr lang="en-GB" sz="2400" dirty="0" smtClean="0"/>
          </a:p>
          <a:p>
            <a:r>
              <a:rPr lang="en-GB" sz="2400" dirty="0" smtClean="0"/>
              <a:t>promotes transparency in the public sector and adds</a:t>
            </a:r>
            <a:r>
              <a:rPr lang="en-US" sz="2400" kern="0" dirty="0" smtClean="0">
                <a:solidFill>
                  <a:srgbClr val="FF0000"/>
                </a:solidFill>
                <a:ea typeface="ＭＳ Ｐゴシック"/>
              </a:rPr>
              <a:t> </a:t>
            </a:r>
            <a:r>
              <a:rPr lang="en-US" sz="2400" b="1" kern="0" dirty="0" smtClean="0">
                <a:solidFill>
                  <a:srgbClr val="FF0000"/>
                </a:solidFill>
                <a:latin typeface="Verdana" pitchFamily="34" charset="0"/>
                <a:ea typeface="ＭＳ Ｐゴシック"/>
              </a:rPr>
              <a:t>Credibility</a:t>
            </a:r>
            <a:r>
              <a:rPr lang="en-US" sz="2400" kern="0" dirty="0" smtClean="0">
                <a:ea typeface="ＭＳ Ｐゴシック"/>
              </a:rPr>
              <a:t> to our work as auditors;</a:t>
            </a:r>
          </a:p>
          <a:p>
            <a:endParaRPr lang="en-US" sz="2400" kern="0" dirty="0" smtClean="0">
              <a:ea typeface="ＭＳ Ｐゴシック"/>
            </a:endParaRPr>
          </a:p>
          <a:p>
            <a:r>
              <a:rPr lang="en-GB" sz="2400" dirty="0" smtClean="0"/>
              <a:t>improves the effectiveness  and efficiency of the work of  SAIs and provide the basis for high</a:t>
            </a:r>
            <a:r>
              <a:rPr lang="en-US" sz="2400" b="1" kern="0" dirty="0" smtClean="0">
                <a:solidFill>
                  <a:srgbClr val="FF0000"/>
                </a:solidFill>
                <a:latin typeface="Verdana"/>
                <a:ea typeface="ＭＳ Ｐゴシック"/>
              </a:rPr>
              <a:t> Quality</a:t>
            </a:r>
            <a:r>
              <a:rPr lang="en-GB" sz="2400" dirty="0" smtClean="0"/>
              <a:t> </a:t>
            </a:r>
            <a:r>
              <a:rPr lang="en-US" sz="2400" kern="0" dirty="0" smtClean="0">
                <a:ea typeface="ＭＳ Ｐゴシック"/>
              </a:rPr>
              <a:t>audits;</a:t>
            </a:r>
          </a:p>
          <a:p>
            <a:endParaRPr lang="en-US" sz="2400" kern="0" dirty="0" smtClean="0">
              <a:ea typeface="ＭＳ Ｐゴシック"/>
            </a:endParaRPr>
          </a:p>
          <a:p>
            <a:r>
              <a:rPr lang="en-GB" sz="2400" dirty="0" smtClean="0"/>
              <a:t>increases the perceived level of </a:t>
            </a:r>
            <a:r>
              <a:rPr lang="en-GB" sz="2400" b="1" dirty="0" smtClean="0">
                <a:solidFill>
                  <a:srgbClr val="FF0000"/>
                </a:solidFill>
                <a:latin typeface="Verdana" pitchFamily="34" charset="0"/>
              </a:rPr>
              <a:t>Professionalism</a:t>
            </a:r>
            <a:r>
              <a:rPr lang="en-GB" sz="2400" dirty="0" smtClean="0"/>
              <a:t> </a:t>
            </a:r>
            <a:r>
              <a:rPr lang="en-GB" sz="2400" smtClean="0"/>
              <a:t>of SAIs.</a:t>
            </a:r>
            <a:endParaRPr lang="da-DK" sz="2400" dirty="0" smtClean="0"/>
          </a:p>
          <a:p>
            <a:endParaRPr lang="nb-NO" sz="2000" dirty="0" smtClean="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18</a:t>
            </a:fld>
            <a:endParaRPr lang="da-DK" dirty="0">
              <a:solidFill>
                <a:prstClr val="black">
                  <a:tint val="75000"/>
                </a:prstClr>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ktangel 37"/>
          <p:cNvSpPr/>
          <p:nvPr/>
        </p:nvSpPr>
        <p:spPr>
          <a:xfrm>
            <a:off x="5868144" y="4005064"/>
            <a:ext cx="2592288" cy="1008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pPr>
            <a:r>
              <a:rPr lang="da-DK" dirty="0" smtClean="0">
                <a:solidFill>
                  <a:schemeClr val="tx1"/>
                </a:solidFill>
              </a:rPr>
              <a:t>The Professional Standards Committee (PSC) structure and tasks</a:t>
            </a:r>
            <a:endParaRPr lang="da-DK" dirty="0">
              <a:solidFill>
                <a:schemeClr val="tx1"/>
              </a:solidFill>
            </a:endParaRPr>
          </a:p>
        </p:txBody>
      </p:sp>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ittel 27"/>
          <p:cNvSpPr>
            <a:spLocks noGrp="1"/>
          </p:cNvSpPr>
          <p:nvPr>
            <p:ph type="title"/>
          </p:nvPr>
        </p:nvSpPr>
        <p:spPr/>
        <p:txBody>
          <a:bodyPr/>
          <a:lstStyle/>
          <a:p>
            <a:r>
              <a:rPr lang="da-DK" dirty="0" smtClean="0"/>
              <a:t>Content</a:t>
            </a:r>
            <a:endParaRPr lang="nb-NO" dirty="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19</a:t>
            </a:fld>
            <a:endParaRPr lang="da-DK">
              <a:solidFill>
                <a:prstClr val="black">
                  <a:tint val="75000"/>
                </a:prstClr>
              </a:solidFill>
            </a:endParaRPr>
          </a:p>
        </p:txBody>
      </p:sp>
      <p:sp>
        <p:nvSpPr>
          <p:cNvPr id="29" name="Arc 3"/>
          <p:cNvSpPr>
            <a:spLocks noChangeAspect="1"/>
          </p:cNvSpPr>
          <p:nvPr/>
        </p:nvSpPr>
        <p:spPr bwMode="auto">
          <a:xfrm rot="15223250" flipV="1">
            <a:off x="2957418" y="1627901"/>
            <a:ext cx="2750571" cy="3940597"/>
          </a:xfrm>
          <a:custGeom>
            <a:avLst/>
            <a:gdLst>
              <a:gd name="G0" fmla="+- 21600 0 0"/>
              <a:gd name="G1" fmla="+- 21600 0 0"/>
              <a:gd name="G2" fmla="+- 21600 0 0"/>
              <a:gd name="T0" fmla="*/ 42305 w 43200"/>
              <a:gd name="T1" fmla="*/ 15446 h 43200"/>
              <a:gd name="T2" fmla="*/ 39790 w 43200"/>
              <a:gd name="T3" fmla="*/ 9952 h 43200"/>
              <a:gd name="T4" fmla="*/ 21600 w 43200"/>
              <a:gd name="T5" fmla="*/ 21600 h 43200"/>
            </a:gdLst>
            <a:ahLst/>
            <a:cxnLst>
              <a:cxn ang="0">
                <a:pos x="T0" y="T1"/>
              </a:cxn>
              <a:cxn ang="0">
                <a:pos x="T2" y="T3"/>
              </a:cxn>
              <a:cxn ang="0">
                <a:pos x="T4" y="T5"/>
              </a:cxn>
            </a:cxnLst>
            <a:rect l="0" t="0" r="r" b="b"/>
            <a:pathLst>
              <a:path w="43200" h="43200" fill="none" extrusionOk="0">
                <a:moveTo>
                  <a:pt x="42304" y="15446"/>
                </a:moveTo>
                <a:cubicBezTo>
                  <a:pt x="42898" y="17443"/>
                  <a:pt x="43200" y="19516"/>
                  <a:pt x="43200" y="21600"/>
                </a:cubicBezTo>
                <a:cubicBezTo>
                  <a:pt x="43200" y="33529"/>
                  <a:pt x="33529" y="43200"/>
                  <a:pt x="21600" y="43200"/>
                </a:cubicBezTo>
                <a:cubicBezTo>
                  <a:pt x="9670" y="43200"/>
                  <a:pt x="0" y="33529"/>
                  <a:pt x="0" y="21600"/>
                </a:cubicBezTo>
                <a:cubicBezTo>
                  <a:pt x="0" y="9670"/>
                  <a:pt x="9670" y="0"/>
                  <a:pt x="21600" y="0"/>
                </a:cubicBezTo>
                <a:cubicBezTo>
                  <a:pt x="28963" y="-1"/>
                  <a:pt x="35819" y="3750"/>
                  <a:pt x="39790" y="9951"/>
                </a:cubicBezTo>
              </a:path>
              <a:path w="43200" h="43200" stroke="0" extrusionOk="0">
                <a:moveTo>
                  <a:pt x="42304" y="15446"/>
                </a:moveTo>
                <a:cubicBezTo>
                  <a:pt x="42898" y="17443"/>
                  <a:pt x="43200" y="19516"/>
                  <a:pt x="43200" y="21600"/>
                </a:cubicBezTo>
                <a:cubicBezTo>
                  <a:pt x="43200" y="33529"/>
                  <a:pt x="33529" y="43200"/>
                  <a:pt x="21600" y="43200"/>
                </a:cubicBezTo>
                <a:cubicBezTo>
                  <a:pt x="9670" y="43200"/>
                  <a:pt x="0" y="33529"/>
                  <a:pt x="0" y="21600"/>
                </a:cubicBezTo>
                <a:cubicBezTo>
                  <a:pt x="0" y="9670"/>
                  <a:pt x="9670" y="0"/>
                  <a:pt x="21600" y="0"/>
                </a:cubicBezTo>
                <a:cubicBezTo>
                  <a:pt x="28963" y="-1"/>
                  <a:pt x="35819" y="3750"/>
                  <a:pt x="39790" y="9951"/>
                </a:cubicBezTo>
                <a:lnTo>
                  <a:pt x="21600" y="21600"/>
                </a:lnTo>
                <a:close/>
              </a:path>
            </a:pathLst>
          </a:custGeom>
          <a:noFill/>
          <a:ln w="57150">
            <a:solidFill>
              <a:srgbClr val="DDDDDD"/>
            </a:solidFill>
            <a:round/>
            <a:headEnd type="arrow" w="lg" len="med"/>
            <a:tailEnd/>
          </a:ln>
          <a:effectLst>
            <a:outerShdw dist="35921" dir="2700000" algn="ctr" rotWithShape="0">
              <a:srgbClr val="C0C0C0">
                <a:alpha val="50000"/>
              </a:srgbClr>
            </a:outerShdw>
          </a:effectLst>
        </p:spPr>
        <p:txBody>
          <a:bodyPr rot="10800000" vert="eaVert" wrap="none" anchor="ctr"/>
          <a:lstStyle/>
          <a:p>
            <a:pPr algn="ctr"/>
            <a:endParaRPr lang="da-DK" sz="1600">
              <a:solidFill>
                <a:schemeClr val="bg1"/>
              </a:solidFill>
              <a:latin typeface="Verdana" pitchFamily="34" charset="0"/>
            </a:endParaRPr>
          </a:p>
        </p:txBody>
      </p:sp>
      <p:sp>
        <p:nvSpPr>
          <p:cNvPr id="30" name="Oval 20"/>
          <p:cNvSpPr>
            <a:spLocks noChangeArrowheads="1"/>
          </p:cNvSpPr>
          <p:nvPr/>
        </p:nvSpPr>
        <p:spPr bwMode="auto">
          <a:xfrm>
            <a:off x="5564197" y="2143116"/>
            <a:ext cx="436563" cy="436563"/>
          </a:xfrm>
          <a:prstGeom prst="ellipse">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r>
              <a:rPr lang="da-DK" sz="2400" dirty="0">
                <a:solidFill>
                  <a:schemeClr val="bg1"/>
                </a:solidFill>
                <a:latin typeface="Verdana" pitchFamily="34" charset="0"/>
              </a:rPr>
              <a:t>1</a:t>
            </a:r>
          </a:p>
        </p:txBody>
      </p:sp>
      <p:sp>
        <p:nvSpPr>
          <p:cNvPr id="31" name="Oval 20"/>
          <p:cNvSpPr>
            <a:spLocks noChangeArrowheads="1"/>
          </p:cNvSpPr>
          <p:nvPr/>
        </p:nvSpPr>
        <p:spPr bwMode="auto">
          <a:xfrm>
            <a:off x="5364088" y="4149080"/>
            <a:ext cx="436563" cy="436563"/>
          </a:xfrm>
          <a:prstGeom prst="ellipse">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r>
              <a:rPr lang="da-DK" sz="2400" dirty="0" smtClean="0">
                <a:solidFill>
                  <a:schemeClr val="bg1"/>
                </a:solidFill>
                <a:latin typeface="Verdana" pitchFamily="34" charset="0"/>
              </a:rPr>
              <a:t>2</a:t>
            </a:r>
            <a:endParaRPr lang="da-DK" sz="2400" dirty="0">
              <a:solidFill>
                <a:schemeClr val="bg1"/>
              </a:solidFill>
              <a:latin typeface="Verdana" pitchFamily="34" charset="0"/>
            </a:endParaRPr>
          </a:p>
        </p:txBody>
      </p:sp>
      <p:sp>
        <p:nvSpPr>
          <p:cNvPr id="32" name="Oval 20"/>
          <p:cNvSpPr>
            <a:spLocks noChangeArrowheads="1"/>
          </p:cNvSpPr>
          <p:nvPr/>
        </p:nvSpPr>
        <p:spPr bwMode="auto">
          <a:xfrm>
            <a:off x="2771800" y="2564904"/>
            <a:ext cx="436563" cy="436563"/>
          </a:xfrm>
          <a:prstGeom prst="ellipse">
            <a:avLst/>
          </a:prstGeom>
          <a:solidFill>
            <a:schemeClr val="tx1"/>
          </a:solidFill>
          <a:ln>
            <a:solidFill>
              <a:schemeClr val="tx1"/>
            </a:solidFill>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r>
              <a:rPr lang="da-DK" sz="2400" dirty="0" smtClean="0">
                <a:solidFill>
                  <a:schemeClr val="bg1"/>
                </a:solidFill>
                <a:latin typeface="Verdana" pitchFamily="34" charset="0"/>
              </a:rPr>
              <a:t>4</a:t>
            </a:r>
            <a:endParaRPr lang="da-DK" sz="2400" dirty="0">
              <a:solidFill>
                <a:schemeClr val="bg1"/>
              </a:solidFill>
              <a:latin typeface="Verdana" pitchFamily="34" charset="0"/>
            </a:endParaRPr>
          </a:p>
        </p:txBody>
      </p:sp>
      <p:sp>
        <p:nvSpPr>
          <p:cNvPr id="35" name="Oval 20"/>
          <p:cNvSpPr>
            <a:spLocks noChangeArrowheads="1"/>
          </p:cNvSpPr>
          <p:nvPr/>
        </p:nvSpPr>
        <p:spPr bwMode="auto">
          <a:xfrm>
            <a:off x="2771800" y="4653136"/>
            <a:ext cx="436563" cy="436563"/>
          </a:xfrm>
          <a:prstGeom prst="ellipse">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r>
              <a:rPr lang="da-DK" sz="2400" dirty="0" smtClean="0">
                <a:solidFill>
                  <a:schemeClr val="bg1"/>
                </a:solidFill>
                <a:latin typeface="Verdana" pitchFamily="34" charset="0"/>
              </a:rPr>
              <a:t>3</a:t>
            </a:r>
            <a:endParaRPr lang="da-DK" sz="2400" dirty="0">
              <a:solidFill>
                <a:schemeClr val="bg1"/>
              </a:solidFill>
              <a:latin typeface="Verdana" pitchFamily="34" charset="0"/>
            </a:endParaRPr>
          </a:p>
        </p:txBody>
      </p:sp>
      <p:sp>
        <p:nvSpPr>
          <p:cNvPr id="37" name="Text Box 19"/>
          <p:cNvSpPr txBox="1">
            <a:spLocks noChangeAspect="1" noChangeArrowheads="1"/>
          </p:cNvSpPr>
          <p:nvPr/>
        </p:nvSpPr>
        <p:spPr bwMode="auto">
          <a:xfrm>
            <a:off x="6226205" y="2025751"/>
            <a:ext cx="2632075" cy="249299"/>
          </a:xfrm>
          <a:prstGeom prst="rect">
            <a:avLst/>
          </a:prstGeom>
          <a:noFill/>
          <a:ln w="3175" algn="ctr">
            <a:noFill/>
            <a:miter lim="800000"/>
            <a:headEnd/>
            <a:tailEnd/>
          </a:ln>
          <a:effectLst/>
        </p:spPr>
        <p:txBody>
          <a:bodyPr lIns="0" tIns="0" rIns="0" bIns="0" anchor="ctr">
            <a:spAutoFit/>
          </a:bodyPr>
          <a:lstStyle/>
          <a:p>
            <a:pPr>
              <a:lnSpc>
                <a:spcPct val="90000"/>
              </a:lnSpc>
            </a:pPr>
            <a:r>
              <a:rPr lang="da-DK" dirty="0" smtClean="0">
                <a:solidFill>
                  <a:schemeClr val="bg1"/>
                </a:solidFill>
                <a:latin typeface="Verdana" pitchFamily="34" charset="0"/>
              </a:rPr>
              <a:t>INTOSAI </a:t>
            </a:r>
            <a:endParaRPr lang="da-DK" dirty="0">
              <a:solidFill>
                <a:schemeClr val="bg1"/>
              </a:solidFill>
              <a:latin typeface="Verdana" pitchFamily="34" charset="0"/>
            </a:endParaRPr>
          </a:p>
        </p:txBody>
      </p:sp>
      <p:sp>
        <p:nvSpPr>
          <p:cNvPr id="40" name="Text Box 19"/>
          <p:cNvSpPr txBox="1">
            <a:spLocks noChangeAspect="1" noChangeArrowheads="1"/>
          </p:cNvSpPr>
          <p:nvPr/>
        </p:nvSpPr>
        <p:spPr bwMode="auto">
          <a:xfrm>
            <a:off x="6084168" y="2060848"/>
            <a:ext cx="2632075" cy="249299"/>
          </a:xfrm>
          <a:prstGeom prst="rect">
            <a:avLst/>
          </a:prstGeom>
          <a:noFill/>
          <a:ln w="3175" algn="ctr">
            <a:noFill/>
            <a:miter lim="800000"/>
            <a:headEnd/>
            <a:tailEnd/>
          </a:ln>
          <a:effectLst/>
        </p:spPr>
        <p:txBody>
          <a:bodyPr lIns="0" tIns="0" rIns="0" bIns="0" anchor="ctr">
            <a:spAutoFit/>
          </a:bodyPr>
          <a:lstStyle/>
          <a:p>
            <a:pPr>
              <a:lnSpc>
                <a:spcPct val="90000"/>
              </a:lnSpc>
            </a:pPr>
            <a:r>
              <a:rPr lang="da-DK" dirty="0" smtClean="0">
                <a:solidFill>
                  <a:schemeClr val="bg1"/>
                </a:solidFill>
                <a:latin typeface="Verdana" pitchFamily="34" charset="0"/>
              </a:rPr>
              <a:t>INTOSAI </a:t>
            </a:r>
            <a:endParaRPr lang="da-DK" dirty="0">
              <a:solidFill>
                <a:schemeClr val="bg1"/>
              </a:solidFill>
              <a:latin typeface="Verdana" pitchFamily="34" charset="0"/>
            </a:endParaRPr>
          </a:p>
        </p:txBody>
      </p:sp>
      <p:sp>
        <p:nvSpPr>
          <p:cNvPr id="41" name="Text Box 19"/>
          <p:cNvSpPr txBox="1">
            <a:spLocks noChangeAspect="1" noChangeArrowheads="1"/>
          </p:cNvSpPr>
          <p:nvPr/>
        </p:nvSpPr>
        <p:spPr bwMode="auto">
          <a:xfrm>
            <a:off x="6084168" y="1916832"/>
            <a:ext cx="1561003" cy="249299"/>
          </a:xfrm>
          <a:prstGeom prst="rect">
            <a:avLst/>
          </a:prstGeom>
          <a:noFill/>
          <a:ln w="3175" algn="ctr">
            <a:noFill/>
            <a:miter lim="800000"/>
            <a:headEnd/>
            <a:tailEnd/>
          </a:ln>
          <a:effectLst/>
        </p:spPr>
        <p:txBody>
          <a:bodyPr wrap="square" lIns="0" tIns="0" rIns="0" bIns="0" anchor="ctr">
            <a:spAutoFit/>
          </a:bodyPr>
          <a:lstStyle/>
          <a:p>
            <a:pPr>
              <a:lnSpc>
                <a:spcPct val="90000"/>
              </a:lnSpc>
            </a:pPr>
            <a:r>
              <a:rPr lang="da-DK" dirty="0" smtClean="0">
                <a:solidFill>
                  <a:schemeClr val="bg1"/>
                </a:solidFill>
                <a:latin typeface="Verdana" pitchFamily="34" charset="0"/>
              </a:rPr>
              <a:t>INTOSAI </a:t>
            </a:r>
            <a:endParaRPr lang="da-DK" dirty="0">
              <a:solidFill>
                <a:schemeClr val="bg1"/>
              </a:solidFill>
              <a:latin typeface="Verdana" pitchFamily="34" charset="0"/>
            </a:endParaRPr>
          </a:p>
        </p:txBody>
      </p:sp>
      <p:sp>
        <p:nvSpPr>
          <p:cNvPr id="33" name="Rektangel 32"/>
          <p:cNvSpPr/>
          <p:nvPr/>
        </p:nvSpPr>
        <p:spPr>
          <a:xfrm>
            <a:off x="6012160" y="2132856"/>
            <a:ext cx="151216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INTOSAI</a:t>
            </a:r>
            <a:endParaRPr lang="nb-NO" dirty="0">
              <a:solidFill>
                <a:schemeClr val="tx1"/>
              </a:solidFill>
            </a:endParaRPr>
          </a:p>
        </p:txBody>
      </p:sp>
      <p:sp>
        <p:nvSpPr>
          <p:cNvPr id="39" name="Rektangel 38"/>
          <p:cNvSpPr/>
          <p:nvPr/>
        </p:nvSpPr>
        <p:spPr>
          <a:xfrm>
            <a:off x="755576" y="4653136"/>
            <a:ext cx="1944216" cy="432048"/>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ISSAI framework</a:t>
            </a:r>
            <a:endParaRPr lang="nb-NO" dirty="0">
              <a:solidFill>
                <a:schemeClr val="tx1"/>
              </a:solidFill>
            </a:endParaRPr>
          </a:p>
        </p:txBody>
      </p:sp>
      <p:sp>
        <p:nvSpPr>
          <p:cNvPr id="47" name="Rektangel 46"/>
          <p:cNvSpPr/>
          <p:nvPr/>
        </p:nvSpPr>
        <p:spPr>
          <a:xfrm>
            <a:off x="899592" y="2564904"/>
            <a:ext cx="1800200" cy="432048"/>
          </a:xfrm>
          <a:prstGeom prst="rect">
            <a:avLst/>
          </a:prstGeom>
          <a:solidFill>
            <a:schemeClr val="bg1"/>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Implementation</a:t>
            </a:r>
            <a:endParaRPr lang="nb-NO"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ktangel 37"/>
          <p:cNvSpPr/>
          <p:nvPr/>
        </p:nvSpPr>
        <p:spPr>
          <a:xfrm>
            <a:off x="6012160" y="4077072"/>
            <a:ext cx="2520280" cy="10801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pPr>
            <a:r>
              <a:rPr lang="da-DK" dirty="0" smtClean="0">
                <a:solidFill>
                  <a:schemeClr val="tx1"/>
                </a:solidFill>
              </a:rPr>
              <a:t>The Professional Standards Committee (PSC) structure and tasks</a:t>
            </a:r>
            <a:endParaRPr lang="da-DK" dirty="0">
              <a:solidFill>
                <a:schemeClr val="tx1"/>
              </a:solidFill>
            </a:endParaRPr>
          </a:p>
        </p:txBody>
      </p:sp>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dirty="0">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dirty="0">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dirty="0">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dirty="0">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dirty="0">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dirty="0">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dirty="0">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dirty="0">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dirty="0">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dirty="0">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Committee</a:t>
            </a:r>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ittel 27"/>
          <p:cNvSpPr>
            <a:spLocks noGrp="1"/>
          </p:cNvSpPr>
          <p:nvPr>
            <p:ph type="title"/>
          </p:nvPr>
        </p:nvSpPr>
        <p:spPr/>
        <p:txBody>
          <a:bodyPr/>
          <a:lstStyle/>
          <a:p>
            <a:r>
              <a:rPr lang="da-DK" dirty="0" smtClean="0"/>
              <a:t>Content</a:t>
            </a:r>
            <a:endParaRPr lang="nb-NO" dirty="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2</a:t>
            </a:fld>
            <a:endParaRPr lang="da-DK" dirty="0">
              <a:solidFill>
                <a:prstClr val="black">
                  <a:tint val="75000"/>
                </a:prstClr>
              </a:solidFill>
            </a:endParaRPr>
          </a:p>
        </p:txBody>
      </p:sp>
      <p:sp>
        <p:nvSpPr>
          <p:cNvPr id="29" name="Arc 3"/>
          <p:cNvSpPr>
            <a:spLocks noChangeAspect="1"/>
          </p:cNvSpPr>
          <p:nvPr/>
        </p:nvSpPr>
        <p:spPr bwMode="auto">
          <a:xfrm rot="15223250" flipV="1">
            <a:off x="2957418" y="1627901"/>
            <a:ext cx="2750571" cy="3940597"/>
          </a:xfrm>
          <a:custGeom>
            <a:avLst/>
            <a:gdLst>
              <a:gd name="G0" fmla="+- 21600 0 0"/>
              <a:gd name="G1" fmla="+- 21600 0 0"/>
              <a:gd name="G2" fmla="+- 21600 0 0"/>
              <a:gd name="T0" fmla="*/ 42305 w 43200"/>
              <a:gd name="T1" fmla="*/ 15446 h 43200"/>
              <a:gd name="T2" fmla="*/ 39790 w 43200"/>
              <a:gd name="T3" fmla="*/ 9952 h 43200"/>
              <a:gd name="T4" fmla="*/ 21600 w 43200"/>
              <a:gd name="T5" fmla="*/ 21600 h 43200"/>
            </a:gdLst>
            <a:ahLst/>
            <a:cxnLst>
              <a:cxn ang="0">
                <a:pos x="T0" y="T1"/>
              </a:cxn>
              <a:cxn ang="0">
                <a:pos x="T2" y="T3"/>
              </a:cxn>
              <a:cxn ang="0">
                <a:pos x="T4" y="T5"/>
              </a:cxn>
            </a:cxnLst>
            <a:rect l="0" t="0" r="r" b="b"/>
            <a:pathLst>
              <a:path w="43200" h="43200" fill="none" extrusionOk="0">
                <a:moveTo>
                  <a:pt x="42304" y="15446"/>
                </a:moveTo>
                <a:cubicBezTo>
                  <a:pt x="42898" y="17443"/>
                  <a:pt x="43200" y="19516"/>
                  <a:pt x="43200" y="21600"/>
                </a:cubicBezTo>
                <a:cubicBezTo>
                  <a:pt x="43200" y="33529"/>
                  <a:pt x="33529" y="43200"/>
                  <a:pt x="21600" y="43200"/>
                </a:cubicBezTo>
                <a:cubicBezTo>
                  <a:pt x="9670" y="43200"/>
                  <a:pt x="0" y="33529"/>
                  <a:pt x="0" y="21600"/>
                </a:cubicBezTo>
                <a:cubicBezTo>
                  <a:pt x="0" y="9670"/>
                  <a:pt x="9670" y="0"/>
                  <a:pt x="21600" y="0"/>
                </a:cubicBezTo>
                <a:cubicBezTo>
                  <a:pt x="28963" y="-1"/>
                  <a:pt x="35819" y="3750"/>
                  <a:pt x="39790" y="9951"/>
                </a:cubicBezTo>
              </a:path>
              <a:path w="43200" h="43200" stroke="0" extrusionOk="0">
                <a:moveTo>
                  <a:pt x="42304" y="15446"/>
                </a:moveTo>
                <a:cubicBezTo>
                  <a:pt x="42898" y="17443"/>
                  <a:pt x="43200" y="19516"/>
                  <a:pt x="43200" y="21600"/>
                </a:cubicBezTo>
                <a:cubicBezTo>
                  <a:pt x="43200" y="33529"/>
                  <a:pt x="33529" y="43200"/>
                  <a:pt x="21600" y="43200"/>
                </a:cubicBezTo>
                <a:cubicBezTo>
                  <a:pt x="9670" y="43200"/>
                  <a:pt x="0" y="33529"/>
                  <a:pt x="0" y="21600"/>
                </a:cubicBezTo>
                <a:cubicBezTo>
                  <a:pt x="0" y="9670"/>
                  <a:pt x="9670" y="0"/>
                  <a:pt x="21600" y="0"/>
                </a:cubicBezTo>
                <a:cubicBezTo>
                  <a:pt x="28963" y="-1"/>
                  <a:pt x="35819" y="3750"/>
                  <a:pt x="39790" y="9951"/>
                </a:cubicBezTo>
                <a:lnTo>
                  <a:pt x="21600" y="21600"/>
                </a:lnTo>
                <a:close/>
              </a:path>
            </a:pathLst>
          </a:custGeom>
          <a:noFill/>
          <a:ln w="57150">
            <a:solidFill>
              <a:srgbClr val="DDDDDD"/>
            </a:solidFill>
            <a:round/>
            <a:headEnd type="arrow" w="lg" len="med"/>
            <a:tailEnd/>
          </a:ln>
          <a:effectLst>
            <a:outerShdw dist="35921" dir="2700000" algn="ctr" rotWithShape="0">
              <a:srgbClr val="C0C0C0">
                <a:alpha val="50000"/>
              </a:srgbClr>
            </a:outerShdw>
          </a:effectLst>
        </p:spPr>
        <p:txBody>
          <a:bodyPr rot="10800000" vert="eaVert" wrap="none" anchor="ctr"/>
          <a:lstStyle/>
          <a:p>
            <a:pPr algn="ctr"/>
            <a:endParaRPr lang="da-DK" sz="1600" dirty="0">
              <a:solidFill>
                <a:schemeClr val="bg1"/>
              </a:solidFill>
              <a:latin typeface="Verdana" pitchFamily="34" charset="0"/>
            </a:endParaRPr>
          </a:p>
        </p:txBody>
      </p:sp>
      <p:sp>
        <p:nvSpPr>
          <p:cNvPr id="30" name="Oval 20"/>
          <p:cNvSpPr>
            <a:spLocks noChangeArrowheads="1"/>
          </p:cNvSpPr>
          <p:nvPr/>
        </p:nvSpPr>
        <p:spPr bwMode="auto">
          <a:xfrm>
            <a:off x="5564197" y="2143116"/>
            <a:ext cx="436563" cy="436563"/>
          </a:xfrm>
          <a:prstGeom prst="ellipse">
            <a:avLst/>
          </a:prstGeom>
          <a:solidFill>
            <a:schemeClr val="tx1"/>
          </a:solidFill>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r>
              <a:rPr lang="da-DK" sz="2400" dirty="0">
                <a:solidFill>
                  <a:schemeClr val="bg1"/>
                </a:solidFill>
                <a:latin typeface="Verdana" pitchFamily="34" charset="0"/>
              </a:rPr>
              <a:t>1</a:t>
            </a:r>
          </a:p>
        </p:txBody>
      </p:sp>
      <p:sp>
        <p:nvSpPr>
          <p:cNvPr id="31" name="Oval 20"/>
          <p:cNvSpPr>
            <a:spLocks noChangeArrowheads="1"/>
          </p:cNvSpPr>
          <p:nvPr/>
        </p:nvSpPr>
        <p:spPr bwMode="auto">
          <a:xfrm>
            <a:off x="5508104" y="4365104"/>
            <a:ext cx="436563" cy="436563"/>
          </a:xfrm>
          <a:prstGeom prst="ellipse">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r>
              <a:rPr lang="da-DK" sz="2400" dirty="0" smtClean="0">
                <a:solidFill>
                  <a:schemeClr val="bg1"/>
                </a:solidFill>
                <a:latin typeface="Verdana" pitchFamily="34" charset="0"/>
              </a:rPr>
              <a:t>2</a:t>
            </a:r>
            <a:endParaRPr lang="da-DK" sz="2400" dirty="0">
              <a:solidFill>
                <a:schemeClr val="bg1"/>
              </a:solidFill>
              <a:latin typeface="Verdana" pitchFamily="34" charset="0"/>
            </a:endParaRPr>
          </a:p>
        </p:txBody>
      </p:sp>
      <p:sp>
        <p:nvSpPr>
          <p:cNvPr id="32" name="Oval 20"/>
          <p:cNvSpPr>
            <a:spLocks noChangeArrowheads="1"/>
          </p:cNvSpPr>
          <p:nvPr/>
        </p:nvSpPr>
        <p:spPr bwMode="auto">
          <a:xfrm>
            <a:off x="2771800" y="2564904"/>
            <a:ext cx="436563" cy="436563"/>
          </a:xfrm>
          <a:prstGeom prst="ellipse">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r>
              <a:rPr lang="da-DK" sz="2400" dirty="0" smtClean="0">
                <a:solidFill>
                  <a:schemeClr val="bg1"/>
                </a:solidFill>
                <a:latin typeface="Verdana" pitchFamily="34" charset="0"/>
              </a:rPr>
              <a:t>4</a:t>
            </a:r>
            <a:endParaRPr lang="da-DK" sz="2400" dirty="0">
              <a:solidFill>
                <a:schemeClr val="bg1"/>
              </a:solidFill>
              <a:latin typeface="Verdana" pitchFamily="34" charset="0"/>
            </a:endParaRPr>
          </a:p>
        </p:txBody>
      </p:sp>
      <p:sp>
        <p:nvSpPr>
          <p:cNvPr id="35" name="Oval 20"/>
          <p:cNvSpPr>
            <a:spLocks noChangeArrowheads="1"/>
          </p:cNvSpPr>
          <p:nvPr/>
        </p:nvSpPr>
        <p:spPr bwMode="auto">
          <a:xfrm>
            <a:off x="2771800" y="4653136"/>
            <a:ext cx="436563" cy="436563"/>
          </a:xfrm>
          <a:prstGeom prst="ellipse">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r>
              <a:rPr lang="da-DK" sz="2400" dirty="0" smtClean="0">
                <a:solidFill>
                  <a:schemeClr val="bg1"/>
                </a:solidFill>
                <a:latin typeface="Verdana" pitchFamily="34" charset="0"/>
              </a:rPr>
              <a:t>3</a:t>
            </a:r>
            <a:endParaRPr lang="da-DK" sz="2400" dirty="0">
              <a:solidFill>
                <a:schemeClr val="bg1"/>
              </a:solidFill>
              <a:latin typeface="Verdana" pitchFamily="34" charset="0"/>
            </a:endParaRPr>
          </a:p>
        </p:txBody>
      </p:sp>
      <p:sp>
        <p:nvSpPr>
          <p:cNvPr id="37" name="Text Box 19"/>
          <p:cNvSpPr txBox="1">
            <a:spLocks noChangeAspect="1" noChangeArrowheads="1"/>
          </p:cNvSpPr>
          <p:nvPr/>
        </p:nvSpPr>
        <p:spPr bwMode="auto">
          <a:xfrm>
            <a:off x="6226205" y="2025751"/>
            <a:ext cx="2632075" cy="249299"/>
          </a:xfrm>
          <a:prstGeom prst="rect">
            <a:avLst/>
          </a:prstGeom>
          <a:noFill/>
          <a:ln w="3175" algn="ctr">
            <a:noFill/>
            <a:miter lim="800000"/>
            <a:headEnd/>
            <a:tailEnd/>
          </a:ln>
          <a:effectLst/>
        </p:spPr>
        <p:txBody>
          <a:bodyPr lIns="0" tIns="0" rIns="0" bIns="0" anchor="ctr">
            <a:spAutoFit/>
          </a:bodyPr>
          <a:lstStyle/>
          <a:p>
            <a:pPr>
              <a:lnSpc>
                <a:spcPct val="90000"/>
              </a:lnSpc>
            </a:pPr>
            <a:r>
              <a:rPr lang="da-DK" dirty="0" smtClean="0">
                <a:solidFill>
                  <a:schemeClr val="bg1"/>
                </a:solidFill>
                <a:latin typeface="Verdana" pitchFamily="34" charset="0"/>
              </a:rPr>
              <a:t>INTOSAI </a:t>
            </a:r>
            <a:endParaRPr lang="da-DK" dirty="0">
              <a:solidFill>
                <a:schemeClr val="bg1"/>
              </a:solidFill>
              <a:latin typeface="Verdana" pitchFamily="34" charset="0"/>
            </a:endParaRPr>
          </a:p>
        </p:txBody>
      </p:sp>
      <p:sp>
        <p:nvSpPr>
          <p:cNvPr id="40" name="Text Box 19"/>
          <p:cNvSpPr txBox="1">
            <a:spLocks noChangeAspect="1" noChangeArrowheads="1"/>
          </p:cNvSpPr>
          <p:nvPr/>
        </p:nvSpPr>
        <p:spPr bwMode="auto">
          <a:xfrm>
            <a:off x="6084168" y="2060848"/>
            <a:ext cx="2632075" cy="249299"/>
          </a:xfrm>
          <a:prstGeom prst="rect">
            <a:avLst/>
          </a:prstGeom>
          <a:noFill/>
          <a:ln w="3175" algn="ctr">
            <a:noFill/>
            <a:miter lim="800000"/>
            <a:headEnd/>
            <a:tailEnd/>
          </a:ln>
          <a:effectLst/>
        </p:spPr>
        <p:txBody>
          <a:bodyPr lIns="0" tIns="0" rIns="0" bIns="0" anchor="ctr">
            <a:spAutoFit/>
          </a:bodyPr>
          <a:lstStyle/>
          <a:p>
            <a:pPr>
              <a:lnSpc>
                <a:spcPct val="90000"/>
              </a:lnSpc>
            </a:pPr>
            <a:r>
              <a:rPr lang="da-DK" dirty="0" smtClean="0">
                <a:solidFill>
                  <a:schemeClr val="bg1"/>
                </a:solidFill>
                <a:latin typeface="Verdana" pitchFamily="34" charset="0"/>
              </a:rPr>
              <a:t>INTOSAI </a:t>
            </a:r>
            <a:endParaRPr lang="da-DK" dirty="0">
              <a:solidFill>
                <a:schemeClr val="bg1"/>
              </a:solidFill>
              <a:latin typeface="Verdana" pitchFamily="34" charset="0"/>
            </a:endParaRPr>
          </a:p>
        </p:txBody>
      </p:sp>
      <p:sp>
        <p:nvSpPr>
          <p:cNvPr id="41" name="Text Box 19"/>
          <p:cNvSpPr txBox="1">
            <a:spLocks noChangeAspect="1" noChangeArrowheads="1"/>
          </p:cNvSpPr>
          <p:nvPr/>
        </p:nvSpPr>
        <p:spPr bwMode="auto">
          <a:xfrm>
            <a:off x="6084168" y="1916832"/>
            <a:ext cx="1561003" cy="249299"/>
          </a:xfrm>
          <a:prstGeom prst="rect">
            <a:avLst/>
          </a:prstGeom>
          <a:noFill/>
          <a:ln w="3175" algn="ctr">
            <a:noFill/>
            <a:miter lim="800000"/>
            <a:headEnd/>
            <a:tailEnd/>
          </a:ln>
          <a:effectLst/>
        </p:spPr>
        <p:txBody>
          <a:bodyPr wrap="square" lIns="0" tIns="0" rIns="0" bIns="0" anchor="ctr">
            <a:spAutoFit/>
          </a:bodyPr>
          <a:lstStyle/>
          <a:p>
            <a:pPr>
              <a:lnSpc>
                <a:spcPct val="90000"/>
              </a:lnSpc>
            </a:pPr>
            <a:r>
              <a:rPr lang="da-DK" dirty="0" smtClean="0">
                <a:solidFill>
                  <a:schemeClr val="bg1"/>
                </a:solidFill>
                <a:latin typeface="Verdana" pitchFamily="34" charset="0"/>
              </a:rPr>
              <a:t>INTOSAI </a:t>
            </a:r>
            <a:endParaRPr lang="da-DK" dirty="0">
              <a:solidFill>
                <a:schemeClr val="bg1"/>
              </a:solidFill>
              <a:latin typeface="Verdana" pitchFamily="34" charset="0"/>
            </a:endParaRPr>
          </a:p>
        </p:txBody>
      </p:sp>
      <p:sp>
        <p:nvSpPr>
          <p:cNvPr id="33" name="Rektangel 32"/>
          <p:cNvSpPr/>
          <p:nvPr/>
        </p:nvSpPr>
        <p:spPr>
          <a:xfrm>
            <a:off x="6084168" y="2132856"/>
            <a:ext cx="1296144"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INTOSAI</a:t>
            </a:r>
            <a:endParaRPr lang="nb-NO" dirty="0">
              <a:solidFill>
                <a:schemeClr val="tx1"/>
              </a:solidFill>
            </a:endParaRPr>
          </a:p>
        </p:txBody>
      </p:sp>
      <p:sp>
        <p:nvSpPr>
          <p:cNvPr id="39" name="Rektangel 38"/>
          <p:cNvSpPr/>
          <p:nvPr/>
        </p:nvSpPr>
        <p:spPr>
          <a:xfrm>
            <a:off x="755576" y="4653136"/>
            <a:ext cx="2016224" cy="5040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ISSAI framework</a:t>
            </a:r>
            <a:endParaRPr lang="nb-NO" dirty="0">
              <a:solidFill>
                <a:schemeClr val="tx1"/>
              </a:solidFill>
            </a:endParaRPr>
          </a:p>
        </p:txBody>
      </p:sp>
      <p:sp>
        <p:nvSpPr>
          <p:cNvPr id="47" name="Rektangel 46"/>
          <p:cNvSpPr/>
          <p:nvPr/>
        </p:nvSpPr>
        <p:spPr>
          <a:xfrm>
            <a:off x="755576" y="2564904"/>
            <a:ext cx="2016224"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Implementation</a:t>
            </a:r>
            <a:endParaRPr lang="nb-NO"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a:bodyPr>
          <a:lstStyle/>
          <a:p>
            <a:r>
              <a:rPr lang="da-DK" dirty="0" smtClean="0"/>
              <a:t>Adoption and </a:t>
            </a:r>
            <a:r>
              <a:rPr lang="da-DK" dirty="0" err="1" smtClean="0"/>
              <a:t>Implementation</a:t>
            </a:r>
            <a:endParaRPr lang="da-DK" dirty="0"/>
          </a:p>
        </p:txBody>
      </p:sp>
      <p:sp>
        <p:nvSpPr>
          <p:cNvPr id="28" name="Plassholder for innhold 27"/>
          <p:cNvSpPr>
            <a:spLocks noGrp="1"/>
          </p:cNvSpPr>
          <p:nvPr>
            <p:ph idx="1"/>
          </p:nvPr>
        </p:nvSpPr>
        <p:spPr>
          <a:xfrm>
            <a:off x="457200" y="1600201"/>
            <a:ext cx="8229600" cy="4061048"/>
          </a:xfrm>
        </p:spPr>
        <p:txBody>
          <a:bodyPr>
            <a:normAutofit lnSpcReduction="10000"/>
          </a:bodyPr>
          <a:lstStyle/>
          <a:p>
            <a:endParaRPr lang="nb-NO" dirty="0" smtClean="0"/>
          </a:p>
          <a:p>
            <a:r>
              <a:rPr lang="nb-NO" dirty="0" smtClean="0"/>
              <a:t>Responsibility of all INTOSAI members to help establish the ISSAI framework as a common frame of reference for public sector auditing</a:t>
            </a:r>
          </a:p>
          <a:p>
            <a:endParaRPr lang="nb-NO" dirty="0" smtClean="0"/>
          </a:p>
          <a:p>
            <a:r>
              <a:rPr lang="nb-NO" dirty="0" smtClean="0"/>
              <a:t>Two important aspects to address:</a:t>
            </a:r>
          </a:p>
          <a:p>
            <a:pPr lvl="1"/>
            <a:r>
              <a:rPr lang="nb-NO" dirty="0" smtClean="0"/>
              <a:t>adoption</a:t>
            </a:r>
          </a:p>
          <a:p>
            <a:pPr lvl="1"/>
            <a:r>
              <a:rPr lang="nb-NO" dirty="0" smtClean="0"/>
              <a:t>implementation</a:t>
            </a:r>
            <a:endParaRPr lang="nb-NO" dirty="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20</a:t>
            </a:fld>
            <a:endParaRPr lang="da-DK">
              <a:solidFill>
                <a:prstClr val="black">
                  <a:tint val="75000"/>
                </a:prstClr>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a:bodyPr>
          <a:lstStyle/>
          <a:p>
            <a:r>
              <a:rPr lang="da-DK" dirty="0" smtClean="0"/>
              <a:t>Adoption</a:t>
            </a:r>
            <a:endParaRPr lang="da-DK" dirty="0"/>
          </a:p>
        </p:txBody>
      </p:sp>
      <p:sp>
        <p:nvSpPr>
          <p:cNvPr id="34" name="Pladsholder til indhold 33"/>
          <p:cNvSpPr>
            <a:spLocks noGrp="1"/>
          </p:cNvSpPr>
          <p:nvPr>
            <p:ph idx="1"/>
          </p:nvPr>
        </p:nvSpPr>
        <p:spPr>
          <a:xfrm>
            <a:off x="457200" y="1428736"/>
            <a:ext cx="8229600" cy="4376527"/>
          </a:xfrm>
        </p:spPr>
        <p:txBody>
          <a:bodyPr>
            <a:normAutofit/>
          </a:bodyPr>
          <a:lstStyle/>
          <a:p>
            <a:pPr marL="0" indent="0">
              <a:buFont typeface="Arial" charset="0"/>
              <a:buNone/>
            </a:pPr>
            <a:r>
              <a:rPr lang="da-DK" sz="2400" dirty="0" err="1" smtClean="0"/>
              <a:t>Aspects</a:t>
            </a:r>
            <a:r>
              <a:rPr lang="da-DK" sz="2400" dirty="0" smtClean="0"/>
              <a:t> to </a:t>
            </a:r>
            <a:r>
              <a:rPr lang="da-DK" sz="2400" dirty="0" err="1" smtClean="0"/>
              <a:t>be</a:t>
            </a:r>
            <a:r>
              <a:rPr lang="da-DK" sz="2400" dirty="0" smtClean="0"/>
              <a:t> </a:t>
            </a:r>
            <a:r>
              <a:rPr lang="da-DK" sz="2400" dirty="0" err="1" smtClean="0"/>
              <a:t>considered</a:t>
            </a:r>
            <a:r>
              <a:rPr lang="da-DK" sz="2400" dirty="0" smtClean="0"/>
              <a:t> by top management:</a:t>
            </a:r>
          </a:p>
          <a:p>
            <a:r>
              <a:rPr lang="da-DK" sz="2400" dirty="0" err="1" smtClean="0"/>
              <a:t>mandate</a:t>
            </a:r>
            <a:r>
              <a:rPr lang="da-DK" sz="2400" dirty="0" smtClean="0"/>
              <a:t> and requirements in a national </a:t>
            </a:r>
            <a:r>
              <a:rPr lang="da-DK" sz="2400" dirty="0" err="1" smtClean="0"/>
              <a:t>context</a:t>
            </a:r>
            <a:r>
              <a:rPr lang="da-DK" sz="2400" dirty="0" smtClean="0"/>
              <a:t>;</a:t>
            </a:r>
          </a:p>
          <a:p>
            <a:r>
              <a:rPr lang="da-DK" sz="2400" dirty="0" err="1" smtClean="0"/>
              <a:t>what</a:t>
            </a:r>
            <a:r>
              <a:rPr lang="da-DK" sz="2400" dirty="0" smtClean="0"/>
              <a:t> implications will an implemenation have on the </a:t>
            </a:r>
            <a:r>
              <a:rPr lang="da-DK" sz="2400" dirty="0" err="1" smtClean="0"/>
              <a:t>specific</a:t>
            </a:r>
            <a:r>
              <a:rPr lang="da-DK" sz="2400" dirty="0" smtClean="0"/>
              <a:t> SAI;</a:t>
            </a:r>
          </a:p>
          <a:p>
            <a:r>
              <a:rPr lang="da-DK" sz="2400" dirty="0" smtClean="0"/>
              <a:t>current audit environment;</a:t>
            </a:r>
          </a:p>
          <a:p>
            <a:r>
              <a:rPr lang="da-DK" sz="2400" dirty="0" smtClean="0"/>
              <a:t>the need for carrying out </a:t>
            </a:r>
            <a:r>
              <a:rPr lang="da-DK" sz="2400" i="1" dirty="0" smtClean="0"/>
              <a:t>Gap Analyses</a:t>
            </a:r>
            <a:r>
              <a:rPr lang="da-DK" sz="2400" dirty="0" smtClean="0"/>
              <a:t> and </a:t>
            </a:r>
            <a:r>
              <a:rPr lang="da-DK" sz="2400" i="1" dirty="0" err="1" smtClean="0"/>
              <a:t>Risk</a:t>
            </a:r>
            <a:r>
              <a:rPr lang="da-DK" sz="2400" i="1" dirty="0" smtClean="0"/>
              <a:t> </a:t>
            </a:r>
            <a:r>
              <a:rPr lang="da-DK" sz="2400" i="1" dirty="0" err="1" smtClean="0"/>
              <a:t>Assesment</a:t>
            </a:r>
            <a:r>
              <a:rPr lang="da-DK" sz="2400" i="1" dirty="0" smtClean="0"/>
              <a:t>;</a:t>
            </a:r>
          </a:p>
          <a:p>
            <a:r>
              <a:rPr lang="da-DK" sz="2400" dirty="0" smtClean="0"/>
              <a:t>peer </a:t>
            </a:r>
            <a:r>
              <a:rPr lang="da-DK" sz="2400" dirty="0" err="1" smtClean="0"/>
              <a:t>review</a:t>
            </a:r>
            <a:r>
              <a:rPr lang="da-DK" sz="2400" dirty="0" smtClean="0"/>
              <a:t>;</a:t>
            </a:r>
          </a:p>
          <a:p>
            <a:r>
              <a:rPr lang="en-US" sz="2400" dirty="0" smtClean="0"/>
              <a:t>necessary steps before final decision on implementation;</a:t>
            </a:r>
          </a:p>
          <a:p>
            <a:r>
              <a:rPr lang="en-US" sz="2400" dirty="0" smtClean="0"/>
              <a:t>resources needed – in-house/external.</a:t>
            </a:r>
            <a:endParaRPr lang="da-DK" sz="2400" dirty="0" smtClean="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21</a:t>
            </a:fld>
            <a:endParaRPr lang="da-DK">
              <a:solidFill>
                <a:prstClr val="black">
                  <a:tint val="75000"/>
                </a:prstClr>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a:bodyPr>
          <a:lstStyle/>
          <a:p>
            <a:r>
              <a:rPr lang="da-DK" dirty="0" smtClean="0"/>
              <a:t>Implementation</a:t>
            </a:r>
            <a:endParaRPr lang="da-DK" dirty="0"/>
          </a:p>
        </p:txBody>
      </p:sp>
      <p:sp>
        <p:nvSpPr>
          <p:cNvPr id="34" name="Pladsholder til indhold 33"/>
          <p:cNvSpPr>
            <a:spLocks noGrp="1"/>
          </p:cNvSpPr>
          <p:nvPr>
            <p:ph idx="1"/>
          </p:nvPr>
        </p:nvSpPr>
        <p:spPr>
          <a:xfrm>
            <a:off x="457200" y="1428736"/>
            <a:ext cx="8229600" cy="4376527"/>
          </a:xfrm>
        </p:spPr>
        <p:txBody>
          <a:bodyPr>
            <a:normAutofit/>
          </a:bodyPr>
          <a:lstStyle/>
          <a:p>
            <a:pPr lvl="0">
              <a:buNone/>
            </a:pPr>
            <a:endParaRPr lang="en-US" sz="2400" dirty="0" smtClean="0"/>
          </a:p>
          <a:p>
            <a:pPr lvl="0">
              <a:buNone/>
            </a:pPr>
            <a:endParaRPr lang="en-US" sz="2400" dirty="0" smtClean="0"/>
          </a:p>
          <a:p>
            <a:pPr lvl="0">
              <a:buNone/>
            </a:pPr>
            <a:r>
              <a:rPr lang="en-US" sz="2400" dirty="0" smtClean="0"/>
              <a:t>Consider the SAI’s ISSAI implementation options:</a:t>
            </a:r>
          </a:p>
          <a:p>
            <a:pPr lvl="1"/>
            <a:r>
              <a:rPr lang="en-US" sz="2400" dirty="0" smtClean="0"/>
              <a:t>as authoritative standards;</a:t>
            </a:r>
          </a:p>
          <a:p>
            <a:pPr lvl="1"/>
            <a:r>
              <a:rPr lang="en-US" sz="2400" dirty="0" smtClean="0"/>
              <a:t>as guidance;</a:t>
            </a:r>
          </a:p>
          <a:p>
            <a:pPr lvl="1"/>
            <a:r>
              <a:rPr lang="en-US" sz="2400" dirty="0" smtClean="0"/>
              <a:t>to support other standards;</a:t>
            </a:r>
          </a:p>
          <a:p>
            <a:pPr lvl="1"/>
            <a:r>
              <a:rPr lang="en-US" sz="2400" dirty="0" smtClean="0"/>
              <a:t>compliance audit as part of financial audit or as stand- alone audit.</a:t>
            </a:r>
          </a:p>
          <a:p>
            <a:pPr lvl="0"/>
            <a:endParaRPr lang="en-US" sz="2400" dirty="0" smtClean="0"/>
          </a:p>
          <a:p>
            <a:pPr lvl="0"/>
            <a:endParaRPr lang="en-US" sz="2400" dirty="0" smtClean="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22</a:t>
            </a:fld>
            <a:endParaRPr lang="da-DK">
              <a:solidFill>
                <a:prstClr val="black">
                  <a:tint val="75000"/>
                </a:prstClr>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a:bodyPr>
          <a:lstStyle/>
          <a:p>
            <a:r>
              <a:rPr lang="da-DK" dirty="0" smtClean="0"/>
              <a:t>Implementation</a:t>
            </a:r>
            <a:endParaRPr lang="da-DK" dirty="0"/>
          </a:p>
        </p:txBody>
      </p:sp>
      <p:sp>
        <p:nvSpPr>
          <p:cNvPr id="34" name="Pladsholder til indhold 33"/>
          <p:cNvSpPr>
            <a:spLocks noGrp="1"/>
          </p:cNvSpPr>
          <p:nvPr>
            <p:ph idx="1"/>
          </p:nvPr>
        </p:nvSpPr>
        <p:spPr>
          <a:xfrm>
            <a:off x="457200" y="1428736"/>
            <a:ext cx="8229600" cy="4376527"/>
          </a:xfrm>
        </p:spPr>
        <p:txBody>
          <a:bodyPr>
            <a:normAutofit lnSpcReduction="10000"/>
          </a:bodyPr>
          <a:lstStyle/>
          <a:p>
            <a:pPr lvl="0"/>
            <a:endParaRPr lang="en-US" sz="2400" dirty="0" smtClean="0"/>
          </a:p>
          <a:p>
            <a:pPr lvl="0">
              <a:buNone/>
            </a:pPr>
            <a:r>
              <a:rPr lang="en-US" sz="2400" dirty="0" smtClean="0"/>
              <a:t>Consider:</a:t>
            </a:r>
          </a:p>
          <a:p>
            <a:pPr lvl="0"/>
            <a:r>
              <a:rPr lang="en-US" sz="2400" dirty="0" smtClean="0"/>
              <a:t>in-house implementation;</a:t>
            </a:r>
            <a:endParaRPr lang="nb-NO" sz="2400" dirty="0" smtClean="0"/>
          </a:p>
          <a:p>
            <a:pPr lvl="0"/>
            <a:r>
              <a:rPr lang="en-US" sz="2400" dirty="0" smtClean="0"/>
              <a:t>IDI/Regional implementation;</a:t>
            </a:r>
            <a:endParaRPr lang="nb-NO" sz="2400" dirty="0" smtClean="0"/>
          </a:p>
          <a:p>
            <a:pPr lvl="0"/>
            <a:r>
              <a:rPr lang="en-US" sz="2400" dirty="0" smtClean="0"/>
              <a:t>SAI-to-SAI implementation support;</a:t>
            </a:r>
            <a:endParaRPr lang="nb-NO" sz="2400" dirty="0" smtClean="0"/>
          </a:p>
          <a:p>
            <a:pPr lvl="0"/>
            <a:r>
              <a:rPr lang="en-US" sz="2400" dirty="0" smtClean="0"/>
              <a:t>use of other donors and service providers;</a:t>
            </a:r>
            <a:endParaRPr lang="nb-NO" sz="2400" dirty="0" smtClean="0"/>
          </a:p>
          <a:p>
            <a:pPr lvl="0"/>
            <a:r>
              <a:rPr lang="en-US" sz="2400" dirty="0" smtClean="0"/>
              <a:t>full package vs. gradual implementation;</a:t>
            </a:r>
          </a:p>
          <a:p>
            <a:pPr lvl="0"/>
            <a:r>
              <a:rPr lang="en-US" sz="2400" dirty="0" smtClean="0"/>
              <a:t>work out implementation guides;</a:t>
            </a:r>
            <a:endParaRPr lang="nb-NO" sz="2400" dirty="0" smtClean="0"/>
          </a:p>
          <a:p>
            <a:pPr lvl="0"/>
            <a:r>
              <a:rPr lang="en-US" sz="2400" dirty="0" smtClean="0"/>
              <a:t>stakeholders in implementation (in-house and external);</a:t>
            </a:r>
          </a:p>
          <a:p>
            <a:pPr lvl="0"/>
            <a:r>
              <a:rPr lang="en-US" sz="2400" dirty="0" smtClean="0"/>
              <a:t>need for specific guidelines on a lower level.</a:t>
            </a:r>
            <a:endParaRPr lang="da-DK" sz="2400" dirty="0" smtClean="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23</a:t>
            </a:fld>
            <a:endParaRPr lang="da-DK">
              <a:solidFill>
                <a:prstClr val="black">
                  <a:tint val="75000"/>
                </a:prstClr>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a:bodyPr>
          <a:lstStyle/>
          <a:p>
            <a:r>
              <a:rPr lang="da-DK" dirty="0" smtClean="0"/>
              <a:t>Implementation steps</a:t>
            </a:r>
            <a:endParaRPr lang="da-DK" dirty="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24</a:t>
            </a:fld>
            <a:endParaRPr lang="da-DK">
              <a:solidFill>
                <a:prstClr val="black">
                  <a:tint val="75000"/>
                </a:prstClr>
              </a:solidFill>
            </a:endParaRPr>
          </a:p>
        </p:txBody>
      </p:sp>
      <p:sp>
        <p:nvSpPr>
          <p:cNvPr id="35" name="Rektangel 34"/>
          <p:cNvSpPr/>
          <p:nvPr/>
        </p:nvSpPr>
        <p:spPr>
          <a:xfrm>
            <a:off x="683568" y="4437112"/>
            <a:ext cx="1872208" cy="576064"/>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Awareness</a:t>
            </a:r>
            <a:r>
              <a:rPr lang="nb-NO" dirty="0" smtClean="0"/>
              <a:t> </a:t>
            </a:r>
            <a:endParaRPr lang="nb-NO" dirty="0"/>
          </a:p>
        </p:txBody>
      </p:sp>
      <p:sp>
        <p:nvSpPr>
          <p:cNvPr id="36" name="Rektangel 35"/>
          <p:cNvSpPr/>
          <p:nvPr/>
        </p:nvSpPr>
        <p:spPr>
          <a:xfrm>
            <a:off x="5724128" y="1844824"/>
            <a:ext cx="1872208" cy="576064"/>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Sustaining results</a:t>
            </a:r>
            <a:endParaRPr lang="nb-NO" dirty="0">
              <a:solidFill>
                <a:schemeClr val="tx1"/>
              </a:solidFill>
            </a:endParaRPr>
          </a:p>
        </p:txBody>
      </p:sp>
      <p:sp>
        <p:nvSpPr>
          <p:cNvPr id="37" name="Rektangel 36"/>
          <p:cNvSpPr/>
          <p:nvPr/>
        </p:nvSpPr>
        <p:spPr>
          <a:xfrm>
            <a:off x="4355976" y="2492896"/>
            <a:ext cx="1872208" cy="576064"/>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Applying</a:t>
            </a:r>
            <a:endParaRPr lang="nb-NO" dirty="0">
              <a:solidFill>
                <a:schemeClr val="tx1"/>
              </a:solidFill>
            </a:endParaRPr>
          </a:p>
        </p:txBody>
      </p:sp>
      <p:sp>
        <p:nvSpPr>
          <p:cNvPr id="38" name="Rektangel 37"/>
          <p:cNvSpPr/>
          <p:nvPr/>
        </p:nvSpPr>
        <p:spPr>
          <a:xfrm>
            <a:off x="3059832" y="3140968"/>
            <a:ext cx="1872208" cy="576064"/>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Learning</a:t>
            </a:r>
            <a:endParaRPr lang="nb-NO" dirty="0">
              <a:solidFill>
                <a:schemeClr val="tx1"/>
              </a:solidFill>
            </a:endParaRPr>
          </a:p>
        </p:txBody>
      </p:sp>
      <p:sp>
        <p:nvSpPr>
          <p:cNvPr id="39" name="Rektangel 38"/>
          <p:cNvSpPr/>
          <p:nvPr/>
        </p:nvSpPr>
        <p:spPr>
          <a:xfrm>
            <a:off x="1763688" y="3789040"/>
            <a:ext cx="1872208" cy="576064"/>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Priority needs</a:t>
            </a:r>
            <a:endParaRPr lang="nb-NO" dirty="0">
              <a:solidFill>
                <a:schemeClr val="tx1"/>
              </a:solidFill>
            </a:endParaRPr>
          </a:p>
        </p:txBody>
      </p:sp>
      <p:sp>
        <p:nvSpPr>
          <p:cNvPr id="41" name="Bøyd pil 40"/>
          <p:cNvSpPr/>
          <p:nvPr/>
        </p:nvSpPr>
        <p:spPr>
          <a:xfrm rot="10800000">
            <a:off x="4932040" y="3068960"/>
            <a:ext cx="504056" cy="648072"/>
          </a:xfrm>
          <a:prstGeom prst="bentArrow">
            <a:avLst>
              <a:gd name="adj1" fmla="val 25000"/>
              <a:gd name="adj2" fmla="val 24084"/>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solidFill>
                <a:schemeClr val="tx1"/>
              </a:solidFill>
            </a:endParaRPr>
          </a:p>
        </p:txBody>
      </p:sp>
      <p:sp>
        <p:nvSpPr>
          <p:cNvPr id="42" name="Bøyd pil 41"/>
          <p:cNvSpPr/>
          <p:nvPr/>
        </p:nvSpPr>
        <p:spPr>
          <a:xfrm>
            <a:off x="3851920" y="2492896"/>
            <a:ext cx="504056" cy="648072"/>
          </a:xfrm>
          <a:prstGeom prst="bentArrow">
            <a:avLst>
              <a:gd name="adj1" fmla="val 25000"/>
              <a:gd name="adj2" fmla="val 24084"/>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solidFill>
                <a:schemeClr val="tx1"/>
              </a:solidFill>
            </a:endParaRPr>
          </a:p>
        </p:txBody>
      </p:sp>
      <p:sp>
        <p:nvSpPr>
          <p:cNvPr id="44" name="Venstrebuet pil 43"/>
          <p:cNvSpPr/>
          <p:nvPr/>
        </p:nvSpPr>
        <p:spPr>
          <a:xfrm rot="3545980">
            <a:off x="5473656" y="2242016"/>
            <a:ext cx="1375118" cy="3161001"/>
          </a:xfrm>
          <a:prstGeom prst="curvedLeftArrow">
            <a:avLst>
              <a:gd name="adj1" fmla="val 25000"/>
              <a:gd name="adj2" fmla="val 50000"/>
              <a:gd name="adj3" fmla="val 2599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solidFill>
                <a:schemeClr val="tx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a:bodyPr>
          <a:lstStyle/>
          <a:p>
            <a:r>
              <a:rPr lang="da-DK" dirty="0" smtClean="0"/>
              <a:t>Implementation</a:t>
            </a:r>
            <a:endParaRPr lang="da-DK" dirty="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25</a:t>
            </a:fld>
            <a:endParaRPr lang="da-DK">
              <a:solidFill>
                <a:prstClr val="black">
                  <a:tint val="75000"/>
                </a:prstClr>
              </a:solidFill>
            </a:endParaRPr>
          </a:p>
        </p:txBody>
      </p:sp>
      <p:pic>
        <p:nvPicPr>
          <p:cNvPr id="20483" name="Picture 3" descr="C:\Documents and Settings\LEA\Lokale innstillinger\Temporary Internet Files\Content.IE5\ZDS6BJVF\MC900297141[1].wmf"/>
          <p:cNvPicPr>
            <a:picLocks noChangeAspect="1" noChangeArrowheads="1"/>
          </p:cNvPicPr>
          <p:nvPr/>
        </p:nvPicPr>
        <p:blipFill>
          <a:blip r:embed="rId3" cstate="print">
            <a:grayscl/>
          </a:blip>
          <a:srcRect/>
          <a:stretch>
            <a:fillRect/>
          </a:stretch>
        </p:blipFill>
        <p:spPr bwMode="auto">
          <a:xfrm>
            <a:off x="2699792" y="2204864"/>
            <a:ext cx="3672408" cy="2461987"/>
          </a:xfrm>
          <a:prstGeom prst="rect">
            <a:avLst/>
          </a:prstGeom>
          <a:noFill/>
        </p:spPr>
      </p:pic>
      <p:sp>
        <p:nvSpPr>
          <p:cNvPr id="28" name="TekstSylinder 27"/>
          <p:cNvSpPr txBox="1"/>
          <p:nvPr/>
        </p:nvSpPr>
        <p:spPr>
          <a:xfrm>
            <a:off x="3203848" y="1556792"/>
            <a:ext cx="2520280" cy="461665"/>
          </a:xfrm>
          <a:prstGeom prst="rect">
            <a:avLst/>
          </a:prstGeom>
          <a:noFill/>
        </p:spPr>
        <p:txBody>
          <a:bodyPr wrap="square" rtlCol="0">
            <a:spAutoFit/>
          </a:bodyPr>
          <a:lstStyle/>
          <a:p>
            <a:r>
              <a:rPr lang="nb-NO" sz="2400" dirty="0" smtClean="0"/>
              <a:t>Long term process</a:t>
            </a:r>
            <a:endParaRPr lang="nb-NO" sz="2400" dirty="0"/>
          </a:p>
        </p:txBody>
      </p:sp>
      <p:sp>
        <p:nvSpPr>
          <p:cNvPr id="29" name="TekstSylinder 28"/>
          <p:cNvSpPr txBox="1"/>
          <p:nvPr/>
        </p:nvSpPr>
        <p:spPr>
          <a:xfrm>
            <a:off x="1331640" y="4293096"/>
            <a:ext cx="1800200" cy="369332"/>
          </a:xfrm>
          <a:prstGeom prst="rect">
            <a:avLst/>
          </a:prstGeom>
          <a:noFill/>
        </p:spPr>
        <p:txBody>
          <a:bodyPr wrap="square" rtlCol="0">
            <a:spAutoFit/>
          </a:bodyPr>
          <a:lstStyle/>
          <a:p>
            <a:r>
              <a:rPr lang="nb-NO" dirty="0" smtClean="0"/>
              <a:t>Methodology</a:t>
            </a:r>
            <a:endParaRPr lang="nb-NO" dirty="0"/>
          </a:p>
        </p:txBody>
      </p:sp>
      <p:sp>
        <p:nvSpPr>
          <p:cNvPr id="30" name="TekstSylinder 29"/>
          <p:cNvSpPr txBox="1"/>
          <p:nvPr/>
        </p:nvSpPr>
        <p:spPr>
          <a:xfrm>
            <a:off x="6300192" y="2132856"/>
            <a:ext cx="1368152" cy="369332"/>
          </a:xfrm>
          <a:prstGeom prst="rect">
            <a:avLst/>
          </a:prstGeom>
          <a:noFill/>
        </p:spPr>
        <p:txBody>
          <a:bodyPr wrap="square" rtlCol="0">
            <a:spAutoFit/>
          </a:bodyPr>
          <a:lstStyle/>
          <a:p>
            <a:r>
              <a:rPr lang="nb-NO" dirty="0" smtClean="0"/>
              <a:t>Operational</a:t>
            </a:r>
            <a:endParaRPr lang="nb-NO" dirty="0"/>
          </a:p>
        </p:txBody>
      </p:sp>
      <p:sp>
        <p:nvSpPr>
          <p:cNvPr id="31" name="Rektangel 30"/>
          <p:cNvSpPr/>
          <p:nvPr/>
        </p:nvSpPr>
        <p:spPr>
          <a:xfrm>
            <a:off x="2843808" y="4725144"/>
            <a:ext cx="3168352"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400" dirty="0" smtClean="0">
                <a:solidFill>
                  <a:schemeClr val="tx1"/>
                </a:solidFill>
              </a:rPr>
              <a:t>Be realistic</a:t>
            </a:r>
            <a:endParaRPr lang="nb-NO" sz="2400" dirty="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ittel 27"/>
          <p:cNvSpPr>
            <a:spLocks noGrp="1"/>
          </p:cNvSpPr>
          <p:nvPr>
            <p:ph type="ctrTitle"/>
          </p:nvPr>
        </p:nvSpPr>
        <p:spPr>
          <a:xfrm>
            <a:off x="685800" y="332657"/>
            <a:ext cx="7772400" cy="1512168"/>
          </a:xfrm>
        </p:spPr>
        <p:txBody>
          <a:bodyPr>
            <a:normAutofit/>
          </a:bodyPr>
          <a:lstStyle/>
          <a:p>
            <a:r>
              <a:rPr lang="da-DK" sz="6600" dirty="0" smtClean="0"/>
              <a:t>www.issai.org</a:t>
            </a:r>
            <a:endParaRPr lang="en-US" sz="6600" dirty="0" smtClean="0"/>
          </a:p>
        </p:txBody>
      </p:sp>
      <p:sp>
        <p:nvSpPr>
          <p:cNvPr id="30" name="Undertittel 29"/>
          <p:cNvSpPr>
            <a:spLocks noGrp="1"/>
          </p:cNvSpPr>
          <p:nvPr>
            <p:ph type="subTitle" idx="1"/>
          </p:nvPr>
        </p:nvSpPr>
        <p:spPr>
          <a:xfrm>
            <a:off x="755576" y="2708920"/>
            <a:ext cx="7560840" cy="2376264"/>
          </a:xfrm>
        </p:spPr>
        <p:txBody>
          <a:bodyPr>
            <a:normAutofit fontScale="92500" lnSpcReduction="20000"/>
          </a:bodyPr>
          <a:lstStyle/>
          <a:p>
            <a:pPr indent="361950" algn="l">
              <a:buFont typeface="Arial" pitchFamily="34" charset="0"/>
              <a:buChar char="•"/>
              <a:tabLst>
                <a:tab pos="361950" algn="ctr"/>
              </a:tabLst>
            </a:pPr>
            <a:r>
              <a:rPr lang="en-US" dirty="0" smtClean="0">
                <a:solidFill>
                  <a:schemeClr val="tx1"/>
                </a:solidFill>
              </a:rPr>
              <a:t>Official website providing access to all ISSAIs</a:t>
            </a:r>
          </a:p>
          <a:p>
            <a:pPr indent="361950" algn="l"/>
            <a:r>
              <a:rPr lang="en-US" dirty="0" smtClean="0">
                <a:solidFill>
                  <a:schemeClr val="tx1"/>
                </a:solidFill>
              </a:rPr>
              <a:t>and INTOSAI GOVs</a:t>
            </a:r>
          </a:p>
          <a:p>
            <a:pPr algn="l">
              <a:buFont typeface="Arial" pitchFamily="34" charset="0"/>
              <a:buChar char="•"/>
            </a:pPr>
            <a:endParaRPr lang="en-US" dirty="0" smtClean="0">
              <a:solidFill>
                <a:schemeClr val="tx1"/>
              </a:solidFill>
            </a:endParaRPr>
          </a:p>
          <a:p>
            <a:pPr indent="-363538" algn="l">
              <a:buFont typeface="Arial" pitchFamily="34" charset="0"/>
              <a:buChar char="•"/>
              <a:tabLst>
                <a:tab pos="361950" algn="dec"/>
              </a:tabLst>
            </a:pPr>
            <a:r>
              <a:rPr lang="en-US" dirty="0" smtClean="0">
                <a:solidFill>
                  <a:schemeClr val="tx1"/>
                </a:solidFill>
              </a:rPr>
              <a:t>Free E-mail Update Service providing info on </a:t>
            </a:r>
          </a:p>
          <a:p>
            <a:pPr indent="-363600" algn="l">
              <a:tabLst>
                <a:tab pos="361950" algn="r"/>
              </a:tabLst>
            </a:pPr>
            <a:r>
              <a:rPr lang="en-US" dirty="0" smtClean="0">
                <a:solidFill>
                  <a:schemeClr val="tx1"/>
                </a:solidFill>
              </a:rPr>
              <a:t>   	 latest developments in the ISSAI framework</a:t>
            </a:r>
            <a:endParaRPr lang="nb-NO" dirty="0">
              <a:solidFill>
                <a:schemeClr val="tx1"/>
              </a:solidFill>
            </a:endParaRPr>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26</a:t>
            </a:fld>
            <a:endParaRPr lang="da-DK">
              <a:solidFill>
                <a:prstClr val="black">
                  <a:tint val="75000"/>
                </a:prstClr>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ittel 27"/>
          <p:cNvSpPr>
            <a:spLocks noGrp="1"/>
          </p:cNvSpPr>
          <p:nvPr>
            <p:ph type="title"/>
          </p:nvPr>
        </p:nvSpPr>
        <p:spPr>
          <a:xfrm>
            <a:off x="1547664" y="2492896"/>
            <a:ext cx="3888432" cy="1143000"/>
          </a:xfrm>
        </p:spPr>
        <p:txBody>
          <a:bodyPr/>
          <a:lstStyle/>
          <a:p>
            <a:r>
              <a:rPr lang="nb-NO" dirty="0" smtClean="0"/>
              <a:t>Questions</a:t>
            </a:r>
            <a:endParaRPr lang="nb-NO" dirty="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27</a:t>
            </a:fld>
            <a:endParaRPr lang="da-DK">
              <a:solidFill>
                <a:prstClr val="black">
                  <a:tint val="75000"/>
                </a:prstClr>
              </a:solidFill>
            </a:endParaRPr>
          </a:p>
        </p:txBody>
      </p:sp>
      <p:pic>
        <p:nvPicPr>
          <p:cNvPr id="21506" name="Picture 2" descr="C:\Documents and Settings\LEA\Lokale innstillinger\Temporary Internet Files\Content.IE5\3UAA12BJ\MC900356213[1].wmf"/>
          <p:cNvPicPr>
            <a:picLocks noChangeAspect="1" noChangeArrowheads="1"/>
          </p:cNvPicPr>
          <p:nvPr/>
        </p:nvPicPr>
        <p:blipFill>
          <a:blip r:embed="rId3" cstate="print">
            <a:grayscl/>
          </a:blip>
          <a:srcRect/>
          <a:stretch>
            <a:fillRect/>
          </a:stretch>
        </p:blipFill>
        <p:spPr bwMode="auto">
          <a:xfrm>
            <a:off x="4860032" y="1628800"/>
            <a:ext cx="2346192" cy="2952328"/>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3</a:t>
            </a:fld>
            <a:endParaRPr lang="da-DK">
              <a:solidFill>
                <a:prstClr val="black">
                  <a:tint val="75000"/>
                </a:prstClr>
              </a:solidFill>
            </a:endParaRPr>
          </a:p>
        </p:txBody>
      </p:sp>
      <p:graphicFrame>
        <p:nvGraphicFramePr>
          <p:cNvPr id="1026" name="Object 2"/>
          <p:cNvGraphicFramePr>
            <a:graphicFrameLocks noChangeAspect="1"/>
          </p:cNvGraphicFramePr>
          <p:nvPr/>
        </p:nvGraphicFramePr>
        <p:xfrm>
          <a:off x="539750" y="44450"/>
          <a:ext cx="8020050" cy="5667375"/>
        </p:xfrm>
        <a:graphic>
          <a:graphicData uri="http://schemas.openxmlformats.org/presentationml/2006/ole">
            <p:oleObj spid="_x0000_s1026" name="Acrobat Document" r:id="rId4" imgW="7578000" imgH="5355000" progId="AcroExch.Document.7">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a:xfrm>
            <a:off x="457200" y="404664"/>
            <a:ext cx="8229600" cy="1144800"/>
          </a:xfrm>
          <a:solidFill>
            <a:schemeClr val="bg1"/>
          </a:solidFill>
        </p:spPr>
        <p:txBody>
          <a:bodyPr>
            <a:normAutofit fontScale="90000"/>
          </a:bodyPr>
          <a:lstStyle/>
          <a:p>
            <a:r>
              <a:rPr lang="da-DK" dirty="0" smtClean="0"/>
              <a:t/>
            </a:r>
            <a:br>
              <a:rPr lang="da-DK" dirty="0" smtClean="0"/>
            </a:br>
            <a:r>
              <a:rPr lang="da-DK" dirty="0" smtClean="0"/>
              <a:t>INTOSAI -</a:t>
            </a:r>
            <a:r>
              <a:rPr lang="da-DK" dirty="0" smtClean="0">
                <a:solidFill>
                  <a:schemeClr val="bg1"/>
                </a:solidFill>
              </a:rPr>
              <a:t> -</a:t>
            </a:r>
            <a:r>
              <a:rPr lang="en-US" dirty="0" smtClean="0"/>
              <a:t>Regional Working Groups</a:t>
            </a:r>
            <a:br>
              <a:rPr lang="en-US" dirty="0" smtClean="0"/>
            </a:br>
            <a:r>
              <a:rPr lang="da-DK" dirty="0" smtClean="0">
                <a:solidFill>
                  <a:schemeClr val="bg1"/>
                </a:solidFill>
              </a:rPr>
              <a:t> </a:t>
            </a:r>
            <a:endParaRPr lang="da-DK" dirty="0">
              <a:solidFill>
                <a:schemeClr val="bg1"/>
              </a:solidFill>
            </a:endParaRPr>
          </a:p>
        </p:txBody>
      </p:sp>
      <p:sp>
        <p:nvSpPr>
          <p:cNvPr id="34" name="Pladsholder til indhold 33"/>
          <p:cNvSpPr>
            <a:spLocks noGrp="1"/>
          </p:cNvSpPr>
          <p:nvPr>
            <p:ph idx="1"/>
          </p:nvPr>
        </p:nvSpPr>
        <p:spPr>
          <a:xfrm>
            <a:off x="395536" y="2060848"/>
            <a:ext cx="8568952" cy="3672407"/>
          </a:xfrm>
        </p:spPr>
        <p:txBody>
          <a:bodyPr>
            <a:normAutofit fontScale="77500" lnSpcReduction="20000"/>
          </a:bodyPr>
          <a:lstStyle/>
          <a:p>
            <a:pPr>
              <a:buNone/>
            </a:pPr>
            <a:r>
              <a:rPr lang="en-US" sz="2900" dirty="0" smtClean="0">
                <a:hlinkClick r:id="rId3"/>
              </a:rPr>
              <a:t>OLACEFS </a:t>
            </a:r>
            <a:r>
              <a:rPr lang="en-US" sz="2900" dirty="0" smtClean="0"/>
              <a:t>    Organization of Latin American and Caribbean Supreme </a:t>
            </a:r>
          </a:p>
          <a:p>
            <a:pPr>
              <a:buNone/>
            </a:pPr>
            <a:r>
              <a:rPr lang="en-US" sz="2900" dirty="0" smtClean="0"/>
              <a:t>                     Audit Institutions (1965) </a:t>
            </a:r>
          </a:p>
          <a:p>
            <a:pPr>
              <a:buNone/>
            </a:pPr>
            <a:r>
              <a:rPr lang="en-US" sz="2900" dirty="0" smtClean="0">
                <a:hlinkClick r:id="rId4"/>
              </a:rPr>
              <a:t>AFROSAI</a:t>
            </a:r>
            <a:r>
              <a:rPr lang="en-US" sz="2900" dirty="0" smtClean="0"/>
              <a:t>     African Organization of Supreme Audit Institutions </a:t>
            </a:r>
          </a:p>
          <a:p>
            <a:pPr>
              <a:buNone/>
            </a:pPr>
            <a:r>
              <a:rPr lang="en-US" sz="2900" dirty="0" smtClean="0"/>
              <a:t>                     (1976) </a:t>
            </a:r>
          </a:p>
          <a:p>
            <a:pPr>
              <a:buNone/>
            </a:pPr>
            <a:r>
              <a:rPr lang="en-US" sz="2900" dirty="0" smtClean="0">
                <a:hlinkClick r:id="rId5"/>
              </a:rPr>
              <a:t>ARABOSAI</a:t>
            </a:r>
            <a:r>
              <a:rPr lang="en-US" sz="2900" dirty="0" smtClean="0"/>
              <a:t>  Arab Organization of Supreme Audit Institutions (1976) </a:t>
            </a:r>
          </a:p>
          <a:p>
            <a:pPr>
              <a:buNone/>
            </a:pPr>
            <a:r>
              <a:rPr lang="en-US" sz="2900" dirty="0" smtClean="0">
                <a:hlinkClick r:id="rId6"/>
              </a:rPr>
              <a:t>ASOSAI</a:t>
            </a:r>
            <a:r>
              <a:rPr lang="en-US" sz="2900" dirty="0" smtClean="0"/>
              <a:t>       Asian Organization of Supreme Audit Institutions (1978) </a:t>
            </a:r>
          </a:p>
          <a:p>
            <a:pPr>
              <a:buNone/>
            </a:pPr>
            <a:r>
              <a:rPr lang="en-US" sz="2900" dirty="0" smtClean="0">
                <a:hlinkClick r:id="rId7"/>
              </a:rPr>
              <a:t>PASAI</a:t>
            </a:r>
            <a:r>
              <a:rPr lang="en-US" sz="2900" dirty="0" smtClean="0"/>
              <a:t>          Pacific Association of Supreme Audit Institutions (1987) </a:t>
            </a:r>
          </a:p>
          <a:p>
            <a:pPr>
              <a:buNone/>
            </a:pPr>
            <a:r>
              <a:rPr lang="en-US" sz="2900" dirty="0" smtClean="0">
                <a:hlinkClick r:id="rId8"/>
              </a:rPr>
              <a:t>CAROSAI</a:t>
            </a:r>
            <a:r>
              <a:rPr lang="en-US" sz="2900" dirty="0" smtClean="0"/>
              <a:t>    Caribbean Organization of Supreme Audit Institutions (1988)          </a:t>
            </a:r>
          </a:p>
          <a:p>
            <a:pPr>
              <a:buNone/>
            </a:pPr>
            <a:r>
              <a:rPr lang="en-US" sz="2900" dirty="0" smtClean="0">
                <a:hlinkClick r:id="rId9"/>
              </a:rPr>
              <a:t>EUROSAI</a:t>
            </a:r>
            <a:r>
              <a:rPr lang="en-US" sz="2900" dirty="0" smtClean="0"/>
              <a:t>    European Organization of Supreme Audit Institutions (1990) </a:t>
            </a:r>
          </a:p>
          <a:p>
            <a:endParaRPr lang="da-DK" dirty="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4</a:t>
            </a:fld>
            <a:endParaRPr lang="da-DK">
              <a:solidFill>
                <a:prstClr val="black">
                  <a:tint val="75000"/>
                </a:prst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a:bodyPr>
          <a:lstStyle/>
          <a:p>
            <a:r>
              <a:rPr lang="da-DK" dirty="0" smtClean="0"/>
              <a:t>INTOSAI</a:t>
            </a:r>
            <a:r>
              <a:rPr lang="da-DK" dirty="0" smtClean="0">
                <a:solidFill>
                  <a:schemeClr val="bg1"/>
                </a:solidFill>
              </a:rPr>
              <a:t> </a:t>
            </a:r>
            <a:r>
              <a:rPr lang="da-DK" dirty="0" smtClean="0"/>
              <a:t>Strategic Plan</a:t>
            </a:r>
            <a:r>
              <a:rPr lang="da-DK" dirty="0" smtClean="0">
                <a:solidFill>
                  <a:schemeClr val="bg1"/>
                </a:solidFill>
              </a:rPr>
              <a:t> </a:t>
            </a:r>
            <a:endParaRPr lang="da-DK" dirty="0">
              <a:solidFill>
                <a:schemeClr val="bg1"/>
              </a:solidFill>
            </a:endParaRPr>
          </a:p>
        </p:txBody>
      </p:sp>
      <p:sp>
        <p:nvSpPr>
          <p:cNvPr id="34" name="Pladsholder til indhold 33"/>
          <p:cNvSpPr>
            <a:spLocks noGrp="1"/>
          </p:cNvSpPr>
          <p:nvPr>
            <p:ph idx="1"/>
          </p:nvPr>
        </p:nvSpPr>
        <p:spPr>
          <a:xfrm>
            <a:off x="457200" y="1428736"/>
            <a:ext cx="8229600" cy="4376527"/>
          </a:xfrm>
        </p:spPr>
        <p:txBody>
          <a:bodyPr>
            <a:normAutofit/>
          </a:bodyPr>
          <a:lstStyle/>
          <a:p>
            <a:pPr>
              <a:buNone/>
            </a:pPr>
            <a:endParaRPr lang="en-US" sz="2400" b="1" dirty="0" smtClean="0"/>
          </a:p>
          <a:p>
            <a:pPr>
              <a:buNone/>
            </a:pPr>
            <a:r>
              <a:rPr lang="en-US" sz="2400" u="sng" dirty="0" smtClean="0">
                <a:solidFill>
                  <a:schemeClr val="bg1">
                    <a:lumMod val="50000"/>
                  </a:schemeClr>
                </a:solidFill>
              </a:rPr>
              <a:t>2005-2010</a:t>
            </a:r>
            <a:r>
              <a:rPr lang="en-US" sz="2400" dirty="0" smtClean="0"/>
              <a:t> </a:t>
            </a:r>
          </a:p>
          <a:p>
            <a:pPr lvl="2"/>
            <a:r>
              <a:rPr lang="en-US" sz="2200" dirty="0" smtClean="0"/>
              <a:t>The establishment of the ISSAI framework and the adoption of International Standards of Supreme Audit Institutions (ISSAI) and INTOSAI Guidance for Good Governance (INTOSAI GOV)</a:t>
            </a:r>
          </a:p>
          <a:p>
            <a:pPr>
              <a:buNone/>
            </a:pPr>
            <a:r>
              <a:rPr lang="en-US" sz="2200" u="sng" dirty="0" smtClean="0">
                <a:solidFill>
                  <a:schemeClr val="bg1">
                    <a:lumMod val="50000"/>
                  </a:schemeClr>
                </a:solidFill>
              </a:rPr>
              <a:t>2011-2016</a:t>
            </a:r>
            <a:r>
              <a:rPr lang="en-US" sz="2200" dirty="0" smtClean="0"/>
              <a:t> </a:t>
            </a:r>
          </a:p>
          <a:p>
            <a:pPr lvl="2"/>
            <a:r>
              <a:rPr lang="en-US" sz="2200" dirty="0" smtClean="0"/>
              <a:t>The implementation of the ISSAI framework is a demanding task that will require attention on global, regional and country level.</a:t>
            </a:r>
          </a:p>
          <a:p>
            <a:pPr lvl="1">
              <a:buNone/>
            </a:pPr>
            <a:endParaRPr lang="en-US" sz="2200" dirty="0" smtClean="0"/>
          </a:p>
          <a:p>
            <a:pPr lvl="1">
              <a:buNone/>
            </a:pPr>
            <a:endParaRPr lang="en-US" dirty="0" smtClean="0"/>
          </a:p>
          <a:p>
            <a:pPr lvl="1">
              <a:buNone/>
            </a:pPr>
            <a:endParaRPr lang="da-DK" dirty="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5</a:t>
            </a:fld>
            <a:endParaRPr lang="da-DK">
              <a:solidFill>
                <a:prstClr val="black">
                  <a:tint val="75000"/>
                </a:prst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a:bodyPr>
          <a:lstStyle/>
          <a:p>
            <a:r>
              <a:rPr lang="da-DK" dirty="0" smtClean="0"/>
              <a:t>The South </a:t>
            </a:r>
            <a:r>
              <a:rPr lang="da-DK" dirty="0" err="1" smtClean="0"/>
              <a:t>Africa</a:t>
            </a:r>
            <a:r>
              <a:rPr lang="da-DK" dirty="0" smtClean="0"/>
              <a:t> Declaration</a:t>
            </a:r>
            <a:endParaRPr lang="da-DK" dirty="0"/>
          </a:p>
        </p:txBody>
      </p:sp>
      <p:sp>
        <p:nvSpPr>
          <p:cNvPr id="34" name="Pladsholder til indhold 33"/>
          <p:cNvSpPr>
            <a:spLocks noGrp="1"/>
          </p:cNvSpPr>
          <p:nvPr>
            <p:ph idx="1"/>
          </p:nvPr>
        </p:nvSpPr>
        <p:spPr>
          <a:xfrm>
            <a:off x="323528" y="1196752"/>
            <a:ext cx="8208912" cy="4680520"/>
          </a:xfrm>
        </p:spPr>
        <p:txBody>
          <a:bodyPr>
            <a:noAutofit/>
          </a:bodyPr>
          <a:lstStyle/>
          <a:p>
            <a:pPr marL="0" indent="0">
              <a:spcBef>
                <a:spcPts val="0"/>
              </a:spcBef>
              <a:buNone/>
            </a:pPr>
            <a:r>
              <a:rPr lang="en-US" sz="2400" dirty="0" smtClean="0"/>
              <a:t>XX INCOSAI resolves to call upon its members and other </a:t>
            </a:r>
          </a:p>
          <a:p>
            <a:pPr marL="0" indent="0">
              <a:spcBef>
                <a:spcPts val="0"/>
              </a:spcBef>
              <a:buNone/>
            </a:pPr>
            <a:r>
              <a:rPr lang="en-US" sz="2400" dirty="0" smtClean="0"/>
              <a:t>interested parties to:</a:t>
            </a:r>
            <a:endParaRPr lang="nb-NO" sz="2400" dirty="0" smtClean="0"/>
          </a:p>
          <a:p>
            <a:pPr>
              <a:buNone/>
            </a:pPr>
            <a:r>
              <a:rPr lang="en-US" sz="2000" dirty="0" smtClean="0"/>
              <a:t> </a:t>
            </a:r>
          </a:p>
          <a:p>
            <a:r>
              <a:rPr lang="en-US" sz="2000" dirty="0" smtClean="0"/>
              <a:t>Use the ISSAI framework as a common frame of reference for public sector auditing;</a:t>
            </a:r>
            <a:endParaRPr lang="nb-NO" sz="2000" dirty="0" smtClean="0"/>
          </a:p>
          <a:p>
            <a:r>
              <a:rPr lang="en-US" sz="2000" dirty="0" smtClean="0"/>
              <a:t>Measure their own performance and auditing guidance against the ISSAIs;</a:t>
            </a:r>
            <a:endParaRPr lang="nb-NO" sz="2000" dirty="0" smtClean="0"/>
          </a:p>
          <a:p>
            <a:r>
              <a:rPr lang="en-US" sz="2000" dirty="0" smtClean="0"/>
              <a:t>Implement the ISSAIs in accordance with their mandate and national legislation and regulations;</a:t>
            </a:r>
            <a:endParaRPr lang="nb-NO" sz="2000" dirty="0" smtClean="0"/>
          </a:p>
          <a:p>
            <a:r>
              <a:rPr lang="en-US" sz="2000" dirty="0" smtClean="0"/>
              <a:t>Raise the awareness of the ISSAIs and INTOSAI GOVs globally, regionally and at the national level; </a:t>
            </a:r>
            <a:endParaRPr lang="nb-NO" sz="2000" dirty="0" smtClean="0"/>
          </a:p>
          <a:p>
            <a:r>
              <a:rPr lang="en-US" sz="2000" dirty="0" smtClean="0"/>
              <a:t>Share experience, good practice and challenges in implementing the ISSAIs and INTOSAI GOVs with those responsible for developing and revising the ISSAIs and </a:t>
            </a:r>
            <a:r>
              <a:rPr lang="da-DK" sz="2000" dirty="0" smtClean="0"/>
              <a:t>INTOSAI </a:t>
            </a:r>
            <a:r>
              <a:rPr lang="da-DK" sz="2000" dirty="0" err="1" smtClean="0"/>
              <a:t>GOVs</a:t>
            </a:r>
            <a:r>
              <a:rPr lang="da-DK" sz="2000" dirty="0" smtClean="0"/>
              <a:t>.</a:t>
            </a:r>
            <a:endParaRPr lang="da-DK" sz="2000" dirty="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6</a:t>
            </a:fld>
            <a:endParaRPr lang="da-DK" dirty="0">
              <a:solidFill>
                <a:prstClr val="black">
                  <a:tint val="75000"/>
                </a:prst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ktangel 37"/>
          <p:cNvSpPr/>
          <p:nvPr/>
        </p:nvSpPr>
        <p:spPr>
          <a:xfrm>
            <a:off x="5940152" y="3933056"/>
            <a:ext cx="2736304" cy="100811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pPr>
            <a:r>
              <a:rPr lang="da-DK" dirty="0" smtClean="0">
                <a:solidFill>
                  <a:schemeClr val="tx1"/>
                </a:solidFill>
              </a:rPr>
              <a:t>The Professional </a:t>
            </a:r>
          </a:p>
          <a:p>
            <a:pPr>
              <a:lnSpc>
                <a:spcPct val="90000"/>
              </a:lnSpc>
            </a:pPr>
            <a:r>
              <a:rPr lang="da-DK" dirty="0" smtClean="0">
                <a:solidFill>
                  <a:schemeClr val="tx1"/>
                </a:solidFill>
              </a:rPr>
              <a:t>Standards Committee </a:t>
            </a:r>
          </a:p>
          <a:p>
            <a:pPr>
              <a:lnSpc>
                <a:spcPct val="90000"/>
              </a:lnSpc>
            </a:pPr>
            <a:r>
              <a:rPr lang="da-DK" dirty="0" smtClean="0">
                <a:solidFill>
                  <a:schemeClr val="tx1"/>
                </a:solidFill>
              </a:rPr>
              <a:t>(PSC) structure and tasks</a:t>
            </a:r>
            <a:endParaRPr lang="da-DK" dirty="0">
              <a:solidFill>
                <a:schemeClr val="tx1"/>
              </a:solidFill>
            </a:endParaRPr>
          </a:p>
        </p:txBody>
      </p:sp>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ittel 27"/>
          <p:cNvSpPr>
            <a:spLocks noGrp="1"/>
          </p:cNvSpPr>
          <p:nvPr>
            <p:ph type="title"/>
          </p:nvPr>
        </p:nvSpPr>
        <p:spPr/>
        <p:txBody>
          <a:bodyPr/>
          <a:lstStyle/>
          <a:p>
            <a:r>
              <a:rPr lang="da-DK" dirty="0" smtClean="0"/>
              <a:t>Content</a:t>
            </a:r>
            <a:endParaRPr lang="nb-NO" dirty="0"/>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7</a:t>
            </a:fld>
            <a:endParaRPr lang="da-DK">
              <a:solidFill>
                <a:prstClr val="black">
                  <a:tint val="75000"/>
                </a:prstClr>
              </a:solidFill>
            </a:endParaRPr>
          </a:p>
        </p:txBody>
      </p:sp>
      <p:sp>
        <p:nvSpPr>
          <p:cNvPr id="29" name="Arc 3"/>
          <p:cNvSpPr>
            <a:spLocks noChangeAspect="1"/>
          </p:cNvSpPr>
          <p:nvPr/>
        </p:nvSpPr>
        <p:spPr bwMode="auto">
          <a:xfrm rot="15223250" flipV="1">
            <a:off x="2957418" y="1627901"/>
            <a:ext cx="2750571" cy="3940597"/>
          </a:xfrm>
          <a:custGeom>
            <a:avLst/>
            <a:gdLst>
              <a:gd name="G0" fmla="+- 21600 0 0"/>
              <a:gd name="G1" fmla="+- 21600 0 0"/>
              <a:gd name="G2" fmla="+- 21600 0 0"/>
              <a:gd name="T0" fmla="*/ 42305 w 43200"/>
              <a:gd name="T1" fmla="*/ 15446 h 43200"/>
              <a:gd name="T2" fmla="*/ 39790 w 43200"/>
              <a:gd name="T3" fmla="*/ 9952 h 43200"/>
              <a:gd name="T4" fmla="*/ 21600 w 43200"/>
              <a:gd name="T5" fmla="*/ 21600 h 43200"/>
            </a:gdLst>
            <a:ahLst/>
            <a:cxnLst>
              <a:cxn ang="0">
                <a:pos x="T0" y="T1"/>
              </a:cxn>
              <a:cxn ang="0">
                <a:pos x="T2" y="T3"/>
              </a:cxn>
              <a:cxn ang="0">
                <a:pos x="T4" y="T5"/>
              </a:cxn>
            </a:cxnLst>
            <a:rect l="0" t="0" r="r" b="b"/>
            <a:pathLst>
              <a:path w="43200" h="43200" fill="none" extrusionOk="0">
                <a:moveTo>
                  <a:pt x="42304" y="15446"/>
                </a:moveTo>
                <a:cubicBezTo>
                  <a:pt x="42898" y="17443"/>
                  <a:pt x="43200" y="19516"/>
                  <a:pt x="43200" y="21600"/>
                </a:cubicBezTo>
                <a:cubicBezTo>
                  <a:pt x="43200" y="33529"/>
                  <a:pt x="33529" y="43200"/>
                  <a:pt x="21600" y="43200"/>
                </a:cubicBezTo>
                <a:cubicBezTo>
                  <a:pt x="9670" y="43200"/>
                  <a:pt x="0" y="33529"/>
                  <a:pt x="0" y="21600"/>
                </a:cubicBezTo>
                <a:cubicBezTo>
                  <a:pt x="0" y="9670"/>
                  <a:pt x="9670" y="0"/>
                  <a:pt x="21600" y="0"/>
                </a:cubicBezTo>
                <a:cubicBezTo>
                  <a:pt x="28963" y="-1"/>
                  <a:pt x="35819" y="3750"/>
                  <a:pt x="39790" y="9951"/>
                </a:cubicBezTo>
              </a:path>
              <a:path w="43200" h="43200" stroke="0" extrusionOk="0">
                <a:moveTo>
                  <a:pt x="42304" y="15446"/>
                </a:moveTo>
                <a:cubicBezTo>
                  <a:pt x="42898" y="17443"/>
                  <a:pt x="43200" y="19516"/>
                  <a:pt x="43200" y="21600"/>
                </a:cubicBezTo>
                <a:cubicBezTo>
                  <a:pt x="43200" y="33529"/>
                  <a:pt x="33529" y="43200"/>
                  <a:pt x="21600" y="43200"/>
                </a:cubicBezTo>
                <a:cubicBezTo>
                  <a:pt x="9670" y="43200"/>
                  <a:pt x="0" y="33529"/>
                  <a:pt x="0" y="21600"/>
                </a:cubicBezTo>
                <a:cubicBezTo>
                  <a:pt x="0" y="9670"/>
                  <a:pt x="9670" y="0"/>
                  <a:pt x="21600" y="0"/>
                </a:cubicBezTo>
                <a:cubicBezTo>
                  <a:pt x="28963" y="-1"/>
                  <a:pt x="35819" y="3750"/>
                  <a:pt x="39790" y="9951"/>
                </a:cubicBezTo>
                <a:lnTo>
                  <a:pt x="21600" y="21600"/>
                </a:lnTo>
                <a:close/>
              </a:path>
            </a:pathLst>
          </a:custGeom>
          <a:noFill/>
          <a:ln w="57150">
            <a:solidFill>
              <a:srgbClr val="DDDDDD"/>
            </a:solidFill>
            <a:round/>
            <a:headEnd type="arrow" w="lg" len="med"/>
            <a:tailEnd/>
          </a:ln>
          <a:effectLst>
            <a:outerShdw dist="35921" dir="2700000" algn="ctr" rotWithShape="0">
              <a:srgbClr val="C0C0C0">
                <a:alpha val="50000"/>
              </a:srgbClr>
            </a:outerShdw>
          </a:effectLst>
        </p:spPr>
        <p:txBody>
          <a:bodyPr rot="10800000" vert="eaVert" wrap="none" anchor="ctr"/>
          <a:lstStyle/>
          <a:p>
            <a:pPr algn="ctr"/>
            <a:endParaRPr lang="da-DK" sz="1600">
              <a:solidFill>
                <a:schemeClr val="bg1"/>
              </a:solidFill>
              <a:latin typeface="Verdana" pitchFamily="34" charset="0"/>
            </a:endParaRPr>
          </a:p>
        </p:txBody>
      </p:sp>
      <p:sp>
        <p:nvSpPr>
          <p:cNvPr id="30" name="Oval 20"/>
          <p:cNvSpPr>
            <a:spLocks noChangeArrowheads="1"/>
          </p:cNvSpPr>
          <p:nvPr/>
        </p:nvSpPr>
        <p:spPr bwMode="auto">
          <a:xfrm>
            <a:off x="5564197" y="2143116"/>
            <a:ext cx="436563" cy="436563"/>
          </a:xfrm>
          <a:prstGeom prst="ellipse">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r>
              <a:rPr lang="da-DK" sz="2400" dirty="0">
                <a:solidFill>
                  <a:schemeClr val="bg1"/>
                </a:solidFill>
                <a:latin typeface="Verdana" pitchFamily="34" charset="0"/>
              </a:rPr>
              <a:t>1</a:t>
            </a:r>
          </a:p>
        </p:txBody>
      </p:sp>
      <p:sp>
        <p:nvSpPr>
          <p:cNvPr id="31" name="Oval 20"/>
          <p:cNvSpPr>
            <a:spLocks noChangeArrowheads="1"/>
          </p:cNvSpPr>
          <p:nvPr/>
        </p:nvSpPr>
        <p:spPr bwMode="auto">
          <a:xfrm>
            <a:off x="5364088" y="4149080"/>
            <a:ext cx="436563" cy="436563"/>
          </a:xfrm>
          <a:prstGeom prst="ellipse">
            <a:avLst/>
          </a:prstGeom>
          <a:solidFill>
            <a:schemeClr val="tx1"/>
          </a:solidFill>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r>
              <a:rPr lang="da-DK" sz="2400" dirty="0" smtClean="0">
                <a:solidFill>
                  <a:schemeClr val="bg1"/>
                </a:solidFill>
                <a:latin typeface="Verdana" pitchFamily="34" charset="0"/>
              </a:rPr>
              <a:t>2</a:t>
            </a:r>
            <a:endParaRPr lang="da-DK" sz="2400" dirty="0">
              <a:solidFill>
                <a:schemeClr val="bg1"/>
              </a:solidFill>
              <a:latin typeface="Verdana" pitchFamily="34" charset="0"/>
            </a:endParaRPr>
          </a:p>
        </p:txBody>
      </p:sp>
      <p:sp>
        <p:nvSpPr>
          <p:cNvPr id="32" name="Oval 20"/>
          <p:cNvSpPr>
            <a:spLocks noChangeArrowheads="1"/>
          </p:cNvSpPr>
          <p:nvPr/>
        </p:nvSpPr>
        <p:spPr bwMode="auto">
          <a:xfrm>
            <a:off x="2771800" y="2564904"/>
            <a:ext cx="436563" cy="436563"/>
          </a:xfrm>
          <a:prstGeom prst="ellipse">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r>
              <a:rPr lang="da-DK" sz="2400" dirty="0" smtClean="0">
                <a:solidFill>
                  <a:schemeClr val="bg1"/>
                </a:solidFill>
                <a:latin typeface="Verdana" pitchFamily="34" charset="0"/>
              </a:rPr>
              <a:t>4</a:t>
            </a:r>
            <a:endParaRPr lang="da-DK" sz="2400" dirty="0">
              <a:solidFill>
                <a:schemeClr val="bg1"/>
              </a:solidFill>
              <a:latin typeface="Verdana" pitchFamily="34" charset="0"/>
            </a:endParaRPr>
          </a:p>
        </p:txBody>
      </p:sp>
      <p:sp>
        <p:nvSpPr>
          <p:cNvPr id="35" name="Oval 20"/>
          <p:cNvSpPr>
            <a:spLocks noChangeArrowheads="1"/>
          </p:cNvSpPr>
          <p:nvPr/>
        </p:nvSpPr>
        <p:spPr bwMode="auto">
          <a:xfrm>
            <a:off x="2771800" y="4653136"/>
            <a:ext cx="436563" cy="436563"/>
          </a:xfrm>
          <a:prstGeom prst="ellipse">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r>
              <a:rPr lang="da-DK" sz="2400" dirty="0" smtClean="0">
                <a:solidFill>
                  <a:schemeClr val="bg1"/>
                </a:solidFill>
                <a:latin typeface="Verdana" pitchFamily="34" charset="0"/>
              </a:rPr>
              <a:t>3</a:t>
            </a:r>
            <a:endParaRPr lang="da-DK" sz="2400" dirty="0">
              <a:solidFill>
                <a:schemeClr val="bg1"/>
              </a:solidFill>
              <a:latin typeface="Verdana" pitchFamily="34" charset="0"/>
            </a:endParaRPr>
          </a:p>
        </p:txBody>
      </p:sp>
      <p:sp>
        <p:nvSpPr>
          <p:cNvPr id="37" name="Text Box 19"/>
          <p:cNvSpPr txBox="1">
            <a:spLocks noChangeAspect="1" noChangeArrowheads="1"/>
          </p:cNvSpPr>
          <p:nvPr/>
        </p:nvSpPr>
        <p:spPr bwMode="auto">
          <a:xfrm>
            <a:off x="6226205" y="2025751"/>
            <a:ext cx="2632075" cy="249299"/>
          </a:xfrm>
          <a:prstGeom prst="rect">
            <a:avLst/>
          </a:prstGeom>
          <a:noFill/>
          <a:ln w="3175" algn="ctr">
            <a:noFill/>
            <a:miter lim="800000"/>
            <a:headEnd/>
            <a:tailEnd/>
          </a:ln>
          <a:effectLst/>
        </p:spPr>
        <p:txBody>
          <a:bodyPr lIns="0" tIns="0" rIns="0" bIns="0" anchor="ctr">
            <a:spAutoFit/>
          </a:bodyPr>
          <a:lstStyle/>
          <a:p>
            <a:pPr>
              <a:lnSpc>
                <a:spcPct val="90000"/>
              </a:lnSpc>
            </a:pPr>
            <a:r>
              <a:rPr lang="da-DK" dirty="0" smtClean="0">
                <a:solidFill>
                  <a:schemeClr val="bg1"/>
                </a:solidFill>
                <a:latin typeface="Verdana" pitchFamily="34" charset="0"/>
              </a:rPr>
              <a:t>INTOSAI </a:t>
            </a:r>
            <a:endParaRPr lang="da-DK" dirty="0">
              <a:solidFill>
                <a:schemeClr val="bg1"/>
              </a:solidFill>
              <a:latin typeface="Verdana" pitchFamily="34" charset="0"/>
            </a:endParaRPr>
          </a:p>
        </p:txBody>
      </p:sp>
      <p:sp>
        <p:nvSpPr>
          <p:cNvPr id="40" name="Text Box 19"/>
          <p:cNvSpPr txBox="1">
            <a:spLocks noChangeAspect="1" noChangeArrowheads="1"/>
          </p:cNvSpPr>
          <p:nvPr/>
        </p:nvSpPr>
        <p:spPr bwMode="auto">
          <a:xfrm>
            <a:off x="6084168" y="2060848"/>
            <a:ext cx="2632075" cy="249299"/>
          </a:xfrm>
          <a:prstGeom prst="rect">
            <a:avLst/>
          </a:prstGeom>
          <a:noFill/>
          <a:ln w="3175" algn="ctr">
            <a:noFill/>
            <a:miter lim="800000"/>
            <a:headEnd/>
            <a:tailEnd/>
          </a:ln>
          <a:effectLst/>
        </p:spPr>
        <p:txBody>
          <a:bodyPr lIns="0" tIns="0" rIns="0" bIns="0" anchor="ctr">
            <a:spAutoFit/>
          </a:bodyPr>
          <a:lstStyle/>
          <a:p>
            <a:pPr>
              <a:lnSpc>
                <a:spcPct val="90000"/>
              </a:lnSpc>
            </a:pPr>
            <a:r>
              <a:rPr lang="da-DK" dirty="0" smtClean="0">
                <a:solidFill>
                  <a:schemeClr val="bg1"/>
                </a:solidFill>
                <a:latin typeface="Verdana" pitchFamily="34" charset="0"/>
              </a:rPr>
              <a:t>INTOSAI </a:t>
            </a:r>
            <a:endParaRPr lang="da-DK" dirty="0">
              <a:solidFill>
                <a:schemeClr val="bg1"/>
              </a:solidFill>
              <a:latin typeface="Verdana" pitchFamily="34" charset="0"/>
            </a:endParaRPr>
          </a:p>
        </p:txBody>
      </p:sp>
      <p:sp>
        <p:nvSpPr>
          <p:cNvPr id="41" name="Text Box 19"/>
          <p:cNvSpPr txBox="1">
            <a:spLocks noChangeAspect="1" noChangeArrowheads="1"/>
          </p:cNvSpPr>
          <p:nvPr/>
        </p:nvSpPr>
        <p:spPr bwMode="auto">
          <a:xfrm>
            <a:off x="6084168" y="1916832"/>
            <a:ext cx="1561003" cy="249299"/>
          </a:xfrm>
          <a:prstGeom prst="rect">
            <a:avLst/>
          </a:prstGeom>
          <a:noFill/>
          <a:ln w="3175" algn="ctr">
            <a:noFill/>
            <a:miter lim="800000"/>
            <a:headEnd/>
            <a:tailEnd/>
          </a:ln>
          <a:effectLst/>
        </p:spPr>
        <p:txBody>
          <a:bodyPr wrap="square" lIns="0" tIns="0" rIns="0" bIns="0" anchor="ctr">
            <a:spAutoFit/>
          </a:bodyPr>
          <a:lstStyle/>
          <a:p>
            <a:pPr>
              <a:lnSpc>
                <a:spcPct val="90000"/>
              </a:lnSpc>
            </a:pPr>
            <a:r>
              <a:rPr lang="da-DK" dirty="0" smtClean="0">
                <a:solidFill>
                  <a:schemeClr val="bg1"/>
                </a:solidFill>
                <a:latin typeface="Verdana" pitchFamily="34" charset="0"/>
              </a:rPr>
              <a:t>INTOSAI </a:t>
            </a:r>
            <a:endParaRPr lang="da-DK" dirty="0">
              <a:solidFill>
                <a:schemeClr val="bg1"/>
              </a:solidFill>
              <a:latin typeface="Verdana" pitchFamily="34" charset="0"/>
            </a:endParaRPr>
          </a:p>
        </p:txBody>
      </p:sp>
      <p:sp>
        <p:nvSpPr>
          <p:cNvPr id="33" name="Rektangel 32"/>
          <p:cNvSpPr/>
          <p:nvPr/>
        </p:nvSpPr>
        <p:spPr>
          <a:xfrm>
            <a:off x="6084168" y="2132856"/>
            <a:ext cx="1224136" cy="432048"/>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INTOSAI</a:t>
            </a:r>
            <a:endParaRPr lang="nb-NO" dirty="0">
              <a:solidFill>
                <a:schemeClr val="tx1"/>
              </a:solidFill>
            </a:endParaRPr>
          </a:p>
        </p:txBody>
      </p:sp>
      <p:sp>
        <p:nvSpPr>
          <p:cNvPr id="39" name="Rektangel 38"/>
          <p:cNvSpPr/>
          <p:nvPr/>
        </p:nvSpPr>
        <p:spPr>
          <a:xfrm>
            <a:off x="899592" y="4725144"/>
            <a:ext cx="1800200" cy="432048"/>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ISSAI framework</a:t>
            </a:r>
            <a:endParaRPr lang="nb-NO" dirty="0">
              <a:solidFill>
                <a:schemeClr val="tx1"/>
              </a:solidFill>
            </a:endParaRPr>
          </a:p>
        </p:txBody>
      </p:sp>
      <p:sp>
        <p:nvSpPr>
          <p:cNvPr id="47" name="Rektangel 46"/>
          <p:cNvSpPr/>
          <p:nvPr/>
        </p:nvSpPr>
        <p:spPr>
          <a:xfrm>
            <a:off x="683568" y="2564904"/>
            <a:ext cx="2016224" cy="432048"/>
          </a:xfrm>
          <a:prstGeom prst="rect">
            <a:avLst/>
          </a:prstGeom>
          <a:no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solidFill>
                  <a:schemeClr val="tx1"/>
                </a:solidFill>
              </a:rPr>
              <a:t>Implementation</a:t>
            </a:r>
            <a:endParaRPr lang="nb-NO"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fontScale="90000"/>
          </a:bodyPr>
          <a:lstStyle/>
          <a:p>
            <a:r>
              <a:rPr lang="nb-NO" dirty="0" smtClean="0"/>
              <a:t>Professional Standards Committee (PSC)</a:t>
            </a:r>
            <a:endParaRPr lang="da-DK" dirty="0">
              <a:solidFill>
                <a:schemeClr val="bg1"/>
              </a:solidFill>
            </a:endParaRPr>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8</a:t>
            </a:fld>
            <a:endParaRPr lang="da-DK">
              <a:solidFill>
                <a:prstClr val="black">
                  <a:tint val="75000"/>
                </a:prstClr>
              </a:solidFill>
            </a:endParaRPr>
          </a:p>
        </p:txBody>
      </p:sp>
      <p:sp>
        <p:nvSpPr>
          <p:cNvPr id="34" name="Rektangel 33"/>
          <p:cNvSpPr/>
          <p:nvPr/>
        </p:nvSpPr>
        <p:spPr>
          <a:xfrm>
            <a:off x="755576" y="1700808"/>
            <a:ext cx="7344816" cy="19442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nb-NO" sz="2000" b="1" dirty="0" err="1" smtClean="0">
                <a:solidFill>
                  <a:schemeClr val="tx1"/>
                </a:solidFill>
              </a:rPr>
              <a:t>Objectives</a:t>
            </a:r>
            <a:endParaRPr lang="nb-NO" sz="2000" b="1" dirty="0" smtClean="0">
              <a:solidFill>
                <a:schemeClr val="tx1"/>
              </a:solidFill>
            </a:endParaRPr>
          </a:p>
          <a:p>
            <a:pPr>
              <a:buNone/>
            </a:pPr>
            <a:r>
              <a:rPr lang="nb-NO" sz="2000" dirty="0" smtClean="0">
                <a:solidFill>
                  <a:schemeClr val="tx1"/>
                </a:solidFill>
              </a:rPr>
              <a:t>Promote strong, independent and multi-disciplinary SAIs by:</a:t>
            </a:r>
          </a:p>
          <a:p>
            <a:pPr lvl="1" indent="-180000">
              <a:spcAft>
                <a:spcPts val="1200"/>
              </a:spcAft>
              <a:buFont typeface="Arial" pitchFamily="34" charset="0"/>
              <a:buChar char="•"/>
            </a:pPr>
            <a:r>
              <a:rPr lang="nb-NO" sz="2000" dirty="0" smtClean="0">
                <a:solidFill>
                  <a:schemeClr val="tx1"/>
                </a:solidFill>
              </a:rPr>
              <a:t>encouraging SAIs to lead by excample</a:t>
            </a:r>
          </a:p>
          <a:p>
            <a:pPr marL="475200" lvl="1" indent="-180000">
              <a:spcAft>
                <a:spcPts val="1200"/>
              </a:spcAft>
              <a:buFont typeface="Arial" pitchFamily="34" charset="0"/>
              <a:buChar char="•"/>
            </a:pPr>
            <a:r>
              <a:rPr lang="nb-NO" sz="2000" dirty="0" smtClean="0">
                <a:solidFill>
                  <a:schemeClr val="tx1"/>
                </a:solidFill>
              </a:rPr>
              <a:t>contributing to the development and adoption of appropriate and effective professional standards</a:t>
            </a:r>
            <a:endParaRPr lang="nb-NO" sz="2000" dirty="0">
              <a:solidFill>
                <a:schemeClr val="tx1"/>
              </a:solidFill>
            </a:endParaRPr>
          </a:p>
        </p:txBody>
      </p:sp>
      <p:sp>
        <p:nvSpPr>
          <p:cNvPr id="37" name="Rektangel 36"/>
          <p:cNvSpPr/>
          <p:nvPr/>
        </p:nvSpPr>
        <p:spPr>
          <a:xfrm>
            <a:off x="755576" y="3789040"/>
            <a:ext cx="7344816" cy="180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da-DK" sz="2000" b="1" dirty="0" smtClean="0">
                <a:solidFill>
                  <a:schemeClr val="tx1"/>
                </a:solidFill>
              </a:rPr>
              <a:t>Partners</a:t>
            </a:r>
          </a:p>
          <a:p>
            <a:pPr>
              <a:buNone/>
            </a:pPr>
            <a:r>
              <a:rPr lang="da-DK" sz="2000" dirty="0" smtClean="0">
                <a:solidFill>
                  <a:schemeClr val="tx1"/>
                </a:solidFill>
              </a:rPr>
              <a:t>The PSC is working together with other international, recognized standard-setting bodies:</a:t>
            </a:r>
          </a:p>
          <a:p>
            <a:pPr lvl="1" indent="-180000">
              <a:buFont typeface="Arial" pitchFamily="34" charset="0"/>
              <a:buChar char="•"/>
            </a:pPr>
            <a:r>
              <a:rPr lang="da-DK" sz="2000" dirty="0" smtClean="0">
                <a:solidFill>
                  <a:schemeClr val="tx1"/>
                </a:solidFill>
              </a:rPr>
              <a:t>The International Federation of Accountants (IFAC)</a:t>
            </a:r>
          </a:p>
          <a:p>
            <a:pPr lvl="1" indent="-180000">
              <a:buFont typeface="Arial" pitchFamily="34" charset="0"/>
              <a:buChar char="•"/>
            </a:pPr>
            <a:r>
              <a:rPr lang="da-DK" sz="2000" dirty="0" smtClean="0">
                <a:solidFill>
                  <a:schemeClr val="tx1"/>
                </a:solidFill>
              </a:rPr>
              <a:t>The Institute of Internal Auditors (IIA)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2"/>
          <p:cNvGrpSpPr>
            <a:grpSpLocks noChangeAspect="1"/>
          </p:cNvGrpSpPr>
          <p:nvPr/>
        </p:nvGrpSpPr>
        <p:grpSpPr bwMode="auto">
          <a:xfrm>
            <a:off x="214282" y="5857892"/>
            <a:ext cx="1384487" cy="928694"/>
            <a:chOff x="-1649" y="158"/>
            <a:chExt cx="5261" cy="4366"/>
          </a:xfrm>
        </p:grpSpPr>
        <p:sp>
          <p:nvSpPr>
            <p:cNvPr id="15" name="AutoShape 223"/>
            <p:cNvSpPr>
              <a:spLocks noChangeAspect="1" noChangeArrowheads="1" noTextEdit="1"/>
            </p:cNvSpPr>
            <p:nvPr/>
          </p:nvSpPr>
          <p:spPr bwMode="auto">
            <a:xfrm>
              <a:off x="-1649" y="158"/>
              <a:ext cx="5261" cy="4366"/>
            </a:xfrm>
            <a:prstGeom prst="rect">
              <a:avLst/>
            </a:prstGeom>
            <a:noFill/>
            <a:ln w="19050">
              <a:noFill/>
              <a:miter lim="800000"/>
              <a:headEnd/>
              <a:tailEnd/>
            </a:ln>
          </p:spPr>
          <p:txBody>
            <a:bodyPr/>
            <a:lstStyle/>
            <a:p>
              <a:endParaRPr lang="da-DK">
                <a:solidFill>
                  <a:prstClr val="black"/>
                </a:solidFill>
              </a:endParaRPr>
            </a:p>
          </p:txBody>
        </p:sp>
        <p:sp>
          <p:nvSpPr>
            <p:cNvPr id="16" name="Freeform 224"/>
            <p:cNvSpPr>
              <a:spLocks/>
            </p:cNvSpPr>
            <p:nvPr/>
          </p:nvSpPr>
          <p:spPr bwMode="auto">
            <a:xfrm>
              <a:off x="-1393" y="435"/>
              <a:ext cx="5005" cy="3928"/>
            </a:xfrm>
            <a:custGeom>
              <a:avLst/>
              <a:gdLst/>
              <a:ahLst/>
              <a:cxnLst>
                <a:cxn ang="0">
                  <a:pos x="4714" y="0"/>
                </a:cxn>
                <a:cxn ang="0">
                  <a:pos x="3726" y="78"/>
                </a:cxn>
                <a:cxn ang="0">
                  <a:pos x="3017" y="200"/>
                </a:cxn>
                <a:cxn ang="0">
                  <a:pos x="2494" y="336"/>
                </a:cxn>
                <a:cxn ang="0">
                  <a:pos x="2000" y="510"/>
                </a:cxn>
                <a:cxn ang="0">
                  <a:pos x="1552" y="735"/>
                </a:cxn>
                <a:cxn ang="0">
                  <a:pos x="1174" y="1013"/>
                </a:cxn>
                <a:cxn ang="0">
                  <a:pos x="883" y="1348"/>
                </a:cxn>
                <a:cxn ang="0">
                  <a:pos x="750" y="1600"/>
                </a:cxn>
                <a:cxn ang="0">
                  <a:pos x="680" y="1806"/>
                </a:cxn>
                <a:cxn ang="0">
                  <a:pos x="651" y="2032"/>
                </a:cxn>
                <a:cxn ang="0">
                  <a:pos x="657" y="2257"/>
                </a:cxn>
                <a:cxn ang="0">
                  <a:pos x="744" y="2573"/>
                </a:cxn>
                <a:cxn ang="0">
                  <a:pos x="912" y="2844"/>
                </a:cxn>
                <a:cxn ang="0">
                  <a:pos x="1145" y="3083"/>
                </a:cxn>
                <a:cxn ang="0">
                  <a:pos x="1418" y="3289"/>
                </a:cxn>
                <a:cxn ang="0">
                  <a:pos x="1825" y="3515"/>
                </a:cxn>
                <a:cxn ang="0">
                  <a:pos x="2436" y="3754"/>
                </a:cxn>
                <a:cxn ang="0">
                  <a:pos x="3034" y="3928"/>
                </a:cxn>
                <a:cxn ang="0">
                  <a:pos x="3185" y="3670"/>
                </a:cxn>
                <a:cxn ang="0">
                  <a:pos x="3540" y="3147"/>
                </a:cxn>
                <a:cxn ang="0">
                  <a:pos x="3744" y="2909"/>
                </a:cxn>
                <a:cxn ang="0">
                  <a:pos x="3755" y="2870"/>
                </a:cxn>
                <a:cxn ang="0">
                  <a:pos x="3348" y="3006"/>
                </a:cxn>
                <a:cxn ang="0">
                  <a:pos x="2837" y="3115"/>
                </a:cxn>
                <a:cxn ang="0">
                  <a:pos x="2197" y="3167"/>
                </a:cxn>
                <a:cxn ang="0">
                  <a:pos x="1726" y="3135"/>
                </a:cxn>
                <a:cxn ang="0">
                  <a:pos x="1354" y="3064"/>
                </a:cxn>
                <a:cxn ang="0">
                  <a:pos x="1104" y="2986"/>
                </a:cxn>
                <a:cxn ang="0">
                  <a:pos x="785" y="2864"/>
                </a:cxn>
                <a:cxn ang="0">
                  <a:pos x="523" y="2722"/>
                </a:cxn>
                <a:cxn ang="0">
                  <a:pos x="320" y="2567"/>
                </a:cxn>
                <a:cxn ang="0">
                  <a:pos x="163" y="2406"/>
                </a:cxn>
                <a:cxn ang="0">
                  <a:pos x="64" y="2238"/>
                </a:cxn>
                <a:cxn ang="0">
                  <a:pos x="11" y="2070"/>
                </a:cxn>
                <a:cxn ang="0">
                  <a:pos x="0" y="1903"/>
                </a:cxn>
                <a:cxn ang="0">
                  <a:pos x="29" y="1735"/>
                </a:cxn>
                <a:cxn ang="0">
                  <a:pos x="99" y="1580"/>
                </a:cxn>
                <a:cxn ang="0">
                  <a:pos x="238" y="1387"/>
                </a:cxn>
                <a:cxn ang="0">
                  <a:pos x="349" y="1284"/>
                </a:cxn>
                <a:cxn ang="0">
                  <a:pos x="569" y="1135"/>
                </a:cxn>
                <a:cxn ang="0">
                  <a:pos x="843" y="1006"/>
                </a:cxn>
                <a:cxn ang="0">
                  <a:pos x="1157" y="897"/>
                </a:cxn>
                <a:cxn ang="0">
                  <a:pos x="1505" y="806"/>
                </a:cxn>
                <a:cxn ang="0">
                  <a:pos x="1889" y="755"/>
                </a:cxn>
                <a:cxn ang="0">
                  <a:pos x="2284" y="735"/>
                </a:cxn>
                <a:cxn ang="0">
                  <a:pos x="2697" y="755"/>
                </a:cxn>
                <a:cxn ang="0">
                  <a:pos x="3110" y="826"/>
                </a:cxn>
                <a:cxn ang="0">
                  <a:pos x="3523" y="948"/>
                </a:cxn>
                <a:cxn ang="0">
                  <a:pos x="3918" y="1129"/>
                </a:cxn>
                <a:cxn ang="0">
                  <a:pos x="4145" y="813"/>
                </a:cxn>
                <a:cxn ang="0">
                  <a:pos x="4464" y="432"/>
                </a:cxn>
                <a:cxn ang="0">
                  <a:pos x="4738" y="168"/>
                </a:cxn>
                <a:cxn ang="0">
                  <a:pos x="5005" y="0"/>
                </a:cxn>
              </a:cxnLst>
              <a:rect l="0" t="0" r="r" b="b"/>
              <a:pathLst>
                <a:path w="5005" h="3928">
                  <a:moveTo>
                    <a:pt x="5005" y="0"/>
                  </a:moveTo>
                  <a:lnTo>
                    <a:pt x="5005" y="0"/>
                  </a:lnTo>
                  <a:lnTo>
                    <a:pt x="4714" y="0"/>
                  </a:lnTo>
                  <a:lnTo>
                    <a:pt x="4400" y="13"/>
                  </a:lnTo>
                  <a:lnTo>
                    <a:pt x="4069" y="39"/>
                  </a:lnTo>
                  <a:lnTo>
                    <a:pt x="3726" y="78"/>
                  </a:lnTo>
                  <a:lnTo>
                    <a:pt x="3371" y="129"/>
                  </a:lnTo>
                  <a:lnTo>
                    <a:pt x="3191" y="162"/>
                  </a:lnTo>
                  <a:lnTo>
                    <a:pt x="3017" y="200"/>
                  </a:lnTo>
                  <a:lnTo>
                    <a:pt x="2837" y="239"/>
                  </a:lnTo>
                  <a:lnTo>
                    <a:pt x="2662" y="284"/>
                  </a:lnTo>
                  <a:lnTo>
                    <a:pt x="2494" y="336"/>
                  </a:lnTo>
                  <a:lnTo>
                    <a:pt x="2325" y="387"/>
                  </a:lnTo>
                  <a:lnTo>
                    <a:pt x="2157" y="445"/>
                  </a:lnTo>
                  <a:lnTo>
                    <a:pt x="2000" y="510"/>
                  </a:lnTo>
                  <a:lnTo>
                    <a:pt x="1843" y="581"/>
                  </a:lnTo>
                  <a:lnTo>
                    <a:pt x="1691" y="658"/>
                  </a:lnTo>
                  <a:lnTo>
                    <a:pt x="1552" y="735"/>
                  </a:lnTo>
                  <a:lnTo>
                    <a:pt x="1418" y="826"/>
                  </a:lnTo>
                  <a:lnTo>
                    <a:pt x="1290" y="916"/>
                  </a:lnTo>
                  <a:lnTo>
                    <a:pt x="1174" y="1013"/>
                  </a:lnTo>
                  <a:lnTo>
                    <a:pt x="1064" y="1116"/>
                  </a:lnTo>
                  <a:lnTo>
                    <a:pt x="971" y="1232"/>
                  </a:lnTo>
                  <a:lnTo>
                    <a:pt x="883" y="1348"/>
                  </a:lnTo>
                  <a:lnTo>
                    <a:pt x="808" y="1471"/>
                  </a:lnTo>
                  <a:lnTo>
                    <a:pt x="779" y="1535"/>
                  </a:lnTo>
                  <a:lnTo>
                    <a:pt x="750" y="1600"/>
                  </a:lnTo>
                  <a:lnTo>
                    <a:pt x="721" y="1664"/>
                  </a:lnTo>
                  <a:lnTo>
                    <a:pt x="703" y="1735"/>
                  </a:lnTo>
                  <a:lnTo>
                    <a:pt x="680" y="1806"/>
                  </a:lnTo>
                  <a:lnTo>
                    <a:pt x="668" y="1877"/>
                  </a:lnTo>
                  <a:lnTo>
                    <a:pt x="657" y="1954"/>
                  </a:lnTo>
                  <a:lnTo>
                    <a:pt x="651" y="2032"/>
                  </a:lnTo>
                  <a:lnTo>
                    <a:pt x="651" y="2032"/>
                  </a:lnTo>
                  <a:lnTo>
                    <a:pt x="645" y="2148"/>
                  </a:lnTo>
                  <a:lnTo>
                    <a:pt x="657" y="2257"/>
                  </a:lnTo>
                  <a:lnTo>
                    <a:pt x="674" y="2367"/>
                  </a:lnTo>
                  <a:lnTo>
                    <a:pt x="703" y="2470"/>
                  </a:lnTo>
                  <a:lnTo>
                    <a:pt x="744" y="2573"/>
                  </a:lnTo>
                  <a:lnTo>
                    <a:pt x="790" y="2664"/>
                  </a:lnTo>
                  <a:lnTo>
                    <a:pt x="849" y="2760"/>
                  </a:lnTo>
                  <a:lnTo>
                    <a:pt x="912" y="2844"/>
                  </a:lnTo>
                  <a:lnTo>
                    <a:pt x="982" y="2928"/>
                  </a:lnTo>
                  <a:lnTo>
                    <a:pt x="1058" y="3006"/>
                  </a:lnTo>
                  <a:lnTo>
                    <a:pt x="1145" y="3083"/>
                  </a:lnTo>
                  <a:lnTo>
                    <a:pt x="1232" y="3154"/>
                  </a:lnTo>
                  <a:lnTo>
                    <a:pt x="1319" y="3225"/>
                  </a:lnTo>
                  <a:lnTo>
                    <a:pt x="1418" y="3289"/>
                  </a:lnTo>
                  <a:lnTo>
                    <a:pt x="1517" y="3347"/>
                  </a:lnTo>
                  <a:lnTo>
                    <a:pt x="1616" y="3405"/>
                  </a:lnTo>
                  <a:lnTo>
                    <a:pt x="1825" y="3515"/>
                  </a:lnTo>
                  <a:lnTo>
                    <a:pt x="2034" y="3605"/>
                  </a:lnTo>
                  <a:lnTo>
                    <a:pt x="2238" y="3689"/>
                  </a:lnTo>
                  <a:lnTo>
                    <a:pt x="2436" y="3754"/>
                  </a:lnTo>
                  <a:lnTo>
                    <a:pt x="2616" y="3812"/>
                  </a:lnTo>
                  <a:lnTo>
                    <a:pt x="2779" y="3863"/>
                  </a:lnTo>
                  <a:lnTo>
                    <a:pt x="3034" y="3928"/>
                  </a:lnTo>
                  <a:lnTo>
                    <a:pt x="3034" y="3928"/>
                  </a:lnTo>
                  <a:lnTo>
                    <a:pt x="3104" y="3805"/>
                  </a:lnTo>
                  <a:lnTo>
                    <a:pt x="3185" y="3670"/>
                  </a:lnTo>
                  <a:lnTo>
                    <a:pt x="3290" y="3502"/>
                  </a:lnTo>
                  <a:lnTo>
                    <a:pt x="3412" y="3328"/>
                  </a:lnTo>
                  <a:lnTo>
                    <a:pt x="3540" y="3147"/>
                  </a:lnTo>
                  <a:lnTo>
                    <a:pt x="3610" y="3057"/>
                  </a:lnTo>
                  <a:lnTo>
                    <a:pt x="3680" y="2980"/>
                  </a:lnTo>
                  <a:lnTo>
                    <a:pt x="3744" y="2909"/>
                  </a:lnTo>
                  <a:lnTo>
                    <a:pt x="3813" y="2844"/>
                  </a:lnTo>
                  <a:lnTo>
                    <a:pt x="3813" y="2844"/>
                  </a:lnTo>
                  <a:lnTo>
                    <a:pt x="3755" y="2870"/>
                  </a:lnTo>
                  <a:lnTo>
                    <a:pt x="3598" y="2928"/>
                  </a:lnTo>
                  <a:lnTo>
                    <a:pt x="3482" y="2967"/>
                  </a:lnTo>
                  <a:lnTo>
                    <a:pt x="3348" y="3006"/>
                  </a:lnTo>
                  <a:lnTo>
                    <a:pt x="3197" y="3044"/>
                  </a:lnTo>
                  <a:lnTo>
                    <a:pt x="3023" y="3083"/>
                  </a:lnTo>
                  <a:lnTo>
                    <a:pt x="2837" y="3115"/>
                  </a:lnTo>
                  <a:lnTo>
                    <a:pt x="2639" y="3141"/>
                  </a:lnTo>
                  <a:lnTo>
                    <a:pt x="2424" y="3160"/>
                  </a:lnTo>
                  <a:lnTo>
                    <a:pt x="2197" y="3167"/>
                  </a:lnTo>
                  <a:lnTo>
                    <a:pt x="1965" y="3154"/>
                  </a:lnTo>
                  <a:lnTo>
                    <a:pt x="1848" y="3147"/>
                  </a:lnTo>
                  <a:lnTo>
                    <a:pt x="1726" y="3135"/>
                  </a:lnTo>
                  <a:lnTo>
                    <a:pt x="1604" y="3115"/>
                  </a:lnTo>
                  <a:lnTo>
                    <a:pt x="1476" y="3089"/>
                  </a:lnTo>
                  <a:lnTo>
                    <a:pt x="1354" y="3064"/>
                  </a:lnTo>
                  <a:lnTo>
                    <a:pt x="1226" y="3025"/>
                  </a:lnTo>
                  <a:lnTo>
                    <a:pt x="1226" y="3025"/>
                  </a:lnTo>
                  <a:lnTo>
                    <a:pt x="1104" y="2986"/>
                  </a:lnTo>
                  <a:lnTo>
                    <a:pt x="994" y="2948"/>
                  </a:lnTo>
                  <a:lnTo>
                    <a:pt x="883" y="2909"/>
                  </a:lnTo>
                  <a:lnTo>
                    <a:pt x="785" y="2864"/>
                  </a:lnTo>
                  <a:lnTo>
                    <a:pt x="692" y="2819"/>
                  </a:lnTo>
                  <a:lnTo>
                    <a:pt x="604" y="2767"/>
                  </a:lnTo>
                  <a:lnTo>
                    <a:pt x="523" y="2722"/>
                  </a:lnTo>
                  <a:lnTo>
                    <a:pt x="447" y="2670"/>
                  </a:lnTo>
                  <a:lnTo>
                    <a:pt x="378" y="2619"/>
                  </a:lnTo>
                  <a:lnTo>
                    <a:pt x="320" y="2567"/>
                  </a:lnTo>
                  <a:lnTo>
                    <a:pt x="261" y="2515"/>
                  </a:lnTo>
                  <a:lnTo>
                    <a:pt x="209" y="2464"/>
                  </a:lnTo>
                  <a:lnTo>
                    <a:pt x="163" y="2406"/>
                  </a:lnTo>
                  <a:lnTo>
                    <a:pt x="128" y="2348"/>
                  </a:lnTo>
                  <a:lnTo>
                    <a:pt x="93" y="2296"/>
                  </a:lnTo>
                  <a:lnTo>
                    <a:pt x="64" y="2238"/>
                  </a:lnTo>
                  <a:lnTo>
                    <a:pt x="40" y="2180"/>
                  </a:lnTo>
                  <a:lnTo>
                    <a:pt x="23" y="2128"/>
                  </a:lnTo>
                  <a:lnTo>
                    <a:pt x="11" y="2070"/>
                  </a:lnTo>
                  <a:lnTo>
                    <a:pt x="0" y="2012"/>
                  </a:lnTo>
                  <a:lnTo>
                    <a:pt x="0" y="1954"/>
                  </a:lnTo>
                  <a:lnTo>
                    <a:pt x="0" y="1903"/>
                  </a:lnTo>
                  <a:lnTo>
                    <a:pt x="6" y="1845"/>
                  </a:lnTo>
                  <a:lnTo>
                    <a:pt x="17" y="1793"/>
                  </a:lnTo>
                  <a:lnTo>
                    <a:pt x="29" y="1735"/>
                  </a:lnTo>
                  <a:lnTo>
                    <a:pt x="46" y="1684"/>
                  </a:lnTo>
                  <a:lnTo>
                    <a:pt x="70" y="1632"/>
                  </a:lnTo>
                  <a:lnTo>
                    <a:pt x="99" y="1580"/>
                  </a:lnTo>
                  <a:lnTo>
                    <a:pt x="128" y="1529"/>
                  </a:lnTo>
                  <a:lnTo>
                    <a:pt x="157" y="1484"/>
                  </a:lnTo>
                  <a:lnTo>
                    <a:pt x="238" y="1387"/>
                  </a:lnTo>
                  <a:lnTo>
                    <a:pt x="238" y="1387"/>
                  </a:lnTo>
                  <a:lnTo>
                    <a:pt x="290" y="1335"/>
                  </a:lnTo>
                  <a:lnTo>
                    <a:pt x="349" y="1284"/>
                  </a:lnTo>
                  <a:lnTo>
                    <a:pt x="418" y="1232"/>
                  </a:lnTo>
                  <a:lnTo>
                    <a:pt x="488" y="1187"/>
                  </a:lnTo>
                  <a:lnTo>
                    <a:pt x="569" y="1135"/>
                  </a:lnTo>
                  <a:lnTo>
                    <a:pt x="657" y="1090"/>
                  </a:lnTo>
                  <a:lnTo>
                    <a:pt x="744" y="1045"/>
                  </a:lnTo>
                  <a:lnTo>
                    <a:pt x="843" y="1006"/>
                  </a:lnTo>
                  <a:lnTo>
                    <a:pt x="942" y="968"/>
                  </a:lnTo>
                  <a:lnTo>
                    <a:pt x="1046" y="929"/>
                  </a:lnTo>
                  <a:lnTo>
                    <a:pt x="1157" y="897"/>
                  </a:lnTo>
                  <a:lnTo>
                    <a:pt x="1267" y="864"/>
                  </a:lnTo>
                  <a:lnTo>
                    <a:pt x="1389" y="832"/>
                  </a:lnTo>
                  <a:lnTo>
                    <a:pt x="1505" y="806"/>
                  </a:lnTo>
                  <a:lnTo>
                    <a:pt x="1633" y="787"/>
                  </a:lnTo>
                  <a:lnTo>
                    <a:pt x="1755" y="768"/>
                  </a:lnTo>
                  <a:lnTo>
                    <a:pt x="1889" y="755"/>
                  </a:lnTo>
                  <a:lnTo>
                    <a:pt x="2017" y="742"/>
                  </a:lnTo>
                  <a:lnTo>
                    <a:pt x="2151" y="735"/>
                  </a:lnTo>
                  <a:lnTo>
                    <a:pt x="2284" y="735"/>
                  </a:lnTo>
                  <a:lnTo>
                    <a:pt x="2424" y="735"/>
                  </a:lnTo>
                  <a:lnTo>
                    <a:pt x="2558" y="742"/>
                  </a:lnTo>
                  <a:lnTo>
                    <a:pt x="2697" y="755"/>
                  </a:lnTo>
                  <a:lnTo>
                    <a:pt x="2837" y="774"/>
                  </a:lnTo>
                  <a:lnTo>
                    <a:pt x="2970" y="794"/>
                  </a:lnTo>
                  <a:lnTo>
                    <a:pt x="3110" y="826"/>
                  </a:lnTo>
                  <a:lnTo>
                    <a:pt x="3249" y="858"/>
                  </a:lnTo>
                  <a:lnTo>
                    <a:pt x="3383" y="897"/>
                  </a:lnTo>
                  <a:lnTo>
                    <a:pt x="3523" y="948"/>
                  </a:lnTo>
                  <a:lnTo>
                    <a:pt x="3656" y="1000"/>
                  </a:lnTo>
                  <a:lnTo>
                    <a:pt x="3790" y="1058"/>
                  </a:lnTo>
                  <a:lnTo>
                    <a:pt x="3918" y="1129"/>
                  </a:lnTo>
                  <a:lnTo>
                    <a:pt x="3918" y="1129"/>
                  </a:lnTo>
                  <a:lnTo>
                    <a:pt x="4023" y="974"/>
                  </a:lnTo>
                  <a:lnTo>
                    <a:pt x="4145" y="813"/>
                  </a:lnTo>
                  <a:lnTo>
                    <a:pt x="4290" y="626"/>
                  </a:lnTo>
                  <a:lnTo>
                    <a:pt x="4377" y="529"/>
                  </a:lnTo>
                  <a:lnTo>
                    <a:pt x="4464" y="432"/>
                  </a:lnTo>
                  <a:lnTo>
                    <a:pt x="4552" y="336"/>
                  </a:lnTo>
                  <a:lnTo>
                    <a:pt x="4645" y="252"/>
                  </a:lnTo>
                  <a:lnTo>
                    <a:pt x="4738" y="168"/>
                  </a:lnTo>
                  <a:lnTo>
                    <a:pt x="4831" y="97"/>
                  </a:lnTo>
                  <a:lnTo>
                    <a:pt x="4918" y="45"/>
                  </a:lnTo>
                  <a:lnTo>
                    <a:pt x="5005" y="0"/>
                  </a:lnTo>
                  <a:lnTo>
                    <a:pt x="5005" y="0"/>
                  </a:lnTo>
                  <a:close/>
                </a:path>
              </a:pathLst>
            </a:custGeom>
            <a:noFill/>
            <a:ln w="19050">
              <a:solidFill>
                <a:srgbClr val="00CCFF"/>
              </a:solidFill>
              <a:prstDash val="solid"/>
              <a:round/>
              <a:headEnd/>
              <a:tailEnd/>
            </a:ln>
          </p:spPr>
          <p:txBody>
            <a:bodyPr/>
            <a:lstStyle/>
            <a:p>
              <a:endParaRPr lang="da-DK">
                <a:solidFill>
                  <a:prstClr val="black"/>
                </a:solidFill>
              </a:endParaRPr>
            </a:p>
          </p:txBody>
        </p:sp>
        <p:sp>
          <p:nvSpPr>
            <p:cNvPr id="17" name="Freeform 225"/>
            <p:cNvSpPr>
              <a:spLocks/>
            </p:cNvSpPr>
            <p:nvPr/>
          </p:nvSpPr>
          <p:spPr bwMode="auto">
            <a:xfrm>
              <a:off x="-1626" y="184"/>
              <a:ext cx="5005" cy="4314"/>
            </a:xfrm>
            <a:custGeom>
              <a:avLst/>
              <a:gdLst/>
              <a:ahLst/>
              <a:cxnLst>
                <a:cxn ang="0">
                  <a:pos x="0" y="2044"/>
                </a:cxn>
                <a:cxn ang="0">
                  <a:pos x="47" y="1722"/>
                </a:cxn>
                <a:cxn ang="0">
                  <a:pos x="151" y="1412"/>
                </a:cxn>
                <a:cxn ang="0">
                  <a:pos x="303" y="1128"/>
                </a:cxn>
                <a:cxn ang="0">
                  <a:pos x="494" y="864"/>
                </a:cxn>
                <a:cxn ang="0">
                  <a:pos x="733" y="632"/>
                </a:cxn>
                <a:cxn ang="0">
                  <a:pos x="1006" y="425"/>
                </a:cxn>
                <a:cxn ang="0">
                  <a:pos x="1308" y="258"/>
                </a:cxn>
                <a:cxn ang="0">
                  <a:pos x="1640" y="129"/>
                </a:cxn>
                <a:cxn ang="0">
                  <a:pos x="2000" y="45"/>
                </a:cxn>
                <a:cxn ang="0">
                  <a:pos x="2372" y="0"/>
                </a:cxn>
                <a:cxn ang="0">
                  <a:pos x="2634" y="0"/>
                </a:cxn>
                <a:cxn ang="0">
                  <a:pos x="3006" y="45"/>
                </a:cxn>
                <a:cxn ang="0">
                  <a:pos x="3366" y="129"/>
                </a:cxn>
                <a:cxn ang="0">
                  <a:pos x="3697" y="258"/>
                </a:cxn>
                <a:cxn ang="0">
                  <a:pos x="4000" y="425"/>
                </a:cxn>
                <a:cxn ang="0">
                  <a:pos x="4273" y="632"/>
                </a:cxn>
                <a:cxn ang="0">
                  <a:pos x="4511" y="864"/>
                </a:cxn>
                <a:cxn ang="0">
                  <a:pos x="4703" y="1128"/>
                </a:cxn>
                <a:cxn ang="0">
                  <a:pos x="4854" y="1412"/>
                </a:cxn>
                <a:cxn ang="0">
                  <a:pos x="4959" y="1722"/>
                </a:cxn>
                <a:cxn ang="0">
                  <a:pos x="5005" y="2044"/>
                </a:cxn>
                <a:cxn ang="0">
                  <a:pos x="5005" y="2270"/>
                </a:cxn>
                <a:cxn ang="0">
                  <a:pos x="4959" y="2592"/>
                </a:cxn>
                <a:cxn ang="0">
                  <a:pos x="4854" y="2895"/>
                </a:cxn>
                <a:cxn ang="0">
                  <a:pos x="4703" y="3186"/>
                </a:cxn>
                <a:cxn ang="0">
                  <a:pos x="4511" y="3450"/>
                </a:cxn>
                <a:cxn ang="0">
                  <a:pos x="4273" y="3682"/>
                </a:cxn>
                <a:cxn ang="0">
                  <a:pos x="4000" y="3889"/>
                </a:cxn>
                <a:cxn ang="0">
                  <a:pos x="3697" y="4056"/>
                </a:cxn>
                <a:cxn ang="0">
                  <a:pos x="3366" y="4185"/>
                </a:cxn>
                <a:cxn ang="0">
                  <a:pos x="3006" y="4269"/>
                </a:cxn>
                <a:cxn ang="0">
                  <a:pos x="2634" y="4314"/>
                </a:cxn>
                <a:cxn ang="0">
                  <a:pos x="2372" y="4314"/>
                </a:cxn>
                <a:cxn ang="0">
                  <a:pos x="2000" y="4269"/>
                </a:cxn>
                <a:cxn ang="0">
                  <a:pos x="1640" y="4185"/>
                </a:cxn>
                <a:cxn ang="0">
                  <a:pos x="1308" y="4056"/>
                </a:cxn>
                <a:cxn ang="0">
                  <a:pos x="1006" y="3889"/>
                </a:cxn>
                <a:cxn ang="0">
                  <a:pos x="733" y="3682"/>
                </a:cxn>
                <a:cxn ang="0">
                  <a:pos x="494" y="3450"/>
                </a:cxn>
                <a:cxn ang="0">
                  <a:pos x="303" y="3186"/>
                </a:cxn>
                <a:cxn ang="0">
                  <a:pos x="151" y="2895"/>
                </a:cxn>
                <a:cxn ang="0">
                  <a:pos x="47" y="2592"/>
                </a:cxn>
                <a:cxn ang="0">
                  <a:pos x="0" y="2270"/>
                </a:cxn>
              </a:cxnLst>
              <a:rect l="0" t="0" r="r" b="b"/>
              <a:pathLst>
                <a:path w="5005" h="4314">
                  <a:moveTo>
                    <a:pt x="0" y="2154"/>
                  </a:moveTo>
                  <a:lnTo>
                    <a:pt x="0" y="2154"/>
                  </a:lnTo>
                  <a:lnTo>
                    <a:pt x="0" y="2044"/>
                  </a:lnTo>
                  <a:lnTo>
                    <a:pt x="12" y="1935"/>
                  </a:lnTo>
                  <a:lnTo>
                    <a:pt x="29" y="1825"/>
                  </a:lnTo>
                  <a:lnTo>
                    <a:pt x="47" y="1722"/>
                  </a:lnTo>
                  <a:lnTo>
                    <a:pt x="76" y="1619"/>
                  </a:lnTo>
                  <a:lnTo>
                    <a:pt x="111" y="1515"/>
                  </a:lnTo>
                  <a:lnTo>
                    <a:pt x="151" y="1412"/>
                  </a:lnTo>
                  <a:lnTo>
                    <a:pt x="192" y="1315"/>
                  </a:lnTo>
                  <a:lnTo>
                    <a:pt x="244" y="1219"/>
                  </a:lnTo>
                  <a:lnTo>
                    <a:pt x="303" y="1128"/>
                  </a:lnTo>
                  <a:lnTo>
                    <a:pt x="361" y="1038"/>
                  </a:lnTo>
                  <a:lnTo>
                    <a:pt x="425" y="948"/>
                  </a:lnTo>
                  <a:lnTo>
                    <a:pt x="494" y="864"/>
                  </a:lnTo>
                  <a:lnTo>
                    <a:pt x="570" y="787"/>
                  </a:lnTo>
                  <a:lnTo>
                    <a:pt x="646" y="703"/>
                  </a:lnTo>
                  <a:lnTo>
                    <a:pt x="733" y="632"/>
                  </a:lnTo>
                  <a:lnTo>
                    <a:pt x="820" y="561"/>
                  </a:lnTo>
                  <a:lnTo>
                    <a:pt x="907" y="490"/>
                  </a:lnTo>
                  <a:lnTo>
                    <a:pt x="1006" y="425"/>
                  </a:lnTo>
                  <a:lnTo>
                    <a:pt x="1105" y="367"/>
                  </a:lnTo>
                  <a:lnTo>
                    <a:pt x="1204" y="309"/>
                  </a:lnTo>
                  <a:lnTo>
                    <a:pt x="1308" y="258"/>
                  </a:lnTo>
                  <a:lnTo>
                    <a:pt x="1419" y="213"/>
                  </a:lnTo>
                  <a:lnTo>
                    <a:pt x="1529" y="167"/>
                  </a:lnTo>
                  <a:lnTo>
                    <a:pt x="1640" y="129"/>
                  </a:lnTo>
                  <a:lnTo>
                    <a:pt x="1756" y="97"/>
                  </a:lnTo>
                  <a:lnTo>
                    <a:pt x="1878" y="64"/>
                  </a:lnTo>
                  <a:lnTo>
                    <a:pt x="2000" y="45"/>
                  </a:lnTo>
                  <a:lnTo>
                    <a:pt x="2122" y="26"/>
                  </a:lnTo>
                  <a:lnTo>
                    <a:pt x="2244" y="13"/>
                  </a:lnTo>
                  <a:lnTo>
                    <a:pt x="2372" y="0"/>
                  </a:lnTo>
                  <a:lnTo>
                    <a:pt x="2500" y="0"/>
                  </a:lnTo>
                  <a:lnTo>
                    <a:pt x="2500" y="0"/>
                  </a:lnTo>
                  <a:lnTo>
                    <a:pt x="2634" y="0"/>
                  </a:lnTo>
                  <a:lnTo>
                    <a:pt x="2762" y="13"/>
                  </a:lnTo>
                  <a:lnTo>
                    <a:pt x="2884" y="26"/>
                  </a:lnTo>
                  <a:lnTo>
                    <a:pt x="3006" y="45"/>
                  </a:lnTo>
                  <a:lnTo>
                    <a:pt x="3128" y="64"/>
                  </a:lnTo>
                  <a:lnTo>
                    <a:pt x="3250" y="97"/>
                  </a:lnTo>
                  <a:lnTo>
                    <a:pt x="3366" y="129"/>
                  </a:lnTo>
                  <a:lnTo>
                    <a:pt x="3477" y="167"/>
                  </a:lnTo>
                  <a:lnTo>
                    <a:pt x="3587" y="213"/>
                  </a:lnTo>
                  <a:lnTo>
                    <a:pt x="3697" y="258"/>
                  </a:lnTo>
                  <a:lnTo>
                    <a:pt x="3802" y="309"/>
                  </a:lnTo>
                  <a:lnTo>
                    <a:pt x="3901" y="367"/>
                  </a:lnTo>
                  <a:lnTo>
                    <a:pt x="4000" y="425"/>
                  </a:lnTo>
                  <a:lnTo>
                    <a:pt x="4099" y="490"/>
                  </a:lnTo>
                  <a:lnTo>
                    <a:pt x="4186" y="561"/>
                  </a:lnTo>
                  <a:lnTo>
                    <a:pt x="4273" y="632"/>
                  </a:lnTo>
                  <a:lnTo>
                    <a:pt x="4354" y="703"/>
                  </a:lnTo>
                  <a:lnTo>
                    <a:pt x="4436" y="787"/>
                  </a:lnTo>
                  <a:lnTo>
                    <a:pt x="4511" y="864"/>
                  </a:lnTo>
                  <a:lnTo>
                    <a:pt x="4581" y="948"/>
                  </a:lnTo>
                  <a:lnTo>
                    <a:pt x="4645" y="1038"/>
                  </a:lnTo>
                  <a:lnTo>
                    <a:pt x="4703" y="1128"/>
                  </a:lnTo>
                  <a:lnTo>
                    <a:pt x="4761" y="1219"/>
                  </a:lnTo>
                  <a:lnTo>
                    <a:pt x="4808" y="1315"/>
                  </a:lnTo>
                  <a:lnTo>
                    <a:pt x="4854" y="1412"/>
                  </a:lnTo>
                  <a:lnTo>
                    <a:pt x="4895" y="1515"/>
                  </a:lnTo>
                  <a:lnTo>
                    <a:pt x="4930" y="1619"/>
                  </a:lnTo>
                  <a:lnTo>
                    <a:pt x="4959" y="1722"/>
                  </a:lnTo>
                  <a:lnTo>
                    <a:pt x="4976" y="1825"/>
                  </a:lnTo>
                  <a:lnTo>
                    <a:pt x="4994" y="1935"/>
                  </a:lnTo>
                  <a:lnTo>
                    <a:pt x="5005" y="2044"/>
                  </a:lnTo>
                  <a:lnTo>
                    <a:pt x="5005" y="2154"/>
                  </a:lnTo>
                  <a:lnTo>
                    <a:pt x="5005" y="2154"/>
                  </a:lnTo>
                  <a:lnTo>
                    <a:pt x="5005" y="2270"/>
                  </a:lnTo>
                  <a:lnTo>
                    <a:pt x="4994" y="2379"/>
                  </a:lnTo>
                  <a:lnTo>
                    <a:pt x="4976" y="2483"/>
                  </a:lnTo>
                  <a:lnTo>
                    <a:pt x="4959" y="2592"/>
                  </a:lnTo>
                  <a:lnTo>
                    <a:pt x="4930" y="2695"/>
                  </a:lnTo>
                  <a:lnTo>
                    <a:pt x="4895" y="2799"/>
                  </a:lnTo>
                  <a:lnTo>
                    <a:pt x="4854" y="2895"/>
                  </a:lnTo>
                  <a:lnTo>
                    <a:pt x="4808" y="2999"/>
                  </a:lnTo>
                  <a:lnTo>
                    <a:pt x="4761" y="3095"/>
                  </a:lnTo>
                  <a:lnTo>
                    <a:pt x="4703" y="3186"/>
                  </a:lnTo>
                  <a:lnTo>
                    <a:pt x="4645" y="3276"/>
                  </a:lnTo>
                  <a:lnTo>
                    <a:pt x="4581" y="3366"/>
                  </a:lnTo>
                  <a:lnTo>
                    <a:pt x="4511" y="3450"/>
                  </a:lnTo>
                  <a:lnTo>
                    <a:pt x="4436" y="3527"/>
                  </a:lnTo>
                  <a:lnTo>
                    <a:pt x="4354" y="3605"/>
                  </a:lnTo>
                  <a:lnTo>
                    <a:pt x="4273" y="3682"/>
                  </a:lnTo>
                  <a:lnTo>
                    <a:pt x="4186" y="3753"/>
                  </a:lnTo>
                  <a:lnTo>
                    <a:pt x="4099" y="3824"/>
                  </a:lnTo>
                  <a:lnTo>
                    <a:pt x="4000" y="3889"/>
                  </a:lnTo>
                  <a:lnTo>
                    <a:pt x="3901" y="3947"/>
                  </a:lnTo>
                  <a:lnTo>
                    <a:pt x="3802" y="4005"/>
                  </a:lnTo>
                  <a:lnTo>
                    <a:pt x="3697" y="4056"/>
                  </a:lnTo>
                  <a:lnTo>
                    <a:pt x="3587" y="4101"/>
                  </a:lnTo>
                  <a:lnTo>
                    <a:pt x="3477" y="4147"/>
                  </a:lnTo>
                  <a:lnTo>
                    <a:pt x="3366" y="4185"/>
                  </a:lnTo>
                  <a:lnTo>
                    <a:pt x="3250" y="4217"/>
                  </a:lnTo>
                  <a:lnTo>
                    <a:pt x="3128" y="4243"/>
                  </a:lnTo>
                  <a:lnTo>
                    <a:pt x="3006" y="4269"/>
                  </a:lnTo>
                  <a:lnTo>
                    <a:pt x="2884" y="4288"/>
                  </a:lnTo>
                  <a:lnTo>
                    <a:pt x="2762" y="4301"/>
                  </a:lnTo>
                  <a:lnTo>
                    <a:pt x="2634" y="4314"/>
                  </a:lnTo>
                  <a:lnTo>
                    <a:pt x="2500" y="4314"/>
                  </a:lnTo>
                  <a:lnTo>
                    <a:pt x="2500" y="4314"/>
                  </a:lnTo>
                  <a:lnTo>
                    <a:pt x="2372" y="4314"/>
                  </a:lnTo>
                  <a:lnTo>
                    <a:pt x="2244" y="4301"/>
                  </a:lnTo>
                  <a:lnTo>
                    <a:pt x="2122" y="4288"/>
                  </a:lnTo>
                  <a:lnTo>
                    <a:pt x="2000" y="4269"/>
                  </a:lnTo>
                  <a:lnTo>
                    <a:pt x="1878" y="4243"/>
                  </a:lnTo>
                  <a:lnTo>
                    <a:pt x="1756" y="4217"/>
                  </a:lnTo>
                  <a:lnTo>
                    <a:pt x="1640" y="4185"/>
                  </a:lnTo>
                  <a:lnTo>
                    <a:pt x="1529" y="4147"/>
                  </a:lnTo>
                  <a:lnTo>
                    <a:pt x="1419" y="4101"/>
                  </a:lnTo>
                  <a:lnTo>
                    <a:pt x="1308" y="4056"/>
                  </a:lnTo>
                  <a:lnTo>
                    <a:pt x="1204" y="4005"/>
                  </a:lnTo>
                  <a:lnTo>
                    <a:pt x="1105" y="3947"/>
                  </a:lnTo>
                  <a:lnTo>
                    <a:pt x="1006" y="3889"/>
                  </a:lnTo>
                  <a:lnTo>
                    <a:pt x="907" y="3824"/>
                  </a:lnTo>
                  <a:lnTo>
                    <a:pt x="820" y="3753"/>
                  </a:lnTo>
                  <a:lnTo>
                    <a:pt x="733" y="3682"/>
                  </a:lnTo>
                  <a:lnTo>
                    <a:pt x="646" y="3605"/>
                  </a:lnTo>
                  <a:lnTo>
                    <a:pt x="570" y="3527"/>
                  </a:lnTo>
                  <a:lnTo>
                    <a:pt x="494" y="3450"/>
                  </a:lnTo>
                  <a:lnTo>
                    <a:pt x="425" y="3366"/>
                  </a:lnTo>
                  <a:lnTo>
                    <a:pt x="361" y="3276"/>
                  </a:lnTo>
                  <a:lnTo>
                    <a:pt x="303" y="3186"/>
                  </a:lnTo>
                  <a:lnTo>
                    <a:pt x="244" y="3095"/>
                  </a:lnTo>
                  <a:lnTo>
                    <a:pt x="192" y="2999"/>
                  </a:lnTo>
                  <a:lnTo>
                    <a:pt x="151" y="2895"/>
                  </a:lnTo>
                  <a:lnTo>
                    <a:pt x="111" y="2799"/>
                  </a:lnTo>
                  <a:lnTo>
                    <a:pt x="76" y="2695"/>
                  </a:lnTo>
                  <a:lnTo>
                    <a:pt x="47" y="2592"/>
                  </a:lnTo>
                  <a:lnTo>
                    <a:pt x="29" y="2483"/>
                  </a:lnTo>
                  <a:lnTo>
                    <a:pt x="12"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8" name="Freeform 226"/>
            <p:cNvSpPr>
              <a:spLocks/>
            </p:cNvSpPr>
            <p:nvPr/>
          </p:nvSpPr>
          <p:spPr bwMode="auto">
            <a:xfrm>
              <a:off x="-626" y="184"/>
              <a:ext cx="3011" cy="4314"/>
            </a:xfrm>
            <a:custGeom>
              <a:avLst/>
              <a:gdLst/>
              <a:ahLst/>
              <a:cxnLst>
                <a:cxn ang="0">
                  <a:pos x="0" y="2044"/>
                </a:cxn>
                <a:cxn ang="0">
                  <a:pos x="29" y="1722"/>
                </a:cxn>
                <a:cxn ang="0">
                  <a:pos x="87" y="1412"/>
                </a:cxn>
                <a:cxn ang="0">
                  <a:pos x="180" y="1128"/>
                </a:cxn>
                <a:cxn ang="0">
                  <a:pos x="297" y="864"/>
                </a:cxn>
                <a:cxn ang="0">
                  <a:pos x="442" y="632"/>
                </a:cxn>
                <a:cxn ang="0">
                  <a:pos x="605" y="425"/>
                </a:cxn>
                <a:cxn ang="0">
                  <a:pos x="785" y="258"/>
                </a:cxn>
                <a:cxn ang="0">
                  <a:pos x="988" y="129"/>
                </a:cxn>
                <a:cxn ang="0">
                  <a:pos x="1203" y="45"/>
                </a:cxn>
                <a:cxn ang="0">
                  <a:pos x="1430" y="0"/>
                </a:cxn>
                <a:cxn ang="0">
                  <a:pos x="1581" y="0"/>
                </a:cxn>
                <a:cxn ang="0">
                  <a:pos x="1808" y="45"/>
                </a:cxn>
                <a:cxn ang="0">
                  <a:pos x="2023" y="129"/>
                </a:cxn>
                <a:cxn ang="0">
                  <a:pos x="2221" y="258"/>
                </a:cxn>
                <a:cxn ang="0">
                  <a:pos x="2407" y="425"/>
                </a:cxn>
                <a:cxn ang="0">
                  <a:pos x="2570" y="632"/>
                </a:cxn>
                <a:cxn ang="0">
                  <a:pos x="2715" y="864"/>
                </a:cxn>
                <a:cxn ang="0">
                  <a:pos x="2831" y="1128"/>
                </a:cxn>
                <a:cxn ang="0">
                  <a:pos x="2918" y="1412"/>
                </a:cxn>
                <a:cxn ang="0">
                  <a:pos x="2982" y="1722"/>
                </a:cxn>
                <a:cxn ang="0">
                  <a:pos x="3011" y="2044"/>
                </a:cxn>
                <a:cxn ang="0">
                  <a:pos x="3011" y="2270"/>
                </a:cxn>
                <a:cxn ang="0">
                  <a:pos x="2982" y="2592"/>
                </a:cxn>
                <a:cxn ang="0">
                  <a:pos x="2918" y="2895"/>
                </a:cxn>
                <a:cxn ang="0">
                  <a:pos x="2831" y="3186"/>
                </a:cxn>
                <a:cxn ang="0">
                  <a:pos x="2715" y="3450"/>
                </a:cxn>
                <a:cxn ang="0">
                  <a:pos x="2570" y="3682"/>
                </a:cxn>
                <a:cxn ang="0">
                  <a:pos x="2407" y="3889"/>
                </a:cxn>
                <a:cxn ang="0">
                  <a:pos x="2221" y="4056"/>
                </a:cxn>
                <a:cxn ang="0">
                  <a:pos x="2023" y="4185"/>
                </a:cxn>
                <a:cxn ang="0">
                  <a:pos x="1808" y="4269"/>
                </a:cxn>
                <a:cxn ang="0">
                  <a:pos x="1581" y="4314"/>
                </a:cxn>
                <a:cxn ang="0">
                  <a:pos x="1430" y="4314"/>
                </a:cxn>
                <a:cxn ang="0">
                  <a:pos x="1203" y="4269"/>
                </a:cxn>
                <a:cxn ang="0">
                  <a:pos x="988" y="4185"/>
                </a:cxn>
                <a:cxn ang="0">
                  <a:pos x="785" y="4056"/>
                </a:cxn>
                <a:cxn ang="0">
                  <a:pos x="605" y="3889"/>
                </a:cxn>
                <a:cxn ang="0">
                  <a:pos x="442" y="3682"/>
                </a:cxn>
                <a:cxn ang="0">
                  <a:pos x="297" y="3450"/>
                </a:cxn>
                <a:cxn ang="0">
                  <a:pos x="180" y="3186"/>
                </a:cxn>
                <a:cxn ang="0">
                  <a:pos x="87" y="2895"/>
                </a:cxn>
                <a:cxn ang="0">
                  <a:pos x="29" y="2592"/>
                </a:cxn>
                <a:cxn ang="0">
                  <a:pos x="0" y="2270"/>
                </a:cxn>
              </a:cxnLst>
              <a:rect l="0" t="0" r="r" b="b"/>
              <a:pathLst>
                <a:path w="3011" h="4314">
                  <a:moveTo>
                    <a:pt x="0" y="2154"/>
                  </a:moveTo>
                  <a:lnTo>
                    <a:pt x="0" y="2154"/>
                  </a:lnTo>
                  <a:lnTo>
                    <a:pt x="0" y="2044"/>
                  </a:lnTo>
                  <a:lnTo>
                    <a:pt x="6" y="1935"/>
                  </a:lnTo>
                  <a:lnTo>
                    <a:pt x="18" y="1825"/>
                  </a:lnTo>
                  <a:lnTo>
                    <a:pt x="29" y="1722"/>
                  </a:lnTo>
                  <a:lnTo>
                    <a:pt x="47" y="1619"/>
                  </a:lnTo>
                  <a:lnTo>
                    <a:pt x="64" y="1515"/>
                  </a:lnTo>
                  <a:lnTo>
                    <a:pt x="87" y="1412"/>
                  </a:lnTo>
                  <a:lnTo>
                    <a:pt x="116" y="1315"/>
                  </a:lnTo>
                  <a:lnTo>
                    <a:pt x="145" y="1219"/>
                  </a:lnTo>
                  <a:lnTo>
                    <a:pt x="180" y="1128"/>
                  </a:lnTo>
                  <a:lnTo>
                    <a:pt x="215" y="1038"/>
                  </a:lnTo>
                  <a:lnTo>
                    <a:pt x="256" y="948"/>
                  </a:lnTo>
                  <a:lnTo>
                    <a:pt x="297" y="864"/>
                  </a:lnTo>
                  <a:lnTo>
                    <a:pt x="343" y="787"/>
                  </a:lnTo>
                  <a:lnTo>
                    <a:pt x="390" y="703"/>
                  </a:lnTo>
                  <a:lnTo>
                    <a:pt x="442" y="632"/>
                  </a:lnTo>
                  <a:lnTo>
                    <a:pt x="494" y="561"/>
                  </a:lnTo>
                  <a:lnTo>
                    <a:pt x="547" y="490"/>
                  </a:lnTo>
                  <a:lnTo>
                    <a:pt x="605" y="425"/>
                  </a:lnTo>
                  <a:lnTo>
                    <a:pt x="663" y="367"/>
                  </a:lnTo>
                  <a:lnTo>
                    <a:pt x="721" y="309"/>
                  </a:lnTo>
                  <a:lnTo>
                    <a:pt x="785" y="258"/>
                  </a:lnTo>
                  <a:lnTo>
                    <a:pt x="855" y="213"/>
                  </a:lnTo>
                  <a:lnTo>
                    <a:pt x="919" y="167"/>
                  </a:lnTo>
                  <a:lnTo>
                    <a:pt x="988" y="129"/>
                  </a:lnTo>
                  <a:lnTo>
                    <a:pt x="1058" y="97"/>
                  </a:lnTo>
                  <a:lnTo>
                    <a:pt x="1128" y="64"/>
                  </a:lnTo>
                  <a:lnTo>
                    <a:pt x="1203" y="45"/>
                  </a:lnTo>
                  <a:lnTo>
                    <a:pt x="1273" y="26"/>
                  </a:lnTo>
                  <a:lnTo>
                    <a:pt x="1349" y="13"/>
                  </a:lnTo>
                  <a:lnTo>
                    <a:pt x="1430" y="0"/>
                  </a:lnTo>
                  <a:lnTo>
                    <a:pt x="1506" y="0"/>
                  </a:lnTo>
                  <a:lnTo>
                    <a:pt x="1506" y="0"/>
                  </a:lnTo>
                  <a:lnTo>
                    <a:pt x="1581" y="0"/>
                  </a:lnTo>
                  <a:lnTo>
                    <a:pt x="1657" y="13"/>
                  </a:lnTo>
                  <a:lnTo>
                    <a:pt x="1732" y="26"/>
                  </a:lnTo>
                  <a:lnTo>
                    <a:pt x="1808" y="45"/>
                  </a:lnTo>
                  <a:lnTo>
                    <a:pt x="1884" y="64"/>
                  </a:lnTo>
                  <a:lnTo>
                    <a:pt x="1953" y="97"/>
                  </a:lnTo>
                  <a:lnTo>
                    <a:pt x="2023" y="129"/>
                  </a:lnTo>
                  <a:lnTo>
                    <a:pt x="2093" y="167"/>
                  </a:lnTo>
                  <a:lnTo>
                    <a:pt x="2157" y="213"/>
                  </a:lnTo>
                  <a:lnTo>
                    <a:pt x="2221" y="258"/>
                  </a:lnTo>
                  <a:lnTo>
                    <a:pt x="2285" y="309"/>
                  </a:lnTo>
                  <a:lnTo>
                    <a:pt x="2349" y="367"/>
                  </a:lnTo>
                  <a:lnTo>
                    <a:pt x="2407" y="425"/>
                  </a:lnTo>
                  <a:lnTo>
                    <a:pt x="2465" y="490"/>
                  </a:lnTo>
                  <a:lnTo>
                    <a:pt x="2517" y="561"/>
                  </a:lnTo>
                  <a:lnTo>
                    <a:pt x="2570" y="632"/>
                  </a:lnTo>
                  <a:lnTo>
                    <a:pt x="2622" y="703"/>
                  </a:lnTo>
                  <a:lnTo>
                    <a:pt x="2668" y="787"/>
                  </a:lnTo>
                  <a:lnTo>
                    <a:pt x="2715" y="864"/>
                  </a:lnTo>
                  <a:lnTo>
                    <a:pt x="2756" y="948"/>
                  </a:lnTo>
                  <a:lnTo>
                    <a:pt x="2796" y="1038"/>
                  </a:lnTo>
                  <a:lnTo>
                    <a:pt x="2831" y="1128"/>
                  </a:lnTo>
                  <a:lnTo>
                    <a:pt x="2866" y="1219"/>
                  </a:lnTo>
                  <a:lnTo>
                    <a:pt x="2895" y="1315"/>
                  </a:lnTo>
                  <a:lnTo>
                    <a:pt x="2918" y="1412"/>
                  </a:lnTo>
                  <a:lnTo>
                    <a:pt x="2942" y="1515"/>
                  </a:lnTo>
                  <a:lnTo>
                    <a:pt x="2965" y="1619"/>
                  </a:lnTo>
                  <a:lnTo>
                    <a:pt x="2982" y="1722"/>
                  </a:lnTo>
                  <a:lnTo>
                    <a:pt x="2994" y="1825"/>
                  </a:lnTo>
                  <a:lnTo>
                    <a:pt x="3006" y="1935"/>
                  </a:lnTo>
                  <a:lnTo>
                    <a:pt x="3011" y="2044"/>
                  </a:lnTo>
                  <a:lnTo>
                    <a:pt x="3011" y="2154"/>
                  </a:lnTo>
                  <a:lnTo>
                    <a:pt x="3011" y="2154"/>
                  </a:lnTo>
                  <a:lnTo>
                    <a:pt x="3011" y="2270"/>
                  </a:lnTo>
                  <a:lnTo>
                    <a:pt x="3006" y="2379"/>
                  </a:lnTo>
                  <a:lnTo>
                    <a:pt x="2994" y="2483"/>
                  </a:lnTo>
                  <a:lnTo>
                    <a:pt x="2982" y="2592"/>
                  </a:lnTo>
                  <a:lnTo>
                    <a:pt x="2965" y="2695"/>
                  </a:lnTo>
                  <a:lnTo>
                    <a:pt x="2942" y="2799"/>
                  </a:lnTo>
                  <a:lnTo>
                    <a:pt x="2918" y="2895"/>
                  </a:lnTo>
                  <a:lnTo>
                    <a:pt x="2895" y="2999"/>
                  </a:lnTo>
                  <a:lnTo>
                    <a:pt x="2866" y="3095"/>
                  </a:lnTo>
                  <a:lnTo>
                    <a:pt x="2831" y="3186"/>
                  </a:lnTo>
                  <a:lnTo>
                    <a:pt x="2796" y="3276"/>
                  </a:lnTo>
                  <a:lnTo>
                    <a:pt x="2756" y="3366"/>
                  </a:lnTo>
                  <a:lnTo>
                    <a:pt x="2715" y="3450"/>
                  </a:lnTo>
                  <a:lnTo>
                    <a:pt x="2668" y="3527"/>
                  </a:lnTo>
                  <a:lnTo>
                    <a:pt x="2622" y="3605"/>
                  </a:lnTo>
                  <a:lnTo>
                    <a:pt x="2570" y="3682"/>
                  </a:lnTo>
                  <a:lnTo>
                    <a:pt x="2517" y="3753"/>
                  </a:lnTo>
                  <a:lnTo>
                    <a:pt x="2465" y="3824"/>
                  </a:lnTo>
                  <a:lnTo>
                    <a:pt x="2407" y="3889"/>
                  </a:lnTo>
                  <a:lnTo>
                    <a:pt x="2349" y="3947"/>
                  </a:lnTo>
                  <a:lnTo>
                    <a:pt x="2285" y="4005"/>
                  </a:lnTo>
                  <a:lnTo>
                    <a:pt x="2221" y="4056"/>
                  </a:lnTo>
                  <a:lnTo>
                    <a:pt x="2157" y="4101"/>
                  </a:lnTo>
                  <a:lnTo>
                    <a:pt x="2093" y="4147"/>
                  </a:lnTo>
                  <a:lnTo>
                    <a:pt x="2023" y="4185"/>
                  </a:lnTo>
                  <a:lnTo>
                    <a:pt x="1953" y="4217"/>
                  </a:lnTo>
                  <a:lnTo>
                    <a:pt x="1884" y="4243"/>
                  </a:lnTo>
                  <a:lnTo>
                    <a:pt x="1808" y="4269"/>
                  </a:lnTo>
                  <a:lnTo>
                    <a:pt x="1732" y="4288"/>
                  </a:lnTo>
                  <a:lnTo>
                    <a:pt x="1657" y="4301"/>
                  </a:lnTo>
                  <a:lnTo>
                    <a:pt x="1581" y="4314"/>
                  </a:lnTo>
                  <a:lnTo>
                    <a:pt x="1506" y="4314"/>
                  </a:lnTo>
                  <a:lnTo>
                    <a:pt x="1506" y="4314"/>
                  </a:lnTo>
                  <a:lnTo>
                    <a:pt x="1430" y="4314"/>
                  </a:lnTo>
                  <a:lnTo>
                    <a:pt x="1349" y="4301"/>
                  </a:lnTo>
                  <a:lnTo>
                    <a:pt x="1273" y="4288"/>
                  </a:lnTo>
                  <a:lnTo>
                    <a:pt x="1203" y="4269"/>
                  </a:lnTo>
                  <a:lnTo>
                    <a:pt x="1128" y="4243"/>
                  </a:lnTo>
                  <a:lnTo>
                    <a:pt x="1058" y="4217"/>
                  </a:lnTo>
                  <a:lnTo>
                    <a:pt x="988" y="4185"/>
                  </a:lnTo>
                  <a:lnTo>
                    <a:pt x="919" y="4147"/>
                  </a:lnTo>
                  <a:lnTo>
                    <a:pt x="855" y="4101"/>
                  </a:lnTo>
                  <a:lnTo>
                    <a:pt x="785" y="4056"/>
                  </a:lnTo>
                  <a:lnTo>
                    <a:pt x="721" y="4005"/>
                  </a:lnTo>
                  <a:lnTo>
                    <a:pt x="663" y="3947"/>
                  </a:lnTo>
                  <a:lnTo>
                    <a:pt x="605" y="3889"/>
                  </a:lnTo>
                  <a:lnTo>
                    <a:pt x="547" y="3824"/>
                  </a:lnTo>
                  <a:lnTo>
                    <a:pt x="494" y="3753"/>
                  </a:lnTo>
                  <a:lnTo>
                    <a:pt x="442" y="3682"/>
                  </a:lnTo>
                  <a:lnTo>
                    <a:pt x="390" y="3605"/>
                  </a:lnTo>
                  <a:lnTo>
                    <a:pt x="343" y="3527"/>
                  </a:lnTo>
                  <a:lnTo>
                    <a:pt x="297" y="3450"/>
                  </a:lnTo>
                  <a:lnTo>
                    <a:pt x="256" y="3366"/>
                  </a:lnTo>
                  <a:lnTo>
                    <a:pt x="215" y="3276"/>
                  </a:lnTo>
                  <a:lnTo>
                    <a:pt x="180" y="3186"/>
                  </a:lnTo>
                  <a:lnTo>
                    <a:pt x="145" y="3095"/>
                  </a:lnTo>
                  <a:lnTo>
                    <a:pt x="116" y="2999"/>
                  </a:lnTo>
                  <a:lnTo>
                    <a:pt x="87" y="2895"/>
                  </a:lnTo>
                  <a:lnTo>
                    <a:pt x="64" y="2799"/>
                  </a:lnTo>
                  <a:lnTo>
                    <a:pt x="47" y="2695"/>
                  </a:lnTo>
                  <a:lnTo>
                    <a:pt x="29" y="2592"/>
                  </a:lnTo>
                  <a:lnTo>
                    <a:pt x="18" y="2483"/>
                  </a:lnTo>
                  <a:lnTo>
                    <a:pt x="6" y="2379"/>
                  </a:lnTo>
                  <a:lnTo>
                    <a:pt x="0" y="2270"/>
                  </a:lnTo>
                  <a:lnTo>
                    <a:pt x="0" y="2154"/>
                  </a:lnTo>
                  <a:lnTo>
                    <a:pt x="0" y="2154"/>
                  </a:lnTo>
                  <a:close/>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19" name="Freeform 227"/>
            <p:cNvSpPr>
              <a:spLocks/>
            </p:cNvSpPr>
            <p:nvPr/>
          </p:nvSpPr>
          <p:spPr bwMode="auto">
            <a:xfrm>
              <a:off x="-376" y="468"/>
              <a:ext cx="2506" cy="412"/>
            </a:xfrm>
            <a:custGeom>
              <a:avLst/>
              <a:gdLst/>
              <a:ahLst/>
              <a:cxnLst>
                <a:cxn ang="0">
                  <a:pos x="0" y="0"/>
                </a:cxn>
                <a:cxn ang="0">
                  <a:pos x="0" y="0"/>
                </a:cxn>
                <a:cxn ang="0">
                  <a:pos x="41" y="51"/>
                </a:cxn>
                <a:cxn ang="0">
                  <a:pos x="93" y="96"/>
                </a:cxn>
                <a:cxn ang="0">
                  <a:pos x="151" y="141"/>
                </a:cxn>
                <a:cxn ang="0">
                  <a:pos x="215" y="180"/>
                </a:cxn>
                <a:cxn ang="0">
                  <a:pos x="285" y="219"/>
                </a:cxn>
                <a:cxn ang="0">
                  <a:pos x="361" y="251"/>
                </a:cxn>
                <a:cxn ang="0">
                  <a:pos x="436" y="283"/>
                </a:cxn>
                <a:cxn ang="0">
                  <a:pos x="517" y="309"/>
                </a:cxn>
                <a:cxn ang="0">
                  <a:pos x="599" y="335"/>
                </a:cxn>
                <a:cxn ang="0">
                  <a:pos x="692" y="354"/>
                </a:cxn>
                <a:cxn ang="0">
                  <a:pos x="872" y="386"/>
                </a:cxn>
                <a:cxn ang="0">
                  <a:pos x="1064" y="406"/>
                </a:cxn>
                <a:cxn ang="0">
                  <a:pos x="1256" y="412"/>
                </a:cxn>
                <a:cxn ang="0">
                  <a:pos x="1448" y="406"/>
                </a:cxn>
                <a:cxn ang="0">
                  <a:pos x="1639" y="386"/>
                </a:cxn>
                <a:cxn ang="0">
                  <a:pos x="1820" y="354"/>
                </a:cxn>
                <a:cxn ang="0">
                  <a:pos x="1907" y="335"/>
                </a:cxn>
                <a:cxn ang="0">
                  <a:pos x="1994" y="309"/>
                </a:cxn>
                <a:cxn ang="0">
                  <a:pos x="2070" y="283"/>
                </a:cxn>
                <a:cxn ang="0">
                  <a:pos x="2151" y="251"/>
                </a:cxn>
                <a:cxn ang="0">
                  <a:pos x="2221" y="219"/>
                </a:cxn>
                <a:cxn ang="0">
                  <a:pos x="2291" y="180"/>
                </a:cxn>
                <a:cxn ang="0">
                  <a:pos x="2354" y="141"/>
                </a:cxn>
                <a:cxn ang="0">
                  <a:pos x="2407" y="96"/>
                </a:cxn>
                <a:cxn ang="0">
                  <a:pos x="2459" y="51"/>
                </a:cxn>
                <a:cxn ang="0">
                  <a:pos x="2506" y="0"/>
                </a:cxn>
              </a:cxnLst>
              <a:rect l="0" t="0" r="r" b="b"/>
              <a:pathLst>
                <a:path w="2506" h="412">
                  <a:moveTo>
                    <a:pt x="0" y="0"/>
                  </a:moveTo>
                  <a:lnTo>
                    <a:pt x="0" y="0"/>
                  </a:lnTo>
                  <a:lnTo>
                    <a:pt x="41" y="51"/>
                  </a:lnTo>
                  <a:lnTo>
                    <a:pt x="93" y="96"/>
                  </a:lnTo>
                  <a:lnTo>
                    <a:pt x="151" y="141"/>
                  </a:lnTo>
                  <a:lnTo>
                    <a:pt x="215" y="180"/>
                  </a:lnTo>
                  <a:lnTo>
                    <a:pt x="285" y="219"/>
                  </a:lnTo>
                  <a:lnTo>
                    <a:pt x="361" y="251"/>
                  </a:lnTo>
                  <a:lnTo>
                    <a:pt x="436" y="283"/>
                  </a:lnTo>
                  <a:lnTo>
                    <a:pt x="517" y="309"/>
                  </a:lnTo>
                  <a:lnTo>
                    <a:pt x="599" y="335"/>
                  </a:lnTo>
                  <a:lnTo>
                    <a:pt x="692" y="354"/>
                  </a:lnTo>
                  <a:lnTo>
                    <a:pt x="872" y="386"/>
                  </a:lnTo>
                  <a:lnTo>
                    <a:pt x="1064" y="406"/>
                  </a:lnTo>
                  <a:lnTo>
                    <a:pt x="1256" y="412"/>
                  </a:lnTo>
                  <a:lnTo>
                    <a:pt x="1448" y="406"/>
                  </a:lnTo>
                  <a:lnTo>
                    <a:pt x="1639" y="386"/>
                  </a:lnTo>
                  <a:lnTo>
                    <a:pt x="1820" y="354"/>
                  </a:lnTo>
                  <a:lnTo>
                    <a:pt x="1907" y="335"/>
                  </a:lnTo>
                  <a:lnTo>
                    <a:pt x="1994" y="309"/>
                  </a:lnTo>
                  <a:lnTo>
                    <a:pt x="2070" y="283"/>
                  </a:lnTo>
                  <a:lnTo>
                    <a:pt x="2151" y="251"/>
                  </a:lnTo>
                  <a:lnTo>
                    <a:pt x="2221" y="219"/>
                  </a:lnTo>
                  <a:lnTo>
                    <a:pt x="2291" y="180"/>
                  </a:lnTo>
                  <a:lnTo>
                    <a:pt x="2354" y="141"/>
                  </a:lnTo>
                  <a:lnTo>
                    <a:pt x="2407" y="96"/>
                  </a:lnTo>
                  <a:lnTo>
                    <a:pt x="2459" y="51"/>
                  </a:lnTo>
                  <a:lnTo>
                    <a:pt x="2506"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0" name="Freeform 228"/>
            <p:cNvSpPr>
              <a:spLocks/>
            </p:cNvSpPr>
            <p:nvPr/>
          </p:nvSpPr>
          <p:spPr bwMode="auto">
            <a:xfrm>
              <a:off x="-1120" y="1042"/>
              <a:ext cx="4000" cy="690"/>
            </a:xfrm>
            <a:custGeom>
              <a:avLst/>
              <a:gdLst/>
              <a:ahLst/>
              <a:cxnLst>
                <a:cxn ang="0">
                  <a:pos x="0" y="0"/>
                </a:cxn>
                <a:cxn ang="0">
                  <a:pos x="0" y="0"/>
                </a:cxn>
                <a:cxn ang="0">
                  <a:pos x="70" y="83"/>
                </a:cxn>
                <a:cxn ang="0">
                  <a:pos x="145" y="161"/>
                </a:cxn>
                <a:cxn ang="0">
                  <a:pos x="233" y="232"/>
                </a:cxn>
                <a:cxn ang="0">
                  <a:pos x="331" y="303"/>
                </a:cxn>
                <a:cxn ang="0">
                  <a:pos x="442" y="361"/>
                </a:cxn>
                <a:cxn ang="0">
                  <a:pos x="558" y="419"/>
                </a:cxn>
                <a:cxn ang="0">
                  <a:pos x="680" y="470"/>
                </a:cxn>
                <a:cxn ang="0">
                  <a:pos x="808" y="515"/>
                </a:cxn>
                <a:cxn ang="0">
                  <a:pos x="948" y="554"/>
                </a:cxn>
                <a:cxn ang="0">
                  <a:pos x="1087" y="593"/>
                </a:cxn>
                <a:cxn ang="0">
                  <a:pos x="1232" y="619"/>
                </a:cxn>
                <a:cxn ang="0">
                  <a:pos x="1378" y="644"/>
                </a:cxn>
                <a:cxn ang="0">
                  <a:pos x="1535" y="664"/>
                </a:cxn>
                <a:cxn ang="0">
                  <a:pos x="1686" y="677"/>
                </a:cxn>
                <a:cxn ang="0">
                  <a:pos x="1843" y="683"/>
                </a:cxn>
                <a:cxn ang="0">
                  <a:pos x="2000" y="690"/>
                </a:cxn>
                <a:cxn ang="0">
                  <a:pos x="2157" y="683"/>
                </a:cxn>
                <a:cxn ang="0">
                  <a:pos x="2308" y="677"/>
                </a:cxn>
                <a:cxn ang="0">
                  <a:pos x="2465" y="664"/>
                </a:cxn>
                <a:cxn ang="0">
                  <a:pos x="2616" y="644"/>
                </a:cxn>
                <a:cxn ang="0">
                  <a:pos x="2767" y="619"/>
                </a:cxn>
                <a:cxn ang="0">
                  <a:pos x="2912" y="593"/>
                </a:cxn>
                <a:cxn ang="0">
                  <a:pos x="3052" y="554"/>
                </a:cxn>
                <a:cxn ang="0">
                  <a:pos x="3186" y="515"/>
                </a:cxn>
                <a:cxn ang="0">
                  <a:pos x="3319" y="470"/>
                </a:cxn>
                <a:cxn ang="0">
                  <a:pos x="3441" y="419"/>
                </a:cxn>
                <a:cxn ang="0">
                  <a:pos x="3558" y="361"/>
                </a:cxn>
                <a:cxn ang="0">
                  <a:pos x="3662" y="303"/>
                </a:cxn>
                <a:cxn ang="0">
                  <a:pos x="3761" y="232"/>
                </a:cxn>
                <a:cxn ang="0">
                  <a:pos x="3854" y="161"/>
                </a:cxn>
                <a:cxn ang="0">
                  <a:pos x="3930" y="83"/>
                </a:cxn>
                <a:cxn ang="0">
                  <a:pos x="4000" y="0"/>
                </a:cxn>
              </a:cxnLst>
              <a:rect l="0" t="0" r="r" b="b"/>
              <a:pathLst>
                <a:path w="4000" h="690">
                  <a:moveTo>
                    <a:pt x="0" y="0"/>
                  </a:moveTo>
                  <a:lnTo>
                    <a:pt x="0" y="0"/>
                  </a:lnTo>
                  <a:lnTo>
                    <a:pt x="70" y="83"/>
                  </a:lnTo>
                  <a:lnTo>
                    <a:pt x="145" y="161"/>
                  </a:lnTo>
                  <a:lnTo>
                    <a:pt x="233" y="232"/>
                  </a:lnTo>
                  <a:lnTo>
                    <a:pt x="331" y="303"/>
                  </a:lnTo>
                  <a:lnTo>
                    <a:pt x="442" y="361"/>
                  </a:lnTo>
                  <a:lnTo>
                    <a:pt x="558" y="419"/>
                  </a:lnTo>
                  <a:lnTo>
                    <a:pt x="680" y="470"/>
                  </a:lnTo>
                  <a:lnTo>
                    <a:pt x="808" y="515"/>
                  </a:lnTo>
                  <a:lnTo>
                    <a:pt x="948" y="554"/>
                  </a:lnTo>
                  <a:lnTo>
                    <a:pt x="1087" y="593"/>
                  </a:lnTo>
                  <a:lnTo>
                    <a:pt x="1232" y="619"/>
                  </a:lnTo>
                  <a:lnTo>
                    <a:pt x="1378" y="644"/>
                  </a:lnTo>
                  <a:lnTo>
                    <a:pt x="1535" y="664"/>
                  </a:lnTo>
                  <a:lnTo>
                    <a:pt x="1686" y="677"/>
                  </a:lnTo>
                  <a:lnTo>
                    <a:pt x="1843" y="683"/>
                  </a:lnTo>
                  <a:lnTo>
                    <a:pt x="2000" y="690"/>
                  </a:lnTo>
                  <a:lnTo>
                    <a:pt x="2157" y="683"/>
                  </a:lnTo>
                  <a:lnTo>
                    <a:pt x="2308" y="677"/>
                  </a:lnTo>
                  <a:lnTo>
                    <a:pt x="2465" y="664"/>
                  </a:lnTo>
                  <a:lnTo>
                    <a:pt x="2616" y="644"/>
                  </a:lnTo>
                  <a:lnTo>
                    <a:pt x="2767" y="619"/>
                  </a:lnTo>
                  <a:lnTo>
                    <a:pt x="2912" y="593"/>
                  </a:lnTo>
                  <a:lnTo>
                    <a:pt x="3052" y="554"/>
                  </a:lnTo>
                  <a:lnTo>
                    <a:pt x="3186" y="515"/>
                  </a:lnTo>
                  <a:lnTo>
                    <a:pt x="3319" y="470"/>
                  </a:lnTo>
                  <a:lnTo>
                    <a:pt x="3441" y="419"/>
                  </a:lnTo>
                  <a:lnTo>
                    <a:pt x="3558" y="361"/>
                  </a:lnTo>
                  <a:lnTo>
                    <a:pt x="3662" y="303"/>
                  </a:lnTo>
                  <a:lnTo>
                    <a:pt x="3761" y="232"/>
                  </a:lnTo>
                  <a:lnTo>
                    <a:pt x="3854" y="161"/>
                  </a:lnTo>
                  <a:lnTo>
                    <a:pt x="3930" y="83"/>
                  </a:lnTo>
                  <a:lnTo>
                    <a:pt x="4000" y="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1" name="Freeform 229"/>
            <p:cNvSpPr>
              <a:spLocks/>
            </p:cNvSpPr>
            <p:nvPr/>
          </p:nvSpPr>
          <p:spPr bwMode="auto">
            <a:xfrm>
              <a:off x="-376" y="3802"/>
              <a:ext cx="2506" cy="406"/>
            </a:xfrm>
            <a:custGeom>
              <a:avLst/>
              <a:gdLst/>
              <a:ahLst/>
              <a:cxnLst>
                <a:cxn ang="0">
                  <a:pos x="2506" y="406"/>
                </a:cxn>
                <a:cxn ang="0">
                  <a:pos x="2506" y="406"/>
                </a:cxn>
                <a:cxn ang="0">
                  <a:pos x="2459" y="361"/>
                </a:cxn>
                <a:cxn ang="0">
                  <a:pos x="2413" y="316"/>
                </a:cxn>
                <a:cxn ang="0">
                  <a:pos x="2354" y="271"/>
                </a:cxn>
                <a:cxn ang="0">
                  <a:pos x="2291" y="232"/>
                </a:cxn>
                <a:cxn ang="0">
                  <a:pos x="2221" y="193"/>
                </a:cxn>
                <a:cxn ang="0">
                  <a:pos x="2145" y="161"/>
                </a:cxn>
                <a:cxn ang="0">
                  <a:pos x="2070" y="129"/>
                </a:cxn>
                <a:cxn ang="0">
                  <a:pos x="1988" y="103"/>
                </a:cxn>
                <a:cxn ang="0">
                  <a:pos x="1901" y="77"/>
                </a:cxn>
                <a:cxn ang="0">
                  <a:pos x="1814" y="58"/>
                </a:cxn>
                <a:cxn ang="0">
                  <a:pos x="1634" y="26"/>
                </a:cxn>
                <a:cxn ang="0">
                  <a:pos x="1442" y="6"/>
                </a:cxn>
                <a:cxn ang="0">
                  <a:pos x="1250" y="0"/>
                </a:cxn>
                <a:cxn ang="0">
                  <a:pos x="1058" y="6"/>
                </a:cxn>
                <a:cxn ang="0">
                  <a:pos x="866" y="26"/>
                </a:cxn>
                <a:cxn ang="0">
                  <a:pos x="686" y="58"/>
                </a:cxn>
                <a:cxn ang="0">
                  <a:pos x="599" y="77"/>
                </a:cxn>
                <a:cxn ang="0">
                  <a:pos x="512" y="103"/>
                </a:cxn>
                <a:cxn ang="0">
                  <a:pos x="430" y="129"/>
                </a:cxn>
                <a:cxn ang="0">
                  <a:pos x="355" y="161"/>
                </a:cxn>
                <a:cxn ang="0">
                  <a:pos x="285" y="193"/>
                </a:cxn>
                <a:cxn ang="0">
                  <a:pos x="215" y="232"/>
                </a:cxn>
                <a:cxn ang="0">
                  <a:pos x="151" y="271"/>
                </a:cxn>
                <a:cxn ang="0">
                  <a:pos x="93" y="316"/>
                </a:cxn>
                <a:cxn ang="0">
                  <a:pos x="47" y="361"/>
                </a:cxn>
                <a:cxn ang="0">
                  <a:pos x="0" y="406"/>
                </a:cxn>
              </a:cxnLst>
              <a:rect l="0" t="0" r="r" b="b"/>
              <a:pathLst>
                <a:path w="2506" h="406">
                  <a:moveTo>
                    <a:pt x="2506" y="406"/>
                  </a:moveTo>
                  <a:lnTo>
                    <a:pt x="2506" y="406"/>
                  </a:lnTo>
                  <a:lnTo>
                    <a:pt x="2459" y="361"/>
                  </a:lnTo>
                  <a:lnTo>
                    <a:pt x="2413" y="316"/>
                  </a:lnTo>
                  <a:lnTo>
                    <a:pt x="2354" y="271"/>
                  </a:lnTo>
                  <a:lnTo>
                    <a:pt x="2291" y="232"/>
                  </a:lnTo>
                  <a:lnTo>
                    <a:pt x="2221" y="193"/>
                  </a:lnTo>
                  <a:lnTo>
                    <a:pt x="2145" y="161"/>
                  </a:lnTo>
                  <a:lnTo>
                    <a:pt x="2070" y="129"/>
                  </a:lnTo>
                  <a:lnTo>
                    <a:pt x="1988" y="103"/>
                  </a:lnTo>
                  <a:lnTo>
                    <a:pt x="1901" y="77"/>
                  </a:lnTo>
                  <a:lnTo>
                    <a:pt x="1814" y="58"/>
                  </a:lnTo>
                  <a:lnTo>
                    <a:pt x="1634" y="26"/>
                  </a:lnTo>
                  <a:lnTo>
                    <a:pt x="1442" y="6"/>
                  </a:lnTo>
                  <a:lnTo>
                    <a:pt x="1250" y="0"/>
                  </a:lnTo>
                  <a:lnTo>
                    <a:pt x="1058" y="6"/>
                  </a:lnTo>
                  <a:lnTo>
                    <a:pt x="866" y="26"/>
                  </a:lnTo>
                  <a:lnTo>
                    <a:pt x="686" y="58"/>
                  </a:lnTo>
                  <a:lnTo>
                    <a:pt x="599" y="77"/>
                  </a:lnTo>
                  <a:lnTo>
                    <a:pt x="512" y="103"/>
                  </a:lnTo>
                  <a:lnTo>
                    <a:pt x="430" y="129"/>
                  </a:lnTo>
                  <a:lnTo>
                    <a:pt x="355" y="161"/>
                  </a:lnTo>
                  <a:lnTo>
                    <a:pt x="285" y="193"/>
                  </a:lnTo>
                  <a:lnTo>
                    <a:pt x="215" y="232"/>
                  </a:lnTo>
                  <a:lnTo>
                    <a:pt x="151" y="271"/>
                  </a:lnTo>
                  <a:lnTo>
                    <a:pt x="93" y="316"/>
                  </a:lnTo>
                  <a:lnTo>
                    <a:pt x="47" y="361"/>
                  </a:lnTo>
                  <a:lnTo>
                    <a:pt x="0" y="406"/>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2" name="Freeform 230"/>
            <p:cNvSpPr>
              <a:spLocks/>
            </p:cNvSpPr>
            <p:nvPr/>
          </p:nvSpPr>
          <p:spPr bwMode="auto">
            <a:xfrm>
              <a:off x="-1126" y="2950"/>
              <a:ext cx="4000" cy="690"/>
            </a:xfrm>
            <a:custGeom>
              <a:avLst/>
              <a:gdLst/>
              <a:ahLst/>
              <a:cxnLst>
                <a:cxn ang="0">
                  <a:pos x="4000" y="690"/>
                </a:cxn>
                <a:cxn ang="0">
                  <a:pos x="4000" y="690"/>
                </a:cxn>
                <a:cxn ang="0">
                  <a:pos x="3930" y="607"/>
                </a:cxn>
                <a:cxn ang="0">
                  <a:pos x="3854" y="529"/>
                </a:cxn>
                <a:cxn ang="0">
                  <a:pos x="3767" y="458"/>
                </a:cxn>
                <a:cxn ang="0">
                  <a:pos x="3668" y="387"/>
                </a:cxn>
                <a:cxn ang="0">
                  <a:pos x="3558" y="329"/>
                </a:cxn>
                <a:cxn ang="0">
                  <a:pos x="3442" y="271"/>
                </a:cxn>
                <a:cxn ang="0">
                  <a:pos x="3320" y="220"/>
                </a:cxn>
                <a:cxn ang="0">
                  <a:pos x="3192" y="175"/>
                </a:cxn>
                <a:cxn ang="0">
                  <a:pos x="3052" y="136"/>
                </a:cxn>
                <a:cxn ang="0">
                  <a:pos x="2913" y="97"/>
                </a:cxn>
                <a:cxn ang="0">
                  <a:pos x="2767" y="71"/>
                </a:cxn>
                <a:cxn ang="0">
                  <a:pos x="2622" y="46"/>
                </a:cxn>
                <a:cxn ang="0">
                  <a:pos x="2465" y="26"/>
                </a:cxn>
                <a:cxn ang="0">
                  <a:pos x="2314" y="13"/>
                </a:cxn>
                <a:cxn ang="0">
                  <a:pos x="2157" y="0"/>
                </a:cxn>
                <a:cxn ang="0">
                  <a:pos x="2000" y="0"/>
                </a:cxn>
                <a:cxn ang="0">
                  <a:pos x="1843" y="0"/>
                </a:cxn>
                <a:cxn ang="0">
                  <a:pos x="1686" y="13"/>
                </a:cxn>
                <a:cxn ang="0">
                  <a:pos x="1535" y="26"/>
                </a:cxn>
                <a:cxn ang="0">
                  <a:pos x="1384" y="46"/>
                </a:cxn>
                <a:cxn ang="0">
                  <a:pos x="1233" y="71"/>
                </a:cxn>
                <a:cxn ang="0">
                  <a:pos x="1087" y="97"/>
                </a:cxn>
                <a:cxn ang="0">
                  <a:pos x="948" y="136"/>
                </a:cxn>
                <a:cxn ang="0">
                  <a:pos x="814" y="175"/>
                </a:cxn>
                <a:cxn ang="0">
                  <a:pos x="680" y="220"/>
                </a:cxn>
                <a:cxn ang="0">
                  <a:pos x="558" y="271"/>
                </a:cxn>
                <a:cxn ang="0">
                  <a:pos x="442" y="329"/>
                </a:cxn>
                <a:cxn ang="0">
                  <a:pos x="337" y="387"/>
                </a:cxn>
                <a:cxn ang="0">
                  <a:pos x="239" y="458"/>
                </a:cxn>
                <a:cxn ang="0">
                  <a:pos x="146" y="529"/>
                </a:cxn>
                <a:cxn ang="0">
                  <a:pos x="70" y="607"/>
                </a:cxn>
                <a:cxn ang="0">
                  <a:pos x="0" y="690"/>
                </a:cxn>
              </a:cxnLst>
              <a:rect l="0" t="0" r="r" b="b"/>
              <a:pathLst>
                <a:path w="4000" h="690">
                  <a:moveTo>
                    <a:pt x="4000" y="690"/>
                  </a:moveTo>
                  <a:lnTo>
                    <a:pt x="4000" y="690"/>
                  </a:lnTo>
                  <a:lnTo>
                    <a:pt x="3930" y="607"/>
                  </a:lnTo>
                  <a:lnTo>
                    <a:pt x="3854" y="529"/>
                  </a:lnTo>
                  <a:lnTo>
                    <a:pt x="3767" y="458"/>
                  </a:lnTo>
                  <a:lnTo>
                    <a:pt x="3668" y="387"/>
                  </a:lnTo>
                  <a:lnTo>
                    <a:pt x="3558" y="329"/>
                  </a:lnTo>
                  <a:lnTo>
                    <a:pt x="3442" y="271"/>
                  </a:lnTo>
                  <a:lnTo>
                    <a:pt x="3320" y="220"/>
                  </a:lnTo>
                  <a:lnTo>
                    <a:pt x="3192" y="175"/>
                  </a:lnTo>
                  <a:lnTo>
                    <a:pt x="3052" y="136"/>
                  </a:lnTo>
                  <a:lnTo>
                    <a:pt x="2913" y="97"/>
                  </a:lnTo>
                  <a:lnTo>
                    <a:pt x="2767" y="71"/>
                  </a:lnTo>
                  <a:lnTo>
                    <a:pt x="2622" y="46"/>
                  </a:lnTo>
                  <a:lnTo>
                    <a:pt x="2465" y="26"/>
                  </a:lnTo>
                  <a:lnTo>
                    <a:pt x="2314" y="13"/>
                  </a:lnTo>
                  <a:lnTo>
                    <a:pt x="2157" y="0"/>
                  </a:lnTo>
                  <a:lnTo>
                    <a:pt x="2000" y="0"/>
                  </a:lnTo>
                  <a:lnTo>
                    <a:pt x="1843" y="0"/>
                  </a:lnTo>
                  <a:lnTo>
                    <a:pt x="1686" y="13"/>
                  </a:lnTo>
                  <a:lnTo>
                    <a:pt x="1535" y="26"/>
                  </a:lnTo>
                  <a:lnTo>
                    <a:pt x="1384" y="46"/>
                  </a:lnTo>
                  <a:lnTo>
                    <a:pt x="1233" y="71"/>
                  </a:lnTo>
                  <a:lnTo>
                    <a:pt x="1087" y="97"/>
                  </a:lnTo>
                  <a:lnTo>
                    <a:pt x="948" y="136"/>
                  </a:lnTo>
                  <a:lnTo>
                    <a:pt x="814" y="175"/>
                  </a:lnTo>
                  <a:lnTo>
                    <a:pt x="680" y="220"/>
                  </a:lnTo>
                  <a:lnTo>
                    <a:pt x="558" y="271"/>
                  </a:lnTo>
                  <a:lnTo>
                    <a:pt x="442" y="329"/>
                  </a:lnTo>
                  <a:lnTo>
                    <a:pt x="337" y="387"/>
                  </a:lnTo>
                  <a:lnTo>
                    <a:pt x="239" y="458"/>
                  </a:lnTo>
                  <a:lnTo>
                    <a:pt x="146" y="529"/>
                  </a:lnTo>
                  <a:lnTo>
                    <a:pt x="70" y="607"/>
                  </a:lnTo>
                  <a:lnTo>
                    <a:pt x="0" y="690"/>
                  </a:lnTo>
                </a:path>
              </a:pathLst>
            </a:custGeom>
            <a:noFill/>
            <a:ln w="19050">
              <a:solidFill>
                <a:schemeClr val="folHlink"/>
              </a:solidFill>
              <a:prstDash val="solid"/>
              <a:round/>
              <a:headEnd/>
              <a:tailEnd/>
            </a:ln>
          </p:spPr>
          <p:txBody>
            <a:bodyPr/>
            <a:lstStyle/>
            <a:p>
              <a:endParaRPr lang="da-DK">
                <a:solidFill>
                  <a:prstClr val="black"/>
                </a:solidFill>
              </a:endParaRPr>
            </a:p>
          </p:txBody>
        </p:sp>
        <p:sp>
          <p:nvSpPr>
            <p:cNvPr id="23" name="Line 231"/>
            <p:cNvSpPr>
              <a:spLocks noChangeShapeType="1"/>
            </p:cNvSpPr>
            <p:nvPr/>
          </p:nvSpPr>
          <p:spPr bwMode="auto">
            <a:xfrm>
              <a:off x="874" y="184"/>
              <a:ext cx="0" cy="4314"/>
            </a:xfrm>
            <a:prstGeom prst="line">
              <a:avLst/>
            </a:prstGeom>
            <a:noFill/>
            <a:ln w="19050">
              <a:solidFill>
                <a:schemeClr val="folHlink"/>
              </a:solidFill>
              <a:round/>
              <a:headEnd/>
              <a:tailEnd/>
            </a:ln>
          </p:spPr>
          <p:txBody>
            <a:bodyPr/>
            <a:lstStyle/>
            <a:p>
              <a:endParaRPr lang="da-DK">
                <a:solidFill>
                  <a:prstClr val="black"/>
                </a:solidFill>
              </a:endParaRPr>
            </a:p>
          </p:txBody>
        </p:sp>
        <p:sp>
          <p:nvSpPr>
            <p:cNvPr id="24" name="Line 232"/>
            <p:cNvSpPr>
              <a:spLocks noChangeShapeType="1"/>
            </p:cNvSpPr>
            <p:nvPr/>
          </p:nvSpPr>
          <p:spPr bwMode="auto">
            <a:xfrm>
              <a:off x="-1626" y="2338"/>
              <a:ext cx="5005" cy="0"/>
            </a:xfrm>
            <a:prstGeom prst="line">
              <a:avLst/>
            </a:prstGeom>
            <a:noFill/>
            <a:ln w="19050">
              <a:solidFill>
                <a:schemeClr val="folHlink"/>
              </a:solidFill>
              <a:round/>
              <a:headEnd/>
              <a:tailEnd/>
            </a:ln>
          </p:spPr>
          <p:txBody>
            <a:bodyPr/>
            <a:lstStyle/>
            <a:p>
              <a:endParaRPr lang="da-DK">
                <a:solidFill>
                  <a:prstClr val="black"/>
                </a:solidFill>
              </a:endParaRPr>
            </a:p>
          </p:txBody>
        </p:sp>
      </p:grpSp>
      <p:sp>
        <p:nvSpPr>
          <p:cNvPr id="25" name="Tekstboks 24"/>
          <p:cNvSpPr txBox="1"/>
          <p:nvPr/>
        </p:nvSpPr>
        <p:spPr>
          <a:xfrm>
            <a:off x="1552562" y="6334804"/>
            <a:ext cx="3948132" cy="523220"/>
          </a:xfrm>
          <a:prstGeom prst="rect">
            <a:avLst/>
          </a:prstGeom>
          <a:noFill/>
        </p:spPr>
        <p:txBody>
          <a:bodyPr wrap="square" rtlCol="0">
            <a:spAutoFit/>
          </a:bodyPr>
          <a:lstStyle/>
          <a:p>
            <a:r>
              <a:rPr lang="da-DK" sz="1400" dirty="0"/>
              <a:t>PSC</a:t>
            </a:r>
          </a:p>
          <a:p>
            <a:r>
              <a:rPr lang="da-DK" sz="1400" dirty="0"/>
              <a:t>INTOSAI Professional Standards </a:t>
            </a:r>
            <a:r>
              <a:rPr lang="da-DK" sz="1400" dirty="0" err="1"/>
              <a:t>Committee</a:t>
            </a:r>
            <a:endParaRPr lang="da-DK" sz="1400" dirty="0"/>
          </a:p>
        </p:txBody>
      </p:sp>
      <p:cxnSp>
        <p:nvCxnSpPr>
          <p:cNvPr id="27" name="Lige forbindelse 26"/>
          <p:cNvCxnSpPr/>
          <p:nvPr/>
        </p:nvCxnSpPr>
        <p:spPr>
          <a:xfrm>
            <a:off x="214282" y="5786454"/>
            <a:ext cx="87154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itel 32"/>
          <p:cNvSpPr>
            <a:spLocks noGrp="1"/>
          </p:cNvSpPr>
          <p:nvPr>
            <p:ph type="title"/>
          </p:nvPr>
        </p:nvSpPr>
        <p:spPr/>
        <p:txBody>
          <a:bodyPr>
            <a:normAutofit fontScale="90000"/>
          </a:bodyPr>
          <a:lstStyle/>
          <a:p>
            <a:r>
              <a:rPr lang="nb-NO" dirty="0" smtClean="0"/>
              <a:t>Professional Standards Committee (PSC) organisation</a:t>
            </a:r>
            <a:endParaRPr lang="da-DK" dirty="0">
              <a:solidFill>
                <a:schemeClr val="bg1"/>
              </a:solidFill>
            </a:endParaRPr>
          </a:p>
        </p:txBody>
      </p:sp>
      <p:sp>
        <p:nvSpPr>
          <p:cNvPr id="26" name="Plassholder for lysbildenummer 25"/>
          <p:cNvSpPr>
            <a:spLocks noGrp="1"/>
          </p:cNvSpPr>
          <p:nvPr>
            <p:ph type="sldNum" sz="quarter" idx="12"/>
          </p:nvPr>
        </p:nvSpPr>
        <p:spPr/>
        <p:txBody>
          <a:bodyPr/>
          <a:lstStyle/>
          <a:p>
            <a:fld id="{2AE6A1B3-E27A-4064-95C4-8F4A08CA489B}" type="slidenum">
              <a:rPr lang="da-DK" smtClean="0">
                <a:solidFill>
                  <a:prstClr val="black">
                    <a:tint val="75000"/>
                  </a:prstClr>
                </a:solidFill>
              </a:rPr>
              <a:pPr/>
              <a:t>9</a:t>
            </a:fld>
            <a:endParaRPr lang="da-DK">
              <a:solidFill>
                <a:prstClr val="black">
                  <a:tint val="75000"/>
                </a:prstClr>
              </a:solidFill>
            </a:endParaRPr>
          </a:p>
        </p:txBody>
      </p:sp>
      <p:sp>
        <p:nvSpPr>
          <p:cNvPr id="43" name="Rectangle 94"/>
          <p:cNvSpPr>
            <a:spLocks noChangeArrowheads="1"/>
          </p:cNvSpPr>
          <p:nvPr/>
        </p:nvSpPr>
        <p:spPr bwMode="auto">
          <a:xfrm>
            <a:off x="1187624" y="2924944"/>
            <a:ext cx="1656184" cy="1296144"/>
          </a:xfrm>
          <a:prstGeom prst="rect">
            <a:avLst/>
          </a:prstGeom>
          <a:solidFill>
            <a:schemeClr val="bg1">
              <a:lumMod val="85000"/>
              <a:alpha val="84000"/>
            </a:schemeClr>
          </a:solidFill>
          <a:ln w="9525">
            <a:solidFill>
              <a:schemeClr val="bg1">
                <a:lumMod val="50000"/>
              </a:schemeClr>
            </a:solidFill>
            <a:miter lim="800000"/>
            <a:headEnd/>
            <a:tailEnd/>
          </a:ln>
          <a:effectLst>
            <a:outerShdw blurRad="50800" dist="38100" dir="2700000" algn="tl" rotWithShape="0">
              <a:prstClr val="black">
                <a:alpha val="40000"/>
              </a:prstClr>
            </a:outerShdw>
          </a:effectLst>
        </p:spPr>
        <p:txBody>
          <a:bodyPr wrap="none" anchor="ctr"/>
          <a:lstStyle/>
          <a:p>
            <a:pPr algn="ctr" fontAlgn="base">
              <a:spcBef>
                <a:spcPct val="0"/>
              </a:spcBef>
              <a:spcAft>
                <a:spcPct val="0"/>
              </a:spcAft>
            </a:pPr>
            <a:r>
              <a:rPr lang="en-GB" sz="1600" dirty="0">
                <a:latin typeface="Arial" charset="0"/>
                <a:cs typeface="Arial" charset="0"/>
              </a:rPr>
              <a:t>Project on </a:t>
            </a:r>
          </a:p>
          <a:p>
            <a:pPr algn="ctr" fontAlgn="base">
              <a:spcBef>
                <a:spcPct val="0"/>
              </a:spcBef>
              <a:spcAft>
                <a:spcPct val="0"/>
              </a:spcAft>
            </a:pPr>
            <a:r>
              <a:rPr lang="en-GB" sz="1600" dirty="0" smtClean="0">
                <a:latin typeface="Arial" charset="0"/>
                <a:cs typeface="Arial" charset="0"/>
              </a:rPr>
              <a:t>Transparency and</a:t>
            </a:r>
          </a:p>
          <a:p>
            <a:pPr algn="ctr" fontAlgn="base">
              <a:spcBef>
                <a:spcPct val="0"/>
              </a:spcBef>
              <a:spcAft>
                <a:spcPct val="0"/>
              </a:spcAft>
            </a:pPr>
            <a:r>
              <a:rPr lang="en-GB" sz="1600" dirty="0" smtClean="0">
                <a:latin typeface="Arial" charset="0"/>
                <a:cs typeface="Arial" charset="0"/>
              </a:rPr>
              <a:t>Accountability</a:t>
            </a:r>
            <a:endParaRPr lang="en-GB" sz="1600" dirty="0">
              <a:latin typeface="Arial" charset="0"/>
              <a:cs typeface="Arial" charset="0"/>
            </a:endParaRPr>
          </a:p>
          <a:p>
            <a:pPr algn="ctr" fontAlgn="base">
              <a:spcBef>
                <a:spcPct val="0"/>
              </a:spcBef>
              <a:spcAft>
                <a:spcPct val="0"/>
              </a:spcAft>
            </a:pPr>
            <a:r>
              <a:rPr lang="en-GB" sz="1400" dirty="0">
                <a:latin typeface="Arial" charset="0"/>
                <a:cs typeface="Arial" charset="0"/>
              </a:rPr>
              <a:t>Chair: </a:t>
            </a:r>
            <a:r>
              <a:rPr lang="en-GB" sz="1400" dirty="0" smtClean="0">
                <a:latin typeface="Arial" charset="0"/>
                <a:cs typeface="Arial" charset="0"/>
              </a:rPr>
              <a:t>France</a:t>
            </a:r>
            <a:endParaRPr lang="en-GB" sz="1400" dirty="0">
              <a:latin typeface="Arial" charset="0"/>
              <a:cs typeface="Arial" charset="0"/>
            </a:endParaRPr>
          </a:p>
        </p:txBody>
      </p:sp>
      <p:sp>
        <p:nvSpPr>
          <p:cNvPr id="55" name="Rectangle 94"/>
          <p:cNvSpPr>
            <a:spLocks noChangeArrowheads="1"/>
          </p:cNvSpPr>
          <p:nvPr/>
        </p:nvSpPr>
        <p:spPr bwMode="auto">
          <a:xfrm>
            <a:off x="251520" y="4509120"/>
            <a:ext cx="1584176" cy="1080120"/>
          </a:xfrm>
          <a:prstGeom prst="rect">
            <a:avLst/>
          </a:prstGeom>
          <a:solidFill>
            <a:schemeClr val="bg1">
              <a:lumMod val="85000"/>
              <a:alpha val="84000"/>
            </a:schemeClr>
          </a:solidFill>
          <a:ln w="9525">
            <a:solidFill>
              <a:schemeClr val="folHlink"/>
            </a:solidFill>
            <a:miter lim="800000"/>
            <a:headEnd/>
            <a:tailEnd/>
          </a:ln>
          <a:effectLst>
            <a:outerShdw blurRad="50800" dist="38100" dir="2700000" algn="tl" rotWithShape="0">
              <a:prstClr val="black">
                <a:alpha val="40000"/>
              </a:prstClr>
            </a:outerShdw>
          </a:effectLst>
        </p:spPr>
        <p:txBody>
          <a:bodyPr wrap="none" anchor="ctr"/>
          <a:lstStyle/>
          <a:p>
            <a:pPr algn="ctr" fontAlgn="base">
              <a:spcBef>
                <a:spcPct val="0"/>
              </a:spcBef>
              <a:spcAft>
                <a:spcPct val="0"/>
              </a:spcAft>
            </a:pPr>
            <a:endParaRPr lang="en-GB" dirty="0">
              <a:solidFill>
                <a:prstClr val="black"/>
              </a:solidFill>
              <a:latin typeface="Arial" charset="0"/>
              <a:cs typeface="Arial" charset="0"/>
            </a:endParaRPr>
          </a:p>
          <a:p>
            <a:pPr algn="ctr" fontAlgn="base">
              <a:spcBef>
                <a:spcPct val="0"/>
              </a:spcBef>
              <a:spcAft>
                <a:spcPct val="0"/>
              </a:spcAft>
            </a:pPr>
            <a:r>
              <a:rPr lang="en-GB" sz="1600" dirty="0">
                <a:latin typeface="Arial" charset="0"/>
                <a:cs typeface="Arial" charset="0"/>
              </a:rPr>
              <a:t>Financial </a:t>
            </a:r>
          </a:p>
          <a:p>
            <a:pPr algn="ctr" fontAlgn="base">
              <a:spcBef>
                <a:spcPct val="0"/>
              </a:spcBef>
              <a:spcAft>
                <a:spcPct val="0"/>
              </a:spcAft>
            </a:pPr>
            <a:r>
              <a:rPr lang="en-GB" sz="1600" dirty="0">
                <a:latin typeface="Arial" charset="0"/>
                <a:cs typeface="Arial" charset="0"/>
              </a:rPr>
              <a:t>Audit </a:t>
            </a:r>
          </a:p>
          <a:p>
            <a:pPr algn="ctr" fontAlgn="base">
              <a:spcBef>
                <a:spcPct val="0"/>
              </a:spcBef>
              <a:spcAft>
                <a:spcPct val="0"/>
              </a:spcAft>
            </a:pPr>
            <a:r>
              <a:rPr lang="en-GB" sz="1600" dirty="0">
                <a:latin typeface="Arial" charset="0"/>
                <a:cs typeface="Arial" charset="0"/>
              </a:rPr>
              <a:t>Subcommittee</a:t>
            </a:r>
          </a:p>
          <a:p>
            <a:pPr algn="ctr" fontAlgn="base">
              <a:spcBef>
                <a:spcPct val="0"/>
              </a:spcBef>
              <a:spcAft>
                <a:spcPct val="0"/>
              </a:spcAft>
            </a:pPr>
            <a:r>
              <a:rPr lang="en-GB" sz="1400" dirty="0">
                <a:latin typeface="Arial" charset="0"/>
                <a:cs typeface="Arial" charset="0"/>
              </a:rPr>
              <a:t>Chair: Sweden</a:t>
            </a:r>
          </a:p>
          <a:p>
            <a:pPr algn="ctr" fontAlgn="base">
              <a:spcBef>
                <a:spcPct val="0"/>
              </a:spcBef>
              <a:spcAft>
                <a:spcPct val="0"/>
              </a:spcAft>
            </a:pPr>
            <a:endParaRPr lang="en-GB" dirty="0">
              <a:solidFill>
                <a:prstClr val="black"/>
              </a:solidFill>
              <a:latin typeface="Arial" charset="0"/>
              <a:cs typeface="Arial" charset="0"/>
            </a:endParaRPr>
          </a:p>
        </p:txBody>
      </p:sp>
      <p:sp>
        <p:nvSpPr>
          <p:cNvPr id="56" name="Rectangle 94"/>
          <p:cNvSpPr>
            <a:spLocks noChangeArrowheads="1"/>
          </p:cNvSpPr>
          <p:nvPr/>
        </p:nvSpPr>
        <p:spPr bwMode="auto">
          <a:xfrm>
            <a:off x="1979712" y="4509120"/>
            <a:ext cx="1656184" cy="1080119"/>
          </a:xfrm>
          <a:prstGeom prst="rect">
            <a:avLst/>
          </a:prstGeom>
          <a:solidFill>
            <a:schemeClr val="bg1">
              <a:lumMod val="85000"/>
              <a:alpha val="84000"/>
            </a:schemeClr>
          </a:solidFill>
          <a:ln w="9525">
            <a:solidFill>
              <a:schemeClr val="folHlink"/>
            </a:solidFill>
            <a:miter lim="800000"/>
            <a:headEnd/>
            <a:tailEnd/>
          </a:ln>
          <a:effectLst>
            <a:outerShdw blurRad="50800" dist="38100" dir="2700000" algn="tl" rotWithShape="0">
              <a:prstClr val="black">
                <a:alpha val="40000"/>
              </a:prstClr>
            </a:outerShdw>
          </a:effectLst>
        </p:spPr>
        <p:txBody>
          <a:bodyPr wrap="none" anchor="ctr"/>
          <a:lstStyle/>
          <a:p>
            <a:pPr algn="ctr" fontAlgn="base">
              <a:spcBef>
                <a:spcPct val="0"/>
              </a:spcBef>
              <a:spcAft>
                <a:spcPct val="0"/>
              </a:spcAft>
            </a:pPr>
            <a:endParaRPr lang="en-GB" dirty="0">
              <a:solidFill>
                <a:prstClr val="black"/>
              </a:solidFill>
              <a:latin typeface="Arial" charset="0"/>
              <a:cs typeface="Arial" charset="0"/>
            </a:endParaRPr>
          </a:p>
          <a:p>
            <a:pPr algn="ctr" fontAlgn="base">
              <a:spcBef>
                <a:spcPct val="0"/>
              </a:spcBef>
              <a:spcAft>
                <a:spcPct val="0"/>
              </a:spcAft>
            </a:pPr>
            <a:r>
              <a:rPr lang="en-GB" sz="1600" dirty="0">
                <a:latin typeface="Arial" charset="0"/>
                <a:cs typeface="Arial" charset="0"/>
              </a:rPr>
              <a:t>Performance </a:t>
            </a:r>
          </a:p>
          <a:p>
            <a:pPr algn="ctr" fontAlgn="base">
              <a:spcBef>
                <a:spcPct val="0"/>
              </a:spcBef>
              <a:spcAft>
                <a:spcPct val="0"/>
              </a:spcAft>
            </a:pPr>
            <a:r>
              <a:rPr lang="en-GB" sz="1600" dirty="0">
                <a:latin typeface="Arial" charset="0"/>
                <a:cs typeface="Arial" charset="0"/>
              </a:rPr>
              <a:t>Audit </a:t>
            </a:r>
          </a:p>
          <a:p>
            <a:pPr algn="ctr" fontAlgn="base">
              <a:spcBef>
                <a:spcPct val="0"/>
              </a:spcBef>
              <a:spcAft>
                <a:spcPct val="0"/>
              </a:spcAft>
            </a:pPr>
            <a:r>
              <a:rPr lang="en-GB" sz="1600" dirty="0">
                <a:latin typeface="Arial" charset="0"/>
                <a:cs typeface="Arial" charset="0"/>
              </a:rPr>
              <a:t>Subcommittee</a:t>
            </a:r>
          </a:p>
          <a:p>
            <a:pPr algn="ctr" fontAlgn="base">
              <a:spcBef>
                <a:spcPct val="0"/>
              </a:spcBef>
              <a:spcAft>
                <a:spcPct val="0"/>
              </a:spcAft>
            </a:pPr>
            <a:r>
              <a:rPr lang="en-GB" sz="1400" dirty="0">
                <a:latin typeface="Arial" charset="0"/>
                <a:cs typeface="Arial" charset="0"/>
              </a:rPr>
              <a:t>Chair: Brazil</a:t>
            </a:r>
          </a:p>
          <a:p>
            <a:pPr algn="ctr" fontAlgn="base">
              <a:spcBef>
                <a:spcPct val="0"/>
              </a:spcBef>
              <a:spcAft>
                <a:spcPct val="0"/>
              </a:spcAft>
            </a:pPr>
            <a:endParaRPr lang="en-GB" dirty="0">
              <a:solidFill>
                <a:schemeClr val="bg1"/>
              </a:solidFill>
              <a:latin typeface="Arial" charset="0"/>
              <a:cs typeface="Arial" charset="0"/>
            </a:endParaRPr>
          </a:p>
        </p:txBody>
      </p:sp>
      <p:sp>
        <p:nvSpPr>
          <p:cNvPr id="57" name="Rectangle 94"/>
          <p:cNvSpPr>
            <a:spLocks noChangeArrowheads="1"/>
          </p:cNvSpPr>
          <p:nvPr/>
        </p:nvSpPr>
        <p:spPr bwMode="auto">
          <a:xfrm>
            <a:off x="3779912" y="4509120"/>
            <a:ext cx="1440160" cy="1080120"/>
          </a:xfrm>
          <a:prstGeom prst="rect">
            <a:avLst/>
          </a:prstGeom>
          <a:solidFill>
            <a:schemeClr val="bg1">
              <a:lumMod val="85000"/>
              <a:alpha val="84000"/>
            </a:schemeClr>
          </a:solidFill>
          <a:ln w="9525">
            <a:solidFill>
              <a:schemeClr val="folHlink"/>
            </a:solidFill>
            <a:miter lim="800000"/>
            <a:headEnd/>
            <a:tailEnd/>
          </a:ln>
          <a:effectLst>
            <a:outerShdw blurRad="50800" dist="38100" dir="2700000" algn="tl" rotWithShape="0">
              <a:prstClr val="black">
                <a:alpha val="40000"/>
              </a:prstClr>
            </a:outerShdw>
          </a:effectLst>
        </p:spPr>
        <p:txBody>
          <a:bodyPr wrap="none" anchor="ctr"/>
          <a:lstStyle/>
          <a:p>
            <a:pPr algn="ctr" fontAlgn="base">
              <a:spcBef>
                <a:spcPct val="0"/>
              </a:spcBef>
              <a:spcAft>
                <a:spcPct val="0"/>
              </a:spcAft>
            </a:pPr>
            <a:endParaRPr lang="en-GB" dirty="0">
              <a:solidFill>
                <a:prstClr val="black"/>
              </a:solidFill>
              <a:latin typeface="Arial" charset="0"/>
              <a:cs typeface="Arial" charset="0"/>
            </a:endParaRPr>
          </a:p>
          <a:p>
            <a:pPr algn="ctr" fontAlgn="base">
              <a:spcBef>
                <a:spcPct val="0"/>
              </a:spcBef>
              <a:spcAft>
                <a:spcPct val="0"/>
              </a:spcAft>
            </a:pPr>
            <a:r>
              <a:rPr lang="en-GB" sz="1600" dirty="0">
                <a:latin typeface="Arial" charset="0"/>
                <a:cs typeface="Arial" charset="0"/>
              </a:rPr>
              <a:t>Compliance </a:t>
            </a:r>
          </a:p>
          <a:p>
            <a:pPr algn="ctr" fontAlgn="base">
              <a:spcBef>
                <a:spcPct val="0"/>
              </a:spcBef>
              <a:spcAft>
                <a:spcPct val="0"/>
              </a:spcAft>
            </a:pPr>
            <a:r>
              <a:rPr lang="en-GB" sz="1600" dirty="0">
                <a:latin typeface="Arial" charset="0"/>
                <a:cs typeface="Arial" charset="0"/>
              </a:rPr>
              <a:t>Audit </a:t>
            </a:r>
          </a:p>
          <a:p>
            <a:pPr algn="ctr" fontAlgn="base">
              <a:spcBef>
                <a:spcPct val="0"/>
              </a:spcBef>
              <a:spcAft>
                <a:spcPct val="0"/>
              </a:spcAft>
            </a:pPr>
            <a:r>
              <a:rPr lang="en-GB" sz="1600" dirty="0">
                <a:latin typeface="Arial" charset="0"/>
                <a:cs typeface="Arial" charset="0"/>
              </a:rPr>
              <a:t>Subcommittee</a:t>
            </a:r>
          </a:p>
          <a:p>
            <a:pPr algn="ctr" fontAlgn="base">
              <a:spcBef>
                <a:spcPct val="0"/>
              </a:spcBef>
              <a:spcAft>
                <a:spcPct val="0"/>
              </a:spcAft>
            </a:pPr>
            <a:r>
              <a:rPr lang="en-GB" sz="1400" dirty="0">
                <a:latin typeface="Arial" charset="0"/>
                <a:cs typeface="Arial" charset="0"/>
              </a:rPr>
              <a:t>Chair: Norway</a:t>
            </a:r>
          </a:p>
          <a:p>
            <a:pPr algn="ctr" fontAlgn="base">
              <a:spcBef>
                <a:spcPct val="0"/>
              </a:spcBef>
              <a:spcAft>
                <a:spcPct val="0"/>
              </a:spcAft>
            </a:pPr>
            <a:endParaRPr lang="en-GB" dirty="0">
              <a:solidFill>
                <a:prstClr val="black"/>
              </a:solidFill>
              <a:latin typeface="Arial" charset="0"/>
              <a:cs typeface="Arial" charset="0"/>
            </a:endParaRPr>
          </a:p>
        </p:txBody>
      </p:sp>
      <p:sp>
        <p:nvSpPr>
          <p:cNvPr id="58" name="Rectangle 94"/>
          <p:cNvSpPr>
            <a:spLocks noChangeArrowheads="1"/>
          </p:cNvSpPr>
          <p:nvPr/>
        </p:nvSpPr>
        <p:spPr bwMode="auto">
          <a:xfrm>
            <a:off x="5364088" y="4509120"/>
            <a:ext cx="1728192" cy="1080120"/>
          </a:xfrm>
          <a:prstGeom prst="rect">
            <a:avLst/>
          </a:prstGeom>
          <a:solidFill>
            <a:schemeClr val="bg1">
              <a:lumMod val="85000"/>
              <a:alpha val="84000"/>
            </a:schemeClr>
          </a:solidFill>
          <a:ln w="9525">
            <a:solidFill>
              <a:schemeClr val="folHlink"/>
            </a:solidFill>
            <a:miter lim="800000"/>
            <a:headEnd/>
            <a:tailEnd/>
          </a:ln>
          <a:effectLst>
            <a:outerShdw blurRad="50800" dist="38100" dir="2700000" algn="tl" rotWithShape="0">
              <a:prstClr val="black">
                <a:alpha val="40000"/>
              </a:prstClr>
            </a:outerShdw>
          </a:effectLst>
        </p:spPr>
        <p:txBody>
          <a:bodyPr wrap="none" anchor="ctr"/>
          <a:lstStyle/>
          <a:p>
            <a:pPr algn="ctr" fontAlgn="base">
              <a:spcBef>
                <a:spcPct val="0"/>
              </a:spcBef>
              <a:spcAft>
                <a:spcPct val="0"/>
              </a:spcAft>
            </a:pPr>
            <a:endParaRPr lang="en-GB" dirty="0">
              <a:solidFill>
                <a:prstClr val="black"/>
              </a:solidFill>
              <a:latin typeface="Arial" charset="0"/>
              <a:cs typeface="Arial" charset="0"/>
            </a:endParaRPr>
          </a:p>
          <a:p>
            <a:pPr algn="ctr" fontAlgn="base">
              <a:spcBef>
                <a:spcPct val="0"/>
              </a:spcBef>
              <a:spcAft>
                <a:spcPct val="0"/>
              </a:spcAft>
            </a:pPr>
            <a:endParaRPr lang="en-GB" dirty="0">
              <a:solidFill>
                <a:prstClr val="black"/>
              </a:solidFill>
              <a:latin typeface="Arial" charset="0"/>
              <a:cs typeface="Arial" charset="0"/>
            </a:endParaRPr>
          </a:p>
          <a:p>
            <a:pPr algn="ctr" fontAlgn="base">
              <a:spcBef>
                <a:spcPct val="0"/>
              </a:spcBef>
              <a:spcAft>
                <a:spcPct val="0"/>
              </a:spcAft>
            </a:pPr>
            <a:r>
              <a:rPr lang="en-GB" sz="1600" dirty="0">
                <a:latin typeface="Arial" charset="0"/>
                <a:cs typeface="Arial" charset="0"/>
              </a:rPr>
              <a:t>Internal </a:t>
            </a:r>
            <a:r>
              <a:rPr lang="en-GB" sz="1600" dirty="0" smtClean="0">
                <a:latin typeface="Arial" charset="0"/>
                <a:cs typeface="Arial" charset="0"/>
              </a:rPr>
              <a:t>Control </a:t>
            </a:r>
            <a:endParaRPr lang="en-GB" sz="1600" dirty="0">
              <a:latin typeface="Arial" charset="0"/>
              <a:cs typeface="Arial" charset="0"/>
            </a:endParaRPr>
          </a:p>
          <a:p>
            <a:pPr algn="ctr" fontAlgn="base">
              <a:spcBef>
                <a:spcPct val="0"/>
              </a:spcBef>
              <a:spcAft>
                <a:spcPct val="0"/>
              </a:spcAft>
            </a:pPr>
            <a:r>
              <a:rPr lang="en-GB" sz="1600" dirty="0">
                <a:latin typeface="Arial" charset="0"/>
                <a:cs typeface="Arial" charset="0"/>
              </a:rPr>
              <a:t>Standards </a:t>
            </a:r>
          </a:p>
          <a:p>
            <a:pPr algn="ctr" fontAlgn="base">
              <a:spcBef>
                <a:spcPct val="0"/>
              </a:spcBef>
              <a:spcAft>
                <a:spcPct val="0"/>
              </a:spcAft>
            </a:pPr>
            <a:r>
              <a:rPr lang="en-GB" sz="1600" dirty="0">
                <a:latin typeface="Arial" charset="0"/>
                <a:cs typeface="Arial" charset="0"/>
              </a:rPr>
              <a:t>Subcommittee</a:t>
            </a:r>
          </a:p>
          <a:p>
            <a:pPr algn="ctr" fontAlgn="base">
              <a:spcBef>
                <a:spcPct val="0"/>
              </a:spcBef>
              <a:spcAft>
                <a:spcPct val="0"/>
              </a:spcAft>
            </a:pPr>
            <a:r>
              <a:rPr lang="en-GB" sz="1400" dirty="0" smtClean="0">
                <a:latin typeface="Arial" charset="0"/>
                <a:cs typeface="Arial" charset="0"/>
              </a:rPr>
              <a:t>Chair: Poland</a:t>
            </a:r>
          </a:p>
          <a:p>
            <a:pPr algn="ctr" fontAlgn="base">
              <a:spcBef>
                <a:spcPct val="0"/>
              </a:spcBef>
              <a:spcAft>
                <a:spcPct val="0"/>
              </a:spcAft>
            </a:pPr>
            <a:endParaRPr lang="en-GB" dirty="0" smtClean="0">
              <a:solidFill>
                <a:prstClr val="black"/>
              </a:solidFill>
              <a:latin typeface="Arial" charset="0"/>
              <a:cs typeface="Arial" charset="0"/>
            </a:endParaRPr>
          </a:p>
          <a:p>
            <a:pPr algn="ctr" fontAlgn="base">
              <a:spcBef>
                <a:spcPct val="0"/>
              </a:spcBef>
              <a:spcAft>
                <a:spcPct val="0"/>
              </a:spcAft>
            </a:pPr>
            <a:endParaRPr lang="en-GB" dirty="0">
              <a:solidFill>
                <a:prstClr val="black"/>
              </a:solidFill>
              <a:latin typeface="Arial" charset="0"/>
              <a:cs typeface="Arial" charset="0"/>
            </a:endParaRPr>
          </a:p>
        </p:txBody>
      </p:sp>
      <p:sp>
        <p:nvSpPr>
          <p:cNvPr id="59" name="Rectangle 94"/>
          <p:cNvSpPr>
            <a:spLocks noChangeArrowheads="1"/>
          </p:cNvSpPr>
          <p:nvPr/>
        </p:nvSpPr>
        <p:spPr bwMode="auto">
          <a:xfrm>
            <a:off x="7236296" y="4509120"/>
            <a:ext cx="1512168" cy="1080120"/>
          </a:xfrm>
          <a:prstGeom prst="rect">
            <a:avLst/>
          </a:prstGeom>
          <a:solidFill>
            <a:schemeClr val="bg1">
              <a:lumMod val="85000"/>
              <a:alpha val="84000"/>
            </a:schemeClr>
          </a:solidFill>
          <a:ln w="9525">
            <a:solidFill>
              <a:schemeClr val="folHlink"/>
            </a:solidFill>
            <a:miter lim="800000"/>
            <a:headEnd/>
            <a:tailEnd/>
          </a:ln>
          <a:effectLst>
            <a:outerShdw blurRad="50800" dist="38100" dir="2700000" algn="tl" rotWithShape="0">
              <a:prstClr val="black">
                <a:alpha val="40000"/>
              </a:prstClr>
            </a:outerShdw>
          </a:effectLst>
        </p:spPr>
        <p:txBody>
          <a:bodyPr wrap="none" anchor="ctr"/>
          <a:lstStyle/>
          <a:p>
            <a:pPr algn="ctr" fontAlgn="base">
              <a:spcBef>
                <a:spcPct val="0"/>
              </a:spcBef>
              <a:spcAft>
                <a:spcPct val="0"/>
              </a:spcAft>
            </a:pPr>
            <a:r>
              <a:rPr lang="en-GB" sz="1600" dirty="0">
                <a:latin typeface="Arial" charset="0"/>
                <a:cs typeface="Arial" charset="0"/>
              </a:rPr>
              <a:t>Accounting and </a:t>
            </a:r>
          </a:p>
          <a:p>
            <a:pPr algn="ctr" fontAlgn="base">
              <a:spcBef>
                <a:spcPct val="0"/>
              </a:spcBef>
              <a:spcAft>
                <a:spcPct val="0"/>
              </a:spcAft>
            </a:pPr>
            <a:r>
              <a:rPr lang="en-GB" sz="1600" dirty="0">
                <a:latin typeface="Arial" charset="0"/>
                <a:cs typeface="Arial" charset="0"/>
              </a:rPr>
              <a:t>Reporting </a:t>
            </a:r>
          </a:p>
          <a:p>
            <a:pPr algn="ctr" fontAlgn="base">
              <a:spcBef>
                <a:spcPct val="0"/>
              </a:spcBef>
              <a:spcAft>
                <a:spcPct val="0"/>
              </a:spcAft>
            </a:pPr>
            <a:r>
              <a:rPr lang="en-GB" sz="1600" dirty="0">
                <a:latin typeface="Arial" charset="0"/>
                <a:cs typeface="Arial" charset="0"/>
              </a:rPr>
              <a:t>Subcommittee</a:t>
            </a:r>
          </a:p>
          <a:p>
            <a:pPr algn="ctr" fontAlgn="base">
              <a:spcBef>
                <a:spcPct val="0"/>
              </a:spcBef>
              <a:spcAft>
                <a:spcPct val="0"/>
              </a:spcAft>
            </a:pPr>
            <a:r>
              <a:rPr lang="en-GB" sz="1400" dirty="0">
                <a:latin typeface="Arial" charset="0"/>
                <a:cs typeface="Arial" charset="0"/>
              </a:rPr>
              <a:t>Chair: Canada</a:t>
            </a:r>
          </a:p>
        </p:txBody>
      </p:sp>
      <p:sp>
        <p:nvSpPr>
          <p:cNvPr id="60" name="Rectangle 94"/>
          <p:cNvSpPr>
            <a:spLocks noChangeArrowheads="1"/>
          </p:cNvSpPr>
          <p:nvPr/>
        </p:nvSpPr>
        <p:spPr bwMode="auto">
          <a:xfrm>
            <a:off x="4010755" y="1772816"/>
            <a:ext cx="1857389" cy="576064"/>
          </a:xfrm>
          <a:prstGeom prst="rect">
            <a:avLst/>
          </a:prstGeom>
          <a:solidFill>
            <a:schemeClr val="bg1">
              <a:lumMod val="65000"/>
              <a:alpha val="84000"/>
            </a:schemeClr>
          </a:solidFill>
          <a:ln w="9525">
            <a:solidFill>
              <a:schemeClr val="bg1">
                <a:lumMod val="50000"/>
              </a:schemeClr>
            </a:solidFill>
            <a:miter lim="800000"/>
            <a:headEnd/>
            <a:tailEnd/>
          </a:ln>
        </p:spPr>
        <p:txBody>
          <a:bodyPr wrap="none" anchor="ctr"/>
          <a:lstStyle/>
          <a:p>
            <a:pPr algn="ctr" fontAlgn="base">
              <a:spcBef>
                <a:spcPct val="0"/>
              </a:spcBef>
              <a:spcAft>
                <a:spcPct val="0"/>
              </a:spcAft>
            </a:pPr>
            <a:endParaRPr lang="en-GB" dirty="0">
              <a:solidFill>
                <a:prstClr val="black"/>
              </a:solidFill>
              <a:latin typeface="Arial" charset="0"/>
              <a:cs typeface="Arial" charset="0"/>
            </a:endParaRPr>
          </a:p>
          <a:p>
            <a:pPr algn="ctr" fontAlgn="base">
              <a:spcBef>
                <a:spcPct val="0"/>
              </a:spcBef>
              <a:spcAft>
                <a:spcPct val="0"/>
              </a:spcAft>
            </a:pPr>
            <a:r>
              <a:rPr lang="en-GB" sz="1600" dirty="0" smtClean="0">
                <a:latin typeface="Arial" charset="0"/>
                <a:cs typeface="Arial" charset="0"/>
              </a:rPr>
              <a:t>PSC</a:t>
            </a:r>
            <a:endParaRPr lang="en-GB" sz="1600" dirty="0">
              <a:latin typeface="Arial" charset="0"/>
              <a:cs typeface="Arial" charset="0"/>
            </a:endParaRPr>
          </a:p>
          <a:p>
            <a:pPr algn="ctr" fontAlgn="base">
              <a:spcBef>
                <a:spcPct val="0"/>
              </a:spcBef>
              <a:spcAft>
                <a:spcPct val="0"/>
              </a:spcAft>
            </a:pPr>
            <a:r>
              <a:rPr lang="en-GB" sz="1400" dirty="0">
                <a:latin typeface="Arial" charset="0"/>
                <a:cs typeface="Arial" charset="0"/>
              </a:rPr>
              <a:t>Chair: </a:t>
            </a:r>
            <a:r>
              <a:rPr lang="en-GB" sz="1400" dirty="0" smtClean="0">
                <a:latin typeface="Arial" charset="0"/>
                <a:cs typeface="Arial" charset="0"/>
              </a:rPr>
              <a:t>Denmark</a:t>
            </a:r>
            <a:endParaRPr lang="en-GB" sz="1400" dirty="0">
              <a:latin typeface="Arial" charset="0"/>
              <a:cs typeface="Arial" charset="0"/>
            </a:endParaRPr>
          </a:p>
          <a:p>
            <a:pPr algn="ctr" fontAlgn="base">
              <a:spcBef>
                <a:spcPct val="0"/>
              </a:spcBef>
              <a:spcAft>
                <a:spcPct val="0"/>
              </a:spcAft>
            </a:pPr>
            <a:endParaRPr lang="en-GB" dirty="0">
              <a:solidFill>
                <a:schemeClr val="bg1"/>
              </a:solidFill>
              <a:latin typeface="Arial" charset="0"/>
              <a:cs typeface="Arial" charset="0"/>
            </a:endParaRPr>
          </a:p>
        </p:txBody>
      </p:sp>
      <p:sp>
        <p:nvSpPr>
          <p:cNvPr id="61" name="Rectangle 94"/>
          <p:cNvSpPr>
            <a:spLocks noChangeArrowheads="1"/>
          </p:cNvSpPr>
          <p:nvPr/>
        </p:nvSpPr>
        <p:spPr bwMode="auto">
          <a:xfrm>
            <a:off x="4010755" y="2348880"/>
            <a:ext cx="1857389" cy="504056"/>
          </a:xfrm>
          <a:prstGeom prst="rect">
            <a:avLst/>
          </a:prstGeom>
          <a:solidFill>
            <a:schemeClr val="bg1">
              <a:lumMod val="65000"/>
              <a:alpha val="84000"/>
            </a:schemeClr>
          </a:solidFill>
          <a:ln w="9525">
            <a:solidFill>
              <a:schemeClr val="bg1">
                <a:lumMod val="50000"/>
              </a:schemeClr>
            </a:solidFill>
            <a:miter lim="800000"/>
            <a:headEnd/>
            <a:tailEnd/>
          </a:ln>
        </p:spPr>
        <p:txBody>
          <a:bodyPr wrap="none" anchor="ctr"/>
          <a:lstStyle/>
          <a:p>
            <a:pPr algn="ctr" fontAlgn="base">
              <a:spcBef>
                <a:spcPct val="0"/>
              </a:spcBef>
              <a:spcAft>
                <a:spcPct val="0"/>
              </a:spcAft>
            </a:pPr>
            <a:endParaRPr lang="en-GB" dirty="0">
              <a:solidFill>
                <a:prstClr val="black"/>
              </a:solidFill>
              <a:latin typeface="Arial" charset="0"/>
              <a:cs typeface="Arial" charset="0"/>
            </a:endParaRPr>
          </a:p>
          <a:p>
            <a:pPr algn="ctr" fontAlgn="base">
              <a:spcBef>
                <a:spcPct val="0"/>
              </a:spcBef>
              <a:spcAft>
                <a:spcPct val="0"/>
              </a:spcAft>
            </a:pPr>
            <a:r>
              <a:rPr lang="en-GB" sz="1600" dirty="0" smtClean="0">
                <a:latin typeface="Arial" charset="0"/>
                <a:cs typeface="Arial" charset="0"/>
              </a:rPr>
              <a:t>PSC Secretariat</a:t>
            </a:r>
            <a:endParaRPr lang="en-GB" sz="1600" dirty="0">
              <a:latin typeface="Arial" charset="0"/>
              <a:cs typeface="Arial" charset="0"/>
            </a:endParaRPr>
          </a:p>
          <a:p>
            <a:pPr algn="ctr" fontAlgn="base">
              <a:spcBef>
                <a:spcPct val="0"/>
              </a:spcBef>
              <a:spcAft>
                <a:spcPct val="0"/>
              </a:spcAft>
            </a:pPr>
            <a:r>
              <a:rPr lang="en-GB" sz="1400" dirty="0">
                <a:latin typeface="Arial" charset="0"/>
                <a:cs typeface="Arial" charset="0"/>
              </a:rPr>
              <a:t>Chair: </a:t>
            </a:r>
            <a:r>
              <a:rPr lang="en-GB" sz="1400" dirty="0" smtClean="0">
                <a:latin typeface="Arial" charset="0"/>
                <a:cs typeface="Arial" charset="0"/>
              </a:rPr>
              <a:t>Denmark</a:t>
            </a:r>
          </a:p>
          <a:p>
            <a:pPr algn="ctr" fontAlgn="base">
              <a:spcBef>
                <a:spcPct val="0"/>
              </a:spcBef>
              <a:spcAft>
                <a:spcPct val="0"/>
              </a:spcAft>
            </a:pPr>
            <a:endParaRPr lang="en-GB" dirty="0">
              <a:solidFill>
                <a:schemeClr val="bg1"/>
              </a:solidFill>
              <a:latin typeface="Arial" charset="0"/>
              <a:cs typeface="Arial" charset="0"/>
            </a:endParaRPr>
          </a:p>
        </p:txBody>
      </p:sp>
      <p:cxnSp>
        <p:nvCxnSpPr>
          <p:cNvPr id="63" name="Rett linje 62"/>
          <p:cNvCxnSpPr>
            <a:stCxn id="60" idx="1"/>
          </p:cNvCxnSpPr>
          <p:nvPr/>
        </p:nvCxnSpPr>
        <p:spPr>
          <a:xfrm rot="10800000">
            <a:off x="1043609" y="2060848"/>
            <a:ext cx="296714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5" name="Rett linje 64"/>
          <p:cNvCxnSpPr>
            <a:endCxn id="55" idx="0"/>
          </p:cNvCxnSpPr>
          <p:nvPr/>
        </p:nvCxnSpPr>
        <p:spPr>
          <a:xfrm rot="5400000">
            <a:off x="-180528" y="3284984"/>
            <a:ext cx="2448272"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7" name="Rett linje 66"/>
          <p:cNvCxnSpPr/>
          <p:nvPr/>
        </p:nvCxnSpPr>
        <p:spPr>
          <a:xfrm>
            <a:off x="1043608" y="4365104"/>
            <a:ext cx="6912768"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0" name="Rett linje 69"/>
          <p:cNvCxnSpPr/>
          <p:nvPr/>
        </p:nvCxnSpPr>
        <p:spPr>
          <a:xfrm rot="5400000">
            <a:off x="2681790" y="4419110"/>
            <a:ext cx="144016" cy="3600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4" name="Rett linje 73"/>
          <p:cNvCxnSpPr>
            <a:endCxn id="57" idx="0"/>
          </p:cNvCxnSpPr>
          <p:nvPr/>
        </p:nvCxnSpPr>
        <p:spPr>
          <a:xfrm rot="5400000">
            <a:off x="4427984" y="4437112"/>
            <a:ext cx="144016"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7" name="Rett linje 76"/>
          <p:cNvCxnSpPr>
            <a:endCxn id="58" idx="0"/>
          </p:cNvCxnSpPr>
          <p:nvPr/>
        </p:nvCxnSpPr>
        <p:spPr>
          <a:xfrm rot="5400000">
            <a:off x="6156176" y="4437112"/>
            <a:ext cx="144016"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9" name="Rett linje 78"/>
          <p:cNvCxnSpPr>
            <a:endCxn id="59" idx="0"/>
          </p:cNvCxnSpPr>
          <p:nvPr/>
        </p:nvCxnSpPr>
        <p:spPr>
          <a:xfrm rot="16200000" flipH="1">
            <a:off x="7902370" y="4419110"/>
            <a:ext cx="144016" cy="3600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1" name="Rett linje 80"/>
          <p:cNvCxnSpPr>
            <a:endCxn id="55" idx="0"/>
          </p:cNvCxnSpPr>
          <p:nvPr/>
        </p:nvCxnSpPr>
        <p:spPr>
          <a:xfrm rot="5400000">
            <a:off x="935596" y="4401108"/>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Rett linje 91"/>
          <p:cNvCxnSpPr/>
          <p:nvPr/>
        </p:nvCxnSpPr>
        <p:spPr>
          <a:xfrm rot="5400000">
            <a:off x="1619672" y="2492896"/>
            <a:ext cx="864096"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7" name="Rett linje 62"/>
          <p:cNvCxnSpPr>
            <a:endCxn id="60" idx="3"/>
          </p:cNvCxnSpPr>
          <p:nvPr/>
        </p:nvCxnSpPr>
        <p:spPr>
          <a:xfrm rot="10800000">
            <a:off x="5868144" y="2060848"/>
            <a:ext cx="2088232"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8" name="Rett linje 91"/>
          <p:cNvCxnSpPr>
            <a:endCxn id="40" idx="0"/>
          </p:cNvCxnSpPr>
          <p:nvPr/>
        </p:nvCxnSpPr>
        <p:spPr>
          <a:xfrm rot="5400000">
            <a:off x="5364088" y="2708920"/>
            <a:ext cx="1296144"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9" name="Rett linje 91"/>
          <p:cNvCxnSpPr>
            <a:endCxn id="41" idx="0"/>
          </p:cNvCxnSpPr>
          <p:nvPr/>
        </p:nvCxnSpPr>
        <p:spPr>
          <a:xfrm rot="5400000">
            <a:off x="7308304" y="2708920"/>
            <a:ext cx="129614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0" name="Rectangle 94"/>
          <p:cNvSpPr>
            <a:spLocks noChangeArrowheads="1"/>
          </p:cNvSpPr>
          <p:nvPr/>
        </p:nvSpPr>
        <p:spPr bwMode="auto">
          <a:xfrm>
            <a:off x="5220072" y="3356992"/>
            <a:ext cx="1584176" cy="864096"/>
          </a:xfrm>
          <a:prstGeom prst="rect">
            <a:avLst/>
          </a:prstGeom>
          <a:solidFill>
            <a:schemeClr val="bg1">
              <a:lumMod val="85000"/>
              <a:alpha val="84000"/>
            </a:schemeClr>
          </a:solidFill>
          <a:ln w="9525">
            <a:solidFill>
              <a:schemeClr val="folHlink"/>
            </a:solidFill>
            <a:miter lim="800000"/>
            <a:headEnd/>
            <a:tailEnd/>
          </a:ln>
          <a:effectLst>
            <a:outerShdw blurRad="50800" dist="38100" dir="2700000" algn="tl" rotWithShape="0">
              <a:prstClr val="black">
                <a:alpha val="40000"/>
              </a:prstClr>
            </a:outerShdw>
          </a:effectLst>
        </p:spPr>
        <p:txBody>
          <a:bodyPr wrap="none" anchor="ctr"/>
          <a:lstStyle/>
          <a:p>
            <a:pPr algn="ctr" fontAlgn="base">
              <a:spcBef>
                <a:spcPct val="0"/>
              </a:spcBef>
              <a:spcAft>
                <a:spcPct val="0"/>
              </a:spcAft>
            </a:pPr>
            <a:endParaRPr lang="en-GB" dirty="0">
              <a:solidFill>
                <a:prstClr val="black"/>
              </a:solidFill>
              <a:latin typeface="Arial" charset="0"/>
              <a:cs typeface="Arial" charset="0"/>
            </a:endParaRPr>
          </a:p>
          <a:p>
            <a:pPr algn="ctr" fontAlgn="base">
              <a:spcBef>
                <a:spcPct val="0"/>
              </a:spcBef>
              <a:spcAft>
                <a:spcPct val="0"/>
              </a:spcAft>
            </a:pPr>
            <a:endParaRPr lang="en-GB" dirty="0">
              <a:solidFill>
                <a:prstClr val="black"/>
              </a:solidFill>
              <a:latin typeface="Arial" charset="0"/>
              <a:cs typeface="Arial" charset="0"/>
            </a:endParaRPr>
          </a:p>
          <a:p>
            <a:pPr algn="ctr" fontAlgn="base">
              <a:spcBef>
                <a:spcPct val="0"/>
              </a:spcBef>
              <a:spcAft>
                <a:spcPct val="0"/>
              </a:spcAft>
            </a:pPr>
            <a:r>
              <a:rPr lang="en-GB" sz="1600" dirty="0" smtClean="0">
                <a:latin typeface="Arial" charset="0"/>
                <a:cs typeface="Arial" charset="0"/>
              </a:rPr>
              <a:t>Harmonisation </a:t>
            </a:r>
          </a:p>
          <a:p>
            <a:pPr algn="ctr" fontAlgn="base">
              <a:spcBef>
                <a:spcPct val="0"/>
              </a:spcBef>
              <a:spcAft>
                <a:spcPct val="0"/>
              </a:spcAft>
            </a:pPr>
            <a:r>
              <a:rPr lang="en-GB" sz="1600" dirty="0" smtClean="0">
                <a:latin typeface="Arial" charset="0"/>
                <a:cs typeface="Arial" charset="0"/>
              </a:rPr>
              <a:t>Project</a:t>
            </a:r>
            <a:endParaRPr lang="en-GB" sz="1400" dirty="0" smtClean="0">
              <a:latin typeface="Arial" charset="0"/>
              <a:cs typeface="Arial" charset="0"/>
            </a:endParaRPr>
          </a:p>
          <a:p>
            <a:pPr algn="ctr" fontAlgn="base">
              <a:spcBef>
                <a:spcPct val="0"/>
              </a:spcBef>
              <a:spcAft>
                <a:spcPct val="0"/>
              </a:spcAft>
            </a:pPr>
            <a:endParaRPr lang="en-GB" dirty="0" smtClean="0">
              <a:solidFill>
                <a:prstClr val="black"/>
              </a:solidFill>
              <a:latin typeface="Arial" charset="0"/>
              <a:cs typeface="Arial" charset="0"/>
            </a:endParaRPr>
          </a:p>
          <a:p>
            <a:pPr algn="ctr" fontAlgn="base">
              <a:spcBef>
                <a:spcPct val="0"/>
              </a:spcBef>
              <a:spcAft>
                <a:spcPct val="0"/>
              </a:spcAft>
            </a:pPr>
            <a:endParaRPr lang="en-GB" dirty="0">
              <a:solidFill>
                <a:prstClr val="black"/>
              </a:solidFill>
              <a:latin typeface="Arial" charset="0"/>
              <a:cs typeface="Arial" charset="0"/>
            </a:endParaRPr>
          </a:p>
        </p:txBody>
      </p:sp>
      <p:sp>
        <p:nvSpPr>
          <p:cNvPr id="41" name="Rectangle 94"/>
          <p:cNvSpPr>
            <a:spLocks noChangeArrowheads="1"/>
          </p:cNvSpPr>
          <p:nvPr/>
        </p:nvSpPr>
        <p:spPr bwMode="auto">
          <a:xfrm>
            <a:off x="7164288" y="3356992"/>
            <a:ext cx="1584176" cy="864096"/>
          </a:xfrm>
          <a:prstGeom prst="rect">
            <a:avLst/>
          </a:prstGeom>
          <a:solidFill>
            <a:schemeClr val="bg1">
              <a:lumMod val="85000"/>
              <a:alpha val="84000"/>
            </a:schemeClr>
          </a:solidFill>
          <a:ln w="9525">
            <a:solidFill>
              <a:schemeClr val="folHlink"/>
            </a:solidFill>
            <a:miter lim="800000"/>
            <a:headEnd/>
            <a:tailEnd/>
          </a:ln>
          <a:effectLst>
            <a:outerShdw blurRad="50800" dist="38100" dir="2700000" algn="tl" rotWithShape="0">
              <a:prstClr val="black">
                <a:alpha val="40000"/>
              </a:prstClr>
            </a:outerShdw>
          </a:effectLst>
        </p:spPr>
        <p:txBody>
          <a:bodyPr wrap="none" anchor="ctr"/>
          <a:lstStyle/>
          <a:p>
            <a:pPr algn="ctr" fontAlgn="base">
              <a:spcBef>
                <a:spcPct val="0"/>
              </a:spcBef>
              <a:spcAft>
                <a:spcPct val="0"/>
              </a:spcAft>
            </a:pPr>
            <a:endParaRPr lang="en-GB" dirty="0">
              <a:solidFill>
                <a:prstClr val="black"/>
              </a:solidFill>
              <a:latin typeface="Arial" charset="0"/>
              <a:cs typeface="Arial" charset="0"/>
            </a:endParaRPr>
          </a:p>
          <a:p>
            <a:pPr algn="ctr" fontAlgn="base">
              <a:spcBef>
                <a:spcPct val="0"/>
              </a:spcBef>
              <a:spcAft>
                <a:spcPct val="0"/>
              </a:spcAft>
            </a:pPr>
            <a:endParaRPr lang="en-GB" dirty="0">
              <a:solidFill>
                <a:prstClr val="black"/>
              </a:solidFill>
              <a:latin typeface="Arial" charset="0"/>
              <a:cs typeface="Arial" charset="0"/>
            </a:endParaRPr>
          </a:p>
          <a:p>
            <a:pPr algn="ctr" fontAlgn="base">
              <a:spcBef>
                <a:spcPct val="0"/>
              </a:spcBef>
              <a:spcAft>
                <a:spcPct val="0"/>
              </a:spcAft>
            </a:pPr>
            <a:r>
              <a:rPr lang="en-GB" sz="1600" dirty="0" smtClean="0">
                <a:latin typeface="Arial" charset="0"/>
                <a:cs typeface="Arial" charset="0"/>
              </a:rPr>
              <a:t>Awareness-</a:t>
            </a:r>
          </a:p>
          <a:p>
            <a:pPr algn="ctr" fontAlgn="base">
              <a:spcBef>
                <a:spcPct val="0"/>
              </a:spcBef>
              <a:spcAft>
                <a:spcPct val="0"/>
              </a:spcAft>
            </a:pPr>
            <a:r>
              <a:rPr lang="en-GB" sz="1600" dirty="0" smtClean="0">
                <a:latin typeface="Arial" charset="0"/>
                <a:cs typeface="Arial" charset="0"/>
              </a:rPr>
              <a:t>Raising </a:t>
            </a:r>
          </a:p>
          <a:p>
            <a:pPr algn="ctr" fontAlgn="base">
              <a:spcBef>
                <a:spcPct val="0"/>
              </a:spcBef>
              <a:spcAft>
                <a:spcPct val="0"/>
              </a:spcAft>
            </a:pPr>
            <a:r>
              <a:rPr lang="en-GB" sz="1600" dirty="0" smtClean="0">
                <a:latin typeface="Arial" charset="0"/>
                <a:cs typeface="Arial" charset="0"/>
              </a:rPr>
              <a:t>Task Force</a:t>
            </a:r>
            <a:endParaRPr lang="en-GB" sz="1400" dirty="0" smtClean="0">
              <a:latin typeface="Arial" charset="0"/>
              <a:cs typeface="Arial" charset="0"/>
            </a:endParaRPr>
          </a:p>
          <a:p>
            <a:pPr algn="ctr" fontAlgn="base">
              <a:spcBef>
                <a:spcPct val="0"/>
              </a:spcBef>
              <a:spcAft>
                <a:spcPct val="0"/>
              </a:spcAft>
            </a:pPr>
            <a:endParaRPr lang="en-GB" dirty="0" smtClean="0">
              <a:solidFill>
                <a:prstClr val="black"/>
              </a:solidFill>
              <a:latin typeface="Arial" charset="0"/>
              <a:cs typeface="Arial" charset="0"/>
            </a:endParaRPr>
          </a:p>
          <a:p>
            <a:pPr algn="ctr" fontAlgn="base">
              <a:spcBef>
                <a:spcPct val="0"/>
              </a:spcBef>
              <a:spcAft>
                <a:spcPct val="0"/>
              </a:spcAft>
            </a:pPr>
            <a:endParaRPr lang="en-GB" dirty="0">
              <a:solidFill>
                <a:prstClr val="black"/>
              </a:solidFill>
              <a:latin typeface="Arial" charset="0"/>
              <a:cs typeface="Arial" charset="0"/>
            </a:endParaRPr>
          </a:p>
        </p:txBody>
      </p:sp>
      <p:sp>
        <p:nvSpPr>
          <p:cNvPr id="42" name="Rectangle 94"/>
          <p:cNvSpPr>
            <a:spLocks noChangeArrowheads="1"/>
          </p:cNvSpPr>
          <p:nvPr/>
        </p:nvSpPr>
        <p:spPr bwMode="auto">
          <a:xfrm>
            <a:off x="2987824" y="2924944"/>
            <a:ext cx="1656184" cy="1296144"/>
          </a:xfrm>
          <a:prstGeom prst="rect">
            <a:avLst/>
          </a:prstGeom>
          <a:solidFill>
            <a:schemeClr val="bg1">
              <a:lumMod val="85000"/>
              <a:alpha val="84000"/>
            </a:schemeClr>
          </a:solidFill>
          <a:ln w="9525">
            <a:solidFill>
              <a:schemeClr val="bg1">
                <a:lumMod val="50000"/>
              </a:schemeClr>
            </a:solidFill>
            <a:miter lim="800000"/>
            <a:headEnd/>
            <a:tailEnd/>
          </a:ln>
          <a:effectLst>
            <a:outerShdw blurRad="50800" dist="38100" dir="2700000" algn="tl" rotWithShape="0">
              <a:prstClr val="black">
                <a:alpha val="40000"/>
              </a:prstClr>
            </a:outerShdw>
          </a:effectLst>
        </p:spPr>
        <p:txBody>
          <a:bodyPr wrap="none" anchor="ctr"/>
          <a:lstStyle/>
          <a:p>
            <a:pPr algn="ctr" fontAlgn="base">
              <a:spcBef>
                <a:spcPct val="0"/>
              </a:spcBef>
              <a:spcAft>
                <a:spcPct val="0"/>
              </a:spcAft>
            </a:pPr>
            <a:r>
              <a:rPr lang="en-GB" sz="1600" dirty="0">
                <a:latin typeface="Arial" charset="0"/>
                <a:cs typeface="Arial" charset="0"/>
              </a:rPr>
              <a:t>Project on </a:t>
            </a:r>
          </a:p>
          <a:p>
            <a:pPr algn="ctr" fontAlgn="base">
              <a:spcBef>
                <a:spcPct val="0"/>
              </a:spcBef>
              <a:spcAft>
                <a:spcPct val="0"/>
              </a:spcAft>
            </a:pPr>
            <a:r>
              <a:rPr lang="en-GB" sz="1600" dirty="0">
                <a:latin typeface="Arial" charset="0"/>
                <a:cs typeface="Arial" charset="0"/>
              </a:rPr>
              <a:t>Audit Quality </a:t>
            </a:r>
            <a:endParaRPr lang="en-GB" sz="1600" dirty="0" smtClean="0">
              <a:latin typeface="Arial" charset="0"/>
              <a:cs typeface="Arial" charset="0"/>
            </a:endParaRPr>
          </a:p>
          <a:p>
            <a:pPr algn="ctr" fontAlgn="base">
              <a:spcBef>
                <a:spcPct val="0"/>
              </a:spcBef>
              <a:spcAft>
                <a:spcPct val="0"/>
              </a:spcAft>
            </a:pPr>
            <a:r>
              <a:rPr lang="en-GB" sz="1600" dirty="0" smtClean="0">
                <a:latin typeface="Arial" charset="0"/>
                <a:cs typeface="Arial" charset="0"/>
              </a:rPr>
              <a:t>Control</a:t>
            </a:r>
            <a:endParaRPr lang="en-GB" sz="1600" dirty="0">
              <a:latin typeface="Arial" charset="0"/>
              <a:cs typeface="Arial" charset="0"/>
            </a:endParaRPr>
          </a:p>
          <a:p>
            <a:pPr algn="ctr" fontAlgn="base">
              <a:spcBef>
                <a:spcPct val="0"/>
              </a:spcBef>
              <a:spcAft>
                <a:spcPct val="0"/>
              </a:spcAft>
            </a:pPr>
            <a:r>
              <a:rPr lang="en-GB" sz="1400" dirty="0">
                <a:latin typeface="Arial" charset="0"/>
                <a:cs typeface="Arial" charset="0"/>
              </a:rPr>
              <a:t>Chair: New Zealand</a:t>
            </a:r>
          </a:p>
        </p:txBody>
      </p:sp>
      <p:cxnSp>
        <p:nvCxnSpPr>
          <p:cNvPr id="47" name="Rett linje 91"/>
          <p:cNvCxnSpPr/>
          <p:nvPr/>
        </p:nvCxnSpPr>
        <p:spPr>
          <a:xfrm rot="5400000">
            <a:off x="3347864" y="2492896"/>
            <a:ext cx="864096" cy="0"/>
          </a:xfrm>
          <a:prstGeom prst="line">
            <a:avLst/>
          </a:prstGeom>
          <a:ln w="28575"/>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1_Kontortema">
  <a:themeElements>
    <a:clrScheme name="Gråton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1774</TotalTime>
  <Words>3266</Words>
  <Application>Microsoft Office PowerPoint</Application>
  <PresentationFormat>Skærmshow (4:3)</PresentationFormat>
  <Paragraphs>567</Paragraphs>
  <Slides>27</Slides>
  <Notes>27</Notes>
  <HiddenSlides>0</HiddenSlides>
  <MMClips>0</MMClips>
  <ScaleCrop>false</ScaleCrop>
  <HeadingPairs>
    <vt:vector size="6" baseType="variant">
      <vt:variant>
        <vt:lpstr>Tema</vt:lpstr>
      </vt:variant>
      <vt:variant>
        <vt:i4>1</vt:i4>
      </vt:variant>
      <vt:variant>
        <vt:lpstr>Integrerede OLE-servere</vt:lpstr>
      </vt:variant>
      <vt:variant>
        <vt:i4>1</vt:i4>
      </vt:variant>
      <vt:variant>
        <vt:lpstr>Diastitler</vt:lpstr>
      </vt:variant>
      <vt:variant>
        <vt:i4>27</vt:i4>
      </vt:variant>
    </vt:vector>
  </HeadingPairs>
  <TitlesOfParts>
    <vt:vector size="29" baseType="lpstr">
      <vt:lpstr>1_Kontortema</vt:lpstr>
      <vt:lpstr>Acrobat Document</vt:lpstr>
      <vt:lpstr>Raising awareness of the ISSAIs and  INTOSAI GOVs</vt:lpstr>
      <vt:lpstr>Content</vt:lpstr>
      <vt:lpstr>Dias nummer 3</vt:lpstr>
      <vt:lpstr> INTOSAI - -Regional Working Groups  </vt:lpstr>
      <vt:lpstr>INTOSAI Strategic Plan </vt:lpstr>
      <vt:lpstr>The South Africa Declaration</vt:lpstr>
      <vt:lpstr>Content</vt:lpstr>
      <vt:lpstr>Professional Standards Committee (PSC)</vt:lpstr>
      <vt:lpstr>Professional Standards Committee (PSC) organisation</vt:lpstr>
      <vt:lpstr>Content</vt:lpstr>
      <vt:lpstr>What is the objective of the ISSAI framework? </vt:lpstr>
      <vt:lpstr>Overview of the ISSAI framework (1)</vt:lpstr>
      <vt:lpstr>Overview of the ISSAI framework (2)</vt:lpstr>
      <vt:lpstr>Overview of the ISSAI framework (3)</vt:lpstr>
      <vt:lpstr>Overview of the ISSAI framework (4)</vt:lpstr>
      <vt:lpstr>Overview of the ISSAI framework (4)</vt:lpstr>
      <vt:lpstr>Overview of the ISSAI framework (6)</vt:lpstr>
      <vt:lpstr>ISSAIs add value to the work of SAIs</vt:lpstr>
      <vt:lpstr>Content</vt:lpstr>
      <vt:lpstr>Adoption and Implementation</vt:lpstr>
      <vt:lpstr>Adoption</vt:lpstr>
      <vt:lpstr>Implementation</vt:lpstr>
      <vt:lpstr>Implementation</vt:lpstr>
      <vt:lpstr>Implementation steps</vt:lpstr>
      <vt:lpstr>Implementation</vt:lpstr>
      <vt:lpstr>www.issai.org</vt:lpstr>
      <vt:lpstr>Questions</vt:lpstr>
    </vt:vector>
  </TitlesOfParts>
  <Company>Rigsrevisionen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 nummer 1</dc:title>
  <dc:creator>r722</dc:creator>
  <cp:lastModifiedBy>Mette Elisabeth Matthiasen</cp:lastModifiedBy>
  <cp:revision>152</cp:revision>
  <cp:lastPrinted>2011-03-23T13:09:22Z</cp:lastPrinted>
  <dcterms:created xsi:type="dcterms:W3CDTF">2010-10-04T08:59:05Z</dcterms:created>
  <dcterms:modified xsi:type="dcterms:W3CDTF">2011-06-08T13:17:21Z</dcterms:modified>
</cp:coreProperties>
</file>