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59" r:id="rId3"/>
    <p:sldId id="325" r:id="rId4"/>
    <p:sldId id="326" r:id="rId5"/>
    <p:sldId id="321" r:id="rId6"/>
    <p:sldId id="310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3" r:id="rId17"/>
    <p:sldId id="324" r:id="rId18"/>
    <p:sldId id="327" r:id="rId19"/>
    <p:sldId id="309" r:id="rId20"/>
  </p:sldIdLst>
  <p:sldSz cx="12192000" cy="6858000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 Barreto Ribeiro Alvarenga" initials="ACBRA" lastIdx="2" clrIdx="0">
    <p:extLst>
      <p:ext uri="{19B8F6BF-5375-455C-9EA6-DF929625EA0E}">
        <p15:presenceInfo xmlns:p15="http://schemas.microsoft.com/office/powerpoint/2012/main" userId="S-1-5-21-2076597496-86852003-636688714-260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100"/>
    <a:srgbClr val="6CA9B7"/>
    <a:srgbClr val="35838D"/>
    <a:srgbClr val="4D4D4D"/>
    <a:srgbClr val="D38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021" autoAdjust="0"/>
  </p:normalViewPr>
  <p:slideViewPr>
    <p:cSldViewPr snapToGrid="0">
      <p:cViewPr varScale="1">
        <p:scale>
          <a:sx n="86" d="100"/>
          <a:sy n="86" d="100"/>
        </p:scale>
        <p:origin x="562" y="101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3292A-ED97-437C-B420-E92F4EB08C0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ECF7C-2310-40EF-A842-A25A4CFBC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6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8B85-0319-44BC-A719-51A385A4D7FC}" type="datetimeFigureOut">
              <a:rPr lang="pt-BR" smtClean="0"/>
              <a:t>29/06/2021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D656-5ED0-4780-93FE-C8F14D969D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75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8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460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197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472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073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667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221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94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517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127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7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49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59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93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54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660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107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00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87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FA4E-2DCF-41FA-8D1D-DC3D46E8BA8D}" type="datetime1">
              <a:rPr lang="pt-BR" smtClean="0"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5FA9-21B5-4145-8A5F-6A981C329986}" type="datetime1">
              <a:rPr lang="pt-BR" smtClean="0"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6CC-B52F-423B-800D-34C9B44E540D}" type="datetime1">
              <a:rPr lang="pt-BR" smtClean="0"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C024-3EB9-4FDF-9E7F-089F52DCC8A2}" type="datetime1">
              <a:rPr lang="pt-BR" smtClean="0"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EF6D-CAF9-42B2-A2C5-6A7FAC58BFC9}" type="datetime1">
              <a:rPr lang="pt-BR" smtClean="0"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F52C-C35A-4B72-AFB9-CA967A17881A}" type="datetime1">
              <a:rPr lang="pt-BR" smtClean="0"/>
              <a:t>29/06/2021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32D-0945-44FA-ACFF-2E1656D8C046}" type="datetime1">
              <a:rPr lang="pt-BR" smtClean="0"/>
              <a:t>29/06/2021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A5EF-1E1D-4A2F-B07B-20AB3335E479}" type="datetime1">
              <a:rPr lang="pt-BR" smtClean="0"/>
              <a:t>29/06/2021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B5B7-DCC8-4029-B618-9F2AC26C137A}" type="datetime1">
              <a:rPr lang="pt-BR" smtClean="0"/>
              <a:t>29/06/2021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FCE0-BFF7-4A8F-96FD-08BDEA2ABEAD}" type="datetime1">
              <a:rPr lang="pt-BR" smtClean="0"/>
              <a:t>29/06/2021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E090-1151-4F00-B642-63F8D594CED3}" type="datetime1">
              <a:rPr lang="pt-BR" smtClean="0"/>
              <a:t>29/06/2021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3118-A8FA-4DFB-A9F1-05EA6734EC8B}" type="datetime1">
              <a:rPr lang="pt-BR" smtClean="0"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1485" y="899759"/>
            <a:ext cx="10005087" cy="252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TSF’s An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alysis</a:t>
            </a:r>
            <a:r>
              <a:rPr lang="ro-RO" sz="4000" dirty="0">
                <a:solidFill>
                  <a:schemeClr val="accent1">
                    <a:lumMod val="75000"/>
                  </a:schemeClr>
                </a:solidFill>
              </a:rPr>
              <a:t> on ISQM1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6500"/>
              </a:lnSpc>
            </a:pP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ts val="6500"/>
              </a:lnSpc>
            </a:pPr>
            <a:r>
              <a:rPr lang="ro-RO" sz="4000" dirty="0">
                <a:solidFill>
                  <a:schemeClr val="accent1">
                    <a:lumMod val="75000"/>
                  </a:schemeClr>
                </a:solidFill>
              </a:rPr>
              <a:t>June</a:t>
            </a:r>
            <a:r>
              <a:rPr lang="fr-BE" sz="4000" dirty="0">
                <a:solidFill>
                  <a:schemeClr val="accent1">
                    <a:lumMod val="75000"/>
                  </a:schemeClr>
                </a:solidFill>
              </a:rPr>
              <a:t>, 202</a:t>
            </a:r>
            <a:r>
              <a:rPr lang="ro-RO" sz="4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BE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0888" y="5597912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Technical</a:t>
            </a:r>
            <a:r>
              <a:rPr lang="fr-BE" dirty="0"/>
              <a:t> Support </a:t>
            </a:r>
            <a:r>
              <a:rPr lang="en-US" dirty="0"/>
              <a:t>Function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31B0D-0FB9-4068-AA98-6CDD052B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58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975829" y="1156056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Identify and assess </a:t>
            </a:r>
            <a:r>
              <a:rPr lang="en-US" sz="3200" b="1" i="1" dirty="0"/>
              <a:t>quality risks</a:t>
            </a:r>
            <a:r>
              <a:rPr lang="ro-RO" sz="3200" b="1" i="1" dirty="0"/>
              <a:t> </a:t>
            </a:r>
            <a:r>
              <a:rPr lang="ro-RO" sz="3200" dirty="0"/>
              <a:t>for </a:t>
            </a:r>
            <a:r>
              <a:rPr lang="en-US" sz="3200" dirty="0"/>
              <a:t>each</a:t>
            </a:r>
            <a:r>
              <a:rPr lang="ro-RO" sz="3200" dirty="0"/>
              <a:t> </a:t>
            </a:r>
            <a:r>
              <a:rPr lang="en-US" sz="3200" dirty="0"/>
              <a:t>objective</a:t>
            </a:r>
            <a:r>
              <a:rPr lang="ro-RO" sz="3200" dirty="0"/>
              <a:t> of SQM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10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47063-3655-4299-A278-94BE1C614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98" y="1802496"/>
            <a:ext cx="9471348" cy="45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983985" y="827583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b="1" i="1" dirty="0"/>
              <a:t>process</a:t>
            </a:r>
            <a:r>
              <a:rPr lang="en-US" sz="3200" dirty="0"/>
              <a:t> of </a:t>
            </a:r>
            <a:r>
              <a:rPr lang="en-US" sz="3200" b="1" i="1" dirty="0"/>
              <a:t>identifying</a:t>
            </a:r>
            <a:r>
              <a:rPr lang="en-US" sz="3200" dirty="0"/>
              <a:t> and </a:t>
            </a:r>
            <a:r>
              <a:rPr lang="en-US" sz="3200" b="1" i="1" dirty="0"/>
              <a:t>assessing</a:t>
            </a:r>
            <a:r>
              <a:rPr lang="en-US" sz="3200" dirty="0"/>
              <a:t> </a:t>
            </a:r>
            <a:r>
              <a:rPr lang="en-US" sz="3200" u="sng" dirty="0"/>
              <a:t>quality risks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11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B52FC-ED54-49FC-8C8B-FC578FD59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06" y="1518082"/>
            <a:ext cx="8682809" cy="49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1064605" y="971045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Taking in consideration of the possibility of </a:t>
            </a:r>
            <a:r>
              <a:rPr lang="en-US" sz="3200" b="1" i="1" dirty="0"/>
              <a:t>occurrence</a:t>
            </a:r>
            <a:r>
              <a:rPr lang="en-US" sz="3200" dirty="0"/>
              <a:t> and </a:t>
            </a:r>
            <a:r>
              <a:rPr lang="en-US" sz="3200" b="1" i="1" dirty="0"/>
              <a:t>effect</a:t>
            </a:r>
            <a:r>
              <a:rPr lang="en-US" sz="3200" dirty="0"/>
              <a:t> on </a:t>
            </a:r>
            <a:r>
              <a:rPr lang="en-US" sz="3200" u="sng" dirty="0"/>
              <a:t>the achievement of a quality 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12</a:t>
            </a:fld>
            <a:endParaRPr lang="pt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02F86-68DF-4B0F-B176-869681CCE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88" y="1970844"/>
            <a:ext cx="7339359" cy="44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1020217" y="1164934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Designing and implement </a:t>
            </a:r>
            <a:r>
              <a:rPr lang="en-US" sz="3200" b="1" i="1" dirty="0"/>
              <a:t>responses</a:t>
            </a:r>
            <a:r>
              <a:rPr lang="en-US" sz="3200" dirty="0"/>
              <a:t> to address the quality risks</a:t>
            </a:r>
            <a:r>
              <a:rPr lang="ro-RO" sz="3200" dirty="0"/>
              <a:t> </a:t>
            </a:r>
            <a:r>
              <a:rPr lang="en-US" sz="3200" dirty="0"/>
              <a:t>which</a:t>
            </a:r>
            <a:r>
              <a:rPr lang="ro-RO" sz="3200" dirty="0"/>
              <a:t> </a:t>
            </a:r>
            <a:r>
              <a:rPr lang="en-US" sz="3200" u="sng" dirty="0"/>
              <a:t>can</a:t>
            </a:r>
            <a:r>
              <a:rPr lang="ro-RO" sz="3200" u="sng" dirty="0"/>
              <a:t> </a:t>
            </a:r>
            <a:r>
              <a:rPr lang="en-US" sz="3200" u="sng" dirty="0"/>
              <a:t>affect</a:t>
            </a:r>
            <a:r>
              <a:rPr lang="ro-RO" sz="3200" u="sng" dirty="0"/>
              <a:t> </a:t>
            </a:r>
            <a:r>
              <a:rPr lang="en-US" sz="3200" u="sng" dirty="0"/>
              <a:t>the</a:t>
            </a:r>
            <a:r>
              <a:rPr lang="ro-RO" sz="3200" u="sng" dirty="0"/>
              <a:t> </a:t>
            </a:r>
            <a:r>
              <a:rPr lang="en-US" sz="3200" u="sng" dirty="0"/>
              <a:t>objectives</a:t>
            </a:r>
            <a:r>
              <a:rPr lang="ro-RO" sz="3200" u="sng" dirty="0"/>
              <a:t> </a:t>
            </a:r>
            <a:r>
              <a:rPr lang="ro-RO" sz="3200" dirty="0"/>
              <a:t>of SQM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13</a:t>
            </a:fld>
            <a:endParaRPr lang="pt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905582-F34D-4B55-B260-6448C3F66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72" y="2125396"/>
            <a:ext cx="7049813" cy="43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1091238" y="889726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/>
              <a:t>Evaluating findings </a:t>
            </a:r>
            <a:r>
              <a:rPr lang="en-US" sz="3200" dirty="0"/>
              <a:t>and </a:t>
            </a:r>
            <a:r>
              <a:rPr lang="en-US" sz="3200" b="1" i="1" dirty="0"/>
              <a:t>identifying deficiencies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14</a:t>
            </a:fld>
            <a:endParaRPr lang="pt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C4225-9C30-45B1-B994-CB6B6B192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04" y="1404882"/>
            <a:ext cx="5628443" cy="513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922562" y="871971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/>
              <a:t>Deficiencies</a:t>
            </a:r>
            <a:r>
              <a:rPr lang="en-US" sz="3200" dirty="0"/>
              <a:t> that may arise in the firm’s system of quality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15</a:t>
            </a:fld>
            <a:endParaRPr lang="pt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46A04-2806-432A-B96C-5484299CE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7" y="1686443"/>
            <a:ext cx="8637687" cy="47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7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922561" y="871971"/>
            <a:ext cx="10875861" cy="45877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The </a:t>
            </a:r>
            <a:r>
              <a:rPr lang="ro-RO" sz="3200" b="1" dirty="0"/>
              <a:t>TSF</a:t>
            </a:r>
            <a:r>
              <a:rPr lang="en-US" sz="3200" b="1" dirty="0"/>
              <a:t>’s</a:t>
            </a:r>
            <a:r>
              <a:rPr lang="ro-RO" sz="3200" b="1" dirty="0"/>
              <a:t> </a:t>
            </a:r>
            <a:r>
              <a:rPr lang="en-US" sz="3200" b="1" dirty="0"/>
              <a:t>recommendations</a:t>
            </a:r>
            <a:r>
              <a:rPr lang="ro-RO" sz="3200" b="1" dirty="0"/>
              <a:t> are:</a:t>
            </a:r>
            <a:endParaRPr lang="en-US" sz="3200" b="1" dirty="0"/>
          </a:p>
          <a:p>
            <a:pPr marL="0" indent="0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ro-RO" b="1" dirty="0"/>
              <a:t>T</a:t>
            </a:r>
            <a:r>
              <a:rPr lang="en-US" b="1" dirty="0"/>
              <a:t>o update ISSAI 140 </a:t>
            </a:r>
            <a:r>
              <a:rPr lang="en-US" dirty="0"/>
              <a:t>by taking over the main requirements of the new ISQM1 and raising them to the rank of principles, and the application instructions to be used to develop a guide for the implementation of a quality management system.</a:t>
            </a:r>
            <a:endParaRPr lang="ro-RO" dirty="0"/>
          </a:p>
          <a:p>
            <a:pPr marL="0" indent="0" algn="just">
              <a:buNone/>
            </a:pPr>
            <a:endParaRPr lang="ro-RO" dirty="0"/>
          </a:p>
          <a:p>
            <a:pPr marL="0" indent="0" algn="just">
              <a:buNone/>
            </a:pPr>
            <a:r>
              <a:rPr lang="en-US" dirty="0"/>
              <a:t>Also, when updating ISSAI 140 then there is a need to logically re-arrange 8 elements of quality management (as cited in ISQM 1) to form a logical path of quality management in the public sector audit.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3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922562" y="871971"/>
            <a:ext cx="9803662" cy="49635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Regarding </a:t>
            </a:r>
            <a:r>
              <a:rPr lang="en-US" b="1" dirty="0"/>
              <a:t>the size of the changes required</a:t>
            </a:r>
            <a:r>
              <a:rPr lang="en-US" dirty="0"/>
              <a:t>, the TSF’s recommends are the following:</a:t>
            </a:r>
          </a:p>
          <a:p>
            <a:pPr lvl="0" algn="just"/>
            <a:r>
              <a:rPr lang="en-US" dirty="0"/>
              <a:t>ISSAI 140 to take over from ISQM1 only the principles of a quality management system.</a:t>
            </a:r>
          </a:p>
          <a:p>
            <a:pPr lvl="0" algn="just"/>
            <a:r>
              <a:rPr lang="en-US" dirty="0"/>
              <a:t>To develop a new Guide 9xxx to take the applicability and explanations as guidelines for the development and implementation of a quality management system.</a:t>
            </a:r>
          </a:p>
          <a:p>
            <a:pPr lvl="0" algn="just"/>
            <a:r>
              <a:rPr lang="en-US" dirty="0"/>
              <a:t>ISA 220 should be used to update the practical notes in GUID 2900.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13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922562" y="871971"/>
            <a:ext cx="10850338" cy="49635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/>
              <a:t>What is ISQM2 ?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ISQM 2 is about Engagement Quality Review – EQR. It is intention is to review and challenge the work of the Reviewer. This is because in the private sector audit needed a mechanism to challenge the work of the review. ISQM to a large extent might not be applicable to the public sector where the review work is more structured.</a:t>
            </a:r>
            <a:endParaRPr lang="ro-RO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/>
              <a:t>The TSF’s recommendation</a:t>
            </a:r>
            <a:r>
              <a:rPr lang="en-US" sz="3200" dirty="0"/>
              <a:t> </a:t>
            </a:r>
            <a:r>
              <a:rPr lang="en-US" sz="3200" b="1" dirty="0"/>
              <a:t>is</a:t>
            </a:r>
            <a:r>
              <a:rPr lang="ro-RO" sz="3200" b="1" dirty="0"/>
              <a:t>:</a:t>
            </a:r>
          </a:p>
          <a:p>
            <a:pPr marL="0" indent="0" algn="just">
              <a:buNone/>
            </a:pPr>
            <a:r>
              <a:rPr lang="en-US" dirty="0"/>
              <a:t>ISQM 2 to be used to update GUID 1900 and verify the implications on the SAI-PMF methodology.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780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1485" y="899759"/>
            <a:ext cx="10005087" cy="252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endParaRPr lang="en-GB" sz="4000" dirty="0">
              <a:solidFill>
                <a:srgbClr val="5B9BD5">
                  <a:lumMod val="75000"/>
                </a:srgbClr>
              </a:solidFill>
            </a:endParaRPr>
          </a:p>
          <a:p>
            <a:pPr algn="ctr">
              <a:lnSpc>
                <a:spcPts val="6500"/>
              </a:lnSpc>
            </a:pPr>
            <a:endParaRPr lang="fr-BE" sz="4000" b="1" dirty="0">
              <a:solidFill>
                <a:srgbClr val="5B9BD5">
                  <a:lumMod val="75000"/>
                </a:srgbClr>
              </a:solidFill>
            </a:endParaRPr>
          </a:p>
          <a:p>
            <a:pPr algn="ctr">
              <a:lnSpc>
                <a:spcPts val="6500"/>
              </a:lnSpc>
            </a:pPr>
            <a:r>
              <a:rPr lang="en-US" sz="4000" b="1" dirty="0">
                <a:solidFill>
                  <a:srgbClr val="5B9BD5">
                    <a:lumMod val="75000"/>
                  </a:srgbClr>
                </a:solidFill>
              </a:rPr>
              <a:t>Thank</a:t>
            </a:r>
            <a:r>
              <a:rPr lang="fr-BE" sz="4000" b="1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4000" b="1" dirty="0">
                <a:solidFill>
                  <a:srgbClr val="5B9BD5">
                    <a:lumMod val="75000"/>
                  </a:srgbClr>
                </a:solidFill>
              </a:rPr>
              <a:t>you</a:t>
            </a:r>
            <a:r>
              <a:rPr lang="fr-BE" sz="4000" b="1" dirty="0">
                <a:solidFill>
                  <a:srgbClr val="5B9BD5">
                    <a:lumMod val="75000"/>
                  </a:srgbClr>
                </a:solidFill>
              </a:rPr>
              <a:t> for </a:t>
            </a:r>
            <a:r>
              <a:rPr lang="en-US" sz="4000" b="1" dirty="0">
                <a:solidFill>
                  <a:srgbClr val="5B9BD5">
                    <a:lumMod val="75000"/>
                  </a:srgbClr>
                </a:solidFill>
              </a:rPr>
              <a:t>your</a:t>
            </a:r>
            <a:r>
              <a:rPr lang="fr-BE" sz="4000" b="1" dirty="0">
                <a:solidFill>
                  <a:srgbClr val="5B9BD5">
                    <a:lumMod val="75000"/>
                  </a:srgbClr>
                </a:solidFill>
              </a:rPr>
              <a:t> attention </a:t>
            </a:r>
            <a:endParaRPr lang="en-GB" sz="4000" b="1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0888" y="5597912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Technical</a:t>
            </a:r>
            <a:r>
              <a:rPr lang="fr-BE" dirty="0">
                <a:solidFill>
                  <a:prstClr val="black"/>
                </a:solidFill>
              </a:rPr>
              <a:t> Support </a:t>
            </a:r>
            <a:r>
              <a:rPr lang="en-US" dirty="0">
                <a:solidFill>
                  <a:prstClr val="black"/>
                </a:solidFill>
              </a:rPr>
              <a:t>Function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37037-C019-4766-A6C6-503CA5D6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1194169" y="2478829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/>
              <a:t>ISQM 1 </a:t>
            </a:r>
            <a:r>
              <a:rPr lang="en-US" dirty="0"/>
              <a:t>it replaces </a:t>
            </a:r>
            <a:r>
              <a:rPr lang="en-US" b="1" dirty="0"/>
              <a:t>ISQC1</a:t>
            </a:r>
            <a:r>
              <a:rPr lang="en-US" dirty="0"/>
              <a:t> and it deals with the firm’s responsibility for quality through having a system of quality management. The audit firms are required to shift from quality control to quality management an</a:t>
            </a:r>
            <a:r>
              <a:rPr lang="ro-RO" dirty="0"/>
              <a:t>d</a:t>
            </a:r>
            <a:r>
              <a:rPr lang="en-US" dirty="0"/>
              <a:t> to design a system of quality management to manage the quality of engagements performed by the firm.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5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435006" y="646331"/>
            <a:ext cx="10424383" cy="54528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2400" dirty="0"/>
          </a:p>
          <a:p>
            <a:pPr marL="0" indent="0">
              <a:buNone/>
            </a:pPr>
            <a:r>
              <a:rPr lang="en-US" sz="2400" dirty="0"/>
              <a:t>As a structure, the </a:t>
            </a:r>
            <a:r>
              <a:rPr lang="en-US" sz="2400" b="1" dirty="0"/>
              <a:t>differences</a:t>
            </a:r>
            <a:r>
              <a:rPr lang="en-US" sz="2400" dirty="0"/>
              <a:t> between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ISQC1 and ISQM1 are the following: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6442" y="112515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3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26E92-FD06-42CA-9BC4-776A5D132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34" y="-27436"/>
            <a:ext cx="4930066" cy="68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435006" y="646331"/>
            <a:ext cx="10424383" cy="54528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2400" dirty="0"/>
          </a:p>
          <a:p>
            <a:pPr marL="0" indent="0">
              <a:buNone/>
            </a:pPr>
            <a:r>
              <a:rPr lang="en-US" sz="2400" dirty="0"/>
              <a:t>As a structure, the </a:t>
            </a:r>
            <a:r>
              <a:rPr lang="en-US" sz="2400" b="1" dirty="0"/>
              <a:t>differences</a:t>
            </a:r>
            <a:r>
              <a:rPr lang="en-US" sz="2400" dirty="0"/>
              <a:t> between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IS</a:t>
            </a:r>
            <a:r>
              <a:rPr lang="ro-RO" sz="2400" dirty="0"/>
              <a:t>SAI 140</a:t>
            </a:r>
            <a:r>
              <a:rPr lang="en-US" sz="2400" dirty="0"/>
              <a:t> and ISQM1 are the following: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0527" y="112515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4</a:t>
            </a:fld>
            <a:endParaRPr lang="pt-B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509DE5-9763-44AA-850B-70A8003C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25" y="-59330"/>
            <a:ext cx="5125375" cy="69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647354" y="1022890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dirty="0"/>
              <a:t>The </a:t>
            </a:r>
            <a:r>
              <a:rPr lang="en-US" b="1" dirty="0"/>
              <a:t>scope</a:t>
            </a:r>
            <a:r>
              <a:rPr lang="ro-RO" dirty="0"/>
              <a:t> of </a:t>
            </a:r>
            <a:r>
              <a:rPr lang="en-US" dirty="0"/>
              <a:t>the</a:t>
            </a:r>
            <a:r>
              <a:rPr lang="ro-RO" dirty="0"/>
              <a:t> standard </a:t>
            </a:r>
            <a:r>
              <a:rPr lang="en-US" dirty="0"/>
              <a:t>is</a:t>
            </a:r>
            <a:r>
              <a:rPr lang="ro-RO" dirty="0"/>
              <a:t> </a:t>
            </a:r>
            <a:r>
              <a:rPr lang="en-US" dirty="0"/>
              <a:t>to</a:t>
            </a:r>
            <a:r>
              <a:rPr lang="ro-RO" dirty="0"/>
              <a:t> </a:t>
            </a:r>
            <a:r>
              <a:rPr lang="en-US" dirty="0"/>
              <a:t>implement</a:t>
            </a:r>
            <a:r>
              <a:rPr lang="ro-RO" dirty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5</a:t>
            </a:fld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06211-6DFF-452C-8F68-B1661FFA6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617351"/>
            <a:ext cx="8525962" cy="48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807153" y="987381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ISQM1 has a</a:t>
            </a:r>
            <a:r>
              <a:rPr lang="ro-RO" sz="3200" dirty="0"/>
              <a:t> </a:t>
            </a:r>
            <a:r>
              <a:rPr lang="en-US" sz="3200" dirty="0"/>
              <a:t>new</a:t>
            </a:r>
            <a:r>
              <a:rPr lang="ro-RO" sz="3200" dirty="0"/>
              <a:t> </a:t>
            </a:r>
            <a:r>
              <a:rPr lang="en-US" sz="3200" dirty="0"/>
              <a:t>approach</a:t>
            </a:r>
            <a:r>
              <a:rPr lang="ro-RO" sz="3200" dirty="0"/>
              <a:t> </a:t>
            </a:r>
            <a:r>
              <a:rPr lang="en-US" sz="3200" dirty="0"/>
              <a:t>focused</a:t>
            </a:r>
            <a:r>
              <a:rPr lang="ro-RO" sz="3200" dirty="0"/>
              <a:t> on </a:t>
            </a:r>
            <a:r>
              <a:rPr lang="ro-RO" sz="3200" b="1" i="1" dirty="0"/>
              <a:t>quality management</a:t>
            </a:r>
            <a:r>
              <a:rPr lang="en-US" sz="3200" dirty="0"/>
              <a:t> based on </a:t>
            </a:r>
            <a:r>
              <a:rPr lang="en-US" sz="3200" b="1" i="1" dirty="0"/>
              <a:t>eight components </a:t>
            </a:r>
            <a:r>
              <a:rPr lang="en-US" sz="3200" dirty="0"/>
              <a:t>as follows</a:t>
            </a:r>
            <a:r>
              <a:rPr lang="ro-RO" sz="3200" dirty="0"/>
              <a:t>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6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F6C2B-A794-45EF-AFAB-6A07E65FE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14" y="2068497"/>
            <a:ext cx="8501760" cy="44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984706" y="1759738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3200" dirty="0"/>
              <a:t>The </a:t>
            </a:r>
            <a:r>
              <a:rPr lang="en-US" sz="3200" dirty="0"/>
              <a:t>firm’s</a:t>
            </a:r>
            <a:r>
              <a:rPr lang="ro-RO" sz="3200" dirty="0"/>
              <a:t> </a:t>
            </a:r>
            <a:r>
              <a:rPr lang="en-US" sz="3200" b="1" i="1" dirty="0"/>
              <a:t>risk</a:t>
            </a:r>
            <a:r>
              <a:rPr lang="ro-RO" sz="3200" b="1" i="1" dirty="0"/>
              <a:t> </a:t>
            </a:r>
            <a:r>
              <a:rPr lang="en-US" sz="3200" b="1" i="1" dirty="0"/>
              <a:t>assessment</a:t>
            </a:r>
            <a:r>
              <a:rPr lang="ro-RO" sz="3200" b="1" i="1" dirty="0"/>
              <a:t> </a:t>
            </a:r>
            <a:r>
              <a:rPr lang="en-US" sz="3200" dirty="0"/>
              <a:t>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7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70D2B-A924-41D8-B2A3-612FEE39D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35" y="2374088"/>
            <a:ext cx="3077650" cy="39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984706" y="1759738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Establish </a:t>
            </a:r>
            <a:r>
              <a:rPr lang="en-US" sz="3200" b="1" i="1" dirty="0"/>
              <a:t>quality objectives</a:t>
            </a:r>
            <a:r>
              <a:rPr lang="ro-RO" sz="3200" b="1" i="1" dirty="0"/>
              <a:t> </a:t>
            </a:r>
            <a:r>
              <a:rPr lang="ro-RO" sz="3200" dirty="0"/>
              <a:t>for </a:t>
            </a:r>
            <a:r>
              <a:rPr lang="en-US" sz="3200" dirty="0"/>
              <a:t>each</a:t>
            </a:r>
            <a:r>
              <a:rPr lang="ro-RO" sz="3200" dirty="0"/>
              <a:t> component of SQM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8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859AF-CBBD-4CE7-B1D8-9023AF278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7" y="2716567"/>
            <a:ext cx="11479926" cy="38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 txBox="1">
            <a:spLocks/>
          </p:cNvSpPr>
          <p:nvPr/>
        </p:nvSpPr>
        <p:spPr>
          <a:xfrm>
            <a:off x="984706" y="1759738"/>
            <a:ext cx="9803662" cy="36292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Establish</a:t>
            </a:r>
            <a:r>
              <a:rPr lang="ro-RO" sz="3200" dirty="0"/>
              <a:t> </a:t>
            </a:r>
            <a:r>
              <a:rPr lang="ro-RO" sz="3200" b="1" i="1" dirty="0"/>
              <a:t>q</a:t>
            </a:r>
            <a:r>
              <a:rPr lang="en-US" sz="3200" b="1" i="1" dirty="0"/>
              <a:t>uality 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7927" y="0"/>
            <a:ext cx="35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alysis</a:t>
            </a:r>
            <a:r>
              <a:rPr lang="ro-R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ISQM1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5F367-DF84-412D-B6C9-6F07477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9</a:t>
            </a:fld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B31A5-03D6-477F-BA99-F65EB9ABE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4" y="2678364"/>
            <a:ext cx="11378921" cy="27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588</Words>
  <Application>Microsoft Office PowerPoint</Application>
  <PresentationFormat>Widescreen</PresentationFormat>
  <Paragraphs>129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Haule</dc:creator>
  <cp:lastModifiedBy>Adrian Gogolan</cp:lastModifiedBy>
  <cp:revision>192</cp:revision>
  <cp:lastPrinted>2020-12-08T09:59:46Z</cp:lastPrinted>
  <dcterms:created xsi:type="dcterms:W3CDTF">2017-08-14T21:15:23Z</dcterms:created>
  <dcterms:modified xsi:type="dcterms:W3CDTF">2021-06-29T20:12:30Z</dcterms:modified>
</cp:coreProperties>
</file>