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377" r:id="rId3"/>
    <p:sldId id="338" r:id="rId4"/>
    <p:sldId id="339" r:id="rId5"/>
    <p:sldId id="368" r:id="rId6"/>
    <p:sldId id="355" r:id="rId7"/>
    <p:sldId id="378" r:id="rId8"/>
    <p:sldId id="369" r:id="rId9"/>
    <p:sldId id="352" r:id="rId10"/>
    <p:sldId id="340" r:id="rId11"/>
    <p:sldId id="354" r:id="rId12"/>
    <p:sldId id="347" r:id="rId13"/>
    <p:sldId id="381" r:id="rId14"/>
    <p:sldId id="365" r:id="rId15"/>
    <p:sldId id="358" r:id="rId16"/>
    <p:sldId id="371" r:id="rId17"/>
    <p:sldId id="360" r:id="rId18"/>
    <p:sldId id="382" r:id="rId19"/>
    <p:sldId id="372" r:id="rId20"/>
    <p:sldId id="361" r:id="rId21"/>
    <p:sldId id="327" r:id="rId22"/>
  </p:sldIdLst>
  <p:sldSz cx="9144000" cy="7239000"/>
  <p:notesSz cx="6781800" cy="9926638"/>
  <p:defaultTextStyle>
    <a:defPPr>
      <a:defRPr lang="en-GB"/>
    </a:defPPr>
    <a:lvl1pPr algn="l" rtl="0" fontAlgn="base">
      <a:spcBef>
        <a:spcPct val="0"/>
      </a:spcBef>
      <a:spcAft>
        <a:spcPct val="0"/>
      </a:spcAft>
      <a:defRPr sz="2400" kern="1200">
        <a:solidFill>
          <a:schemeClr val="tx1"/>
        </a:solidFill>
        <a:latin typeface="Garamond" pitchFamily="18" charset="0"/>
        <a:ea typeface="+mn-ea"/>
        <a:cs typeface="+mn-cs"/>
      </a:defRPr>
    </a:lvl1pPr>
    <a:lvl2pPr marL="457200" algn="l" rtl="0" fontAlgn="base">
      <a:spcBef>
        <a:spcPct val="0"/>
      </a:spcBef>
      <a:spcAft>
        <a:spcPct val="0"/>
      </a:spcAft>
      <a:defRPr sz="2400" kern="1200">
        <a:solidFill>
          <a:schemeClr val="tx1"/>
        </a:solidFill>
        <a:latin typeface="Garamond" pitchFamily="18" charset="0"/>
        <a:ea typeface="+mn-ea"/>
        <a:cs typeface="+mn-cs"/>
      </a:defRPr>
    </a:lvl2pPr>
    <a:lvl3pPr marL="914400" algn="l" rtl="0" fontAlgn="base">
      <a:spcBef>
        <a:spcPct val="0"/>
      </a:spcBef>
      <a:spcAft>
        <a:spcPct val="0"/>
      </a:spcAft>
      <a:defRPr sz="2400" kern="1200">
        <a:solidFill>
          <a:schemeClr val="tx1"/>
        </a:solidFill>
        <a:latin typeface="Garamond" pitchFamily="18" charset="0"/>
        <a:ea typeface="+mn-ea"/>
        <a:cs typeface="+mn-cs"/>
      </a:defRPr>
    </a:lvl3pPr>
    <a:lvl4pPr marL="1371600" algn="l" rtl="0" fontAlgn="base">
      <a:spcBef>
        <a:spcPct val="0"/>
      </a:spcBef>
      <a:spcAft>
        <a:spcPct val="0"/>
      </a:spcAft>
      <a:defRPr sz="2400" kern="1200">
        <a:solidFill>
          <a:schemeClr val="tx1"/>
        </a:solidFill>
        <a:latin typeface="Garamond" pitchFamily="18" charset="0"/>
        <a:ea typeface="+mn-ea"/>
        <a:cs typeface="+mn-cs"/>
      </a:defRPr>
    </a:lvl4pPr>
    <a:lvl5pPr marL="1828800" algn="l" rtl="0" fontAlgn="base">
      <a:spcBef>
        <a:spcPct val="0"/>
      </a:spcBef>
      <a:spcAft>
        <a:spcPct val="0"/>
      </a:spcAft>
      <a:defRPr sz="2400" kern="1200">
        <a:solidFill>
          <a:schemeClr val="tx1"/>
        </a:solidFill>
        <a:latin typeface="Garamond" pitchFamily="18" charset="0"/>
        <a:ea typeface="+mn-ea"/>
        <a:cs typeface="+mn-cs"/>
      </a:defRPr>
    </a:lvl5pPr>
    <a:lvl6pPr marL="2286000" algn="l" defTabSz="914400" rtl="0" eaLnBrk="1" latinLnBrk="0" hangingPunct="1">
      <a:defRPr sz="2400" kern="1200">
        <a:solidFill>
          <a:schemeClr val="tx1"/>
        </a:solidFill>
        <a:latin typeface="Garamond" pitchFamily="18" charset="0"/>
        <a:ea typeface="+mn-ea"/>
        <a:cs typeface="+mn-cs"/>
      </a:defRPr>
    </a:lvl6pPr>
    <a:lvl7pPr marL="2743200" algn="l" defTabSz="914400" rtl="0" eaLnBrk="1" latinLnBrk="0" hangingPunct="1">
      <a:defRPr sz="2400" kern="1200">
        <a:solidFill>
          <a:schemeClr val="tx1"/>
        </a:solidFill>
        <a:latin typeface="Garamond" pitchFamily="18" charset="0"/>
        <a:ea typeface="+mn-ea"/>
        <a:cs typeface="+mn-cs"/>
      </a:defRPr>
    </a:lvl7pPr>
    <a:lvl8pPr marL="3200400" algn="l" defTabSz="914400" rtl="0" eaLnBrk="1" latinLnBrk="0" hangingPunct="1">
      <a:defRPr sz="2400" kern="1200">
        <a:solidFill>
          <a:schemeClr val="tx1"/>
        </a:solidFill>
        <a:latin typeface="Garamond" pitchFamily="18" charset="0"/>
        <a:ea typeface="+mn-ea"/>
        <a:cs typeface="+mn-cs"/>
      </a:defRPr>
    </a:lvl8pPr>
    <a:lvl9pPr marL="3657600" algn="l" defTabSz="914400" rtl="0" eaLnBrk="1" latinLnBrk="0" hangingPunct="1">
      <a:defRPr sz="2400"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6" autoAdjust="0"/>
    <p:restoredTop sz="94660"/>
  </p:normalViewPr>
  <p:slideViewPr>
    <p:cSldViewPr>
      <p:cViewPr>
        <p:scale>
          <a:sx n="100" d="100"/>
          <a:sy n="100" d="100"/>
        </p:scale>
        <p:origin x="-1044" y="-72"/>
      </p:cViewPr>
      <p:guideLst>
        <p:guide orient="horz" pos="228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384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lt-LT"/>
          </a:p>
        </p:txBody>
      </p:sp>
      <p:sp>
        <p:nvSpPr>
          <p:cNvPr id="14339" name="Rectangle 3"/>
          <p:cNvSpPr>
            <a:spLocks noGrp="1" noChangeArrowheads="1"/>
          </p:cNvSpPr>
          <p:nvPr>
            <p:ph type="dt" sz="quarter" idx="1"/>
          </p:nvPr>
        </p:nvSpPr>
        <p:spPr bwMode="auto">
          <a:xfrm>
            <a:off x="3841750" y="0"/>
            <a:ext cx="29384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lt-LT"/>
          </a:p>
        </p:txBody>
      </p:sp>
      <p:sp>
        <p:nvSpPr>
          <p:cNvPr id="14340" name="Rectangle 4"/>
          <p:cNvSpPr>
            <a:spLocks noGrp="1" noChangeArrowheads="1"/>
          </p:cNvSpPr>
          <p:nvPr>
            <p:ph type="ftr" sz="quarter" idx="2"/>
          </p:nvPr>
        </p:nvSpPr>
        <p:spPr bwMode="auto">
          <a:xfrm>
            <a:off x="0" y="9428163"/>
            <a:ext cx="2938463"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lt-LT"/>
          </a:p>
        </p:txBody>
      </p:sp>
      <p:sp>
        <p:nvSpPr>
          <p:cNvPr id="14341" name="Rectangle 5"/>
          <p:cNvSpPr>
            <a:spLocks noGrp="1" noChangeArrowheads="1"/>
          </p:cNvSpPr>
          <p:nvPr>
            <p:ph type="sldNum" sz="quarter" idx="3"/>
          </p:nvPr>
        </p:nvSpPr>
        <p:spPr bwMode="auto">
          <a:xfrm>
            <a:off x="3841750" y="9428163"/>
            <a:ext cx="2938463"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0076684B-D068-4FC7-92F2-A845B08DC163}" type="slidenum">
              <a:rPr lang="lt-LT"/>
              <a:pPr>
                <a:defRPr/>
              </a:pPr>
              <a:t>‹#›</a:t>
            </a:fld>
            <a:endParaRPr lang="lt-LT"/>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249488"/>
            <a:ext cx="7772400" cy="1550987"/>
          </a:xfrm>
        </p:spPr>
        <p:txBody>
          <a:bodyPr/>
          <a:lstStyle/>
          <a:p>
            <a:r>
              <a:rPr lang="lt-LT" smtClean="0"/>
              <a:t>Spustelėję redag. ruoš. pavad. stilių</a:t>
            </a:r>
            <a:endParaRPr lang="lt-LT"/>
          </a:p>
        </p:txBody>
      </p:sp>
      <p:sp>
        <p:nvSpPr>
          <p:cNvPr id="3" name="Antrinis pavadinimas 2"/>
          <p:cNvSpPr>
            <a:spLocks noGrp="1"/>
          </p:cNvSpPr>
          <p:nvPr>
            <p:ph type="subTitle" idx="1"/>
          </p:nvPr>
        </p:nvSpPr>
        <p:spPr>
          <a:xfrm>
            <a:off x="1371600" y="4102100"/>
            <a:ext cx="6400800" cy="184943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t-LT" smtClean="0"/>
              <a:t>Spustelėję redag. ruoš. paantrš. stilių</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9E0EC4F-2301-4371-BD1D-6478903ABE2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3A58057-6DE8-4516-A805-6AF2FE640FF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515100" y="379413"/>
            <a:ext cx="1943100" cy="6054725"/>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684213" y="379413"/>
            <a:ext cx="5678487" cy="60547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03BB0F4-5EAA-47DE-865D-C6945F4F10B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672A0EA-81AB-47D2-8ED4-92613C709980}"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651375"/>
            <a:ext cx="7772400" cy="1438275"/>
          </a:xfrm>
        </p:spPr>
        <p:txBody>
          <a:bodyPr anchor="t"/>
          <a:lstStyle>
            <a:lvl1pPr algn="l">
              <a:defRPr sz="4000" b="1" cap="all"/>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722313" y="3068638"/>
            <a:ext cx="7772400" cy="15827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t-LT" smtClean="0"/>
              <a:t>Spustelėję redag. ruoš. teksto stilių</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E50C744-CAD4-4628-A27D-312C7336E65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685800" y="2090738"/>
            <a:ext cx="3810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2090738"/>
            <a:ext cx="3810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666DE2F-273F-4803-A6EF-5BEA4EBF6659}"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90513"/>
            <a:ext cx="8229600" cy="1206500"/>
          </a:xfrm>
        </p:spPr>
        <p:txBody>
          <a:bodyPr/>
          <a:lstStyle>
            <a:lvl1pPr>
              <a:defRPr/>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620838"/>
            <a:ext cx="4040188" cy="6746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457200" y="2295525"/>
            <a:ext cx="4040188" cy="4170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620838"/>
            <a:ext cx="4041775" cy="6746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4645025" y="2295525"/>
            <a:ext cx="4041775" cy="4170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111A07C-C9CF-43B3-B507-E0809F47621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56C9D2B-930D-4D6B-B27C-95C1B367BAE8}"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4DA77EED-7A4E-4F18-95E9-D63483CB680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88925"/>
            <a:ext cx="3008313" cy="1225550"/>
          </a:xfrm>
        </p:spPr>
        <p:txBody>
          <a:bodyPr anchor="b"/>
          <a:lstStyle>
            <a:lvl1pPr algn="l">
              <a:defRPr sz="2000" b="1"/>
            </a:lvl1pPr>
          </a:lstStyle>
          <a:p>
            <a:r>
              <a:rPr lang="lt-LT" smtClean="0"/>
              <a:t>Spustelėję redag. ruoš. pavad. stilių</a:t>
            </a:r>
            <a:endParaRPr lang="lt-LT"/>
          </a:p>
        </p:txBody>
      </p:sp>
      <p:sp>
        <p:nvSpPr>
          <p:cNvPr id="3" name="Turinio vietos rezervavimo ženklas 2"/>
          <p:cNvSpPr>
            <a:spLocks noGrp="1"/>
          </p:cNvSpPr>
          <p:nvPr>
            <p:ph idx="1"/>
          </p:nvPr>
        </p:nvSpPr>
        <p:spPr>
          <a:xfrm>
            <a:off x="3575050" y="288925"/>
            <a:ext cx="5111750" cy="617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514475"/>
            <a:ext cx="3008313" cy="4951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2B74B3D-56F0-4411-83F1-9DC84D812D84}"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5067300"/>
            <a:ext cx="5486400" cy="598488"/>
          </a:xfrm>
        </p:spPr>
        <p:txBody>
          <a:bodyPr anchor="b"/>
          <a:lstStyle>
            <a:lvl1pPr algn="l">
              <a:defRPr sz="2000" b="1"/>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1792288" y="646113"/>
            <a:ext cx="5486400" cy="4343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t-LT" noProof="0" smtClean="0"/>
          </a:p>
        </p:txBody>
      </p:sp>
      <p:sp>
        <p:nvSpPr>
          <p:cNvPr id="4" name="Teksto vietos rezervavimo ženklas 3"/>
          <p:cNvSpPr>
            <a:spLocks noGrp="1"/>
          </p:cNvSpPr>
          <p:nvPr>
            <p:ph type="body" sz="half" idx="2"/>
          </p:nvPr>
        </p:nvSpPr>
        <p:spPr>
          <a:xfrm>
            <a:off x="1792288" y="5665788"/>
            <a:ext cx="5486400" cy="8493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80512EE-7980-4C85-AC4D-A18071A171C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FMprezentacija - 3"/>
          <p:cNvPicPr>
            <a:picLocks noChangeAspect="1" noChangeArrowheads="1"/>
          </p:cNvPicPr>
          <p:nvPr userDrawn="1"/>
        </p:nvPicPr>
        <p:blipFill>
          <a:blip r:embed="rId13" cstate="print"/>
          <a:srcRect/>
          <a:stretch>
            <a:fillRect/>
          </a:stretch>
        </p:blipFill>
        <p:spPr bwMode="auto">
          <a:xfrm>
            <a:off x="0" y="0"/>
            <a:ext cx="9144000" cy="72374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4213" y="379413"/>
            <a:ext cx="4679950" cy="12065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lt-LT" smtClean="0"/>
              <a:t>Skaidrės pavadinimas, </a:t>
            </a:r>
            <a:br>
              <a:rPr lang="lt-LT" smtClean="0"/>
            </a:br>
            <a:r>
              <a:rPr lang="lt-LT" smtClean="0"/>
              <a:t>šriftas – Garamond, dydis - 28</a:t>
            </a:r>
            <a:endParaRPr lang="en-GB" smtClean="0"/>
          </a:p>
        </p:txBody>
      </p:sp>
      <p:sp>
        <p:nvSpPr>
          <p:cNvPr id="1028" name="Rectangle 3"/>
          <p:cNvSpPr>
            <a:spLocks noGrp="1" noChangeArrowheads="1"/>
          </p:cNvSpPr>
          <p:nvPr>
            <p:ph type="body" idx="1"/>
          </p:nvPr>
        </p:nvSpPr>
        <p:spPr bwMode="auto">
          <a:xfrm>
            <a:off x="685800" y="2090738"/>
            <a:ext cx="77724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t-LT" smtClean="0"/>
              <a:t>Tekstas, šriftas – Garamond, dydis – 24</a:t>
            </a:r>
          </a:p>
          <a:p>
            <a:pPr lvl="0"/>
            <a:r>
              <a:rPr lang="lt-LT" smtClean="0"/>
              <a:t>Tekstas, šriftas – Garamond, dydis – 24</a:t>
            </a:r>
          </a:p>
          <a:p>
            <a:pPr lvl="0"/>
            <a:r>
              <a:rPr lang="lt-LT" smtClean="0"/>
              <a:t>Tekstas, šriftas – Garamond, dydis – 24</a:t>
            </a:r>
          </a:p>
          <a:p>
            <a:pPr lvl="0"/>
            <a:r>
              <a:rPr lang="lt-LT" smtClean="0"/>
              <a:t>Tekstas, šriftas – Garamond, dydis – 24</a:t>
            </a:r>
          </a:p>
          <a:p>
            <a:pPr lvl="0"/>
            <a:r>
              <a:rPr lang="lt-LT" smtClean="0"/>
              <a:t>Tekstas, šriftas – Garamond, dydis – 24</a:t>
            </a:r>
          </a:p>
          <a:p>
            <a:pPr lvl="0"/>
            <a:r>
              <a:rPr lang="lt-LT" smtClean="0"/>
              <a:t>Tekstas, šriftas – Garamond, dydis – 24</a:t>
            </a:r>
          </a:p>
          <a:p>
            <a:pPr lvl="0"/>
            <a:r>
              <a:rPr lang="lt-LT" smtClean="0"/>
              <a:t>Rekomenduojame ne daugiau 7 eilučių </a:t>
            </a:r>
          </a:p>
          <a:p>
            <a:pPr lvl="0"/>
            <a:endParaRPr lang="en-GB" smtClean="0"/>
          </a:p>
        </p:txBody>
      </p:sp>
      <p:sp>
        <p:nvSpPr>
          <p:cNvPr id="2" name="Rectangle 4"/>
          <p:cNvSpPr>
            <a:spLocks noGrp="1" noChangeArrowheads="1"/>
          </p:cNvSpPr>
          <p:nvPr>
            <p:ph type="dt" sz="half" idx="2"/>
          </p:nvPr>
        </p:nvSpPr>
        <p:spPr bwMode="auto">
          <a:xfrm>
            <a:off x="685800" y="6596063"/>
            <a:ext cx="19050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GB"/>
          </a:p>
        </p:txBody>
      </p:sp>
      <p:sp>
        <p:nvSpPr>
          <p:cNvPr id="1029" name="Rectangle 5"/>
          <p:cNvSpPr>
            <a:spLocks noGrp="1" noChangeArrowheads="1"/>
          </p:cNvSpPr>
          <p:nvPr>
            <p:ph type="ftr" sz="quarter" idx="3"/>
          </p:nvPr>
        </p:nvSpPr>
        <p:spPr bwMode="auto">
          <a:xfrm>
            <a:off x="3124200" y="6596063"/>
            <a:ext cx="28956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GB"/>
          </a:p>
        </p:txBody>
      </p:sp>
      <p:pic>
        <p:nvPicPr>
          <p:cNvPr id="1031" name="Picture 12"/>
          <p:cNvPicPr>
            <a:picLocks noChangeAspect="1" noChangeArrowheads="1"/>
          </p:cNvPicPr>
          <p:nvPr userDrawn="1"/>
        </p:nvPicPr>
        <p:blipFill>
          <a:blip r:embed="rId14" cstate="print"/>
          <a:srcRect/>
          <a:stretch>
            <a:fillRect/>
          </a:stretch>
        </p:blipFill>
        <p:spPr bwMode="auto">
          <a:xfrm>
            <a:off x="5724525" y="801688"/>
            <a:ext cx="1441450" cy="185737"/>
          </a:xfrm>
          <a:prstGeom prst="rect">
            <a:avLst/>
          </a:prstGeom>
          <a:noFill/>
          <a:ln w="9525">
            <a:noFill/>
            <a:miter lim="800000"/>
            <a:headEnd/>
            <a:tailEnd/>
          </a:ln>
          <a:effectLst/>
        </p:spPr>
      </p:pic>
      <p:sp>
        <p:nvSpPr>
          <p:cNvPr id="1030" name="Rectangle 6"/>
          <p:cNvSpPr>
            <a:spLocks noGrp="1" noChangeArrowheads="1"/>
          </p:cNvSpPr>
          <p:nvPr>
            <p:ph type="sldNum" sz="quarter" idx="4"/>
          </p:nvPr>
        </p:nvSpPr>
        <p:spPr bwMode="auto">
          <a:xfrm>
            <a:off x="6553200" y="6596063"/>
            <a:ext cx="19050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7268CF6C-C1DC-4813-AA86-0559D4DD927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Garamond" pitchFamily="18" charset="0"/>
        </a:defRPr>
      </a:lvl2pPr>
      <a:lvl3pPr algn="l" rtl="0" eaLnBrk="0" fontAlgn="base" hangingPunct="0">
        <a:spcBef>
          <a:spcPct val="0"/>
        </a:spcBef>
        <a:spcAft>
          <a:spcPct val="0"/>
        </a:spcAft>
        <a:defRPr sz="2800">
          <a:solidFill>
            <a:schemeClr val="tx2"/>
          </a:solidFill>
          <a:latin typeface="Garamond" pitchFamily="18" charset="0"/>
        </a:defRPr>
      </a:lvl3pPr>
      <a:lvl4pPr algn="l" rtl="0" eaLnBrk="0" fontAlgn="base" hangingPunct="0">
        <a:spcBef>
          <a:spcPct val="0"/>
        </a:spcBef>
        <a:spcAft>
          <a:spcPct val="0"/>
        </a:spcAft>
        <a:defRPr sz="2800">
          <a:solidFill>
            <a:schemeClr val="tx2"/>
          </a:solidFill>
          <a:latin typeface="Garamond" pitchFamily="18" charset="0"/>
        </a:defRPr>
      </a:lvl4pPr>
      <a:lvl5pPr algn="l" rtl="0" eaLnBrk="0" fontAlgn="base" hangingPunct="0">
        <a:spcBef>
          <a:spcPct val="0"/>
        </a:spcBef>
        <a:spcAft>
          <a:spcPct val="0"/>
        </a:spcAft>
        <a:defRPr sz="2800">
          <a:solidFill>
            <a:schemeClr val="tx2"/>
          </a:solidFill>
          <a:latin typeface="Garamond" pitchFamily="18" charset="0"/>
        </a:defRPr>
      </a:lvl5pPr>
      <a:lvl6pPr marL="457200" algn="l" rtl="0" fontAlgn="base">
        <a:spcBef>
          <a:spcPct val="0"/>
        </a:spcBef>
        <a:spcAft>
          <a:spcPct val="0"/>
        </a:spcAft>
        <a:defRPr sz="2800">
          <a:solidFill>
            <a:schemeClr val="tx2"/>
          </a:solidFill>
          <a:latin typeface="Garamond" pitchFamily="18" charset="0"/>
        </a:defRPr>
      </a:lvl6pPr>
      <a:lvl7pPr marL="914400" algn="l" rtl="0" fontAlgn="base">
        <a:spcBef>
          <a:spcPct val="0"/>
        </a:spcBef>
        <a:spcAft>
          <a:spcPct val="0"/>
        </a:spcAft>
        <a:defRPr sz="2800">
          <a:solidFill>
            <a:schemeClr val="tx2"/>
          </a:solidFill>
          <a:latin typeface="Garamond" pitchFamily="18" charset="0"/>
        </a:defRPr>
      </a:lvl7pPr>
      <a:lvl8pPr marL="1371600" algn="l" rtl="0" fontAlgn="base">
        <a:spcBef>
          <a:spcPct val="0"/>
        </a:spcBef>
        <a:spcAft>
          <a:spcPct val="0"/>
        </a:spcAft>
        <a:defRPr sz="2800">
          <a:solidFill>
            <a:schemeClr val="tx2"/>
          </a:solidFill>
          <a:latin typeface="Garamond" pitchFamily="18" charset="0"/>
        </a:defRPr>
      </a:lvl8pPr>
      <a:lvl9pPr marL="1828800" algn="l" rtl="0" fontAlgn="base">
        <a:spcBef>
          <a:spcPct val="0"/>
        </a:spcBef>
        <a:spcAft>
          <a:spcPct val="0"/>
        </a:spcAft>
        <a:defRPr sz="2800">
          <a:solidFill>
            <a:schemeClr val="tx2"/>
          </a:solidFill>
          <a:latin typeface="Garamond" pitchFamily="18"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fontAlgn="base">
        <a:spcBef>
          <a:spcPct val="20000"/>
        </a:spcBef>
        <a:spcAft>
          <a:spcPct val="0"/>
        </a:spcAft>
        <a:buChar char="»"/>
        <a:defRPr sz="2000">
          <a:solidFill>
            <a:schemeClr val="tx1"/>
          </a:solidFill>
          <a:latin typeface="Times New Roman" pitchFamily="18" charset="0"/>
        </a:defRPr>
      </a:lvl6pPr>
      <a:lvl7pPr marL="2971800" indent="-228600" algn="l" rtl="0" fontAlgn="base">
        <a:spcBef>
          <a:spcPct val="20000"/>
        </a:spcBef>
        <a:spcAft>
          <a:spcPct val="0"/>
        </a:spcAft>
        <a:buChar char="»"/>
        <a:defRPr sz="2000">
          <a:solidFill>
            <a:schemeClr val="tx1"/>
          </a:solidFill>
          <a:latin typeface="Times New Roman" pitchFamily="18" charset="0"/>
        </a:defRPr>
      </a:lvl7pPr>
      <a:lvl8pPr marL="3429000" indent="-228600" algn="l" rtl="0" fontAlgn="base">
        <a:spcBef>
          <a:spcPct val="20000"/>
        </a:spcBef>
        <a:spcAft>
          <a:spcPct val="0"/>
        </a:spcAft>
        <a:buChar char="»"/>
        <a:defRPr sz="2000">
          <a:solidFill>
            <a:schemeClr val="tx1"/>
          </a:solidFill>
          <a:latin typeface="Times New Roman" pitchFamily="18" charset="0"/>
        </a:defRPr>
      </a:lvl8pPr>
      <a:lvl9pPr marL="38862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74613" y="2540000"/>
            <a:ext cx="8928100" cy="1077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lt-LT" sz="3200" b="1" dirty="0"/>
              <a:t>PUBLIC SECTOR INTERNAL AUDIT</a:t>
            </a:r>
          </a:p>
          <a:p>
            <a:pPr algn="ctr">
              <a:defRPr/>
            </a:pPr>
            <a:r>
              <a:rPr lang="lt-LT" sz="3200" b="1" dirty="0"/>
              <a:t> IN THE REPUBLIC OF </a:t>
            </a:r>
            <a:r>
              <a:rPr lang="lt-LT" sz="3200" b="1" dirty="0">
                <a:latin typeface="+mj-lt"/>
              </a:rPr>
              <a:t>LITHUANIA</a:t>
            </a:r>
            <a:endParaRPr lang="lt-LT" sz="3200" b="1" dirty="0"/>
          </a:p>
        </p:txBody>
      </p:sp>
      <p:sp>
        <p:nvSpPr>
          <p:cNvPr id="2055" name="Text Box 7"/>
          <p:cNvSpPr txBox="1">
            <a:spLocks noChangeArrowheads="1"/>
          </p:cNvSpPr>
          <p:nvPr/>
        </p:nvSpPr>
        <p:spPr bwMode="auto">
          <a:xfrm>
            <a:off x="0" y="4987925"/>
            <a:ext cx="9144000" cy="830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lt-LT" sz="2000" dirty="0">
                <a:latin typeface="+mn-lt"/>
              </a:rPr>
              <a:t>Mr. Jonas Vaitkevičius</a:t>
            </a:r>
          </a:p>
          <a:p>
            <a:pPr algn="ctr">
              <a:defRPr/>
            </a:pPr>
            <a:r>
              <a:rPr lang="lt-LT" sz="1400" dirty="0">
                <a:latin typeface="+mn-lt"/>
              </a:rPr>
              <a:t>Head of </a:t>
            </a:r>
            <a:r>
              <a:rPr lang="en-US" sz="1400" dirty="0"/>
              <a:t>Internal Audit and Financial Control Methodology and Monitoring Division</a:t>
            </a:r>
          </a:p>
          <a:p>
            <a:pPr algn="ctr">
              <a:defRPr/>
            </a:pPr>
            <a:r>
              <a:rPr lang="en-US" sz="1400" dirty="0"/>
              <a:t>Internal Audit and Financial Control Methodology Department (CHU)</a:t>
            </a:r>
            <a:endParaRPr lang="lt-LT" sz="1400" dirty="0"/>
          </a:p>
        </p:txBody>
      </p:sp>
      <p:sp>
        <p:nvSpPr>
          <p:cNvPr id="2056" name="Text Box 8"/>
          <p:cNvSpPr txBox="1">
            <a:spLocks noChangeArrowheads="1"/>
          </p:cNvSpPr>
          <p:nvPr/>
        </p:nvSpPr>
        <p:spPr bwMode="auto">
          <a:xfrm>
            <a:off x="0" y="6303963"/>
            <a:ext cx="9144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lt-LT" sz="1400" dirty="0">
                <a:latin typeface="+mn-lt"/>
              </a:rPr>
              <a:t>Vilnius, 27–28</a:t>
            </a:r>
            <a:r>
              <a:rPr lang="en-GB" sz="1400" dirty="0">
                <a:latin typeface="+mn-lt"/>
              </a:rPr>
              <a:t> </a:t>
            </a:r>
            <a:r>
              <a:rPr lang="lt-LT" sz="1400" dirty="0">
                <a:latin typeface="+mn-lt"/>
              </a:rPr>
              <a:t>May 2014</a:t>
            </a:r>
            <a:endParaRPr lang="en-GB"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11188" y="379413"/>
            <a:ext cx="5040312" cy="1206500"/>
          </a:xfrm>
          <a:noFill/>
        </p:spPr>
        <p:txBody>
          <a:bodyPr/>
          <a:lstStyle/>
          <a:p>
            <a:pPr eaLnBrk="1" hangingPunct="1"/>
            <a:r>
              <a:rPr lang="en-US" b="1" smtClean="0"/>
              <a:t>Internal Audit System: CHU (1)</a:t>
            </a:r>
            <a:endParaRPr lang="en-GB" b="1" smtClean="0"/>
          </a:p>
        </p:txBody>
      </p:sp>
      <p:sp>
        <p:nvSpPr>
          <p:cNvPr id="101379" name="Rectangle 3"/>
          <p:cNvSpPr>
            <a:spLocks noGrp="1" noChangeArrowheads="1"/>
          </p:cNvSpPr>
          <p:nvPr>
            <p:ph type="body" idx="1"/>
          </p:nvPr>
        </p:nvSpPr>
        <p:spPr>
          <a:xfrm>
            <a:off x="179388" y="1674813"/>
            <a:ext cx="8496300" cy="4487862"/>
          </a:xfrm>
        </p:spPr>
        <p:txBody>
          <a:bodyPr/>
          <a:lstStyle/>
          <a:p>
            <a:pPr marL="457200" lvl="1" indent="0" eaLnBrk="1" hangingPunct="1">
              <a:buFontTx/>
              <a:buNone/>
              <a:defRPr/>
            </a:pPr>
            <a:r>
              <a:rPr lang="en-GB" sz="2400" dirty="0">
                <a:latin typeface="+mn-lt"/>
              </a:rPr>
              <a:t>The functions of the </a:t>
            </a:r>
            <a:r>
              <a:rPr lang="en-GB" sz="2400" b="1" dirty="0">
                <a:latin typeface="+mn-lt"/>
              </a:rPr>
              <a:t>Central Harmonisation Unit (CHU</a:t>
            </a:r>
            <a:r>
              <a:rPr lang="en-GB" sz="2400" b="1" dirty="0" smtClean="0">
                <a:latin typeface="+mn-lt"/>
              </a:rPr>
              <a:t>)</a:t>
            </a:r>
            <a:r>
              <a:rPr lang="en-GB" sz="2400" dirty="0" smtClean="0">
                <a:latin typeface="+mn-lt"/>
              </a:rPr>
              <a:t> </a:t>
            </a:r>
            <a:r>
              <a:rPr lang="en-GB" sz="2400" dirty="0">
                <a:solidFill>
                  <a:srgbClr val="000000"/>
                </a:solidFill>
                <a:latin typeface="+mn-lt"/>
              </a:rPr>
              <a:t>were assigned </a:t>
            </a:r>
            <a:r>
              <a:rPr lang="en-GB" sz="2400" dirty="0">
                <a:latin typeface="+mn-lt"/>
              </a:rPr>
              <a:t>to </a:t>
            </a:r>
            <a:r>
              <a:rPr lang="en-GB" sz="2400" dirty="0" smtClean="0">
                <a:solidFill>
                  <a:srgbClr val="000000"/>
                </a:solidFill>
                <a:latin typeface="+mn-lt"/>
              </a:rPr>
              <a:t>the </a:t>
            </a:r>
            <a:r>
              <a:rPr lang="en-GB" sz="2400" i="1" dirty="0" smtClean="0">
                <a:latin typeface="+mn-lt"/>
              </a:rPr>
              <a:t>Internal </a:t>
            </a:r>
            <a:r>
              <a:rPr lang="en-GB" sz="2400" i="1" dirty="0">
                <a:latin typeface="+mn-lt"/>
              </a:rPr>
              <a:t>Audit and Financial Control Methodology </a:t>
            </a:r>
            <a:r>
              <a:rPr lang="en-GB" sz="2400" i="1" dirty="0" smtClean="0">
                <a:latin typeface="+mn-lt"/>
              </a:rPr>
              <a:t>Department</a:t>
            </a:r>
            <a:r>
              <a:rPr lang="en-GB" sz="2400" dirty="0" smtClean="0">
                <a:latin typeface="+mn-lt"/>
              </a:rPr>
              <a:t> </a:t>
            </a:r>
            <a:r>
              <a:rPr lang="en-GB" sz="2400" dirty="0">
                <a:latin typeface="+mn-lt"/>
              </a:rPr>
              <a:t>of the Ministry of Finance of the Republic of Lithuania</a:t>
            </a:r>
            <a:r>
              <a:rPr lang="en-GB" sz="2400" dirty="0" smtClean="0">
                <a:latin typeface="+mn-lt"/>
              </a:rPr>
              <a:t>, which:</a:t>
            </a:r>
          </a:p>
          <a:p>
            <a:pPr lvl="1" eaLnBrk="1" hangingPunct="1">
              <a:buFont typeface="Wingdings" pitchFamily="2" charset="2"/>
              <a:buChar char="§"/>
              <a:defRPr/>
            </a:pPr>
            <a:r>
              <a:rPr lang="en-GB" sz="2400" dirty="0" smtClean="0">
                <a:latin typeface="+mn-lt"/>
              </a:rPr>
              <a:t>Develops the </a:t>
            </a:r>
            <a:r>
              <a:rPr lang="en-GB" sz="2400" dirty="0">
                <a:latin typeface="+mn-lt"/>
              </a:rPr>
              <a:t>legislation and methodological guidance on </a:t>
            </a:r>
            <a:r>
              <a:rPr lang="en-GB" sz="2400" dirty="0" smtClean="0">
                <a:latin typeface="+mn-lt"/>
              </a:rPr>
              <a:t>internal audit and financial control;</a:t>
            </a:r>
          </a:p>
          <a:p>
            <a:pPr lvl="1" eaLnBrk="1" hangingPunct="1">
              <a:buFont typeface="Wingdings" pitchFamily="2" charset="2"/>
              <a:buChar char="§"/>
              <a:defRPr/>
            </a:pPr>
            <a:r>
              <a:rPr lang="en-GB" sz="2400" dirty="0" smtClean="0">
                <a:latin typeface="+mn-lt"/>
              </a:rPr>
              <a:t>Performs </a:t>
            </a:r>
            <a:r>
              <a:rPr lang="en-GB" sz="2400" dirty="0">
                <a:latin typeface="+mn-lt"/>
              </a:rPr>
              <a:t>external reviews of IAUs’ activities (on-the-spot checks);</a:t>
            </a:r>
          </a:p>
          <a:p>
            <a:pPr lvl="1" eaLnBrk="1" hangingPunct="1">
              <a:buFont typeface="Wingdings" pitchFamily="2" charset="2"/>
              <a:buChar char="§"/>
              <a:defRPr/>
            </a:pPr>
            <a:r>
              <a:rPr lang="en-GB" sz="2400" dirty="0">
                <a:latin typeface="+mn-lt"/>
              </a:rPr>
              <a:t>Analyses the functioning of the internal audit </a:t>
            </a:r>
            <a:r>
              <a:rPr lang="en-GB" sz="2400" dirty="0" smtClean="0">
                <a:latin typeface="+mn-lt"/>
              </a:rPr>
              <a:t>system in the public sector </a:t>
            </a:r>
            <a:r>
              <a:rPr lang="en-GB" sz="2400" dirty="0">
                <a:latin typeface="+mn-lt"/>
              </a:rPr>
              <a:t>and reports on an annual basis to the Government and the </a:t>
            </a:r>
            <a:r>
              <a:rPr lang="en-GB" sz="2400" dirty="0" err="1">
                <a:latin typeface="+mn-lt"/>
              </a:rPr>
              <a:t>Seimas</a:t>
            </a:r>
            <a:r>
              <a:rPr lang="en-GB" sz="2400" dirty="0">
                <a:latin typeface="+mn-lt"/>
              </a:rPr>
              <a:t> (Parliament) Audit </a:t>
            </a:r>
            <a:r>
              <a:rPr lang="en-GB" sz="2400" dirty="0" smtClean="0">
                <a:latin typeface="+mn-lt"/>
              </a:rPr>
              <a:t>Committee;</a:t>
            </a:r>
            <a:endParaRPr lang="en-GB" sz="2400" dirty="0">
              <a:latin typeface="+mn-lt"/>
            </a:endParaRPr>
          </a:p>
          <a:p>
            <a:pPr lvl="1" eaLnBrk="1" hangingPunct="1">
              <a:buFont typeface="Wingdings" pitchFamily="2" charset="2"/>
              <a:buChar char="§"/>
              <a:defRPr/>
            </a:pPr>
            <a:endParaRPr lang="en-GB" sz="2400" dirty="0" smtClean="0">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11188" y="379413"/>
            <a:ext cx="5040312" cy="1206500"/>
          </a:xfrm>
          <a:noFill/>
        </p:spPr>
        <p:txBody>
          <a:bodyPr/>
          <a:lstStyle/>
          <a:p>
            <a:pPr eaLnBrk="1" hangingPunct="1"/>
            <a:r>
              <a:rPr lang="en-US" b="1" smtClean="0"/>
              <a:t>Internal Audit System: CHU (2)</a:t>
            </a:r>
            <a:endParaRPr lang="en-GB" b="1" smtClean="0"/>
          </a:p>
        </p:txBody>
      </p:sp>
      <p:sp>
        <p:nvSpPr>
          <p:cNvPr id="118787" name="Rectangle 3"/>
          <p:cNvSpPr>
            <a:spLocks noGrp="1" noChangeArrowheads="1"/>
          </p:cNvSpPr>
          <p:nvPr>
            <p:ph type="body" idx="1"/>
          </p:nvPr>
        </p:nvSpPr>
        <p:spPr>
          <a:xfrm>
            <a:off x="250825" y="1747838"/>
            <a:ext cx="8713788" cy="4414837"/>
          </a:xfrm>
        </p:spPr>
        <p:txBody>
          <a:bodyPr/>
          <a:lstStyle/>
          <a:p>
            <a:pPr lvl="1" eaLnBrk="1" hangingPunct="1">
              <a:buFont typeface="Wingdings" pitchFamily="2" charset="2"/>
              <a:buChar char="§"/>
              <a:defRPr/>
            </a:pPr>
            <a:r>
              <a:rPr lang="en-GB" sz="2400" dirty="0" smtClean="0">
                <a:latin typeface="+mn-lt"/>
              </a:rPr>
              <a:t>Coordinates the </a:t>
            </a:r>
            <a:r>
              <a:rPr lang="en-GB" sz="2400" dirty="0">
                <a:latin typeface="+mn-lt"/>
              </a:rPr>
              <a:t>training in the field of </a:t>
            </a:r>
            <a:r>
              <a:rPr lang="en-GB" sz="2400" dirty="0" smtClean="0">
                <a:latin typeface="+mn-lt"/>
              </a:rPr>
              <a:t>internal audit </a:t>
            </a:r>
            <a:r>
              <a:rPr lang="en-GB" sz="2400" dirty="0">
                <a:latin typeface="+mn-lt"/>
              </a:rPr>
              <a:t>(certification of public internal auditors; six level training modules; 188 (44 %) public internal auditors already certified</a:t>
            </a:r>
            <a:r>
              <a:rPr lang="en-GB" sz="2400" dirty="0" smtClean="0">
                <a:latin typeface="+mn-lt"/>
              </a:rPr>
              <a:t>) and financial control;</a:t>
            </a:r>
          </a:p>
          <a:p>
            <a:pPr lvl="1" algn="just" eaLnBrk="1" hangingPunct="1">
              <a:buFont typeface="Wingdings" pitchFamily="2" charset="2"/>
              <a:buChar char="§"/>
              <a:defRPr/>
            </a:pPr>
            <a:r>
              <a:rPr lang="en-GB" sz="2400" dirty="0" smtClean="0">
                <a:solidFill>
                  <a:srgbClr val="000000"/>
                </a:solidFill>
                <a:latin typeface="+mn-lt"/>
              </a:rPr>
              <a:t>Analyses </a:t>
            </a:r>
            <a:r>
              <a:rPr lang="en-GB" sz="2400" dirty="0">
                <a:solidFill>
                  <a:srgbClr val="000000"/>
                </a:solidFill>
                <a:latin typeface="+mn-lt"/>
              </a:rPr>
              <a:t>the a</a:t>
            </a:r>
            <a:r>
              <a:rPr lang="en-GB" sz="2400" dirty="0" smtClean="0">
                <a:solidFill>
                  <a:srgbClr val="000000"/>
                </a:solidFill>
                <a:latin typeface="+mn-lt"/>
              </a:rPr>
              <a:t>nnual reports </a:t>
            </a:r>
            <a:r>
              <a:rPr lang="en-GB" sz="2400" dirty="0">
                <a:solidFill>
                  <a:srgbClr val="000000"/>
                </a:solidFill>
                <a:latin typeface="+mn-lt"/>
              </a:rPr>
              <a:t>on </a:t>
            </a:r>
            <a:r>
              <a:rPr lang="en-GB" sz="2400" dirty="0" smtClean="0">
                <a:solidFill>
                  <a:srgbClr val="000000"/>
                </a:solidFill>
                <a:latin typeface="+mn-lt"/>
              </a:rPr>
              <a:t>financial </a:t>
            </a:r>
            <a:r>
              <a:rPr lang="en-GB" sz="2400" dirty="0">
                <a:solidFill>
                  <a:srgbClr val="000000"/>
                </a:solidFill>
                <a:latin typeface="+mn-lt"/>
              </a:rPr>
              <a:t>c</a:t>
            </a:r>
            <a:r>
              <a:rPr lang="en-GB" sz="2400" dirty="0" smtClean="0">
                <a:solidFill>
                  <a:srgbClr val="000000"/>
                </a:solidFill>
                <a:latin typeface="+mn-lt"/>
              </a:rPr>
              <a:t>ontrol condition received </a:t>
            </a:r>
            <a:r>
              <a:rPr lang="en-GB" sz="2400" dirty="0">
                <a:solidFill>
                  <a:srgbClr val="000000"/>
                </a:solidFill>
                <a:latin typeface="+mn-lt"/>
              </a:rPr>
              <a:t>from the public legal </a:t>
            </a:r>
            <a:r>
              <a:rPr lang="en-GB" sz="2400" dirty="0" smtClean="0">
                <a:solidFill>
                  <a:srgbClr val="000000"/>
                </a:solidFill>
                <a:latin typeface="+mn-lt"/>
              </a:rPr>
              <a:t>entities</a:t>
            </a:r>
            <a:r>
              <a:rPr lang="en-GB" sz="2400" dirty="0" smtClean="0">
                <a:latin typeface="+mn-lt"/>
              </a:rPr>
              <a:t> and prepares</a:t>
            </a:r>
            <a:r>
              <a:rPr lang="en-GB" sz="2400" dirty="0" smtClean="0">
                <a:solidFill>
                  <a:srgbClr val="000000"/>
                </a:solidFill>
                <a:latin typeface="+mn-lt"/>
              </a:rPr>
              <a:t> </a:t>
            </a:r>
            <a:r>
              <a:rPr lang="en-GB" sz="2400" dirty="0">
                <a:solidFill>
                  <a:srgbClr val="000000"/>
                </a:solidFill>
                <a:latin typeface="+mn-lt"/>
              </a:rPr>
              <a:t>the Report on Financial Control Condition in the public </a:t>
            </a:r>
            <a:r>
              <a:rPr lang="en-GB" sz="2400" dirty="0" smtClean="0">
                <a:solidFill>
                  <a:srgbClr val="000000"/>
                </a:solidFill>
                <a:latin typeface="+mn-lt"/>
              </a:rPr>
              <a:t>sector</a:t>
            </a:r>
            <a:r>
              <a:rPr lang="en-GB" sz="2400" dirty="0" smtClean="0">
                <a:solidFill>
                  <a:srgbClr val="000000"/>
                </a:solidFill>
              </a:rPr>
              <a:t>.</a:t>
            </a:r>
            <a:endParaRPr lang="lt-LT" sz="2400" dirty="0" smtClean="0">
              <a:solidFill>
                <a:srgbClr val="000000"/>
              </a:solidFill>
            </a:endParaRPr>
          </a:p>
          <a:p>
            <a:pPr lvl="1" algn="just" eaLnBrk="1" hangingPunct="1">
              <a:buFont typeface="Wingdings" pitchFamily="2" charset="2"/>
              <a:buChar char="§"/>
              <a:defRPr/>
            </a:pPr>
            <a:r>
              <a:rPr lang="en-US" sz="2400" dirty="0">
                <a:latin typeface="+mn-lt"/>
              </a:rPr>
              <a:t>The CHU ensures the continuous development of </a:t>
            </a:r>
            <a:r>
              <a:rPr lang="en-US" sz="2400" dirty="0" smtClean="0">
                <a:latin typeface="+mn-lt"/>
              </a:rPr>
              <a:t>the best internal audit</a:t>
            </a:r>
            <a:r>
              <a:rPr lang="lt-LT" sz="2400" dirty="0" smtClean="0">
                <a:latin typeface="+mn-lt"/>
              </a:rPr>
              <a:t> and </a:t>
            </a:r>
            <a:r>
              <a:rPr lang="en-US" sz="2400" dirty="0" smtClean="0">
                <a:latin typeface="+mn-lt"/>
              </a:rPr>
              <a:t>financial control</a:t>
            </a:r>
            <a:r>
              <a:rPr lang="lt-LT" sz="2400" dirty="0" smtClean="0">
                <a:latin typeface="+mn-lt"/>
              </a:rPr>
              <a:t> </a:t>
            </a:r>
            <a:r>
              <a:rPr lang="en-US" sz="2400" dirty="0" smtClean="0">
                <a:latin typeface="+mn-lt"/>
              </a:rPr>
              <a:t>practice </a:t>
            </a:r>
            <a:r>
              <a:rPr lang="en-US" sz="2400" dirty="0">
                <a:latin typeface="+mn-lt"/>
              </a:rPr>
              <a:t>throughout the public </a:t>
            </a:r>
            <a:r>
              <a:rPr lang="en-US" sz="2400" dirty="0" smtClean="0">
                <a:latin typeface="+mn-lt"/>
              </a:rPr>
              <a:t>sector</a:t>
            </a:r>
            <a:r>
              <a:rPr lang="lt-LT" sz="2400" dirty="0" smtClean="0">
                <a:latin typeface="+mn-lt"/>
              </a:rPr>
              <a:t>.</a:t>
            </a:r>
            <a:endParaRPr lang="en-GB" sz="2400" dirty="0">
              <a:latin typeface="+mn-lt"/>
            </a:endParaRPr>
          </a:p>
          <a:p>
            <a:pPr lvl="1" eaLnBrk="1" hangingPunct="1">
              <a:buFont typeface="Wingdings" pitchFamily="2" charset="2"/>
              <a:buChar char="§"/>
              <a:defRPr/>
            </a:pPr>
            <a:r>
              <a:rPr lang="en-US" sz="2400" dirty="0" smtClean="0">
                <a:latin typeface="+mn-lt"/>
              </a:rPr>
              <a:t>The CHU is strong in networking (workshops, help-desk, consultative visits, group meetings, electronic forum).</a:t>
            </a:r>
          </a:p>
          <a:p>
            <a:pPr eaLnBrk="1" hangingPunct="1">
              <a:buFontTx/>
              <a:buNone/>
              <a:defRPr/>
            </a:pPr>
            <a:endParaRPr lang="lt-LT" dirty="0" smtClean="0"/>
          </a:p>
          <a:p>
            <a:pPr eaLnBrk="1" hangingPunct="1">
              <a:defRPr/>
            </a:pPr>
            <a:endParaRPr lang="lt-LT"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9750" y="379413"/>
            <a:ext cx="4968875" cy="1206500"/>
          </a:xfrm>
          <a:noFill/>
        </p:spPr>
        <p:txBody>
          <a:bodyPr/>
          <a:lstStyle/>
          <a:p>
            <a:pPr eaLnBrk="1" hangingPunct="1"/>
            <a:r>
              <a:rPr lang="en-US" b="1" smtClean="0"/>
              <a:t>Internal Audit System: Annual Reporting (1)</a:t>
            </a:r>
            <a:endParaRPr lang="en-GB" b="1" smtClean="0"/>
          </a:p>
        </p:txBody>
      </p:sp>
      <p:sp>
        <p:nvSpPr>
          <p:cNvPr id="109571" name="Rectangle 3"/>
          <p:cNvSpPr>
            <a:spLocks noGrp="1" noChangeArrowheads="1"/>
          </p:cNvSpPr>
          <p:nvPr>
            <p:ph type="body" idx="1"/>
          </p:nvPr>
        </p:nvSpPr>
        <p:spPr>
          <a:xfrm>
            <a:off x="468313" y="1747838"/>
            <a:ext cx="8351837" cy="4414837"/>
          </a:xfrm>
        </p:spPr>
        <p:txBody>
          <a:bodyPr/>
          <a:lstStyle/>
          <a:p>
            <a:pPr marL="0" indent="0" eaLnBrk="1" hangingPunct="1">
              <a:buFontTx/>
              <a:buNone/>
              <a:defRPr/>
            </a:pPr>
            <a:r>
              <a:rPr lang="en-US" u="sng" dirty="0" smtClean="0"/>
              <a:t>The PIFC Law</a:t>
            </a:r>
            <a:r>
              <a:rPr lang="en-US" dirty="0" smtClean="0"/>
              <a:t> (Subparagraph</a:t>
            </a:r>
            <a:r>
              <a:rPr lang="en-GB" dirty="0" smtClean="0"/>
              <a:t> 2 of Paragraph 1 of Article 11)</a:t>
            </a:r>
            <a:r>
              <a:rPr lang="en-US" dirty="0" smtClean="0"/>
              <a:t>:</a:t>
            </a:r>
            <a:endParaRPr lang="en-GB" i="1" dirty="0" smtClean="0"/>
          </a:p>
          <a:p>
            <a:pPr eaLnBrk="1" hangingPunct="1">
              <a:spcBef>
                <a:spcPct val="40000"/>
              </a:spcBef>
              <a:buFontTx/>
              <a:buNone/>
              <a:defRPr/>
            </a:pPr>
            <a:r>
              <a:rPr lang="en-GB" i="1" dirty="0" smtClean="0"/>
              <a:t>	</a:t>
            </a:r>
            <a:r>
              <a:rPr lang="en-GB" dirty="0" smtClean="0"/>
              <a:t>„</a:t>
            </a:r>
            <a:r>
              <a:rPr lang="en-GB" i="1" dirty="0" smtClean="0"/>
              <a:t>The Ministry of Finance</a:t>
            </a:r>
            <a:r>
              <a:rPr lang="en-GB" dirty="0" smtClean="0"/>
              <a:t> (CHU)</a:t>
            </a:r>
            <a:r>
              <a:rPr lang="en-GB" i="1" dirty="0" smtClean="0"/>
              <a:t> shall prepare and each year by July 1 submit to the Government and the Seimas Audit Committee the annual report on the functioning of the internal audit system in the public legal entities</a:t>
            </a:r>
            <a:r>
              <a:rPr lang="en-GB" dirty="0" smtClean="0"/>
              <a:t>“.</a:t>
            </a:r>
          </a:p>
          <a:p>
            <a:pPr marL="0" indent="0" eaLnBrk="1" hangingPunct="1">
              <a:lnSpc>
                <a:spcPct val="90000"/>
              </a:lnSpc>
              <a:spcBef>
                <a:spcPct val="40000"/>
              </a:spcBef>
              <a:buFontTx/>
              <a:buNone/>
              <a:defRPr/>
            </a:pPr>
            <a:r>
              <a:rPr lang="en-GB" dirty="0" smtClean="0"/>
              <a:t>The Annual Report is prepared on the basis of information collected from the IAUs (each year, by March 1, the head of the IAU shall prepare and submit the annual report on the activities of the unit </a:t>
            </a:r>
            <a:r>
              <a:rPr lang="en-GB" i="1" dirty="0" smtClean="0"/>
              <a:t>including the information about the functioning of the internal control system of public legal entity</a:t>
            </a:r>
            <a:r>
              <a:rPr lang="en-GB" dirty="0" smtClean="0"/>
              <a:t> to the Ministry of Finance).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ntraštė 1"/>
          <p:cNvSpPr>
            <a:spLocks noGrp="1"/>
          </p:cNvSpPr>
          <p:nvPr>
            <p:ph type="title"/>
          </p:nvPr>
        </p:nvSpPr>
        <p:spPr>
          <a:xfrm>
            <a:off x="395288" y="379413"/>
            <a:ext cx="5256212" cy="1206500"/>
          </a:xfrm>
        </p:spPr>
        <p:txBody>
          <a:bodyPr/>
          <a:lstStyle/>
          <a:p>
            <a:r>
              <a:rPr lang="en-US" b="1" smtClean="0"/>
              <a:t>Internal Audit System: Annual Reporting (2)</a:t>
            </a:r>
            <a:endParaRPr lang="lt-LT" smtClean="0"/>
          </a:p>
        </p:txBody>
      </p:sp>
      <p:sp>
        <p:nvSpPr>
          <p:cNvPr id="14339" name="Turinio vietos rezervavimo ženklas 2"/>
          <p:cNvSpPr>
            <a:spLocks noGrp="1"/>
          </p:cNvSpPr>
          <p:nvPr>
            <p:ph idx="1"/>
          </p:nvPr>
        </p:nvSpPr>
        <p:spPr>
          <a:xfrm>
            <a:off x="684213" y="1674813"/>
            <a:ext cx="8135937" cy="4465637"/>
          </a:xfrm>
        </p:spPr>
        <p:txBody>
          <a:bodyPr/>
          <a:lstStyle/>
          <a:p>
            <a:pPr eaLnBrk="1" hangingPunct="1">
              <a:buFontTx/>
              <a:buNone/>
            </a:pPr>
            <a:r>
              <a:rPr lang="en-US" smtClean="0"/>
              <a:t>The Annual Report covers the following information:</a:t>
            </a:r>
          </a:p>
          <a:p>
            <a:pPr eaLnBrk="1" hangingPunct="1"/>
            <a:r>
              <a:rPr lang="en-US" smtClean="0"/>
              <a:t>changes in the IA sector (public legal entities and municipalities) during previous year;</a:t>
            </a:r>
          </a:p>
          <a:p>
            <a:pPr eaLnBrk="1" hangingPunct="1"/>
            <a:r>
              <a:rPr lang="en-US" smtClean="0"/>
              <a:t>implementation of the IAUs’ annual activity plan;</a:t>
            </a:r>
          </a:p>
          <a:p>
            <a:pPr eaLnBrk="1" hangingPunct="1"/>
            <a:r>
              <a:rPr lang="en-US" smtClean="0"/>
              <a:t>review on the implementation of the IA recommendations;</a:t>
            </a:r>
          </a:p>
          <a:p>
            <a:pPr eaLnBrk="1" hangingPunct="1"/>
            <a:r>
              <a:rPr lang="en-US" smtClean="0"/>
              <a:t>professional development of the IA staff;</a:t>
            </a:r>
          </a:p>
          <a:p>
            <a:pPr eaLnBrk="1" hangingPunct="1"/>
            <a:r>
              <a:rPr lang="en-US" smtClean="0"/>
              <a:t>internal audits of EU funds;</a:t>
            </a:r>
          </a:p>
          <a:p>
            <a:pPr eaLnBrk="1" hangingPunct="1"/>
            <a:r>
              <a:rPr lang="en-US" smtClean="0"/>
              <a:t>quality assurance reviews of the IAUs;</a:t>
            </a:r>
          </a:p>
          <a:p>
            <a:pPr eaLnBrk="1" hangingPunct="1"/>
            <a:r>
              <a:rPr lang="en-US" smtClean="0"/>
              <a:t>weaknesses of the internal control system.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11188" y="379413"/>
            <a:ext cx="4897437"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(1)</a:t>
            </a:r>
            <a:endParaRPr lang="en-GB" b="1" smtClean="0"/>
          </a:p>
        </p:txBody>
      </p:sp>
      <p:sp>
        <p:nvSpPr>
          <p:cNvPr id="15363" name="Rectangle 3"/>
          <p:cNvSpPr>
            <a:spLocks noGrp="1" noChangeArrowheads="1"/>
          </p:cNvSpPr>
          <p:nvPr>
            <p:ph type="body" idx="1"/>
          </p:nvPr>
        </p:nvSpPr>
        <p:spPr>
          <a:xfrm>
            <a:off x="611188" y="1963738"/>
            <a:ext cx="8281987" cy="4198937"/>
          </a:xfrm>
        </p:spPr>
        <p:txBody>
          <a:bodyPr/>
          <a:lstStyle/>
          <a:p>
            <a:pPr eaLnBrk="1" hangingPunct="1">
              <a:lnSpc>
                <a:spcPct val="90000"/>
              </a:lnSpc>
            </a:pPr>
            <a:r>
              <a:rPr lang="en-US" smtClean="0"/>
              <a:t>Internal and external auditors differ in:</a:t>
            </a:r>
            <a:endParaRPr lang="lt-LT" smtClean="0"/>
          </a:p>
          <a:p>
            <a:pPr eaLnBrk="1" hangingPunct="1">
              <a:lnSpc>
                <a:spcPct val="90000"/>
              </a:lnSpc>
              <a:buFontTx/>
              <a:buNone/>
            </a:pPr>
            <a:r>
              <a:rPr lang="en-US" smtClean="0"/>
              <a:t>		</a:t>
            </a:r>
            <a:r>
              <a:rPr lang="en-US" i="1" smtClean="0"/>
              <a:t>objectives,</a:t>
            </a:r>
          </a:p>
          <a:p>
            <a:pPr eaLnBrk="1" hangingPunct="1">
              <a:lnSpc>
                <a:spcPct val="90000"/>
              </a:lnSpc>
              <a:buFontTx/>
              <a:buNone/>
            </a:pPr>
            <a:r>
              <a:rPr lang="en-US" i="1" smtClean="0"/>
              <a:t>		lines of accountability,</a:t>
            </a:r>
          </a:p>
          <a:p>
            <a:pPr eaLnBrk="1" hangingPunct="1">
              <a:lnSpc>
                <a:spcPct val="90000"/>
              </a:lnSpc>
              <a:buFontTx/>
              <a:buNone/>
            </a:pPr>
            <a:r>
              <a:rPr lang="en-US" i="1" smtClean="0"/>
              <a:t>		qualifications,</a:t>
            </a:r>
          </a:p>
          <a:p>
            <a:pPr eaLnBrk="1" hangingPunct="1">
              <a:lnSpc>
                <a:spcPct val="90000"/>
              </a:lnSpc>
              <a:buFontTx/>
              <a:buNone/>
            </a:pPr>
            <a:r>
              <a:rPr lang="en-US" i="1" smtClean="0"/>
              <a:t>		activities.</a:t>
            </a:r>
            <a:endParaRPr lang="lt-LT" i="1" smtClean="0"/>
          </a:p>
          <a:p>
            <a:pPr eaLnBrk="1" hangingPunct="1">
              <a:lnSpc>
                <a:spcPct val="90000"/>
              </a:lnSpc>
            </a:pPr>
            <a:r>
              <a:rPr lang="en-US" smtClean="0"/>
              <a:t>But both sides:</a:t>
            </a:r>
          </a:p>
          <a:p>
            <a:pPr eaLnBrk="1" hangingPunct="1">
              <a:lnSpc>
                <a:spcPct val="90000"/>
              </a:lnSpc>
              <a:buFontTx/>
              <a:buNone/>
            </a:pPr>
            <a:r>
              <a:rPr lang="en-US" smtClean="0"/>
              <a:t>		haves mutual interest in the </a:t>
            </a:r>
            <a:r>
              <a:rPr lang="en-US" i="1" smtClean="0"/>
              <a:t>same objectives</a:t>
            </a:r>
            <a:r>
              <a:rPr lang="en-US" smtClean="0"/>
              <a:t> related to </a:t>
            </a:r>
            <a:r>
              <a:rPr lang="en-US" i="1" smtClean="0"/>
              <a:t>internal control</a:t>
            </a:r>
            <a:r>
              <a:rPr lang="en-US" smtClean="0"/>
              <a:t>,</a:t>
            </a:r>
          </a:p>
          <a:p>
            <a:pPr eaLnBrk="1" hangingPunct="1">
              <a:lnSpc>
                <a:spcPct val="90000"/>
              </a:lnSpc>
              <a:buFontTx/>
              <a:buNone/>
            </a:pPr>
            <a:r>
              <a:rPr lang="en-US" smtClean="0"/>
              <a:t>		consider </a:t>
            </a:r>
            <a:r>
              <a:rPr lang="en-US" i="1" smtClean="0"/>
              <a:t>public management</a:t>
            </a:r>
            <a:r>
              <a:rPr lang="en-US" smtClean="0"/>
              <a:t> (executive branch of Government) </a:t>
            </a:r>
            <a:r>
              <a:rPr lang="en-US" i="1" smtClean="0"/>
              <a:t>as an important addressee</a:t>
            </a:r>
            <a:r>
              <a:rPr lang="en-US" smtClean="0"/>
              <a:t> of their efforts related to internal control.</a:t>
            </a:r>
            <a:endParaRPr lang="en-GB" smtClean="0"/>
          </a:p>
          <a:p>
            <a:pPr marL="914400" lvl="2" indent="0" eaLnBrk="1" hangingPunct="1">
              <a:lnSpc>
                <a:spcPct val="90000"/>
              </a:lnSpc>
              <a:buFontTx/>
              <a:buNone/>
            </a:pPr>
            <a:endParaRPr lang="en-GB" smtClean="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1188" y="379413"/>
            <a:ext cx="4897437"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(2)</a:t>
            </a:r>
            <a:endParaRPr lang="en-GB" b="1" smtClean="0"/>
          </a:p>
        </p:txBody>
      </p:sp>
      <p:sp>
        <p:nvSpPr>
          <p:cNvPr id="16387" name="Rectangle 3"/>
          <p:cNvSpPr>
            <a:spLocks noGrp="1" noChangeArrowheads="1"/>
          </p:cNvSpPr>
          <p:nvPr>
            <p:ph type="body" idx="1"/>
          </p:nvPr>
        </p:nvSpPr>
        <p:spPr>
          <a:xfrm>
            <a:off x="684213" y="2035175"/>
            <a:ext cx="8135937" cy="4127500"/>
          </a:xfrm>
        </p:spPr>
        <p:txBody>
          <a:bodyPr/>
          <a:lstStyle/>
          <a:p>
            <a:pPr eaLnBrk="1" hangingPunct="1">
              <a:buFontTx/>
              <a:buNone/>
            </a:pPr>
            <a:r>
              <a:rPr lang="en-US" smtClean="0"/>
              <a:t>Possible modes of co-operation:</a:t>
            </a:r>
            <a:endParaRPr lang="lt-LT" smtClean="0"/>
          </a:p>
          <a:p>
            <a:pPr eaLnBrk="1" hangingPunct="1"/>
            <a:r>
              <a:rPr lang="en-US" smtClean="0"/>
              <a:t>Joint development and educational efforts</a:t>
            </a:r>
            <a:endParaRPr lang="lt-LT" smtClean="0"/>
          </a:p>
          <a:p>
            <a:pPr eaLnBrk="1" hangingPunct="1"/>
            <a:r>
              <a:rPr lang="en-US" smtClean="0"/>
              <a:t>SAI could be asked to give CHU comments on draft regulations, guidelines, standards, etc.</a:t>
            </a:r>
            <a:endParaRPr lang="lt-LT" smtClean="0"/>
          </a:p>
          <a:p>
            <a:pPr eaLnBrk="1" hangingPunct="1"/>
            <a:r>
              <a:rPr lang="en-US" smtClean="0"/>
              <a:t>Co-ordination of annual audit plans</a:t>
            </a:r>
          </a:p>
          <a:p>
            <a:pPr eaLnBrk="1" hangingPunct="1"/>
            <a:r>
              <a:rPr lang="en-US" smtClean="0"/>
              <a:t>Using each other’s work</a:t>
            </a:r>
            <a:endParaRPr lang="lt-LT"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11188" y="379413"/>
            <a:ext cx="5040312"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(3)</a:t>
            </a:r>
            <a:endParaRPr lang="en-GB" b="1" smtClean="0"/>
          </a:p>
        </p:txBody>
      </p:sp>
      <p:sp>
        <p:nvSpPr>
          <p:cNvPr id="17411" name="Rectangle 3"/>
          <p:cNvSpPr>
            <a:spLocks noGrp="1" noChangeArrowheads="1"/>
          </p:cNvSpPr>
          <p:nvPr>
            <p:ph type="body" idx="1"/>
          </p:nvPr>
        </p:nvSpPr>
        <p:spPr>
          <a:xfrm>
            <a:off x="684213" y="1963738"/>
            <a:ext cx="7772400" cy="4198937"/>
          </a:xfrm>
        </p:spPr>
        <p:txBody>
          <a:bodyPr/>
          <a:lstStyle/>
          <a:p>
            <a:pPr eaLnBrk="1" hangingPunct="1">
              <a:lnSpc>
                <a:spcPct val="80000"/>
              </a:lnSpc>
              <a:buFontTx/>
              <a:buNone/>
            </a:pPr>
            <a:r>
              <a:rPr lang="en-GB" smtClean="0"/>
              <a:t>Given their common interest in well functioning internal control, SAI and IA support each other in:</a:t>
            </a:r>
          </a:p>
          <a:p>
            <a:pPr eaLnBrk="1" hangingPunct="1">
              <a:lnSpc>
                <a:spcPct val="80000"/>
              </a:lnSpc>
              <a:spcBef>
                <a:spcPct val="40000"/>
              </a:spcBef>
              <a:buFont typeface="Wingdings" pitchFamily="2" charset="2"/>
              <a:buChar char="Ø"/>
            </a:pPr>
            <a:r>
              <a:rPr lang="en-US" smtClean="0"/>
              <a:t>sharing information about internal control, EU funding;</a:t>
            </a:r>
          </a:p>
          <a:p>
            <a:pPr eaLnBrk="1" hangingPunct="1">
              <a:lnSpc>
                <a:spcPct val="80000"/>
              </a:lnSpc>
              <a:spcBef>
                <a:spcPct val="40000"/>
              </a:spcBef>
              <a:buFont typeface="Wingdings" pitchFamily="2" charset="2"/>
              <a:buChar char="Ø"/>
            </a:pPr>
            <a:r>
              <a:rPr lang="en-US" smtClean="0"/>
              <a:t>increasing scope for use by both internal and external auditors of each others work;</a:t>
            </a:r>
          </a:p>
          <a:p>
            <a:pPr eaLnBrk="1" hangingPunct="1">
              <a:lnSpc>
                <a:spcPct val="80000"/>
              </a:lnSpc>
              <a:spcBef>
                <a:spcPct val="40000"/>
              </a:spcBef>
              <a:buFont typeface="Wingdings" pitchFamily="2" charset="2"/>
              <a:buChar char="Ø"/>
            </a:pPr>
            <a:r>
              <a:rPr lang="en-US" smtClean="0"/>
              <a:t>eliminating the overlaps in audit work;</a:t>
            </a:r>
          </a:p>
          <a:p>
            <a:pPr eaLnBrk="1" hangingPunct="1">
              <a:lnSpc>
                <a:spcPct val="80000"/>
              </a:lnSpc>
              <a:spcBef>
                <a:spcPct val="40000"/>
              </a:spcBef>
              <a:buFont typeface="Wingdings" pitchFamily="2" charset="2"/>
              <a:buChar char="Ø"/>
            </a:pPr>
            <a:r>
              <a:rPr lang="en-US" smtClean="0"/>
              <a:t>agreed methods for the sharing of audit findings and other information;</a:t>
            </a:r>
          </a:p>
          <a:p>
            <a:pPr eaLnBrk="1" hangingPunct="1">
              <a:lnSpc>
                <a:spcPct val="80000"/>
              </a:lnSpc>
              <a:spcBef>
                <a:spcPct val="40000"/>
              </a:spcBef>
              <a:buFont typeface="Wingdings" pitchFamily="2" charset="2"/>
              <a:buChar char="Ø"/>
            </a:pPr>
            <a:r>
              <a:rPr lang="en-US" smtClean="0"/>
              <a:t>internal auditor’s training format.</a:t>
            </a:r>
            <a:endParaRPr lang="lt-LT" smtClean="0"/>
          </a:p>
          <a:p>
            <a:pPr eaLnBrk="1" hangingPunct="1">
              <a:buFontTx/>
              <a:buNone/>
            </a:pPr>
            <a:endParaRPr lang="en-GB" smtClean="0">
              <a:latin typeface="Times New Roman" pitchFamily="18" charset="0"/>
            </a:endParaRPr>
          </a:p>
          <a:p>
            <a:pPr eaLnBrk="1" hangingPunct="1"/>
            <a:endParaRPr lang="lt-LT" sz="20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11188" y="379413"/>
            <a:ext cx="4897437"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(4)</a:t>
            </a:r>
            <a:endParaRPr lang="en-GB" b="1" smtClean="0"/>
          </a:p>
        </p:txBody>
      </p:sp>
      <p:sp>
        <p:nvSpPr>
          <p:cNvPr id="125955" name="Rectangle 3"/>
          <p:cNvSpPr>
            <a:spLocks noGrp="1" noChangeArrowheads="1"/>
          </p:cNvSpPr>
          <p:nvPr>
            <p:ph type="body" idx="1"/>
          </p:nvPr>
        </p:nvSpPr>
        <p:spPr>
          <a:xfrm>
            <a:off x="395288" y="2324100"/>
            <a:ext cx="8353425" cy="3838575"/>
          </a:xfrm>
        </p:spPr>
        <p:txBody>
          <a:bodyPr/>
          <a:lstStyle/>
          <a:p>
            <a:pPr lvl="2" eaLnBrk="1" hangingPunct="1">
              <a:buFontTx/>
              <a:buNone/>
              <a:defRPr/>
            </a:pPr>
            <a:r>
              <a:rPr lang="en-US" dirty="0" smtClean="0">
                <a:latin typeface="+mn-lt"/>
              </a:rPr>
              <a:t>	Renewed </a:t>
            </a:r>
            <a:r>
              <a:rPr lang="en-US" dirty="0">
                <a:latin typeface="+mn-lt"/>
              </a:rPr>
              <a:t>Agreement on the Co-operation and </a:t>
            </a:r>
            <a:r>
              <a:rPr lang="en-US" dirty="0" smtClean="0">
                <a:latin typeface="+mn-lt"/>
              </a:rPr>
              <a:t>Co-operation </a:t>
            </a:r>
            <a:r>
              <a:rPr lang="en-US" dirty="0">
                <a:latin typeface="+mn-lt"/>
              </a:rPr>
              <a:t>System among National </a:t>
            </a:r>
            <a:r>
              <a:rPr lang="en-US" dirty="0" smtClean="0">
                <a:latin typeface="+mn-lt"/>
              </a:rPr>
              <a:t>Audit </a:t>
            </a:r>
            <a:r>
              <a:rPr lang="en-US" dirty="0">
                <a:latin typeface="+mn-lt"/>
              </a:rPr>
              <a:t>Office, Public Sector Internal Auditors, Municipal Controllers and Certified Auditors, Performing External Audit in the Public Sector (of 30</a:t>
            </a:r>
            <a:r>
              <a:rPr lang="en-US" baseline="30000" dirty="0">
                <a:latin typeface="+mn-lt"/>
              </a:rPr>
              <a:t>th</a:t>
            </a:r>
            <a:r>
              <a:rPr lang="en-US" dirty="0">
                <a:latin typeface="+mn-lt"/>
              </a:rPr>
              <a:t> December 2010)</a:t>
            </a:r>
            <a:endParaRPr lang="lt-LT" dirty="0">
              <a:latin typeface="+mn-lt"/>
            </a:endParaRPr>
          </a:p>
          <a:p>
            <a:pPr lvl="2" eaLnBrk="1" hangingPunct="1">
              <a:buFontTx/>
              <a:buNone/>
              <a:defRPr/>
            </a:pPr>
            <a:endParaRPr lang="en-GB" dirty="0" smtClean="0">
              <a:latin typeface="Garamond" pitchFamily="18" charset="0"/>
            </a:endParaRPr>
          </a:p>
          <a:p>
            <a:pPr lvl="2" eaLnBrk="1" hangingPunct="1">
              <a:defRPr/>
            </a:pPr>
            <a:endParaRPr lang="lt-LT" sz="2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ntraštė 1"/>
          <p:cNvSpPr>
            <a:spLocks noGrp="1"/>
          </p:cNvSpPr>
          <p:nvPr>
            <p:ph type="title"/>
          </p:nvPr>
        </p:nvSpPr>
        <p:spPr/>
        <p:txBody>
          <a:bodyPr/>
          <a:lstStyle/>
          <a:p>
            <a:r>
              <a:rPr lang="en-US" b="1" smtClean="0"/>
              <a:t>C</a:t>
            </a:r>
            <a:r>
              <a:rPr lang="lt-LT" b="1" smtClean="0"/>
              <a:t>o-operation between </a:t>
            </a:r>
            <a:r>
              <a:rPr lang="en-US" b="1" smtClean="0"/>
              <a:t>IA</a:t>
            </a:r>
            <a:r>
              <a:rPr lang="lt-LT" b="1" smtClean="0"/>
              <a:t> and </a:t>
            </a:r>
            <a:r>
              <a:rPr lang="en-US" b="1" smtClean="0"/>
              <a:t>SAI (</a:t>
            </a:r>
            <a:r>
              <a:rPr lang="lt-LT" b="1" smtClean="0"/>
              <a:t>5</a:t>
            </a:r>
            <a:r>
              <a:rPr lang="en-US" b="1" smtClean="0"/>
              <a:t>)</a:t>
            </a:r>
            <a:endParaRPr lang="lt-LT" smtClean="0"/>
          </a:p>
        </p:txBody>
      </p:sp>
      <p:sp>
        <p:nvSpPr>
          <p:cNvPr id="3" name="Turinio vietos rezervavimo ženklas 2"/>
          <p:cNvSpPr>
            <a:spLocks noGrp="1"/>
          </p:cNvSpPr>
          <p:nvPr>
            <p:ph idx="1"/>
          </p:nvPr>
        </p:nvSpPr>
        <p:spPr>
          <a:xfrm>
            <a:off x="539750" y="2106613"/>
            <a:ext cx="8135938" cy="3960812"/>
          </a:xfrm>
        </p:spPr>
        <p:txBody>
          <a:bodyPr/>
          <a:lstStyle/>
          <a:p>
            <a:pPr marL="0" indent="0">
              <a:buFontTx/>
              <a:buNone/>
              <a:defRPr/>
            </a:pPr>
            <a:r>
              <a:rPr lang="lt-LT" dirty="0" smtClean="0"/>
              <a:t>Co-operating parties:</a:t>
            </a:r>
          </a:p>
          <a:p>
            <a:pPr>
              <a:buFont typeface="Wingdings" pitchFamily="2" charset="2"/>
              <a:buChar char="§"/>
              <a:defRPr/>
            </a:pPr>
            <a:r>
              <a:rPr lang="en-US" dirty="0" smtClean="0"/>
              <a:t>National Audit Office of Lithuania</a:t>
            </a:r>
          </a:p>
          <a:p>
            <a:pPr>
              <a:buFont typeface="Wingdings" pitchFamily="2" charset="2"/>
              <a:buChar char="§"/>
              <a:defRPr/>
            </a:pPr>
            <a:r>
              <a:rPr lang="en-US" dirty="0" smtClean="0"/>
              <a:t>Ministry of Finance of the Republic of Lithuania</a:t>
            </a:r>
          </a:p>
          <a:p>
            <a:pPr>
              <a:buFont typeface="Wingdings" pitchFamily="2" charset="2"/>
              <a:buChar char="§"/>
              <a:defRPr/>
            </a:pPr>
            <a:r>
              <a:rPr lang="en-US" dirty="0" smtClean="0"/>
              <a:t>Lithuanian Chamber of Auditors</a:t>
            </a:r>
          </a:p>
          <a:p>
            <a:pPr>
              <a:buFont typeface="Wingdings" pitchFamily="2" charset="2"/>
              <a:buChar char="§"/>
              <a:defRPr/>
            </a:pPr>
            <a:r>
              <a:rPr lang="en-US" dirty="0" smtClean="0"/>
              <a:t>Association of Municipal Co</a:t>
            </a:r>
            <a:r>
              <a:rPr lang="lt-LT" dirty="0" smtClean="0"/>
              <a:t>n</a:t>
            </a:r>
            <a:r>
              <a:rPr lang="en-US" dirty="0" smtClean="0"/>
              <a:t>trollers in Lithuania</a:t>
            </a:r>
          </a:p>
          <a:p>
            <a:pPr>
              <a:buFont typeface="Wingdings" pitchFamily="2" charset="2"/>
              <a:buChar char="§"/>
              <a:defRPr/>
            </a:pPr>
            <a:r>
              <a:rPr lang="en-US" dirty="0" smtClean="0"/>
              <a:t>Institute of Internal Auditors (Lithuania)</a:t>
            </a:r>
          </a:p>
          <a:p>
            <a:pPr>
              <a:buFont typeface="Wingdings" pitchFamily="2" charset="2"/>
              <a:buChar char="§"/>
              <a:defRPr/>
            </a:pPr>
            <a:endParaRPr lang="lt-L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11188" y="379413"/>
            <a:ext cx="5040312"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a:t>
            </a:r>
            <a:r>
              <a:rPr lang="lt-LT" b="1" smtClean="0"/>
              <a:t>6</a:t>
            </a:r>
            <a:r>
              <a:rPr lang="en-US" b="1" smtClean="0"/>
              <a:t>)</a:t>
            </a:r>
            <a:endParaRPr lang="en-GB" b="1" smtClean="0"/>
          </a:p>
        </p:txBody>
      </p:sp>
      <p:sp>
        <p:nvSpPr>
          <p:cNvPr id="20483" name="Rectangle 3"/>
          <p:cNvSpPr>
            <a:spLocks noGrp="1" noChangeArrowheads="1"/>
          </p:cNvSpPr>
          <p:nvPr>
            <p:ph type="body" idx="1"/>
          </p:nvPr>
        </p:nvSpPr>
        <p:spPr>
          <a:xfrm>
            <a:off x="684213" y="2035175"/>
            <a:ext cx="7772400" cy="4127500"/>
          </a:xfrm>
        </p:spPr>
        <p:txBody>
          <a:bodyPr/>
          <a:lstStyle/>
          <a:p>
            <a:pPr eaLnBrk="1" hangingPunct="1">
              <a:buFontTx/>
              <a:buNone/>
            </a:pPr>
            <a:r>
              <a:rPr lang="en-US" smtClean="0"/>
              <a:t>	While implementing the Co-operation Programme measures, Joint Working Group on the Internal Control Issues has been set up, which should:</a:t>
            </a:r>
          </a:p>
          <a:p>
            <a:pPr lvl="1" eaLnBrk="1" hangingPunct="1">
              <a:buFont typeface="Wingdings" pitchFamily="2" charset="2"/>
              <a:buChar char="ü"/>
            </a:pPr>
            <a:r>
              <a:rPr lang="en-US" sz="2400" smtClean="0">
                <a:latin typeface="Garamond" pitchFamily="18" charset="0"/>
              </a:rPr>
              <a:t>review internal control assessment methodologies, used by different public sector auditors;</a:t>
            </a:r>
          </a:p>
          <a:p>
            <a:pPr lvl="1" eaLnBrk="1" hangingPunct="1">
              <a:buFont typeface="Wingdings" pitchFamily="2" charset="2"/>
              <a:buChar char="ü"/>
            </a:pPr>
            <a:r>
              <a:rPr lang="en-US" sz="2400" smtClean="0">
                <a:latin typeface="Garamond" pitchFamily="18" charset="0"/>
              </a:rPr>
              <a:t>develop common internal control assessment principles;</a:t>
            </a:r>
          </a:p>
          <a:p>
            <a:pPr lvl="1" eaLnBrk="1" hangingPunct="1">
              <a:buFont typeface="Wingdings" pitchFamily="2" charset="2"/>
              <a:buChar char="ü"/>
            </a:pPr>
            <a:r>
              <a:rPr lang="en-US" sz="2400" smtClean="0">
                <a:latin typeface="Garamond" pitchFamily="18" charset="0"/>
              </a:rPr>
              <a:t>amend methodologies, used by different public sector auditors, following the unified principles of internal control. </a:t>
            </a:r>
            <a:endParaRPr lang="lt-LT" sz="2400" smtClean="0">
              <a:latin typeface="Garamond" pitchFamily="18" charset="0"/>
            </a:endParaRPr>
          </a:p>
          <a:p>
            <a:pPr lvl="2" eaLnBrk="1" hangingPunct="1">
              <a:buFontTx/>
              <a:buNone/>
            </a:pPr>
            <a:endParaRPr lang="en-GB" smtClean="0">
              <a:latin typeface="Garamond" pitchFamily="18" charset="0"/>
            </a:endParaRPr>
          </a:p>
          <a:p>
            <a:pPr lvl="2" eaLnBrk="1" hangingPunct="1"/>
            <a:endParaRPr lang="lt-LT" sz="2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tačiakampis 1"/>
          <p:cNvSpPr>
            <a:spLocks noChangeArrowheads="1"/>
          </p:cNvSpPr>
          <p:nvPr/>
        </p:nvSpPr>
        <p:spPr bwMode="auto">
          <a:xfrm>
            <a:off x="250825" y="2179638"/>
            <a:ext cx="8497888" cy="2862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342900" indent="-342900" algn="just">
              <a:lnSpc>
                <a:spcPct val="150000"/>
              </a:lnSpc>
              <a:buFont typeface="Courier New" pitchFamily="49" charset="0"/>
              <a:buChar char="o"/>
              <a:defRPr/>
            </a:pPr>
            <a:r>
              <a:rPr lang="en-GB" dirty="0"/>
              <a:t>Legal basis</a:t>
            </a:r>
            <a:endParaRPr lang="lt-LT" dirty="0"/>
          </a:p>
          <a:p>
            <a:pPr algn="just">
              <a:lnSpc>
                <a:spcPct val="150000"/>
              </a:lnSpc>
              <a:defRPr/>
            </a:pPr>
            <a:endParaRPr lang="en-GB" dirty="0"/>
          </a:p>
          <a:p>
            <a:pPr marL="342900" indent="-342900" algn="just">
              <a:lnSpc>
                <a:spcPct val="150000"/>
              </a:lnSpc>
              <a:buFont typeface="Courier New" pitchFamily="49" charset="0"/>
              <a:buChar char="o"/>
              <a:defRPr/>
            </a:pPr>
            <a:r>
              <a:rPr lang="en-US" dirty="0"/>
              <a:t>Internal Audit System</a:t>
            </a:r>
            <a:endParaRPr lang="lt-LT" dirty="0"/>
          </a:p>
          <a:p>
            <a:pPr algn="just">
              <a:lnSpc>
                <a:spcPct val="150000"/>
              </a:lnSpc>
              <a:defRPr/>
            </a:pPr>
            <a:endParaRPr lang="en-US" dirty="0"/>
          </a:p>
          <a:p>
            <a:pPr marL="342900" indent="-342900" algn="just">
              <a:lnSpc>
                <a:spcPct val="150000"/>
              </a:lnSpc>
              <a:buFont typeface="Courier New" pitchFamily="49" charset="0"/>
              <a:buChar char="o"/>
              <a:defRPr/>
            </a:pPr>
            <a:r>
              <a:rPr lang="en-US" dirty="0"/>
              <a:t>C</a:t>
            </a:r>
            <a:r>
              <a:rPr lang="lt-LT" dirty="0"/>
              <a:t>o-</a:t>
            </a:r>
            <a:r>
              <a:rPr lang="lt-LT" dirty="0" err="1"/>
              <a:t>operation</a:t>
            </a:r>
            <a:r>
              <a:rPr lang="lt-LT" dirty="0"/>
              <a:t> between </a:t>
            </a:r>
            <a:r>
              <a:rPr lang="en-US" dirty="0"/>
              <a:t>IA</a:t>
            </a:r>
            <a:r>
              <a:rPr lang="lt-LT" dirty="0"/>
              <a:t> and </a:t>
            </a:r>
            <a:r>
              <a:rPr lang="en-US" dirty="0"/>
              <a:t>SAI</a:t>
            </a:r>
            <a:endParaRPr lang="lt-LT" dirty="0"/>
          </a:p>
        </p:txBody>
      </p:sp>
      <p:sp>
        <p:nvSpPr>
          <p:cNvPr id="3075" name="Rectangle 2"/>
          <p:cNvSpPr txBox="1">
            <a:spLocks noChangeArrowheads="1"/>
          </p:cNvSpPr>
          <p:nvPr/>
        </p:nvSpPr>
        <p:spPr bwMode="auto">
          <a:xfrm>
            <a:off x="1081088" y="733425"/>
            <a:ext cx="6154737" cy="533400"/>
          </a:xfrm>
          <a:prstGeom prst="rect">
            <a:avLst/>
          </a:prstGeom>
          <a:noFill/>
          <a:ln w="9525">
            <a:noFill/>
            <a:miter lim="800000"/>
            <a:headEnd/>
            <a:tailEnd/>
          </a:ln>
        </p:spPr>
        <p:txBody>
          <a:bodyPr/>
          <a:lstStyle/>
          <a:p>
            <a:pPr eaLnBrk="0" hangingPunct="0"/>
            <a:r>
              <a:rPr lang="en-GB" sz="2800" b="1">
                <a:solidFill>
                  <a:schemeClr val="tx2"/>
                </a:solidFill>
              </a:rPr>
              <a:t>Contents</a:t>
            </a:r>
            <a:endParaRPr lang="lt-LT" sz="1600">
              <a:solidFill>
                <a:schemeClr val="tx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11188" y="379413"/>
            <a:ext cx="4897437" cy="1206500"/>
          </a:xfrm>
          <a:noFill/>
        </p:spPr>
        <p:txBody>
          <a:bodyPr/>
          <a:lstStyle/>
          <a:p>
            <a:pPr eaLnBrk="1" hangingPunct="1"/>
            <a:r>
              <a:rPr lang="en-US" b="1" smtClean="0"/>
              <a:t>C</a:t>
            </a:r>
            <a:r>
              <a:rPr lang="lt-LT" b="1" smtClean="0"/>
              <a:t>o-operation between </a:t>
            </a:r>
            <a:r>
              <a:rPr lang="en-US" b="1" smtClean="0"/>
              <a:t>IA</a:t>
            </a:r>
            <a:r>
              <a:rPr lang="lt-LT" b="1" smtClean="0"/>
              <a:t> and </a:t>
            </a:r>
            <a:r>
              <a:rPr lang="en-US" b="1" smtClean="0"/>
              <a:t>SAI (</a:t>
            </a:r>
            <a:r>
              <a:rPr lang="lt-LT" b="1" smtClean="0"/>
              <a:t>7</a:t>
            </a:r>
            <a:r>
              <a:rPr lang="en-US" b="1" smtClean="0"/>
              <a:t>)</a:t>
            </a:r>
            <a:endParaRPr lang="en-GB" b="1" smtClean="0"/>
          </a:p>
        </p:txBody>
      </p:sp>
      <p:sp>
        <p:nvSpPr>
          <p:cNvPr id="21507" name="Rectangle 3"/>
          <p:cNvSpPr>
            <a:spLocks noGrp="1" noChangeArrowheads="1"/>
          </p:cNvSpPr>
          <p:nvPr>
            <p:ph type="body" idx="1"/>
          </p:nvPr>
        </p:nvSpPr>
        <p:spPr>
          <a:xfrm>
            <a:off x="755650" y="1890713"/>
            <a:ext cx="7772400" cy="4271962"/>
          </a:xfrm>
        </p:spPr>
        <p:txBody>
          <a:bodyPr/>
          <a:lstStyle/>
          <a:p>
            <a:pPr eaLnBrk="1" hangingPunct="1">
              <a:spcAft>
                <a:spcPts val="600"/>
              </a:spcAft>
              <a:buFontTx/>
              <a:buNone/>
            </a:pPr>
            <a:r>
              <a:rPr lang="en-US" smtClean="0"/>
              <a:t>	While implementing the Co-operation Programme measures, a number of joint seminars have been organised on the following issues:</a:t>
            </a:r>
          </a:p>
          <a:p>
            <a:pPr eaLnBrk="1" hangingPunct="1">
              <a:spcAft>
                <a:spcPts val="600"/>
              </a:spcAft>
              <a:buFont typeface="Wingdings" pitchFamily="2" charset="2"/>
              <a:buChar char="ü"/>
            </a:pPr>
            <a:r>
              <a:rPr lang="en-US" smtClean="0"/>
              <a:t>public sector audits, </a:t>
            </a:r>
          </a:p>
          <a:p>
            <a:pPr eaLnBrk="1" hangingPunct="1">
              <a:spcAft>
                <a:spcPts val="600"/>
              </a:spcAft>
              <a:buFont typeface="Wingdings" pitchFamily="2" charset="2"/>
              <a:buChar char="ü"/>
            </a:pPr>
            <a:r>
              <a:rPr lang="en-US" smtClean="0"/>
              <a:t>audit training programmes, </a:t>
            </a:r>
          </a:p>
          <a:p>
            <a:pPr eaLnBrk="1" hangingPunct="1">
              <a:spcAft>
                <a:spcPts val="600"/>
              </a:spcAft>
              <a:buFont typeface="Wingdings" pitchFamily="2" charset="2"/>
              <a:buChar char="ü"/>
            </a:pPr>
            <a:r>
              <a:rPr lang="en-US" smtClean="0"/>
              <a:t>audit quality assurance, </a:t>
            </a:r>
          </a:p>
          <a:p>
            <a:pPr eaLnBrk="1" hangingPunct="1">
              <a:spcAft>
                <a:spcPts val="600"/>
              </a:spcAft>
              <a:buFont typeface="Wingdings" pitchFamily="2" charset="2"/>
              <a:buChar char="ü"/>
            </a:pPr>
            <a:r>
              <a:rPr lang="en-US" smtClean="0"/>
              <a:t>methods and practices of IT audits, </a:t>
            </a:r>
          </a:p>
          <a:p>
            <a:pPr eaLnBrk="1" hangingPunct="1">
              <a:spcAft>
                <a:spcPts val="600"/>
              </a:spcAft>
              <a:buFont typeface="Wingdings" pitchFamily="2" charset="2"/>
              <a:buChar char="ü"/>
            </a:pPr>
            <a:r>
              <a:rPr lang="en-US" smtClean="0"/>
              <a:t>results of financial audits, etc.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684213" y="1603375"/>
            <a:ext cx="7772400" cy="4343400"/>
          </a:xfrm>
        </p:spPr>
        <p:txBody>
          <a:bodyPr/>
          <a:lstStyle/>
          <a:p>
            <a:pPr lvl="1" eaLnBrk="1" hangingPunct="1">
              <a:buFontTx/>
              <a:buNone/>
              <a:defRPr/>
            </a:pPr>
            <a:endParaRPr lang="lt-LT" sz="2400" dirty="0" smtClean="0">
              <a:latin typeface="Garamond" pitchFamily="18" charset="0"/>
            </a:endParaRPr>
          </a:p>
          <a:p>
            <a:pPr lvl="1" eaLnBrk="1" hangingPunct="1">
              <a:buFontTx/>
              <a:buNone/>
              <a:defRPr/>
            </a:pPr>
            <a:endParaRPr lang="lt-LT" sz="2400" dirty="0" smtClean="0">
              <a:latin typeface="Garamond" pitchFamily="18" charset="0"/>
            </a:endParaRPr>
          </a:p>
          <a:p>
            <a:pPr lvl="1" eaLnBrk="1" hangingPunct="1">
              <a:buFontTx/>
              <a:buNone/>
              <a:defRPr/>
            </a:pPr>
            <a:endParaRPr lang="lt-LT" sz="2400" dirty="0" smtClean="0">
              <a:latin typeface="Garamond" pitchFamily="18" charset="0"/>
            </a:endParaRPr>
          </a:p>
          <a:p>
            <a:pPr algn="ctr" eaLnBrk="1" hangingPunct="1">
              <a:buFontTx/>
              <a:buNone/>
              <a:defRPr/>
            </a:pPr>
            <a:r>
              <a:rPr lang="en-US" sz="6000" dirty="0" smtClean="0"/>
              <a:t>Thank you!</a:t>
            </a:r>
            <a:endParaRPr lang="lt-LT" sz="6000" dirty="0" smtClean="0"/>
          </a:p>
          <a:p>
            <a:pPr algn="ctr" eaLnBrk="1" hangingPunct="1">
              <a:buFontTx/>
              <a:buNone/>
              <a:defRPr/>
            </a:pPr>
            <a:endParaRPr lang="en-US" sz="2800" dirty="0"/>
          </a:p>
          <a:p>
            <a:pPr algn="ctr" eaLnBrk="1" hangingPunct="1">
              <a:buFontTx/>
              <a:buNone/>
              <a:defRPr/>
            </a:pPr>
            <a:endParaRPr lang="lt-LT" sz="2800" dirty="0" smtClean="0"/>
          </a:p>
          <a:p>
            <a:pPr algn="ctr" eaLnBrk="1" hangingPunct="1">
              <a:buFontTx/>
              <a:buNone/>
              <a:defRPr/>
            </a:pPr>
            <a:r>
              <a:rPr lang="lt-LT" dirty="0" smtClean="0"/>
              <a:t>E-</a:t>
            </a:r>
            <a:r>
              <a:rPr lang="lt-LT" dirty="0" err="1" smtClean="0"/>
              <a:t>mail</a:t>
            </a:r>
            <a:r>
              <a:rPr lang="lt-LT" dirty="0" smtClean="0"/>
              <a:t>: </a:t>
            </a:r>
            <a:r>
              <a:rPr lang="en-US" dirty="0" smtClean="0"/>
              <a:t>j.vaitkevicius@finmin.lt</a:t>
            </a:r>
            <a:endParaRPr lang="lt-LT" dirty="0" smtClean="0"/>
          </a:p>
          <a:p>
            <a:pPr marL="0" indent="0" eaLnBrk="1" hangingPunct="1">
              <a:buFontTx/>
              <a:buNone/>
              <a:defRPr/>
            </a:pPr>
            <a:endParaRPr lang="lt-LT" sz="28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379413"/>
            <a:ext cx="4105275" cy="1206500"/>
          </a:xfrm>
          <a:noFill/>
        </p:spPr>
        <p:txBody>
          <a:bodyPr/>
          <a:lstStyle/>
          <a:p>
            <a:pPr eaLnBrk="1" hangingPunct="1"/>
            <a:r>
              <a:rPr lang="en-US" b="1" smtClean="0"/>
              <a:t>Legal Basis (1)</a:t>
            </a:r>
            <a:endParaRPr lang="en-GB" b="1" smtClean="0"/>
          </a:p>
        </p:txBody>
      </p:sp>
      <p:sp>
        <p:nvSpPr>
          <p:cNvPr id="98307" name="Rectangle 3"/>
          <p:cNvSpPr>
            <a:spLocks noGrp="1" noChangeArrowheads="1"/>
          </p:cNvSpPr>
          <p:nvPr>
            <p:ph type="body" idx="1"/>
          </p:nvPr>
        </p:nvSpPr>
        <p:spPr>
          <a:xfrm>
            <a:off x="250825" y="2179638"/>
            <a:ext cx="8642350" cy="3960812"/>
          </a:xfrm>
        </p:spPr>
        <p:txBody>
          <a:bodyPr/>
          <a:lstStyle/>
          <a:p>
            <a:pPr algn="just">
              <a:spcBef>
                <a:spcPct val="10000"/>
              </a:spcBef>
              <a:spcAft>
                <a:spcPct val="10000"/>
              </a:spcAft>
              <a:defRPr/>
            </a:pPr>
            <a:r>
              <a:rPr lang="en-GB" dirty="0" smtClean="0"/>
              <a:t>Law on Internal Control and Internal Audit (PIFC Law)</a:t>
            </a:r>
          </a:p>
          <a:p>
            <a:pPr algn="just">
              <a:spcBef>
                <a:spcPct val="10000"/>
              </a:spcBef>
              <a:spcAft>
                <a:spcPct val="10000"/>
              </a:spcAft>
              <a:defRPr/>
            </a:pPr>
            <a:r>
              <a:rPr lang="en-GB" dirty="0" smtClean="0"/>
              <a:t>Standard Charter of the Internal Audit Unit </a:t>
            </a:r>
          </a:p>
          <a:p>
            <a:pPr algn="just">
              <a:spcBef>
                <a:spcPct val="10000"/>
              </a:spcBef>
              <a:spcAft>
                <a:spcPct val="10000"/>
              </a:spcAft>
              <a:defRPr/>
            </a:pPr>
            <a:r>
              <a:rPr lang="en-GB" dirty="0" smtClean="0"/>
              <a:t>Rules of the Professional Ethics for Internal Auditors</a:t>
            </a:r>
          </a:p>
          <a:p>
            <a:pPr algn="just">
              <a:spcBef>
                <a:spcPct val="10000"/>
              </a:spcBef>
              <a:spcAft>
                <a:spcPct val="10000"/>
              </a:spcAft>
              <a:defRPr/>
            </a:pPr>
            <a:r>
              <a:rPr lang="en-GB" dirty="0" smtClean="0"/>
              <a:t>Standard Internal Audit Methodology</a:t>
            </a:r>
          </a:p>
          <a:p>
            <a:pPr algn="just">
              <a:spcBef>
                <a:spcPct val="10000"/>
              </a:spcBef>
              <a:spcAft>
                <a:spcPct val="10000"/>
              </a:spcAft>
              <a:defRPr/>
            </a:pPr>
            <a:r>
              <a:rPr lang="en-GB" dirty="0" smtClean="0"/>
              <a:t>Audit Needs Assessment</a:t>
            </a:r>
            <a:endParaRPr lang="lt-LT" sz="2800" dirty="0" smtClean="0"/>
          </a:p>
          <a:p>
            <a:pPr eaLnBrk="1" hangingPunct="1">
              <a:defRPr/>
            </a:pPr>
            <a:r>
              <a:rPr lang="en-GB" dirty="0"/>
              <a:t>Internal Audit Guidelines </a:t>
            </a:r>
            <a:r>
              <a:rPr lang="en-GB" dirty="0" smtClean="0"/>
              <a:t>(approved </a:t>
            </a:r>
            <a:r>
              <a:rPr lang="en-GB" dirty="0"/>
              <a:t>by </a:t>
            </a:r>
            <a:r>
              <a:rPr lang="en-GB" dirty="0" smtClean="0"/>
              <a:t>SIC; </a:t>
            </a:r>
            <a:r>
              <a:rPr lang="en-GB" dirty="0"/>
              <a:t>supplemented with standard questionnaires for </a:t>
            </a:r>
            <a:r>
              <a:rPr lang="en-GB" dirty="0" smtClean="0"/>
              <a:t>MCS, IS, </a:t>
            </a:r>
            <a:r>
              <a:rPr lang="en-GB" dirty="0"/>
              <a:t>public procurement </a:t>
            </a:r>
            <a:r>
              <a:rPr lang="en-GB" dirty="0" smtClean="0"/>
              <a:t>audits)</a:t>
            </a:r>
            <a:endParaRPr lang="en-GB" dirty="0"/>
          </a:p>
          <a:p>
            <a:pPr marL="0" indent="0" eaLnBrk="1" hangingPunct="1">
              <a:buFontTx/>
              <a:buNone/>
              <a:defRPr/>
            </a:pPr>
            <a:endParaRPr lang="lt-LT" dirty="0" smtClean="0"/>
          </a:p>
          <a:p>
            <a:pPr eaLnBrk="1" hangingPunct="1">
              <a:defRPr/>
            </a:pPr>
            <a:endParaRPr lang="lt-LT"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11188" y="379413"/>
            <a:ext cx="4105275" cy="1206500"/>
          </a:xfrm>
          <a:noFill/>
        </p:spPr>
        <p:txBody>
          <a:bodyPr/>
          <a:lstStyle/>
          <a:p>
            <a:pPr eaLnBrk="1" hangingPunct="1"/>
            <a:r>
              <a:rPr lang="en-GB" b="1" smtClean="0"/>
              <a:t>Legal Basis (2)</a:t>
            </a:r>
          </a:p>
        </p:txBody>
      </p:sp>
      <p:sp>
        <p:nvSpPr>
          <p:cNvPr id="100355" name="Rectangle 3"/>
          <p:cNvSpPr>
            <a:spLocks noGrp="1" noChangeArrowheads="1"/>
          </p:cNvSpPr>
          <p:nvPr>
            <p:ph type="body" idx="1"/>
          </p:nvPr>
        </p:nvSpPr>
        <p:spPr>
          <a:xfrm>
            <a:off x="755650" y="1674813"/>
            <a:ext cx="7772400" cy="4127500"/>
          </a:xfrm>
        </p:spPr>
        <p:txBody>
          <a:bodyPr/>
          <a:lstStyle/>
          <a:p>
            <a:pPr algn="just">
              <a:lnSpc>
                <a:spcPct val="300000"/>
              </a:lnSpc>
              <a:defRPr/>
            </a:pPr>
            <a:r>
              <a:rPr lang="en-GB" b="1" dirty="0" smtClean="0"/>
              <a:t>PIFC Law  </a:t>
            </a:r>
            <a:r>
              <a:rPr lang="en-GB" dirty="0" smtClean="0"/>
              <a:t>- the Law on IC and IA (2003) </a:t>
            </a:r>
          </a:p>
          <a:p>
            <a:pPr lvl="1" algn="just">
              <a:lnSpc>
                <a:spcPct val="90000"/>
              </a:lnSpc>
              <a:spcBef>
                <a:spcPct val="0"/>
              </a:spcBef>
              <a:defRPr/>
            </a:pPr>
            <a:r>
              <a:rPr lang="en-GB" sz="2400" dirty="0" smtClean="0">
                <a:latin typeface="+mn-lt"/>
              </a:rPr>
              <a:t>The basic legal framework, goals and procedures for the functioning of internal control, including financial control and internal audit in a public entity, as well as responsibilities of its heads (according to international principles: COSO, IIA, etc.);</a:t>
            </a:r>
          </a:p>
          <a:p>
            <a:pPr lvl="1" algn="just">
              <a:lnSpc>
                <a:spcPct val="90000"/>
              </a:lnSpc>
              <a:spcBef>
                <a:spcPct val="0"/>
              </a:spcBef>
              <a:defRPr/>
            </a:pPr>
            <a:r>
              <a:rPr lang="en-GB" sz="2400" dirty="0" smtClean="0">
                <a:latin typeface="+mn-lt"/>
              </a:rPr>
              <a:t>Support by DG Budget, SIGMA, Twinning partners.</a:t>
            </a:r>
          </a:p>
          <a:p>
            <a:pPr lvl="1" eaLnBrk="1" hangingPunct="1">
              <a:buFontTx/>
              <a:buNone/>
              <a:defRPr/>
            </a:pPr>
            <a:endParaRPr lang="en-GB" sz="2400" dirty="0" smtClean="0">
              <a:latin typeface="Garamond" pitchFamily="18" charset="0"/>
            </a:endParaRPr>
          </a:p>
          <a:p>
            <a:pPr marL="457200" lvl="1" indent="0" eaLnBrk="1" hangingPunct="1">
              <a:buFontTx/>
              <a:buNone/>
              <a:defRPr/>
            </a:pPr>
            <a:endParaRPr lang="en-GB" dirty="0" smtClean="0">
              <a:latin typeface="Garamond" pitchFamily="18" charset="0"/>
            </a:endParaRPr>
          </a:p>
          <a:p>
            <a:pPr lvl="1" eaLnBrk="1" hangingPunct="1">
              <a:defRPr/>
            </a:pPr>
            <a:endParaRPr lang="lt-LT" sz="1600" dirty="0" smtClean="0">
              <a:latin typeface="Garamond" pitchFamily="18" charset="0"/>
            </a:endParaRPr>
          </a:p>
          <a:p>
            <a:pPr lvl="1" eaLnBrk="1" hangingPunct="1">
              <a:defRPr/>
            </a:pPr>
            <a:endParaRPr lang="lt-LT" sz="1400" dirty="0" smtClean="0">
              <a:latin typeface="Garamond" pitchFamily="18" charset="0"/>
            </a:endParaRPr>
          </a:p>
          <a:p>
            <a:pPr lvl="1" eaLnBrk="1" hangingPunct="1">
              <a:defRPr/>
            </a:pPr>
            <a:endParaRPr lang="lt-LT" sz="1600" dirty="0" smtClean="0">
              <a:latin typeface="Garamond" pitchFamily="18" charset="0"/>
            </a:endParaRPr>
          </a:p>
          <a:p>
            <a:pPr eaLnBrk="1" hangingPunct="1">
              <a:defRPr/>
            </a:pPr>
            <a:endParaRPr lang="lt-LT" sz="1400" dirty="0" smtClean="0"/>
          </a:p>
          <a:p>
            <a:pPr eaLnBrk="1" hangingPunct="1">
              <a:defRPr/>
            </a:pPr>
            <a:endParaRPr lang="lt-LT" sz="1400" dirty="0" smtClean="0"/>
          </a:p>
          <a:p>
            <a:pPr eaLnBrk="1" hangingPunct="1">
              <a:defRPr/>
            </a:pPr>
            <a:endParaRPr lang="lt-LT" sz="1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11188" y="379413"/>
            <a:ext cx="4105275" cy="1206500"/>
          </a:xfrm>
          <a:noFill/>
        </p:spPr>
        <p:txBody>
          <a:bodyPr/>
          <a:lstStyle/>
          <a:p>
            <a:pPr eaLnBrk="1" hangingPunct="1"/>
            <a:r>
              <a:rPr lang="en-GB" b="1" smtClean="0"/>
              <a:t>Legal Basis (</a:t>
            </a:r>
            <a:r>
              <a:rPr lang="lt-LT" b="1" smtClean="0"/>
              <a:t>3</a:t>
            </a:r>
            <a:r>
              <a:rPr lang="en-GB" b="1" smtClean="0"/>
              <a:t>)</a:t>
            </a:r>
          </a:p>
        </p:txBody>
      </p:sp>
      <p:sp>
        <p:nvSpPr>
          <p:cNvPr id="6147" name="Rectangle 3"/>
          <p:cNvSpPr>
            <a:spLocks noGrp="1" noChangeArrowheads="1"/>
          </p:cNvSpPr>
          <p:nvPr>
            <p:ph type="body" idx="1"/>
          </p:nvPr>
        </p:nvSpPr>
        <p:spPr>
          <a:xfrm>
            <a:off x="755650" y="1890713"/>
            <a:ext cx="7772400" cy="3911600"/>
          </a:xfrm>
        </p:spPr>
        <p:txBody>
          <a:bodyPr/>
          <a:lstStyle/>
          <a:p>
            <a:pPr algn="just">
              <a:spcAft>
                <a:spcPts val="600"/>
              </a:spcAft>
            </a:pPr>
            <a:r>
              <a:rPr lang="en-GB" smtClean="0"/>
              <a:t>The activities of the IAU shall be governed by the </a:t>
            </a:r>
            <a:r>
              <a:rPr lang="en-GB" b="1" smtClean="0"/>
              <a:t>Internal Audit Charter</a:t>
            </a:r>
            <a:r>
              <a:rPr lang="en-GB" smtClean="0"/>
              <a:t>,</a:t>
            </a:r>
            <a:r>
              <a:rPr lang="en-GB" b="1" smtClean="0"/>
              <a:t> </a:t>
            </a:r>
            <a:r>
              <a:rPr lang="en-GB" smtClean="0"/>
              <a:t>approved by the head of the public legal entity.</a:t>
            </a:r>
            <a:endParaRPr lang="lt-LT" smtClean="0"/>
          </a:p>
          <a:p>
            <a:pPr algn="just"/>
            <a:r>
              <a:rPr lang="en-GB" b="1" smtClean="0"/>
              <a:t>The Rules of the Professional Ethics for Internal Auditors</a:t>
            </a:r>
            <a:r>
              <a:rPr lang="en-GB" smtClean="0"/>
              <a:t> (the Code of Ethics) defines the principles and norms of professional conduct of internal auditors.</a:t>
            </a:r>
          </a:p>
          <a:p>
            <a:pPr algn="just"/>
            <a:r>
              <a:rPr lang="en-GB" b="1" smtClean="0"/>
              <a:t>The Standard Internal Audit Methodology</a:t>
            </a:r>
            <a:r>
              <a:rPr lang="en-GB" smtClean="0"/>
              <a:t> aims at assisting the IAU in drafting the internal audit methodology, having regard to the characteristics of activities performed by the public legal entity.</a:t>
            </a:r>
            <a:endParaRPr lang="lt-LT" smtClean="0"/>
          </a:p>
          <a:p>
            <a:pPr algn="just"/>
            <a:endParaRPr lang="en-GB" smtClean="0"/>
          </a:p>
          <a:p>
            <a:pPr algn="just">
              <a:lnSpc>
                <a:spcPct val="300000"/>
              </a:lnSpc>
            </a:pPr>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1188" y="379413"/>
            <a:ext cx="4105275" cy="1206500"/>
          </a:xfrm>
          <a:noFill/>
        </p:spPr>
        <p:txBody>
          <a:bodyPr/>
          <a:lstStyle/>
          <a:p>
            <a:pPr eaLnBrk="1" hangingPunct="1"/>
            <a:r>
              <a:rPr lang="en-GB" b="1" smtClean="0"/>
              <a:t>Legal Basis (</a:t>
            </a:r>
            <a:r>
              <a:rPr lang="lt-LT" b="1" smtClean="0"/>
              <a:t>4</a:t>
            </a:r>
            <a:r>
              <a:rPr lang="en-GB" b="1" smtClean="0"/>
              <a:t>)</a:t>
            </a:r>
          </a:p>
        </p:txBody>
      </p:sp>
      <p:sp>
        <p:nvSpPr>
          <p:cNvPr id="119811" name="Rectangle 3"/>
          <p:cNvSpPr>
            <a:spLocks noGrp="1" noChangeArrowheads="1"/>
          </p:cNvSpPr>
          <p:nvPr>
            <p:ph type="body" idx="1"/>
          </p:nvPr>
        </p:nvSpPr>
        <p:spPr>
          <a:xfrm>
            <a:off x="684213" y="2179638"/>
            <a:ext cx="7772400" cy="3983037"/>
          </a:xfrm>
        </p:spPr>
        <p:txBody>
          <a:bodyPr/>
          <a:lstStyle/>
          <a:p>
            <a:pPr lvl="1" eaLnBrk="1" hangingPunct="1">
              <a:buFont typeface="Arial" pitchFamily="34" charset="0"/>
              <a:buChar char="•"/>
              <a:defRPr/>
            </a:pPr>
            <a:r>
              <a:rPr lang="en-US" sz="2400" dirty="0" smtClean="0">
                <a:latin typeface="Garamond" pitchFamily="18" charset="0"/>
              </a:rPr>
              <a:t>The </a:t>
            </a:r>
            <a:r>
              <a:rPr lang="en-US" sz="2400" b="1" dirty="0">
                <a:latin typeface="Garamond" pitchFamily="18" charset="0"/>
              </a:rPr>
              <a:t>Internal Audit </a:t>
            </a:r>
            <a:r>
              <a:rPr lang="en-US" sz="2400" b="1" dirty="0" smtClean="0">
                <a:latin typeface="Garamond" pitchFamily="18" charset="0"/>
              </a:rPr>
              <a:t>Guidelines</a:t>
            </a:r>
            <a:r>
              <a:rPr lang="en-US" sz="2400" dirty="0" smtClean="0">
                <a:latin typeface="Garamond" pitchFamily="18" charset="0"/>
              </a:rPr>
              <a:t> </a:t>
            </a:r>
            <a:r>
              <a:rPr lang="en-US" sz="2400" dirty="0">
                <a:latin typeface="Garamond" pitchFamily="18" charset="0"/>
              </a:rPr>
              <a:t>serve as an additional and comprehensive reference tool to provide the internal auditors of the public legal entities with principles, concepts and recommendations, which are to support them in conducting their activities and in preparing the specific manuals on internal audit</a:t>
            </a:r>
            <a:r>
              <a:rPr lang="en-US" sz="2400" dirty="0" smtClean="0">
                <a:latin typeface="Garamond" pitchFamily="18" charset="0"/>
              </a:rPr>
              <a:t>.</a:t>
            </a:r>
          </a:p>
          <a:p>
            <a:pPr lvl="1" eaLnBrk="1" hangingPunct="1">
              <a:buFont typeface="Arial" pitchFamily="34" charset="0"/>
              <a:buChar char="•"/>
              <a:defRPr/>
            </a:pPr>
            <a:r>
              <a:rPr lang="en-US" sz="2400" b="1" dirty="0">
                <a:latin typeface="+mn-lt"/>
              </a:rPr>
              <a:t>Audit Needs </a:t>
            </a:r>
            <a:r>
              <a:rPr lang="en-US" sz="2400" b="1" dirty="0" smtClean="0">
                <a:latin typeface="+mn-lt"/>
              </a:rPr>
              <a:t>Assessment</a:t>
            </a:r>
            <a:r>
              <a:rPr lang="en-US" sz="2400" dirty="0" smtClean="0">
                <a:latin typeface="+mn-lt"/>
              </a:rPr>
              <a:t> </a:t>
            </a:r>
            <a:r>
              <a:rPr lang="en-US" sz="2400" dirty="0">
                <a:latin typeface="+mn-lt"/>
              </a:rPr>
              <a:t>determines the level of sufficient staffing resources</a:t>
            </a:r>
            <a:r>
              <a:rPr lang="en-US" sz="2400" dirty="0" smtClean="0">
                <a:latin typeface="+mn-lt"/>
              </a:rPr>
              <a:t>.</a:t>
            </a:r>
            <a:endParaRPr lang="en-US" sz="2400" dirty="0">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ntraštė 1"/>
          <p:cNvSpPr>
            <a:spLocks noGrp="1"/>
          </p:cNvSpPr>
          <p:nvPr>
            <p:ph type="title"/>
          </p:nvPr>
        </p:nvSpPr>
        <p:spPr/>
        <p:txBody>
          <a:bodyPr/>
          <a:lstStyle/>
          <a:p>
            <a:r>
              <a:rPr lang="en-US" b="1" smtClean="0"/>
              <a:t>Internal Audit System: Background Information</a:t>
            </a:r>
            <a:endParaRPr lang="lt-LT" b="1" smtClean="0"/>
          </a:p>
        </p:txBody>
      </p:sp>
      <p:sp>
        <p:nvSpPr>
          <p:cNvPr id="8195" name="Turinio vietos rezervavimo ženklas 2"/>
          <p:cNvSpPr>
            <a:spLocks noGrp="1"/>
          </p:cNvSpPr>
          <p:nvPr>
            <p:ph idx="1"/>
          </p:nvPr>
        </p:nvSpPr>
        <p:spPr>
          <a:xfrm>
            <a:off x="395288" y="1603375"/>
            <a:ext cx="8497887" cy="4608513"/>
          </a:xfrm>
        </p:spPr>
        <p:txBody>
          <a:bodyPr/>
          <a:lstStyle/>
          <a:p>
            <a:pPr eaLnBrk="1" hangingPunct="1">
              <a:spcAft>
                <a:spcPts val="600"/>
              </a:spcAft>
              <a:buFontTx/>
              <a:buNone/>
            </a:pPr>
            <a:r>
              <a:rPr lang="en-US" b="1" smtClean="0"/>
              <a:t>SEIMAS</a:t>
            </a:r>
            <a:r>
              <a:rPr lang="en-US" smtClean="0"/>
              <a:t> – the Parliament of Lithuania, the highest national legislative authority</a:t>
            </a:r>
          </a:p>
          <a:p>
            <a:pPr eaLnBrk="1" hangingPunct="1">
              <a:spcAft>
                <a:spcPts val="600"/>
              </a:spcAft>
              <a:buFontTx/>
              <a:buNone/>
            </a:pPr>
            <a:r>
              <a:rPr lang="en-US" b="1" smtClean="0"/>
              <a:t>GOVERNMENT</a:t>
            </a:r>
            <a:r>
              <a:rPr lang="en-US" smtClean="0"/>
              <a:t> – the  highest executive authority of the Republic of Lithuania (the Cabinet of Ministers)</a:t>
            </a:r>
            <a:endParaRPr lang="lt-LT" smtClean="0"/>
          </a:p>
          <a:p>
            <a:pPr eaLnBrk="1" hangingPunct="1">
              <a:spcAft>
                <a:spcPts val="600"/>
              </a:spcAft>
              <a:buFontTx/>
              <a:buNone/>
            </a:pPr>
            <a:r>
              <a:rPr lang="en-US" b="1" smtClean="0"/>
              <a:t>CHU</a:t>
            </a:r>
            <a:r>
              <a:rPr lang="en-US" smtClean="0"/>
              <a:t> – a central</a:t>
            </a:r>
            <a:r>
              <a:rPr lang="lt-LT" smtClean="0"/>
              <a:t> </a:t>
            </a:r>
            <a:r>
              <a:rPr lang="en-US" smtClean="0"/>
              <a:t>harmonisation unit responsible for developing and promoting </a:t>
            </a:r>
            <a:r>
              <a:rPr lang="lt-LT" smtClean="0"/>
              <a:t>financial</a:t>
            </a:r>
            <a:r>
              <a:rPr lang="en-US" smtClean="0"/>
              <a:t> control and internal audit methodologies (Internal Audit and Financial Control Methodology Department in the MoF)</a:t>
            </a:r>
          </a:p>
          <a:p>
            <a:pPr eaLnBrk="1" hangingPunct="1">
              <a:spcAft>
                <a:spcPts val="600"/>
              </a:spcAft>
              <a:buFontTx/>
              <a:buNone/>
            </a:pPr>
            <a:r>
              <a:rPr lang="en-US" b="1" smtClean="0"/>
              <a:t>IAU</a:t>
            </a:r>
            <a:r>
              <a:rPr lang="en-US" smtClean="0"/>
              <a:t> – </a:t>
            </a:r>
            <a:r>
              <a:rPr lang="en-GB" smtClean="0"/>
              <a:t>department, division or other independent structural unit of the public legal entity, set up for the purpose of carrying out internal audit</a:t>
            </a:r>
            <a:endParaRPr lang="lt-LT" b="1" smtClean="0"/>
          </a:p>
          <a:p>
            <a:endParaRPr lang="lt-LT"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1188" y="379413"/>
            <a:ext cx="5040312" cy="1206500"/>
          </a:xfrm>
          <a:noFill/>
        </p:spPr>
        <p:txBody>
          <a:bodyPr/>
          <a:lstStyle/>
          <a:p>
            <a:pPr eaLnBrk="1" hangingPunct="1"/>
            <a:r>
              <a:rPr lang="en-GB" b="1" smtClean="0"/>
              <a:t>Internal Audit System</a:t>
            </a:r>
            <a:r>
              <a:rPr lang="lt-LT" b="1" smtClean="0"/>
              <a:t>: IAUs</a:t>
            </a:r>
            <a:endParaRPr lang="en-GB" b="1" smtClean="0"/>
          </a:p>
        </p:txBody>
      </p:sp>
      <p:sp>
        <p:nvSpPr>
          <p:cNvPr id="11267" name="Rectangle 3"/>
          <p:cNvSpPr>
            <a:spLocks noGrp="1" noChangeArrowheads="1"/>
          </p:cNvSpPr>
          <p:nvPr>
            <p:ph type="body" idx="1"/>
          </p:nvPr>
        </p:nvSpPr>
        <p:spPr>
          <a:xfrm>
            <a:off x="179388" y="1603375"/>
            <a:ext cx="8713787" cy="4559300"/>
          </a:xfrm>
        </p:spPr>
        <p:txBody>
          <a:bodyPr/>
          <a:lstStyle/>
          <a:p>
            <a:pPr lvl="1" eaLnBrk="1" hangingPunct="1">
              <a:buFont typeface="Arial" charset="0"/>
              <a:buChar char="•"/>
              <a:defRPr/>
            </a:pPr>
            <a:r>
              <a:rPr lang="en-US" sz="2400" dirty="0" smtClean="0">
                <a:latin typeface="Garamond" pitchFamily="18" charset="0"/>
              </a:rPr>
              <a:t>Decentralized system for internal audit is introduced (</a:t>
            </a:r>
            <a:r>
              <a:rPr lang="en-US" sz="2400" i="1" dirty="0" smtClean="0">
                <a:latin typeface="Garamond" pitchFamily="18" charset="0"/>
              </a:rPr>
              <a:t>note: IAUs of the municipalities and some public legal entities are centralised</a:t>
            </a:r>
            <a:r>
              <a:rPr lang="en-US" sz="2400" dirty="0" smtClean="0">
                <a:latin typeface="Garamond" pitchFamily="18" charset="0"/>
              </a:rPr>
              <a:t>);</a:t>
            </a:r>
            <a:endParaRPr lang="lt-LT" sz="2400" dirty="0" smtClean="0">
              <a:latin typeface="Garamond" pitchFamily="18" charset="0"/>
            </a:endParaRPr>
          </a:p>
          <a:p>
            <a:pPr lvl="1" eaLnBrk="1" hangingPunct="1">
              <a:buFont typeface="Arial" charset="0"/>
              <a:buChar char="•"/>
              <a:defRPr/>
            </a:pPr>
            <a:r>
              <a:rPr lang="en-US" sz="2400" dirty="0" smtClean="0">
                <a:latin typeface="Garamond" pitchFamily="18" charset="0"/>
              </a:rPr>
              <a:t>IAUs are set up in Office of the President, Office of the Parliament, Office of the Government, all ministries, municipal administrations, other public legal entities (under the PIFC Law);</a:t>
            </a:r>
          </a:p>
          <a:p>
            <a:pPr lvl="1" eaLnBrk="1" hangingPunct="1">
              <a:buFont typeface="Arial" charset="0"/>
              <a:buChar char="•"/>
              <a:defRPr/>
            </a:pPr>
            <a:r>
              <a:rPr lang="en-GB" sz="2400" dirty="0" smtClean="0">
                <a:latin typeface="+mn-lt"/>
              </a:rPr>
              <a:t>Internal audits of public legal entities are performed by IAUs, which are subordinate and accountable to the head of a public legal entity. Other legal entities are audited by a centralised IAU of a superior institution;</a:t>
            </a:r>
          </a:p>
          <a:p>
            <a:pPr lvl="1" eaLnBrk="1" hangingPunct="1">
              <a:buFont typeface="Arial" charset="0"/>
              <a:buChar char="•"/>
              <a:defRPr/>
            </a:pPr>
            <a:r>
              <a:rPr lang="en-US" sz="2400" dirty="0" smtClean="0">
                <a:latin typeface="Garamond" pitchFamily="18" charset="0"/>
              </a:rPr>
              <a:t>The entire public sector including municipalities is covered by the internal audit (~ 169 IAUs; ~ 400 internal auditors; ~ 1500 internal audits per year).</a:t>
            </a:r>
            <a:endParaRPr lang="en-US" sz="2400" dirty="0" smtClean="0">
              <a:latin typeface="+mn-lt"/>
            </a:endParaRPr>
          </a:p>
          <a:p>
            <a:pPr lvl="1" eaLnBrk="1" hangingPunct="1">
              <a:defRPr/>
            </a:pPr>
            <a:endParaRPr lang="lt-LT" sz="3200" dirty="0" smtClean="0">
              <a:latin typeface="Garamond" pitchFamily="18" charset="0"/>
            </a:endParaRPr>
          </a:p>
          <a:p>
            <a:pPr lvl="1" eaLnBrk="1" hangingPunct="1">
              <a:defRPr/>
            </a:pPr>
            <a:endParaRPr lang="lt-LT" sz="1800" dirty="0" smtClean="0">
              <a:latin typeface="Garamond" pitchFamily="18" charset="0"/>
            </a:endParaRPr>
          </a:p>
          <a:p>
            <a:pPr lvl="1" eaLnBrk="1" hangingPunct="1">
              <a:defRPr/>
            </a:pPr>
            <a:endParaRPr lang="lt-LT" sz="1600" dirty="0" smtClean="0">
              <a:latin typeface="Garamond" pitchFamily="18" charset="0"/>
            </a:endParaRPr>
          </a:p>
          <a:p>
            <a:pPr lvl="1" eaLnBrk="1" hangingPunct="1">
              <a:defRPr/>
            </a:pPr>
            <a:endParaRPr lang="lt-LT" sz="1800" dirty="0" smtClean="0">
              <a:latin typeface="Garamond" pitchFamily="18" charset="0"/>
            </a:endParaRPr>
          </a:p>
          <a:p>
            <a:pPr eaLnBrk="1" hangingPunct="1">
              <a:defRPr/>
            </a:pPr>
            <a:endParaRPr lang="lt-LT" sz="1600" dirty="0" smtClean="0"/>
          </a:p>
          <a:p>
            <a:pPr eaLnBrk="1" hangingPunct="1">
              <a:defRPr/>
            </a:pPr>
            <a:endParaRPr lang="lt-LT" sz="1600" dirty="0" smtClean="0"/>
          </a:p>
          <a:p>
            <a:pPr eaLnBrk="1" hangingPunct="1">
              <a:defRPr/>
            </a:pPr>
            <a:endParaRPr lang="lt-LT" sz="1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0825" y="379413"/>
            <a:ext cx="5329238" cy="1206500"/>
          </a:xfrm>
          <a:noFill/>
        </p:spPr>
        <p:txBody>
          <a:bodyPr/>
          <a:lstStyle/>
          <a:p>
            <a:pPr eaLnBrk="1" hangingPunct="1"/>
            <a:r>
              <a:rPr lang="en-GB" b="1" smtClean="0"/>
              <a:t>Internal Audit System: Functional Independence of the IA</a:t>
            </a:r>
          </a:p>
        </p:txBody>
      </p:sp>
      <p:sp>
        <p:nvSpPr>
          <p:cNvPr id="116739" name="Rectangle 3"/>
          <p:cNvSpPr>
            <a:spLocks noGrp="1" noChangeArrowheads="1"/>
          </p:cNvSpPr>
          <p:nvPr>
            <p:ph type="body" idx="1"/>
          </p:nvPr>
        </p:nvSpPr>
        <p:spPr>
          <a:xfrm>
            <a:off x="323850" y="1747838"/>
            <a:ext cx="8496300" cy="4414837"/>
          </a:xfrm>
        </p:spPr>
        <p:txBody>
          <a:bodyPr/>
          <a:lstStyle/>
          <a:p>
            <a:pPr marL="457200" lvl="1" indent="0" eaLnBrk="1" hangingPunct="1">
              <a:buFontTx/>
              <a:buNone/>
              <a:defRPr/>
            </a:pPr>
            <a:r>
              <a:rPr lang="en-GB" sz="2400" dirty="0" smtClean="0">
                <a:latin typeface="+mn-lt"/>
              </a:rPr>
              <a:t>Internal auditor’s functional independence can be described as follows:</a:t>
            </a:r>
          </a:p>
          <a:p>
            <a:pPr lvl="1" eaLnBrk="1" hangingPunct="1">
              <a:buFont typeface="Wingdings" pitchFamily="2" charset="2"/>
              <a:buChar char="Ø"/>
              <a:defRPr/>
            </a:pPr>
            <a:r>
              <a:rPr lang="en-GB" sz="2400" dirty="0" smtClean="0">
                <a:latin typeface="+mn-lt"/>
              </a:rPr>
              <a:t>Free </a:t>
            </a:r>
            <a:r>
              <a:rPr lang="en-GB" sz="2400" dirty="0">
                <a:latin typeface="+mn-lt"/>
              </a:rPr>
              <a:t>in determining the scope of internal audit</a:t>
            </a:r>
            <a:r>
              <a:rPr lang="en-GB" sz="2400" dirty="0" smtClean="0">
                <a:latin typeface="+mn-lt"/>
              </a:rPr>
              <a:t>, </a:t>
            </a:r>
            <a:r>
              <a:rPr lang="en-GB" sz="2400" dirty="0">
                <a:latin typeface="+mn-lt"/>
              </a:rPr>
              <a:t>performance of audit work and communicating </a:t>
            </a:r>
            <a:r>
              <a:rPr lang="en-GB" sz="2400" dirty="0" smtClean="0">
                <a:latin typeface="+mn-lt"/>
              </a:rPr>
              <a:t>results;</a:t>
            </a:r>
          </a:p>
          <a:p>
            <a:pPr lvl="1" eaLnBrk="1" hangingPunct="1">
              <a:buFont typeface="Wingdings" pitchFamily="2" charset="2"/>
              <a:buChar char="Ø"/>
              <a:defRPr/>
            </a:pPr>
            <a:r>
              <a:rPr lang="en-GB" sz="2400" dirty="0" smtClean="0">
                <a:latin typeface="+mn-lt"/>
              </a:rPr>
              <a:t>Not </a:t>
            </a:r>
            <a:r>
              <a:rPr lang="en-GB" sz="2400" dirty="0">
                <a:latin typeface="+mn-lt"/>
              </a:rPr>
              <a:t>involved in the performance of any managerial function of the public legal </a:t>
            </a:r>
            <a:r>
              <a:rPr lang="en-GB" sz="2400" dirty="0" smtClean="0">
                <a:latin typeface="+mn-lt"/>
              </a:rPr>
              <a:t>entity;</a:t>
            </a:r>
          </a:p>
          <a:p>
            <a:pPr lvl="1" eaLnBrk="1" hangingPunct="1">
              <a:buFont typeface="Wingdings" pitchFamily="2" charset="2"/>
              <a:buChar char="Ø"/>
              <a:defRPr/>
            </a:pPr>
            <a:r>
              <a:rPr lang="en-GB" sz="2400" dirty="0">
                <a:latin typeface="+mn-lt"/>
              </a:rPr>
              <a:t>R</a:t>
            </a:r>
            <a:r>
              <a:rPr lang="en-GB" sz="2400" dirty="0" smtClean="0">
                <a:latin typeface="+mn-lt"/>
              </a:rPr>
              <a:t>eports </a:t>
            </a:r>
            <a:r>
              <a:rPr lang="en-GB" sz="2400" dirty="0">
                <a:latin typeface="+mn-lt"/>
              </a:rPr>
              <a:t>directly to the head of a public legal </a:t>
            </a:r>
            <a:r>
              <a:rPr lang="en-GB" sz="2400" dirty="0" smtClean="0">
                <a:latin typeface="+mn-lt"/>
              </a:rPr>
              <a:t>entity;</a:t>
            </a:r>
          </a:p>
          <a:p>
            <a:pPr lvl="1" eaLnBrk="1" hangingPunct="1">
              <a:buFont typeface="Wingdings" pitchFamily="2" charset="2"/>
              <a:buChar char="Ø"/>
              <a:defRPr/>
            </a:pPr>
            <a:r>
              <a:rPr lang="en-GB" sz="2400" dirty="0" smtClean="0">
                <a:latin typeface="+mn-lt"/>
              </a:rPr>
              <a:t>CHU’s role (annual reporting; disagreements discussed; appointment </a:t>
            </a:r>
            <a:r>
              <a:rPr lang="en-GB" sz="2400" dirty="0">
                <a:latin typeface="+mn-lt"/>
              </a:rPr>
              <a:t>and dismissal of the head of the </a:t>
            </a:r>
            <a:r>
              <a:rPr lang="en-GB" sz="2400" dirty="0" smtClean="0">
                <a:latin typeface="+mn-lt"/>
              </a:rPr>
              <a:t>IAU monitored; training programme provided).</a:t>
            </a:r>
          </a:p>
          <a:p>
            <a:pPr eaLnBrk="1" hangingPunct="1">
              <a:defRPr/>
            </a:pPr>
            <a:endParaRPr lang="en-GB" dirty="0" smtClean="0"/>
          </a:p>
          <a:p>
            <a:pPr eaLnBrk="1" hangingPunct="1">
              <a:defRPr/>
            </a:pPr>
            <a:endParaRPr lang="lt-LT" dirty="0" smtClean="0"/>
          </a:p>
          <a:p>
            <a:pPr eaLnBrk="1" hangingPunct="1">
              <a:defRPr/>
            </a:pPr>
            <a:endParaRPr lang="lt-LT" sz="2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5274</TotalTime>
  <Words>1161</Words>
  <Application>Microsoft Office PowerPoint</Application>
  <PresentationFormat>Pasirinktinai</PresentationFormat>
  <Paragraphs>131</Paragraphs>
  <Slides>21</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21</vt:i4>
      </vt:variant>
    </vt:vector>
  </HeadingPairs>
  <TitlesOfParts>
    <vt:vector size="28" baseType="lpstr">
      <vt:lpstr>Garamond</vt:lpstr>
      <vt:lpstr>Arial</vt:lpstr>
      <vt:lpstr>Times New Roman</vt:lpstr>
      <vt:lpstr>Calibri</vt:lpstr>
      <vt:lpstr>Courier New</vt:lpstr>
      <vt:lpstr>Wingdings</vt:lpstr>
      <vt:lpstr>Default Design</vt:lpstr>
      <vt:lpstr>Skaidrė 1</vt:lpstr>
      <vt:lpstr>Skaidrė 2</vt:lpstr>
      <vt:lpstr>Legal Basis (1)</vt:lpstr>
      <vt:lpstr>Legal Basis (2)</vt:lpstr>
      <vt:lpstr>Legal Basis (3)</vt:lpstr>
      <vt:lpstr>Legal Basis (4)</vt:lpstr>
      <vt:lpstr>Internal Audit System: Background Information</vt:lpstr>
      <vt:lpstr>Internal Audit System: IAUs</vt:lpstr>
      <vt:lpstr>Internal Audit System: Functional Independence of the IA</vt:lpstr>
      <vt:lpstr>Internal Audit System: CHU (1)</vt:lpstr>
      <vt:lpstr>Internal Audit System: CHU (2)</vt:lpstr>
      <vt:lpstr>Internal Audit System: Annual Reporting (1)</vt:lpstr>
      <vt:lpstr>Internal Audit System: Annual Reporting (2)</vt:lpstr>
      <vt:lpstr>Co-operation between IA and SAI (1)</vt:lpstr>
      <vt:lpstr>Co-operation between IA and SAI (2)</vt:lpstr>
      <vt:lpstr>Co-operation between IA and SAI (3)</vt:lpstr>
      <vt:lpstr>Co-operation between IA and SAI (4)</vt:lpstr>
      <vt:lpstr>Co-operation between IA and SAI (5)</vt:lpstr>
      <vt:lpstr>Co-operation between IA and SAI (6)</vt:lpstr>
      <vt:lpstr>Co-operation between IA and SAI (7)</vt:lpstr>
      <vt:lpstr>Skaidrė 21</vt:lpstr>
    </vt:vector>
  </TitlesOfParts>
  <Company>Barikada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Aidas</dc:creator>
  <cp:lastModifiedBy>Vilnius_admin</cp:lastModifiedBy>
  <cp:revision>896</cp:revision>
  <dcterms:created xsi:type="dcterms:W3CDTF">2005-10-06T16:25:16Z</dcterms:created>
  <dcterms:modified xsi:type="dcterms:W3CDTF">2014-05-05T06:39:18Z</dcterms:modified>
</cp:coreProperties>
</file>