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76" r:id="rId4"/>
    <p:sldId id="258" r:id="rId5"/>
    <p:sldId id="277" r:id="rId6"/>
    <p:sldId id="279" r:id="rId7"/>
    <p:sldId id="278" r:id="rId8"/>
    <p:sldId id="270" r:id="rId9"/>
    <p:sldId id="280" r:id="rId10"/>
    <p:sldId id="281" r:id="rId11"/>
    <p:sldId id="274" r:id="rId12"/>
    <p:sldId id="271" r:id="rId13"/>
    <p:sldId id="273" r:id="rId14"/>
  </p:sldIdLst>
  <p:sldSz cx="9144000" cy="6858000" type="screen4x3"/>
  <p:notesSz cx="6797675" cy="9874250"/>
  <p:defaultTextStyle>
    <a:defPPr>
      <a:defRPr lang="ru-RU"/>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4" autoAdjust="0"/>
  </p:normalViewPr>
  <p:slideViewPr>
    <p:cSldViewPr>
      <p:cViewPr varScale="1">
        <p:scale>
          <a:sx n="104" d="100"/>
          <a:sy n="104" d="100"/>
        </p:scale>
        <p:origin x="-9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DEF3ED-0BD8-4169-8052-90C4FEBF6A47}" type="doc">
      <dgm:prSet loTypeId="urn:microsoft.com/office/officeart/2005/8/layout/hierarchy1" loCatId="hierarchy" qsTypeId="urn:microsoft.com/office/officeart/2005/8/quickstyle/simple1#1" qsCatId="simple" csTypeId="urn:microsoft.com/office/officeart/2005/8/colors/accent1_2#1" csCatId="accent1" phldr="1"/>
      <dgm:spPr/>
      <dgm:t>
        <a:bodyPr/>
        <a:lstStyle/>
        <a:p>
          <a:endParaRPr lang="ru-RU"/>
        </a:p>
      </dgm:t>
    </dgm:pt>
    <dgm:pt modelId="{19A6EFD3-730A-42AA-A8E1-CC3DD017458C}">
      <dgm:prSet phldrT="[Текст]" custT="1"/>
      <dgm:spPr/>
      <dgm:t>
        <a:bodyPr/>
        <a:lstStyle/>
        <a:p>
          <a:r>
            <a:rPr lang="en-US" sz="2000" b="1" kern="1200" dirty="0" smtClean="0">
              <a:solidFill>
                <a:schemeClr val="accent2"/>
              </a:solidFill>
              <a:effectLst>
                <a:outerShdw blurRad="38100" dist="38100" dir="2700000" algn="tl">
                  <a:srgbClr val="000000"/>
                </a:outerShdw>
              </a:effectLst>
              <a:latin typeface="Arial" charset="0"/>
              <a:ea typeface="+mn-ea"/>
              <a:cs typeface="+mn-cs"/>
            </a:rPr>
            <a:t>the Accounts Chamber of the Russian Federation</a:t>
          </a:r>
          <a:endParaRPr lang="ru-RU" sz="2000" b="1" kern="1200" dirty="0" smtClean="0">
            <a:solidFill>
              <a:schemeClr val="accent2"/>
            </a:solidFill>
            <a:effectLst>
              <a:outerShdw blurRad="38100" dist="38100" dir="2700000" algn="tl">
                <a:srgbClr val="000000"/>
              </a:outerShdw>
            </a:effectLst>
            <a:latin typeface="Arial" charset="0"/>
            <a:ea typeface="+mn-ea"/>
            <a:cs typeface="+mn-cs"/>
          </a:endParaRPr>
        </a:p>
      </dgm:t>
    </dgm:pt>
    <dgm:pt modelId="{1D06B12A-BF04-4EE2-A617-2BB8D4EE50E9}" type="parTrans" cxnId="{C88661D4-D9A7-4774-8B4E-7C267FFBEC6B}">
      <dgm:prSet/>
      <dgm:spPr/>
      <dgm:t>
        <a:bodyPr/>
        <a:lstStyle/>
        <a:p>
          <a:endParaRPr lang="ru-RU"/>
        </a:p>
      </dgm:t>
    </dgm:pt>
    <dgm:pt modelId="{FE3F5B05-6E6A-48EA-9502-D5941C9DFCE0}" type="sibTrans" cxnId="{C88661D4-D9A7-4774-8B4E-7C267FFBEC6B}">
      <dgm:prSet/>
      <dgm:spPr/>
      <dgm:t>
        <a:bodyPr/>
        <a:lstStyle/>
        <a:p>
          <a:endParaRPr lang="ru-RU"/>
        </a:p>
      </dgm:t>
    </dgm:pt>
    <dgm:pt modelId="{3FE69A38-7A77-48D5-8C07-7DD02A7E5B71}">
      <dgm:prSet phldrT="[Текст]" custT="1"/>
      <dgm:spPr/>
      <dgm:t>
        <a:bodyPr/>
        <a:lstStyle/>
        <a:p>
          <a:r>
            <a:rPr lang="en-US" sz="2400" b="1" kern="1200" dirty="0" smtClean="0">
              <a:solidFill>
                <a:schemeClr val="accent2"/>
              </a:solidFill>
              <a:effectLst>
                <a:outerShdw blurRad="38100" dist="38100" dir="2700000" algn="tl">
                  <a:srgbClr val="000000"/>
                </a:outerShdw>
              </a:effectLst>
              <a:latin typeface="Arial" charset="0"/>
              <a:ea typeface="+mn-ea"/>
              <a:cs typeface="+mn-cs"/>
            </a:rPr>
            <a:t>Supervising public body: </a:t>
          </a:r>
        </a:p>
        <a:p>
          <a:r>
            <a:rPr lang="en-US" sz="1600" b="1" kern="1200" dirty="0" smtClean="0">
              <a:solidFill>
                <a:schemeClr val="accent2"/>
              </a:solidFill>
              <a:effectLst>
                <a:outerShdw blurRad="38100" dist="38100" dir="2700000" algn="tl">
                  <a:srgbClr val="000000"/>
                </a:outerShdw>
              </a:effectLst>
              <a:latin typeface="Arial" charset="0"/>
              <a:ea typeface="+mn-ea"/>
              <a:cs typeface="+mn-cs"/>
            </a:rPr>
            <a:t>permanent Supreme Audit Institution</a:t>
          </a:r>
          <a:endParaRPr lang="ru-RU" sz="1600" b="1" kern="1200" dirty="0" smtClean="0">
            <a:solidFill>
              <a:schemeClr val="accent2"/>
            </a:solidFill>
            <a:effectLst>
              <a:outerShdw blurRad="38100" dist="38100" dir="2700000" algn="tl">
                <a:srgbClr val="000000"/>
              </a:outerShdw>
            </a:effectLst>
            <a:latin typeface="Arial" charset="0"/>
            <a:ea typeface="+mn-ea"/>
            <a:cs typeface="+mn-cs"/>
          </a:endParaRPr>
        </a:p>
      </dgm:t>
    </dgm:pt>
    <dgm:pt modelId="{60CA5421-C9D7-426D-801C-D4DADC1EF431}" type="parTrans" cxnId="{F6A17AFE-FAD2-457E-9C4B-66E67EC14AF5}">
      <dgm:prSet/>
      <dgm:spPr/>
      <dgm:t>
        <a:bodyPr/>
        <a:lstStyle/>
        <a:p>
          <a:endParaRPr lang="ru-RU"/>
        </a:p>
      </dgm:t>
    </dgm:pt>
    <dgm:pt modelId="{A24DB296-F7E9-4CED-B46E-63DAA949A594}" type="sibTrans" cxnId="{F6A17AFE-FAD2-457E-9C4B-66E67EC14AF5}">
      <dgm:prSet/>
      <dgm:spPr/>
      <dgm:t>
        <a:bodyPr/>
        <a:lstStyle/>
        <a:p>
          <a:endParaRPr lang="ru-RU"/>
        </a:p>
      </dgm:t>
    </dgm:pt>
    <dgm:pt modelId="{69D63247-E689-4047-8C45-A745C3876F13}">
      <dgm:prSet phldrT="[Текст]" custT="1"/>
      <dgm:spPr/>
      <dgm:t>
        <a:bodyPr/>
        <a:lstStyle/>
        <a:p>
          <a:r>
            <a:rPr lang="en-US" sz="2400" b="1" kern="1200" dirty="0" smtClean="0">
              <a:solidFill>
                <a:schemeClr val="accent2"/>
              </a:solidFill>
              <a:effectLst>
                <a:outerShdw blurRad="38100" dist="38100" dir="2700000" algn="tl">
                  <a:srgbClr val="000000"/>
                </a:outerShdw>
              </a:effectLst>
              <a:latin typeface="Arial" charset="0"/>
              <a:ea typeface="+mn-ea"/>
              <a:cs typeface="+mn-cs"/>
            </a:rPr>
            <a:t>Institution of the civil society: </a:t>
          </a:r>
          <a:endParaRPr lang="en-US" sz="1400" b="1" kern="1200" dirty="0" smtClean="0">
            <a:solidFill>
              <a:schemeClr val="accent2"/>
            </a:solidFill>
            <a:effectLst>
              <a:outerShdw blurRad="38100" dist="38100" dir="2700000" algn="tl">
                <a:srgbClr val="000000"/>
              </a:outerShdw>
            </a:effectLst>
            <a:latin typeface="Arial" charset="0"/>
            <a:ea typeface="+mn-ea"/>
            <a:cs typeface="+mn-cs"/>
          </a:endParaRPr>
        </a:p>
        <a:p>
          <a:r>
            <a:rPr lang="en-US" sz="1600" b="1" kern="1200" dirty="0" smtClean="0">
              <a:solidFill>
                <a:schemeClr val="accent2"/>
              </a:solidFill>
              <a:effectLst>
                <a:outerShdw blurRad="38100" dist="38100" dir="2700000" algn="tl">
                  <a:srgbClr val="000000"/>
                </a:outerShdw>
              </a:effectLst>
              <a:latin typeface="Arial" charset="0"/>
              <a:ea typeface="+mn-ea"/>
              <a:cs typeface="+mn-cs"/>
            </a:rPr>
            <a:t>is accountable to the Parliament and to all tax payers, through democracy procedures</a:t>
          </a:r>
          <a:endParaRPr lang="ru-RU" sz="2800" b="1" kern="1200" dirty="0" smtClean="0">
            <a:solidFill>
              <a:schemeClr val="accent2"/>
            </a:solidFill>
            <a:effectLst>
              <a:outerShdw blurRad="38100" dist="38100" dir="2700000" algn="tl">
                <a:srgbClr val="000000"/>
              </a:outerShdw>
            </a:effectLst>
            <a:latin typeface="Arial" charset="0"/>
            <a:ea typeface="+mn-ea"/>
            <a:cs typeface="+mn-cs"/>
          </a:endParaRPr>
        </a:p>
      </dgm:t>
    </dgm:pt>
    <dgm:pt modelId="{48CE4883-980A-4C69-A254-451C29FB9F75}" type="parTrans" cxnId="{E834FD1D-8350-416A-8B46-C1878CCA2699}">
      <dgm:prSet/>
      <dgm:spPr/>
      <dgm:t>
        <a:bodyPr/>
        <a:lstStyle/>
        <a:p>
          <a:endParaRPr lang="ru-RU"/>
        </a:p>
      </dgm:t>
    </dgm:pt>
    <dgm:pt modelId="{F7B21FB9-CE83-449D-98EA-BD2576437DA7}" type="sibTrans" cxnId="{E834FD1D-8350-416A-8B46-C1878CCA2699}">
      <dgm:prSet/>
      <dgm:spPr/>
      <dgm:t>
        <a:bodyPr/>
        <a:lstStyle/>
        <a:p>
          <a:endParaRPr lang="ru-RU"/>
        </a:p>
      </dgm:t>
    </dgm:pt>
    <dgm:pt modelId="{F3396753-1381-4C05-9BEE-81102BE82EF5}" type="pres">
      <dgm:prSet presAssocID="{9FDEF3ED-0BD8-4169-8052-90C4FEBF6A47}" presName="hierChild1" presStyleCnt="0">
        <dgm:presLayoutVars>
          <dgm:chPref val="1"/>
          <dgm:dir/>
          <dgm:animOne val="branch"/>
          <dgm:animLvl val="lvl"/>
          <dgm:resizeHandles/>
        </dgm:presLayoutVars>
      </dgm:prSet>
      <dgm:spPr/>
      <dgm:t>
        <a:bodyPr/>
        <a:lstStyle/>
        <a:p>
          <a:endParaRPr lang="ru-RU"/>
        </a:p>
      </dgm:t>
    </dgm:pt>
    <dgm:pt modelId="{BD24BEF5-4531-47BB-857E-4B7393634F3C}" type="pres">
      <dgm:prSet presAssocID="{19A6EFD3-730A-42AA-A8E1-CC3DD017458C}" presName="hierRoot1" presStyleCnt="0"/>
      <dgm:spPr/>
    </dgm:pt>
    <dgm:pt modelId="{16081D15-B560-4343-B1FA-97E0025106D7}" type="pres">
      <dgm:prSet presAssocID="{19A6EFD3-730A-42AA-A8E1-CC3DD017458C}" presName="composite" presStyleCnt="0"/>
      <dgm:spPr/>
    </dgm:pt>
    <dgm:pt modelId="{542A22CE-200D-445B-AA90-FC582F03D99D}" type="pres">
      <dgm:prSet presAssocID="{19A6EFD3-730A-42AA-A8E1-CC3DD017458C}" presName="background" presStyleLbl="node0" presStyleIdx="0" presStyleCnt="1"/>
      <dgm:spPr/>
    </dgm:pt>
    <dgm:pt modelId="{3CF96107-53C5-48CC-B6AC-A6B789447D60}" type="pres">
      <dgm:prSet presAssocID="{19A6EFD3-730A-42AA-A8E1-CC3DD017458C}" presName="text" presStyleLbl="fgAcc0" presStyleIdx="0" presStyleCnt="1">
        <dgm:presLayoutVars>
          <dgm:chPref val="3"/>
        </dgm:presLayoutVars>
      </dgm:prSet>
      <dgm:spPr/>
      <dgm:t>
        <a:bodyPr/>
        <a:lstStyle/>
        <a:p>
          <a:endParaRPr lang="ru-RU"/>
        </a:p>
      </dgm:t>
    </dgm:pt>
    <dgm:pt modelId="{4E79353E-C4A6-4058-B7FC-D42FECA912F1}" type="pres">
      <dgm:prSet presAssocID="{19A6EFD3-730A-42AA-A8E1-CC3DD017458C}" presName="hierChild2" presStyleCnt="0"/>
      <dgm:spPr/>
    </dgm:pt>
    <dgm:pt modelId="{5EAE59A0-EB8C-409E-864D-9ED65D9D9A7F}" type="pres">
      <dgm:prSet presAssocID="{60CA5421-C9D7-426D-801C-D4DADC1EF431}" presName="Name10" presStyleLbl="parChTrans1D2" presStyleIdx="0" presStyleCnt="2"/>
      <dgm:spPr/>
      <dgm:t>
        <a:bodyPr/>
        <a:lstStyle/>
        <a:p>
          <a:endParaRPr lang="ru-RU"/>
        </a:p>
      </dgm:t>
    </dgm:pt>
    <dgm:pt modelId="{969239EE-A3ED-4BBC-B915-2799F3F46F4D}" type="pres">
      <dgm:prSet presAssocID="{3FE69A38-7A77-48D5-8C07-7DD02A7E5B71}" presName="hierRoot2" presStyleCnt="0"/>
      <dgm:spPr/>
    </dgm:pt>
    <dgm:pt modelId="{ABD00421-040A-4819-AE0E-2E0A07112CC5}" type="pres">
      <dgm:prSet presAssocID="{3FE69A38-7A77-48D5-8C07-7DD02A7E5B71}" presName="composite2" presStyleCnt="0"/>
      <dgm:spPr/>
    </dgm:pt>
    <dgm:pt modelId="{E6755E8F-C027-4940-A828-6F30D09C4A5A}" type="pres">
      <dgm:prSet presAssocID="{3FE69A38-7A77-48D5-8C07-7DD02A7E5B71}" presName="background2" presStyleLbl="node2" presStyleIdx="0" presStyleCnt="2"/>
      <dgm:spPr/>
    </dgm:pt>
    <dgm:pt modelId="{10CD4DCD-202F-4099-9954-325CAB318299}" type="pres">
      <dgm:prSet presAssocID="{3FE69A38-7A77-48D5-8C07-7DD02A7E5B71}" presName="text2" presStyleLbl="fgAcc2" presStyleIdx="0" presStyleCnt="2" custScaleX="146766" custScaleY="121582">
        <dgm:presLayoutVars>
          <dgm:chPref val="3"/>
        </dgm:presLayoutVars>
      </dgm:prSet>
      <dgm:spPr/>
      <dgm:t>
        <a:bodyPr/>
        <a:lstStyle/>
        <a:p>
          <a:endParaRPr lang="ru-RU"/>
        </a:p>
      </dgm:t>
    </dgm:pt>
    <dgm:pt modelId="{EDCC545E-7EB6-44C6-8877-6D25A2F5977F}" type="pres">
      <dgm:prSet presAssocID="{3FE69A38-7A77-48D5-8C07-7DD02A7E5B71}" presName="hierChild3" presStyleCnt="0"/>
      <dgm:spPr/>
    </dgm:pt>
    <dgm:pt modelId="{DE57AA1F-15D5-498A-B99E-B4CDDFB6E869}" type="pres">
      <dgm:prSet presAssocID="{48CE4883-980A-4C69-A254-451C29FB9F75}" presName="Name10" presStyleLbl="parChTrans1D2" presStyleIdx="1" presStyleCnt="2"/>
      <dgm:spPr/>
      <dgm:t>
        <a:bodyPr/>
        <a:lstStyle/>
        <a:p>
          <a:endParaRPr lang="ru-RU"/>
        </a:p>
      </dgm:t>
    </dgm:pt>
    <dgm:pt modelId="{EAEB6BE1-8F8D-40EF-9E96-6F2A06243354}" type="pres">
      <dgm:prSet presAssocID="{69D63247-E689-4047-8C45-A745C3876F13}" presName="hierRoot2" presStyleCnt="0"/>
      <dgm:spPr/>
    </dgm:pt>
    <dgm:pt modelId="{6ED388A0-7689-425A-ADB6-7E114EBB603B}" type="pres">
      <dgm:prSet presAssocID="{69D63247-E689-4047-8C45-A745C3876F13}" presName="composite2" presStyleCnt="0"/>
      <dgm:spPr/>
    </dgm:pt>
    <dgm:pt modelId="{851A7E1F-760D-4012-9E04-221A4541D3CE}" type="pres">
      <dgm:prSet presAssocID="{69D63247-E689-4047-8C45-A745C3876F13}" presName="background2" presStyleLbl="node2" presStyleIdx="1" presStyleCnt="2"/>
      <dgm:spPr/>
    </dgm:pt>
    <dgm:pt modelId="{3F64B741-FCD2-4BEE-A754-04B0820A7E95}" type="pres">
      <dgm:prSet presAssocID="{69D63247-E689-4047-8C45-A745C3876F13}" presName="text2" presStyleLbl="fgAcc2" presStyleIdx="1" presStyleCnt="2" custScaleX="139358" custScaleY="121582">
        <dgm:presLayoutVars>
          <dgm:chPref val="3"/>
        </dgm:presLayoutVars>
      </dgm:prSet>
      <dgm:spPr/>
      <dgm:t>
        <a:bodyPr/>
        <a:lstStyle/>
        <a:p>
          <a:endParaRPr lang="ru-RU"/>
        </a:p>
      </dgm:t>
    </dgm:pt>
    <dgm:pt modelId="{1B681FEC-4ACC-4B69-AFF9-157C995CEE9B}" type="pres">
      <dgm:prSet presAssocID="{69D63247-E689-4047-8C45-A745C3876F13}" presName="hierChild3" presStyleCnt="0"/>
      <dgm:spPr/>
    </dgm:pt>
  </dgm:ptLst>
  <dgm:cxnLst>
    <dgm:cxn modelId="{1B13E14A-25EF-45B1-B7EE-F7519FD8E484}" type="presOf" srcId="{69D63247-E689-4047-8C45-A745C3876F13}" destId="{3F64B741-FCD2-4BEE-A754-04B0820A7E95}" srcOrd="0" destOrd="0" presId="urn:microsoft.com/office/officeart/2005/8/layout/hierarchy1"/>
    <dgm:cxn modelId="{68AC97BE-771A-4120-9CBD-25571C455EC7}" type="presOf" srcId="{60CA5421-C9D7-426D-801C-D4DADC1EF431}" destId="{5EAE59A0-EB8C-409E-864D-9ED65D9D9A7F}" srcOrd="0" destOrd="0" presId="urn:microsoft.com/office/officeart/2005/8/layout/hierarchy1"/>
    <dgm:cxn modelId="{279E3159-508A-43E8-962A-C4623CAFCF94}" type="presOf" srcId="{19A6EFD3-730A-42AA-A8E1-CC3DD017458C}" destId="{3CF96107-53C5-48CC-B6AC-A6B789447D60}" srcOrd="0" destOrd="0" presId="urn:microsoft.com/office/officeart/2005/8/layout/hierarchy1"/>
    <dgm:cxn modelId="{F6A17AFE-FAD2-457E-9C4B-66E67EC14AF5}" srcId="{19A6EFD3-730A-42AA-A8E1-CC3DD017458C}" destId="{3FE69A38-7A77-48D5-8C07-7DD02A7E5B71}" srcOrd="0" destOrd="0" parTransId="{60CA5421-C9D7-426D-801C-D4DADC1EF431}" sibTransId="{A24DB296-F7E9-4CED-B46E-63DAA949A594}"/>
    <dgm:cxn modelId="{B7409D7F-3351-4257-8324-0D488F8ECA40}" type="presOf" srcId="{9FDEF3ED-0BD8-4169-8052-90C4FEBF6A47}" destId="{F3396753-1381-4C05-9BEE-81102BE82EF5}" srcOrd="0" destOrd="0" presId="urn:microsoft.com/office/officeart/2005/8/layout/hierarchy1"/>
    <dgm:cxn modelId="{E834FD1D-8350-416A-8B46-C1878CCA2699}" srcId="{19A6EFD3-730A-42AA-A8E1-CC3DD017458C}" destId="{69D63247-E689-4047-8C45-A745C3876F13}" srcOrd="1" destOrd="0" parTransId="{48CE4883-980A-4C69-A254-451C29FB9F75}" sibTransId="{F7B21FB9-CE83-449D-98EA-BD2576437DA7}"/>
    <dgm:cxn modelId="{C88661D4-D9A7-4774-8B4E-7C267FFBEC6B}" srcId="{9FDEF3ED-0BD8-4169-8052-90C4FEBF6A47}" destId="{19A6EFD3-730A-42AA-A8E1-CC3DD017458C}" srcOrd="0" destOrd="0" parTransId="{1D06B12A-BF04-4EE2-A617-2BB8D4EE50E9}" sibTransId="{FE3F5B05-6E6A-48EA-9502-D5941C9DFCE0}"/>
    <dgm:cxn modelId="{B8BABC72-D48D-49DF-8D09-94D03DC99568}" type="presOf" srcId="{48CE4883-980A-4C69-A254-451C29FB9F75}" destId="{DE57AA1F-15D5-498A-B99E-B4CDDFB6E869}" srcOrd="0" destOrd="0" presId="urn:microsoft.com/office/officeart/2005/8/layout/hierarchy1"/>
    <dgm:cxn modelId="{E4393191-F210-483E-A6AE-EB74218E17B3}" type="presOf" srcId="{3FE69A38-7A77-48D5-8C07-7DD02A7E5B71}" destId="{10CD4DCD-202F-4099-9954-325CAB318299}" srcOrd="0" destOrd="0" presId="urn:microsoft.com/office/officeart/2005/8/layout/hierarchy1"/>
    <dgm:cxn modelId="{CFEBA49D-61F7-4AAC-9F9D-8881E1E41D62}" type="presParOf" srcId="{F3396753-1381-4C05-9BEE-81102BE82EF5}" destId="{BD24BEF5-4531-47BB-857E-4B7393634F3C}" srcOrd="0" destOrd="0" presId="urn:microsoft.com/office/officeart/2005/8/layout/hierarchy1"/>
    <dgm:cxn modelId="{F3C5A207-A817-4F59-9911-B25164CC3C37}" type="presParOf" srcId="{BD24BEF5-4531-47BB-857E-4B7393634F3C}" destId="{16081D15-B560-4343-B1FA-97E0025106D7}" srcOrd="0" destOrd="0" presId="urn:microsoft.com/office/officeart/2005/8/layout/hierarchy1"/>
    <dgm:cxn modelId="{54002226-70D6-44ED-95B8-68C254026428}" type="presParOf" srcId="{16081D15-B560-4343-B1FA-97E0025106D7}" destId="{542A22CE-200D-445B-AA90-FC582F03D99D}" srcOrd="0" destOrd="0" presId="urn:microsoft.com/office/officeart/2005/8/layout/hierarchy1"/>
    <dgm:cxn modelId="{F87F6676-4047-4F23-B6C9-CE5E7032FC51}" type="presParOf" srcId="{16081D15-B560-4343-B1FA-97E0025106D7}" destId="{3CF96107-53C5-48CC-B6AC-A6B789447D60}" srcOrd="1" destOrd="0" presId="urn:microsoft.com/office/officeart/2005/8/layout/hierarchy1"/>
    <dgm:cxn modelId="{91C3BB61-02EA-4B54-8458-B4426E5EFA4C}" type="presParOf" srcId="{BD24BEF5-4531-47BB-857E-4B7393634F3C}" destId="{4E79353E-C4A6-4058-B7FC-D42FECA912F1}" srcOrd="1" destOrd="0" presId="urn:microsoft.com/office/officeart/2005/8/layout/hierarchy1"/>
    <dgm:cxn modelId="{438AD2F4-6040-4B8A-959F-7A6FDB1944FC}" type="presParOf" srcId="{4E79353E-C4A6-4058-B7FC-D42FECA912F1}" destId="{5EAE59A0-EB8C-409E-864D-9ED65D9D9A7F}" srcOrd="0" destOrd="0" presId="urn:microsoft.com/office/officeart/2005/8/layout/hierarchy1"/>
    <dgm:cxn modelId="{CB9D97DC-224D-4B91-9BDB-AF3EC230EB6E}" type="presParOf" srcId="{4E79353E-C4A6-4058-B7FC-D42FECA912F1}" destId="{969239EE-A3ED-4BBC-B915-2799F3F46F4D}" srcOrd="1" destOrd="0" presId="urn:microsoft.com/office/officeart/2005/8/layout/hierarchy1"/>
    <dgm:cxn modelId="{E6D47795-564C-47D1-A1E8-60556A5329E6}" type="presParOf" srcId="{969239EE-A3ED-4BBC-B915-2799F3F46F4D}" destId="{ABD00421-040A-4819-AE0E-2E0A07112CC5}" srcOrd="0" destOrd="0" presId="urn:microsoft.com/office/officeart/2005/8/layout/hierarchy1"/>
    <dgm:cxn modelId="{55111B45-7678-4B8E-9C25-5E06D0B9B86E}" type="presParOf" srcId="{ABD00421-040A-4819-AE0E-2E0A07112CC5}" destId="{E6755E8F-C027-4940-A828-6F30D09C4A5A}" srcOrd="0" destOrd="0" presId="urn:microsoft.com/office/officeart/2005/8/layout/hierarchy1"/>
    <dgm:cxn modelId="{DED74692-B6F7-4381-B8B9-B0260D243E29}" type="presParOf" srcId="{ABD00421-040A-4819-AE0E-2E0A07112CC5}" destId="{10CD4DCD-202F-4099-9954-325CAB318299}" srcOrd="1" destOrd="0" presId="urn:microsoft.com/office/officeart/2005/8/layout/hierarchy1"/>
    <dgm:cxn modelId="{4E52F6A0-8E3A-4BD7-A75C-A1219043DA2D}" type="presParOf" srcId="{969239EE-A3ED-4BBC-B915-2799F3F46F4D}" destId="{EDCC545E-7EB6-44C6-8877-6D25A2F5977F}" srcOrd="1" destOrd="0" presId="urn:microsoft.com/office/officeart/2005/8/layout/hierarchy1"/>
    <dgm:cxn modelId="{785546F2-6FDC-454B-A37C-6D5B3D785BE3}" type="presParOf" srcId="{4E79353E-C4A6-4058-B7FC-D42FECA912F1}" destId="{DE57AA1F-15D5-498A-B99E-B4CDDFB6E869}" srcOrd="2" destOrd="0" presId="urn:microsoft.com/office/officeart/2005/8/layout/hierarchy1"/>
    <dgm:cxn modelId="{E72AE603-1B03-4396-A204-171919FFA4DC}" type="presParOf" srcId="{4E79353E-C4A6-4058-B7FC-D42FECA912F1}" destId="{EAEB6BE1-8F8D-40EF-9E96-6F2A06243354}" srcOrd="3" destOrd="0" presId="urn:microsoft.com/office/officeart/2005/8/layout/hierarchy1"/>
    <dgm:cxn modelId="{7E2032D1-FBC5-4D80-9CDD-91FBB0F8A9D0}" type="presParOf" srcId="{EAEB6BE1-8F8D-40EF-9E96-6F2A06243354}" destId="{6ED388A0-7689-425A-ADB6-7E114EBB603B}" srcOrd="0" destOrd="0" presId="urn:microsoft.com/office/officeart/2005/8/layout/hierarchy1"/>
    <dgm:cxn modelId="{CD15DE63-A584-4E31-8669-CB1CE26ED3BC}" type="presParOf" srcId="{6ED388A0-7689-425A-ADB6-7E114EBB603B}" destId="{851A7E1F-760D-4012-9E04-221A4541D3CE}" srcOrd="0" destOrd="0" presId="urn:microsoft.com/office/officeart/2005/8/layout/hierarchy1"/>
    <dgm:cxn modelId="{DAB33946-8643-45DC-90BD-DCB985454839}" type="presParOf" srcId="{6ED388A0-7689-425A-ADB6-7E114EBB603B}" destId="{3F64B741-FCD2-4BEE-A754-04B0820A7E95}" srcOrd="1" destOrd="0" presId="urn:microsoft.com/office/officeart/2005/8/layout/hierarchy1"/>
    <dgm:cxn modelId="{C77BF823-3805-456D-9F5B-45214497FD99}" type="presParOf" srcId="{EAEB6BE1-8F8D-40EF-9E96-6F2A06243354}" destId="{1B681FEC-4ACC-4B69-AFF9-157C995CEE9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D72E1BB-B970-48E0-9FD9-81B7C3B21300}" type="doc">
      <dgm:prSet loTypeId="urn:microsoft.com/office/officeart/2005/8/layout/chevron1" loCatId="process" qsTypeId="urn:microsoft.com/office/officeart/2005/8/quickstyle/simple1#2" qsCatId="simple" csTypeId="urn:microsoft.com/office/officeart/2005/8/colors/colorful1#2" csCatId="colorful" phldr="1"/>
      <dgm:spPr/>
    </dgm:pt>
    <dgm:pt modelId="{637C53A7-1D2A-4F37-AC99-4EC89605AE97}">
      <dgm:prSet phldrT="[Текст]" custT="1"/>
      <dgm:spPr/>
      <dgm:t>
        <a:bodyPr/>
        <a:lstStyle/>
        <a:p>
          <a:pPr>
            <a:spcAft>
              <a:spcPts val="0"/>
            </a:spcAft>
          </a:pPr>
          <a:r>
            <a:rPr lang="en-US" sz="1400" b="1" dirty="0" smtClean="0">
              <a:effectLst>
                <a:outerShdw blurRad="38100" dist="38100" dir="2700000" algn="tl">
                  <a:srgbClr val="000000">
                    <a:alpha val="43137"/>
                  </a:srgbClr>
                </a:outerShdw>
              </a:effectLst>
            </a:rPr>
            <a:t>Preliminary audit of draft budgets for a corresponding financial year</a:t>
          </a:r>
          <a:r>
            <a:rPr lang="ru-RU" sz="1600" b="0" dirty="0" smtClean="0">
              <a:effectLst>
                <a:outerShdw blurRad="38100" dist="38100" dir="2700000" algn="tl">
                  <a:srgbClr val="000000">
                    <a:alpha val="43137"/>
                  </a:srgbClr>
                </a:outerShdw>
              </a:effectLst>
            </a:rPr>
            <a:t> </a:t>
          </a:r>
          <a:endParaRPr lang="ru-RU" sz="1600" b="0" dirty="0">
            <a:effectLst>
              <a:outerShdw blurRad="38100" dist="38100" dir="2700000" algn="tl">
                <a:srgbClr val="000000">
                  <a:alpha val="43137"/>
                </a:srgbClr>
              </a:outerShdw>
            </a:effectLst>
          </a:endParaRPr>
        </a:p>
      </dgm:t>
    </dgm:pt>
    <dgm:pt modelId="{9AECAF55-E70F-4A0A-8BFB-09C45CD3AB20}" type="parTrans" cxnId="{4A14FA35-3285-43BC-8063-40F6B23FF5F6}">
      <dgm:prSet/>
      <dgm:spPr/>
      <dgm:t>
        <a:bodyPr/>
        <a:lstStyle/>
        <a:p>
          <a:endParaRPr lang="ru-RU"/>
        </a:p>
      </dgm:t>
    </dgm:pt>
    <dgm:pt modelId="{1D04FE34-7BD2-423B-A390-294502B9EE89}" type="sibTrans" cxnId="{4A14FA35-3285-43BC-8063-40F6B23FF5F6}">
      <dgm:prSet/>
      <dgm:spPr/>
      <dgm:t>
        <a:bodyPr/>
        <a:lstStyle/>
        <a:p>
          <a:endParaRPr lang="ru-RU"/>
        </a:p>
      </dgm:t>
    </dgm:pt>
    <dgm:pt modelId="{08F727AB-0C76-486B-B1F4-032D91658421}">
      <dgm:prSet phldrT="[Текст]" custT="1"/>
      <dgm:spPr/>
      <dgm:t>
        <a:bodyPr/>
        <a:lstStyle/>
        <a:p>
          <a:r>
            <a:rPr lang="en-US" sz="1600" b="1" dirty="0" smtClean="0">
              <a:effectLst>
                <a:outerShdw blurRad="38100" dist="38100" dir="2700000" algn="tl">
                  <a:srgbClr val="000000">
                    <a:alpha val="43137"/>
                  </a:srgbClr>
                </a:outerShdw>
              </a:effectLst>
            </a:rPr>
            <a:t>On-going analysis and control</a:t>
          </a:r>
          <a:r>
            <a:rPr lang="ru-RU" sz="1600" b="1" dirty="0" smtClean="0">
              <a:effectLst>
                <a:outerShdw blurRad="38100" dist="38100" dir="2700000" algn="tl">
                  <a:srgbClr val="000000">
                    <a:alpha val="43137"/>
                  </a:srgbClr>
                </a:outerShdw>
              </a:effectLst>
            </a:rPr>
            <a:t> </a:t>
          </a:r>
          <a:r>
            <a:rPr lang="ru-RU" sz="1600" b="0" dirty="0" smtClean="0">
              <a:effectLst>
                <a:outerShdw blurRad="38100" dist="38100" dir="2700000" algn="tl">
                  <a:srgbClr val="000000">
                    <a:alpha val="43137"/>
                  </a:srgbClr>
                </a:outerShdw>
              </a:effectLst>
            </a:rPr>
            <a:t>–</a:t>
          </a:r>
          <a:r>
            <a:rPr lang="en-US" sz="1600" b="0" dirty="0" smtClean="0">
              <a:effectLst>
                <a:outerShdw blurRad="38100" dist="38100" dir="2700000" algn="tl">
                  <a:srgbClr val="000000">
                    <a:alpha val="43137"/>
                  </a:srgbClr>
                </a:outerShdw>
              </a:effectLst>
            </a:rPr>
            <a:t>in the process of execution  of budgets  of the current financial year</a:t>
          </a:r>
          <a:endParaRPr lang="ru-RU" sz="1600" b="0" dirty="0">
            <a:effectLst>
              <a:outerShdw blurRad="38100" dist="38100" dir="2700000" algn="tl">
                <a:srgbClr val="000000">
                  <a:alpha val="43137"/>
                </a:srgbClr>
              </a:outerShdw>
            </a:effectLst>
          </a:endParaRPr>
        </a:p>
      </dgm:t>
    </dgm:pt>
    <dgm:pt modelId="{8A2D7607-5B28-4EC2-B03E-E23402BDE12F}" type="parTrans" cxnId="{8E59D203-9BC7-4750-8741-DFE0EDA9DE1B}">
      <dgm:prSet/>
      <dgm:spPr/>
      <dgm:t>
        <a:bodyPr/>
        <a:lstStyle/>
        <a:p>
          <a:endParaRPr lang="ru-RU"/>
        </a:p>
      </dgm:t>
    </dgm:pt>
    <dgm:pt modelId="{6E0DFF18-3429-4A4B-AED6-BBDDC8D1DF6E}" type="sibTrans" cxnId="{8E59D203-9BC7-4750-8741-DFE0EDA9DE1B}">
      <dgm:prSet/>
      <dgm:spPr/>
      <dgm:t>
        <a:bodyPr/>
        <a:lstStyle/>
        <a:p>
          <a:endParaRPr lang="ru-RU"/>
        </a:p>
      </dgm:t>
    </dgm:pt>
    <dgm:pt modelId="{78E5779E-12C3-4CEF-BA8F-80A650788519}">
      <dgm:prSet phldrT="[Текст]" custT="1"/>
      <dgm:spPr/>
      <dgm:t>
        <a:bodyPr/>
        <a:lstStyle/>
        <a:p>
          <a:r>
            <a:rPr lang="en-US" sz="1600" b="1" dirty="0" smtClean="0">
              <a:effectLst>
                <a:outerShdw blurRad="38100" dist="38100" dir="2700000" algn="tl">
                  <a:srgbClr val="000000">
                    <a:alpha val="43137"/>
                  </a:srgbClr>
                </a:outerShdw>
              </a:effectLst>
            </a:rPr>
            <a:t>Follow-up control of executed budgets</a:t>
          </a:r>
          <a:r>
            <a:rPr lang="ru-RU" sz="1600" b="1" dirty="0" smtClean="0">
              <a:effectLst>
                <a:outerShdw blurRad="38100" dist="38100" dir="2700000" algn="tl">
                  <a:srgbClr val="000000">
                    <a:alpha val="43137"/>
                  </a:srgbClr>
                </a:outerShdw>
              </a:effectLst>
            </a:rPr>
            <a:t> </a:t>
          </a:r>
          <a:r>
            <a:rPr lang="en-US" sz="1600" b="1" dirty="0" smtClean="0">
              <a:effectLst>
                <a:outerShdw blurRad="38100" dist="38100" dir="2700000" algn="tl">
                  <a:srgbClr val="000000">
                    <a:alpha val="43137"/>
                  </a:srgbClr>
                </a:outerShdw>
              </a:effectLst>
            </a:rPr>
            <a:t> for the reporting financial year</a:t>
          </a:r>
          <a:endParaRPr lang="ru-RU" sz="1600" b="0" dirty="0">
            <a:effectLst>
              <a:outerShdw blurRad="38100" dist="38100" dir="2700000" algn="tl">
                <a:srgbClr val="000000">
                  <a:alpha val="43137"/>
                </a:srgbClr>
              </a:outerShdw>
            </a:effectLst>
          </a:endParaRPr>
        </a:p>
      </dgm:t>
    </dgm:pt>
    <dgm:pt modelId="{F6FDA1E5-8398-4857-9D7E-61693EBE0AF3}" type="parTrans" cxnId="{39055590-3608-4F7A-A6C8-DF184C9A2A03}">
      <dgm:prSet/>
      <dgm:spPr/>
      <dgm:t>
        <a:bodyPr/>
        <a:lstStyle/>
        <a:p>
          <a:endParaRPr lang="ru-RU"/>
        </a:p>
      </dgm:t>
    </dgm:pt>
    <dgm:pt modelId="{3EF6A06E-6E94-4E62-AA50-40A1888B7873}" type="sibTrans" cxnId="{39055590-3608-4F7A-A6C8-DF184C9A2A03}">
      <dgm:prSet/>
      <dgm:spPr/>
      <dgm:t>
        <a:bodyPr/>
        <a:lstStyle/>
        <a:p>
          <a:endParaRPr lang="ru-RU"/>
        </a:p>
      </dgm:t>
    </dgm:pt>
    <dgm:pt modelId="{A8C6AE9D-B09B-46E1-B75C-88D009B16EF3}" type="pres">
      <dgm:prSet presAssocID="{1D72E1BB-B970-48E0-9FD9-81B7C3B21300}" presName="Name0" presStyleCnt="0">
        <dgm:presLayoutVars>
          <dgm:dir/>
          <dgm:animLvl val="lvl"/>
          <dgm:resizeHandles val="exact"/>
        </dgm:presLayoutVars>
      </dgm:prSet>
      <dgm:spPr/>
    </dgm:pt>
    <dgm:pt modelId="{B0EF6629-911D-4801-80B1-EF66352B380E}" type="pres">
      <dgm:prSet presAssocID="{637C53A7-1D2A-4F37-AC99-4EC89605AE97}" presName="parTxOnly" presStyleLbl="node1" presStyleIdx="0" presStyleCnt="3" custScaleX="138962" custScaleY="142034">
        <dgm:presLayoutVars>
          <dgm:chMax val="0"/>
          <dgm:chPref val="0"/>
          <dgm:bulletEnabled val="1"/>
        </dgm:presLayoutVars>
      </dgm:prSet>
      <dgm:spPr/>
      <dgm:t>
        <a:bodyPr/>
        <a:lstStyle/>
        <a:p>
          <a:endParaRPr lang="ru-RU"/>
        </a:p>
      </dgm:t>
    </dgm:pt>
    <dgm:pt modelId="{0DE84BA5-EDC1-4872-9637-9F4ABEF2491F}" type="pres">
      <dgm:prSet presAssocID="{1D04FE34-7BD2-423B-A390-294502B9EE89}" presName="parTxOnlySpace" presStyleCnt="0"/>
      <dgm:spPr/>
    </dgm:pt>
    <dgm:pt modelId="{FA71BD97-46D8-49BF-83DA-FC1A68958B56}" type="pres">
      <dgm:prSet presAssocID="{08F727AB-0C76-486B-B1F4-032D91658421}" presName="parTxOnly" presStyleLbl="node1" presStyleIdx="1" presStyleCnt="3" custScaleX="141251" custScaleY="146362">
        <dgm:presLayoutVars>
          <dgm:chMax val="0"/>
          <dgm:chPref val="0"/>
          <dgm:bulletEnabled val="1"/>
        </dgm:presLayoutVars>
      </dgm:prSet>
      <dgm:spPr/>
      <dgm:t>
        <a:bodyPr/>
        <a:lstStyle/>
        <a:p>
          <a:endParaRPr lang="ru-RU"/>
        </a:p>
      </dgm:t>
    </dgm:pt>
    <dgm:pt modelId="{497732D6-E0AC-48CE-8D94-CB801FC304D0}" type="pres">
      <dgm:prSet presAssocID="{6E0DFF18-3429-4A4B-AED6-BBDDC8D1DF6E}" presName="parTxOnlySpace" presStyleCnt="0"/>
      <dgm:spPr/>
    </dgm:pt>
    <dgm:pt modelId="{8FFAF87B-552E-4511-A5F2-E20147F9BD14}" type="pres">
      <dgm:prSet presAssocID="{78E5779E-12C3-4CEF-BA8F-80A650788519}" presName="parTxOnly" presStyleLbl="node1" presStyleIdx="2" presStyleCnt="3" custScaleX="130498" custScaleY="150548">
        <dgm:presLayoutVars>
          <dgm:chMax val="0"/>
          <dgm:chPref val="0"/>
          <dgm:bulletEnabled val="1"/>
        </dgm:presLayoutVars>
      </dgm:prSet>
      <dgm:spPr/>
      <dgm:t>
        <a:bodyPr/>
        <a:lstStyle/>
        <a:p>
          <a:endParaRPr lang="ru-RU"/>
        </a:p>
      </dgm:t>
    </dgm:pt>
  </dgm:ptLst>
  <dgm:cxnLst>
    <dgm:cxn modelId="{4A14FA35-3285-43BC-8063-40F6B23FF5F6}" srcId="{1D72E1BB-B970-48E0-9FD9-81B7C3B21300}" destId="{637C53A7-1D2A-4F37-AC99-4EC89605AE97}" srcOrd="0" destOrd="0" parTransId="{9AECAF55-E70F-4A0A-8BFB-09C45CD3AB20}" sibTransId="{1D04FE34-7BD2-423B-A390-294502B9EE89}"/>
    <dgm:cxn modelId="{7E108188-8BD7-4598-8141-E4CFA1E798F7}" type="presOf" srcId="{1D72E1BB-B970-48E0-9FD9-81B7C3B21300}" destId="{A8C6AE9D-B09B-46E1-B75C-88D009B16EF3}" srcOrd="0" destOrd="0" presId="urn:microsoft.com/office/officeart/2005/8/layout/chevron1"/>
    <dgm:cxn modelId="{861D1732-4B46-468C-8A77-DCB5299B36B3}" type="presOf" srcId="{08F727AB-0C76-486B-B1F4-032D91658421}" destId="{FA71BD97-46D8-49BF-83DA-FC1A68958B56}" srcOrd="0" destOrd="0" presId="urn:microsoft.com/office/officeart/2005/8/layout/chevron1"/>
    <dgm:cxn modelId="{8E59D203-9BC7-4750-8741-DFE0EDA9DE1B}" srcId="{1D72E1BB-B970-48E0-9FD9-81B7C3B21300}" destId="{08F727AB-0C76-486B-B1F4-032D91658421}" srcOrd="1" destOrd="0" parTransId="{8A2D7607-5B28-4EC2-B03E-E23402BDE12F}" sibTransId="{6E0DFF18-3429-4A4B-AED6-BBDDC8D1DF6E}"/>
    <dgm:cxn modelId="{D85616F1-7054-4421-B79D-23B028D1BA82}" type="presOf" srcId="{78E5779E-12C3-4CEF-BA8F-80A650788519}" destId="{8FFAF87B-552E-4511-A5F2-E20147F9BD14}" srcOrd="0" destOrd="0" presId="urn:microsoft.com/office/officeart/2005/8/layout/chevron1"/>
    <dgm:cxn modelId="{19C03098-37C0-462E-815E-7BF9DE8B2540}" type="presOf" srcId="{637C53A7-1D2A-4F37-AC99-4EC89605AE97}" destId="{B0EF6629-911D-4801-80B1-EF66352B380E}" srcOrd="0" destOrd="0" presId="urn:microsoft.com/office/officeart/2005/8/layout/chevron1"/>
    <dgm:cxn modelId="{39055590-3608-4F7A-A6C8-DF184C9A2A03}" srcId="{1D72E1BB-B970-48E0-9FD9-81B7C3B21300}" destId="{78E5779E-12C3-4CEF-BA8F-80A650788519}" srcOrd="2" destOrd="0" parTransId="{F6FDA1E5-8398-4857-9D7E-61693EBE0AF3}" sibTransId="{3EF6A06E-6E94-4E62-AA50-40A1888B7873}"/>
    <dgm:cxn modelId="{A019E1B5-6F03-44E8-927D-AF4C75ABFC1E}" type="presParOf" srcId="{A8C6AE9D-B09B-46E1-B75C-88D009B16EF3}" destId="{B0EF6629-911D-4801-80B1-EF66352B380E}" srcOrd="0" destOrd="0" presId="urn:microsoft.com/office/officeart/2005/8/layout/chevron1"/>
    <dgm:cxn modelId="{0541DE33-6EE1-4184-961A-03CA2B895701}" type="presParOf" srcId="{A8C6AE9D-B09B-46E1-B75C-88D009B16EF3}" destId="{0DE84BA5-EDC1-4872-9637-9F4ABEF2491F}" srcOrd="1" destOrd="0" presId="urn:microsoft.com/office/officeart/2005/8/layout/chevron1"/>
    <dgm:cxn modelId="{02B60550-1258-466A-B99D-EFDEC28C06F6}" type="presParOf" srcId="{A8C6AE9D-B09B-46E1-B75C-88D009B16EF3}" destId="{FA71BD97-46D8-49BF-83DA-FC1A68958B56}" srcOrd="2" destOrd="0" presId="urn:microsoft.com/office/officeart/2005/8/layout/chevron1"/>
    <dgm:cxn modelId="{07171271-4A05-4CD0-BDEF-D866DD39B419}" type="presParOf" srcId="{A8C6AE9D-B09B-46E1-B75C-88D009B16EF3}" destId="{497732D6-E0AC-48CE-8D94-CB801FC304D0}" srcOrd="3" destOrd="0" presId="urn:microsoft.com/office/officeart/2005/8/layout/chevron1"/>
    <dgm:cxn modelId="{4F856685-4481-487D-B009-31F772E80F2E}" type="presParOf" srcId="{A8C6AE9D-B09B-46E1-B75C-88D009B16EF3}" destId="{8FFAF87B-552E-4511-A5F2-E20147F9BD14}" srcOrd="4" destOrd="0" presId="urn:microsoft.com/office/officeart/2005/8/layout/chevron1"/>
  </dgm:cxnLst>
  <dgm:bg/>
  <dgm:whole>
    <a:ln w="12700">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1E6234-26A5-4394-8809-24390C5B567E}" type="doc">
      <dgm:prSet loTypeId="urn:microsoft.com/office/officeart/2005/8/layout/vList3#3" loCatId="list" qsTypeId="urn:microsoft.com/office/officeart/2005/8/quickstyle/simple2" qsCatId="simple" csTypeId="urn:microsoft.com/office/officeart/2005/8/colors/accent1_2" csCatId="accent1" phldr="1"/>
      <dgm:spPr/>
      <dgm:t>
        <a:bodyPr/>
        <a:lstStyle/>
        <a:p>
          <a:endParaRPr lang="ru-RU"/>
        </a:p>
      </dgm:t>
    </dgm:pt>
    <dgm:pt modelId="{961CF4C4-91E7-4298-B1E2-5130214330F9}">
      <dgm:prSet phldrT="[Текст]"/>
      <dgm:spPr/>
      <dgm:t>
        <a:bodyPr/>
        <a:lstStyle/>
        <a:p>
          <a:pPr algn="just"/>
          <a:r>
            <a:rPr lang="en-US" b="1" baseline="0" dirty="0" smtClean="0">
              <a:effectLst/>
              <a:latin typeface="Arial" pitchFamily="34" charset="0"/>
              <a:cs typeface="Arial" pitchFamily="34" charset="0"/>
            </a:rPr>
            <a:t>Participation in the Parliament control execution (according to the competence)</a:t>
          </a:r>
          <a:endParaRPr lang="ru-RU" b="1" baseline="0" dirty="0">
            <a:effectLst/>
            <a:latin typeface="Arial" pitchFamily="34" charset="0"/>
            <a:cs typeface="Arial" pitchFamily="34" charset="0"/>
          </a:endParaRPr>
        </a:p>
      </dgm:t>
    </dgm:pt>
    <dgm:pt modelId="{EE5778E9-9DA4-4148-8DD3-116A1E2E8961}" type="parTrans" cxnId="{C47A2C15-60AE-4272-BC63-40BFCA792B81}">
      <dgm:prSet/>
      <dgm:spPr/>
      <dgm:t>
        <a:bodyPr/>
        <a:lstStyle/>
        <a:p>
          <a:endParaRPr lang="ru-RU"/>
        </a:p>
      </dgm:t>
    </dgm:pt>
    <dgm:pt modelId="{630F1EC6-08AB-4979-A884-E921434C27BA}" type="sibTrans" cxnId="{C47A2C15-60AE-4272-BC63-40BFCA792B81}">
      <dgm:prSet/>
      <dgm:spPr/>
      <dgm:t>
        <a:bodyPr/>
        <a:lstStyle/>
        <a:p>
          <a:endParaRPr lang="ru-RU"/>
        </a:p>
      </dgm:t>
    </dgm:pt>
    <dgm:pt modelId="{5920186D-6DD4-4776-968E-E7F94E1DAAA8}">
      <dgm:prSet phldrT="[Текст]"/>
      <dgm:spPr/>
      <dgm:t>
        <a:bodyPr/>
        <a:lstStyle/>
        <a:p>
          <a:pPr algn="just"/>
          <a:r>
            <a:rPr lang="en-US" b="1" dirty="0" smtClean="0">
              <a:effectLst/>
              <a:latin typeface="Arial" pitchFamily="34" charset="0"/>
              <a:cs typeface="Arial" pitchFamily="34" charset="0"/>
            </a:rPr>
            <a:t>Communication </a:t>
          </a:r>
          <a:r>
            <a:rPr lang="en-US" b="1" smtClean="0">
              <a:effectLst/>
              <a:latin typeface="Arial" pitchFamily="34" charset="0"/>
              <a:cs typeface="Arial" pitchFamily="34" charset="0"/>
            </a:rPr>
            <a:t>with </a:t>
          </a:r>
          <a:r>
            <a:rPr lang="en-US" b="1" smtClean="0">
              <a:effectLst/>
              <a:latin typeface="Arial" pitchFamily="34" charset="0"/>
              <a:cs typeface="Arial" pitchFamily="34" charset="0"/>
            </a:rPr>
            <a:t>audit </a:t>
          </a:r>
          <a:r>
            <a:rPr lang="en-US" b="1" dirty="0" smtClean="0">
              <a:effectLst/>
              <a:latin typeface="Arial" pitchFamily="34" charset="0"/>
              <a:cs typeface="Arial" pitchFamily="34" charset="0"/>
            </a:rPr>
            <a:t>bodies of the subjects of the Russian Federation</a:t>
          </a:r>
          <a:endParaRPr lang="ru-RU" b="1" dirty="0">
            <a:effectLst/>
            <a:latin typeface="Arial" pitchFamily="34" charset="0"/>
            <a:cs typeface="Arial" pitchFamily="34" charset="0"/>
          </a:endParaRPr>
        </a:p>
      </dgm:t>
    </dgm:pt>
    <dgm:pt modelId="{512478F3-25BA-4010-ABD8-EA42C33E651B}" type="parTrans" cxnId="{8462E5B7-B12E-4A12-B6DA-A9F89F42127B}">
      <dgm:prSet/>
      <dgm:spPr/>
      <dgm:t>
        <a:bodyPr/>
        <a:lstStyle/>
        <a:p>
          <a:endParaRPr lang="ru-RU"/>
        </a:p>
      </dgm:t>
    </dgm:pt>
    <dgm:pt modelId="{C0A01519-3733-4BC2-85C4-0A33AFE4F1B7}" type="sibTrans" cxnId="{8462E5B7-B12E-4A12-B6DA-A9F89F42127B}">
      <dgm:prSet/>
      <dgm:spPr/>
      <dgm:t>
        <a:bodyPr/>
        <a:lstStyle/>
        <a:p>
          <a:endParaRPr lang="ru-RU"/>
        </a:p>
      </dgm:t>
    </dgm:pt>
    <dgm:pt modelId="{58DD0E7E-E626-44C6-91C1-A2AFF18EF77B}">
      <dgm:prSet phldrT="[Текст]"/>
      <dgm:spPr/>
      <dgm:t>
        <a:bodyPr/>
        <a:lstStyle/>
        <a:p>
          <a:pPr algn="just"/>
          <a:r>
            <a:rPr lang="en-US" b="1" dirty="0" smtClean="0">
              <a:effectLst/>
              <a:latin typeface="Arial" pitchFamily="34" charset="0"/>
              <a:cs typeface="Arial" pitchFamily="34" charset="0"/>
            </a:rPr>
            <a:t>Possibility of regular informing the </a:t>
          </a:r>
          <a:r>
            <a:rPr lang="en-US" b="1" dirty="0" smtClean="0">
              <a:effectLst/>
              <a:latin typeface="Arial" pitchFamily="34" charset="0"/>
              <a:cs typeface="Arial" pitchFamily="34" charset="0"/>
            </a:rPr>
            <a:t>President of the Russian </a:t>
          </a:r>
          <a:r>
            <a:rPr lang="en-US" b="1" dirty="0" smtClean="0">
              <a:effectLst/>
              <a:latin typeface="Arial" pitchFamily="34" charset="0"/>
              <a:cs typeface="Arial" pitchFamily="34" charset="0"/>
            </a:rPr>
            <a:t>Federation on basic results of the activities</a:t>
          </a:r>
          <a:endParaRPr lang="ru-RU" b="1" dirty="0">
            <a:effectLst/>
            <a:latin typeface="Arial" pitchFamily="34" charset="0"/>
            <a:cs typeface="Arial" pitchFamily="34" charset="0"/>
          </a:endParaRPr>
        </a:p>
      </dgm:t>
    </dgm:pt>
    <dgm:pt modelId="{3DC857A9-DAE0-41CC-9DB2-BB18184D6585}" type="parTrans" cxnId="{A37A80E6-49A3-46DE-8265-CD581CCCBE57}">
      <dgm:prSet/>
      <dgm:spPr/>
      <dgm:t>
        <a:bodyPr/>
        <a:lstStyle/>
        <a:p>
          <a:endParaRPr lang="ru-RU"/>
        </a:p>
      </dgm:t>
    </dgm:pt>
    <dgm:pt modelId="{B1D09008-22A3-45FA-90EC-60054289B91C}" type="sibTrans" cxnId="{A37A80E6-49A3-46DE-8265-CD581CCCBE57}">
      <dgm:prSet/>
      <dgm:spPr/>
      <dgm:t>
        <a:bodyPr/>
        <a:lstStyle/>
        <a:p>
          <a:endParaRPr lang="ru-RU"/>
        </a:p>
      </dgm:t>
    </dgm:pt>
    <dgm:pt modelId="{6070DF74-D4A7-46A0-BB7B-57943A84DAA4}">
      <dgm:prSet phldrT="[Текст]"/>
      <dgm:spPr/>
      <dgm:t>
        <a:bodyPr/>
        <a:lstStyle/>
        <a:p>
          <a:pPr algn="just"/>
          <a:r>
            <a:rPr lang="en-US" b="1" dirty="0" smtClean="0">
              <a:effectLst/>
              <a:latin typeface="Arial" pitchFamily="34" charset="0"/>
              <a:cs typeface="Arial" pitchFamily="34" charset="0"/>
            </a:rPr>
            <a:t>Communication with </a:t>
          </a:r>
          <a:r>
            <a:rPr lang="en-US" b="1" dirty="0" smtClean="0">
              <a:effectLst/>
              <a:latin typeface="Arial" pitchFamily="34" charset="0"/>
              <a:cs typeface="Arial" pitchFamily="34" charset="0"/>
            </a:rPr>
            <a:t>federal </a:t>
          </a:r>
          <a:r>
            <a:rPr lang="en-US" b="1" dirty="0" smtClean="0">
              <a:effectLst/>
              <a:latin typeface="Arial" pitchFamily="34" charset="0"/>
              <a:cs typeface="Arial" pitchFamily="34" charset="0"/>
            </a:rPr>
            <a:t>bodies of governmental </a:t>
          </a:r>
          <a:r>
            <a:rPr lang="en-US" b="1" dirty="0" smtClean="0">
              <a:effectLst/>
              <a:latin typeface="Arial" pitchFamily="34" charset="0"/>
              <a:cs typeface="Arial" pitchFamily="34" charset="0"/>
            </a:rPr>
            <a:t>authorities, state control </a:t>
          </a:r>
          <a:r>
            <a:rPr lang="en-US" b="1" dirty="0" smtClean="0">
              <a:effectLst/>
              <a:latin typeface="Arial" pitchFamily="34" charset="0"/>
              <a:cs typeface="Arial" pitchFamily="34" charset="0"/>
            </a:rPr>
            <a:t>and law enforcement bodies</a:t>
          </a:r>
          <a:endParaRPr lang="ru-RU" b="1" dirty="0">
            <a:effectLst/>
            <a:latin typeface="Arial" pitchFamily="34" charset="0"/>
            <a:cs typeface="Arial" pitchFamily="34" charset="0"/>
          </a:endParaRPr>
        </a:p>
      </dgm:t>
    </dgm:pt>
    <dgm:pt modelId="{CD45C8EB-5E1A-43DC-9B47-5CC27F1CDC7F}" type="parTrans" cxnId="{88E59691-75D1-4618-AA5B-A439E571362B}">
      <dgm:prSet/>
      <dgm:spPr/>
      <dgm:t>
        <a:bodyPr/>
        <a:lstStyle/>
        <a:p>
          <a:endParaRPr lang="ru-RU"/>
        </a:p>
      </dgm:t>
    </dgm:pt>
    <dgm:pt modelId="{A5A9D546-40EF-4C06-89EE-13DA3089F6B5}" type="sibTrans" cxnId="{88E59691-75D1-4618-AA5B-A439E571362B}">
      <dgm:prSet/>
      <dgm:spPr/>
      <dgm:t>
        <a:bodyPr/>
        <a:lstStyle/>
        <a:p>
          <a:endParaRPr lang="ru-RU"/>
        </a:p>
      </dgm:t>
    </dgm:pt>
    <dgm:pt modelId="{43025A2C-123A-4441-8395-2AEA1213F0C1}">
      <dgm:prSet phldrT="[Текст]"/>
      <dgm:spPr/>
      <dgm:t>
        <a:bodyPr/>
        <a:lstStyle/>
        <a:p>
          <a:pPr algn="just"/>
          <a:r>
            <a:rPr lang="en-US" b="1" dirty="0" smtClean="0">
              <a:effectLst/>
              <a:latin typeface="Arial" pitchFamily="34" charset="0"/>
              <a:cs typeface="Arial" pitchFamily="34" charset="0"/>
            </a:rPr>
            <a:t>Communication with SAIs of other states and international organizations (including study of international experience)</a:t>
          </a:r>
          <a:endParaRPr lang="ru-RU" b="1" dirty="0">
            <a:effectLst/>
            <a:latin typeface="Arial" pitchFamily="34" charset="0"/>
            <a:cs typeface="Arial" pitchFamily="34" charset="0"/>
          </a:endParaRPr>
        </a:p>
      </dgm:t>
    </dgm:pt>
    <dgm:pt modelId="{F5C21951-421A-47C5-BB88-AE0AA0671906}" type="parTrans" cxnId="{11B2FECC-B539-48EE-BF9E-AA8250485B99}">
      <dgm:prSet/>
      <dgm:spPr/>
      <dgm:t>
        <a:bodyPr/>
        <a:lstStyle/>
        <a:p>
          <a:endParaRPr lang="ru-RU"/>
        </a:p>
      </dgm:t>
    </dgm:pt>
    <dgm:pt modelId="{C20CF770-7A45-4E38-B823-00880E4F9C09}" type="sibTrans" cxnId="{11B2FECC-B539-48EE-BF9E-AA8250485B99}">
      <dgm:prSet/>
      <dgm:spPr/>
      <dgm:t>
        <a:bodyPr/>
        <a:lstStyle/>
        <a:p>
          <a:endParaRPr lang="ru-RU"/>
        </a:p>
      </dgm:t>
    </dgm:pt>
    <dgm:pt modelId="{1E2EAFD1-7EEC-408B-BB01-BC9EF0F7774F}">
      <dgm:prSet phldrT="[Текст]"/>
      <dgm:spPr/>
      <dgm:t>
        <a:bodyPr/>
        <a:lstStyle/>
        <a:p>
          <a:pPr algn="l"/>
          <a:r>
            <a:rPr lang="en-US" b="1" dirty="0" smtClean="0">
              <a:effectLst/>
              <a:latin typeface="Arial" pitchFamily="34" charset="0"/>
              <a:cs typeface="Arial" pitchFamily="34" charset="0"/>
            </a:rPr>
            <a:t>Communication with citizens </a:t>
          </a:r>
          <a:endParaRPr lang="ru-RU" b="1" dirty="0">
            <a:effectLst/>
            <a:latin typeface="Arial" pitchFamily="34" charset="0"/>
            <a:cs typeface="Arial" pitchFamily="34" charset="0"/>
          </a:endParaRPr>
        </a:p>
      </dgm:t>
    </dgm:pt>
    <dgm:pt modelId="{847FD4E2-B2F1-444B-BD20-6F80A494FBC2}" type="parTrans" cxnId="{9E02855C-8353-41B0-BB41-079FC83F1CFF}">
      <dgm:prSet/>
      <dgm:spPr/>
      <dgm:t>
        <a:bodyPr/>
        <a:lstStyle/>
        <a:p>
          <a:endParaRPr lang="ru-RU"/>
        </a:p>
      </dgm:t>
    </dgm:pt>
    <dgm:pt modelId="{5C54BB20-94B4-4C89-813C-64354979F96A}" type="sibTrans" cxnId="{9E02855C-8353-41B0-BB41-079FC83F1CFF}">
      <dgm:prSet/>
      <dgm:spPr/>
      <dgm:t>
        <a:bodyPr/>
        <a:lstStyle/>
        <a:p>
          <a:endParaRPr lang="ru-RU"/>
        </a:p>
      </dgm:t>
    </dgm:pt>
    <dgm:pt modelId="{A0B04465-DC8E-4B41-8490-0678757052FB}" type="pres">
      <dgm:prSet presAssocID="{291E6234-26A5-4394-8809-24390C5B567E}" presName="linearFlow" presStyleCnt="0">
        <dgm:presLayoutVars>
          <dgm:dir/>
          <dgm:resizeHandles val="exact"/>
        </dgm:presLayoutVars>
      </dgm:prSet>
      <dgm:spPr/>
      <dgm:t>
        <a:bodyPr/>
        <a:lstStyle/>
        <a:p>
          <a:endParaRPr lang="ru-RU"/>
        </a:p>
      </dgm:t>
    </dgm:pt>
    <dgm:pt modelId="{1BCF05F1-6CF8-4C51-A9C9-21EA7CE3AEA4}" type="pres">
      <dgm:prSet presAssocID="{58DD0E7E-E626-44C6-91C1-A2AFF18EF77B}" presName="composite" presStyleCnt="0"/>
      <dgm:spPr/>
    </dgm:pt>
    <dgm:pt modelId="{A120138C-CDFA-41E4-A6F8-E81BB8F61BF5}" type="pres">
      <dgm:prSet presAssocID="{58DD0E7E-E626-44C6-91C1-A2AFF18EF77B}" presName="imgShp" presStyleLbl="fgImgPlace1" presStyleIdx="0" presStyleCnt="6" custLinFactNeighborX="-60195" custLinFactNeighborY="1149"/>
      <dgm:spPr>
        <a:prstGeom prst="rightArrow">
          <a:avLst/>
        </a:prstGeom>
        <a:solidFill>
          <a:schemeClr val="accent1"/>
        </a:solidFill>
      </dgm:spPr>
    </dgm:pt>
    <dgm:pt modelId="{AC312EDE-FDE6-4AE0-8673-1DFC29A26E52}" type="pres">
      <dgm:prSet presAssocID="{58DD0E7E-E626-44C6-91C1-A2AFF18EF77B}" presName="txShp" presStyleLbl="node1" presStyleIdx="0" presStyleCnt="6" custScaleX="112525" custLinFactNeighborX="4758" custLinFactNeighborY="1149">
        <dgm:presLayoutVars>
          <dgm:bulletEnabled val="1"/>
        </dgm:presLayoutVars>
      </dgm:prSet>
      <dgm:spPr/>
      <dgm:t>
        <a:bodyPr/>
        <a:lstStyle/>
        <a:p>
          <a:endParaRPr lang="ru-RU"/>
        </a:p>
      </dgm:t>
    </dgm:pt>
    <dgm:pt modelId="{5C3E136B-260E-47CC-88C7-71C346D8F485}" type="pres">
      <dgm:prSet presAssocID="{B1D09008-22A3-45FA-90EC-60054289B91C}" presName="spacing" presStyleCnt="0"/>
      <dgm:spPr/>
    </dgm:pt>
    <dgm:pt modelId="{028DDCFA-81DC-4B2C-B6C3-D93501A33EE2}" type="pres">
      <dgm:prSet presAssocID="{961CF4C4-91E7-4298-B1E2-5130214330F9}" presName="composite" presStyleCnt="0"/>
      <dgm:spPr/>
    </dgm:pt>
    <dgm:pt modelId="{50721C57-6F1A-4F17-8B35-A9536AC635F7}" type="pres">
      <dgm:prSet presAssocID="{961CF4C4-91E7-4298-B1E2-5130214330F9}" presName="imgShp" presStyleLbl="fgImgPlace1" presStyleIdx="1" presStyleCnt="6" custLinFactNeighborX="-60195" custLinFactNeighborY="2494"/>
      <dgm:spPr>
        <a:prstGeom prst="rightArrow">
          <a:avLst/>
        </a:prstGeom>
        <a:solidFill>
          <a:schemeClr val="accent1"/>
        </a:solidFill>
      </dgm:spPr>
    </dgm:pt>
    <dgm:pt modelId="{112A283E-A9A1-4909-8F78-16A77FE42242}" type="pres">
      <dgm:prSet presAssocID="{961CF4C4-91E7-4298-B1E2-5130214330F9}" presName="txShp" presStyleLbl="node1" presStyleIdx="1" presStyleCnt="6" custScaleX="112525" custLinFactNeighborX="4758" custLinFactNeighborY="2494">
        <dgm:presLayoutVars>
          <dgm:bulletEnabled val="1"/>
        </dgm:presLayoutVars>
      </dgm:prSet>
      <dgm:spPr/>
      <dgm:t>
        <a:bodyPr/>
        <a:lstStyle/>
        <a:p>
          <a:endParaRPr lang="ru-RU"/>
        </a:p>
      </dgm:t>
    </dgm:pt>
    <dgm:pt modelId="{E646E76F-C60C-4F8F-998C-048D096F660F}" type="pres">
      <dgm:prSet presAssocID="{630F1EC6-08AB-4979-A884-E921434C27BA}" presName="spacing" presStyleCnt="0"/>
      <dgm:spPr/>
    </dgm:pt>
    <dgm:pt modelId="{16BED68B-A16F-454B-AF5C-2AF4A5EA3949}" type="pres">
      <dgm:prSet presAssocID="{6070DF74-D4A7-46A0-BB7B-57943A84DAA4}" presName="composite" presStyleCnt="0"/>
      <dgm:spPr/>
    </dgm:pt>
    <dgm:pt modelId="{F98ECEAF-12E8-49D7-9277-4FCFB19E57A7}" type="pres">
      <dgm:prSet presAssocID="{6070DF74-D4A7-46A0-BB7B-57943A84DAA4}" presName="imgShp" presStyleLbl="fgImgPlace1" presStyleIdx="2" presStyleCnt="6" custLinFactNeighborX="-70975" custLinFactNeighborY="3838"/>
      <dgm:spPr>
        <a:prstGeom prst="rightArrow">
          <a:avLst/>
        </a:prstGeom>
        <a:solidFill>
          <a:schemeClr val="accent1"/>
        </a:solidFill>
      </dgm:spPr>
    </dgm:pt>
    <dgm:pt modelId="{2925DB49-1522-44F4-A0CD-634433AA2F3D}" type="pres">
      <dgm:prSet presAssocID="{6070DF74-D4A7-46A0-BB7B-57943A84DAA4}" presName="txShp" presStyleLbl="node1" presStyleIdx="2" presStyleCnt="6" custScaleX="114105" custLinFactNeighborX="4600" custLinFactNeighborY="3838">
        <dgm:presLayoutVars>
          <dgm:bulletEnabled val="1"/>
        </dgm:presLayoutVars>
      </dgm:prSet>
      <dgm:spPr/>
      <dgm:t>
        <a:bodyPr/>
        <a:lstStyle/>
        <a:p>
          <a:endParaRPr lang="ru-RU"/>
        </a:p>
      </dgm:t>
    </dgm:pt>
    <dgm:pt modelId="{BDD83448-3A35-498C-B8B1-BBDD2B69549B}" type="pres">
      <dgm:prSet presAssocID="{A5A9D546-40EF-4C06-89EE-13DA3089F6B5}" presName="spacing" presStyleCnt="0"/>
      <dgm:spPr/>
    </dgm:pt>
    <dgm:pt modelId="{45CD316E-0AB6-4773-B325-406C19F54D41}" type="pres">
      <dgm:prSet presAssocID="{5920186D-6DD4-4776-968E-E7F94E1DAAA8}" presName="composite" presStyleCnt="0"/>
      <dgm:spPr/>
    </dgm:pt>
    <dgm:pt modelId="{18B09568-EDA1-4153-A542-0C3848009D60}" type="pres">
      <dgm:prSet presAssocID="{5920186D-6DD4-4776-968E-E7F94E1DAAA8}" presName="imgShp" presStyleLbl="fgImgPlace1" presStyleIdx="3" presStyleCnt="6" custLinFactNeighborX="-60195" custLinFactNeighborY="5182"/>
      <dgm:spPr>
        <a:prstGeom prst="rightArrow">
          <a:avLst/>
        </a:prstGeom>
        <a:solidFill>
          <a:schemeClr val="accent1"/>
        </a:solidFill>
      </dgm:spPr>
    </dgm:pt>
    <dgm:pt modelId="{BD4751E7-D8AE-41D6-A9C3-4473CFD4562E}" type="pres">
      <dgm:prSet presAssocID="{5920186D-6DD4-4776-968E-E7F94E1DAAA8}" presName="txShp" presStyleLbl="node1" presStyleIdx="3" presStyleCnt="6" custScaleX="112208" custLinFactNeighborX="5548" custLinFactNeighborY="5182">
        <dgm:presLayoutVars>
          <dgm:bulletEnabled val="1"/>
        </dgm:presLayoutVars>
      </dgm:prSet>
      <dgm:spPr/>
      <dgm:t>
        <a:bodyPr/>
        <a:lstStyle/>
        <a:p>
          <a:endParaRPr lang="ru-RU"/>
        </a:p>
      </dgm:t>
    </dgm:pt>
    <dgm:pt modelId="{F4F81721-1E15-4B3B-AF63-6A49292522E5}" type="pres">
      <dgm:prSet presAssocID="{C0A01519-3733-4BC2-85C4-0A33AFE4F1B7}" presName="spacing" presStyleCnt="0"/>
      <dgm:spPr/>
    </dgm:pt>
    <dgm:pt modelId="{B8FF49A8-86CF-4DC2-928A-59E04C2F7319}" type="pres">
      <dgm:prSet presAssocID="{43025A2C-123A-4441-8395-2AEA1213F0C1}" presName="composite" presStyleCnt="0"/>
      <dgm:spPr/>
    </dgm:pt>
    <dgm:pt modelId="{8E0B73AE-1E6E-440A-8D43-E477EC899A82}" type="pres">
      <dgm:prSet presAssocID="{43025A2C-123A-4441-8395-2AEA1213F0C1}" presName="imgShp" presStyleLbl="fgImgPlace1" presStyleIdx="4" presStyleCnt="6" custLinFactNeighborX="-60195" custLinFactNeighborY="-5400"/>
      <dgm:spPr>
        <a:prstGeom prst="rightArrow">
          <a:avLst/>
        </a:prstGeom>
        <a:solidFill>
          <a:schemeClr val="accent1"/>
        </a:solidFill>
      </dgm:spPr>
    </dgm:pt>
    <dgm:pt modelId="{B3C9EB74-04CE-42BF-9CB6-E6FB8F287CFF}" type="pres">
      <dgm:prSet presAssocID="{43025A2C-123A-4441-8395-2AEA1213F0C1}" presName="txShp" presStyleLbl="node1" presStyleIdx="4" presStyleCnt="6" custScaleX="112524" custLinFactNeighborX="6074" custLinFactNeighborY="-5400">
        <dgm:presLayoutVars>
          <dgm:bulletEnabled val="1"/>
        </dgm:presLayoutVars>
      </dgm:prSet>
      <dgm:spPr/>
      <dgm:t>
        <a:bodyPr/>
        <a:lstStyle/>
        <a:p>
          <a:endParaRPr lang="ru-RU"/>
        </a:p>
      </dgm:t>
    </dgm:pt>
    <dgm:pt modelId="{35D1AAF1-939B-4383-BA00-85230AA4FF57}" type="pres">
      <dgm:prSet presAssocID="{C20CF770-7A45-4E38-B823-00880E4F9C09}" presName="spacing" presStyleCnt="0"/>
      <dgm:spPr/>
    </dgm:pt>
    <dgm:pt modelId="{BE1B29FF-ABE8-48CB-A683-4210AF9E5863}" type="pres">
      <dgm:prSet presAssocID="{1E2EAFD1-7EEC-408B-BB01-BC9EF0F7774F}" presName="composite" presStyleCnt="0"/>
      <dgm:spPr/>
    </dgm:pt>
    <dgm:pt modelId="{528572D3-2B09-47A2-A96B-0F7875711776}" type="pres">
      <dgm:prSet presAssocID="{1E2EAFD1-7EEC-408B-BB01-BC9EF0F7774F}" presName="imgShp" presStyleLbl="fgImgPlace1" presStyleIdx="5" presStyleCnt="6" custLinFactNeighborX="-57335" custLinFactNeighborY="-17327"/>
      <dgm:spPr>
        <a:prstGeom prst="rightArrow">
          <a:avLst/>
        </a:prstGeom>
        <a:solidFill>
          <a:schemeClr val="accent1"/>
        </a:solidFill>
      </dgm:spPr>
      <dgm:t>
        <a:bodyPr/>
        <a:lstStyle/>
        <a:p>
          <a:endParaRPr lang="ru-RU"/>
        </a:p>
      </dgm:t>
    </dgm:pt>
    <dgm:pt modelId="{1466E79C-70BC-4005-9C33-903C30AA51A1}" type="pres">
      <dgm:prSet presAssocID="{1E2EAFD1-7EEC-408B-BB01-BC9EF0F7774F}" presName="txShp" presStyleLbl="node1" presStyleIdx="5" presStyleCnt="6" custScaleX="112524" custLinFactNeighborX="6018" custLinFactNeighborY="-17327">
        <dgm:presLayoutVars>
          <dgm:bulletEnabled val="1"/>
        </dgm:presLayoutVars>
      </dgm:prSet>
      <dgm:spPr/>
      <dgm:t>
        <a:bodyPr/>
        <a:lstStyle/>
        <a:p>
          <a:endParaRPr lang="ru-RU"/>
        </a:p>
      </dgm:t>
    </dgm:pt>
  </dgm:ptLst>
  <dgm:cxnLst>
    <dgm:cxn modelId="{3D621F2E-55C6-40B1-9506-1E9CDF1C11EE}" type="presOf" srcId="{961CF4C4-91E7-4298-B1E2-5130214330F9}" destId="{112A283E-A9A1-4909-8F78-16A77FE42242}" srcOrd="0" destOrd="0" presId="urn:microsoft.com/office/officeart/2005/8/layout/vList3#3"/>
    <dgm:cxn modelId="{11B2FECC-B539-48EE-BF9E-AA8250485B99}" srcId="{291E6234-26A5-4394-8809-24390C5B567E}" destId="{43025A2C-123A-4441-8395-2AEA1213F0C1}" srcOrd="4" destOrd="0" parTransId="{F5C21951-421A-47C5-BB88-AE0AA0671906}" sibTransId="{C20CF770-7A45-4E38-B823-00880E4F9C09}"/>
    <dgm:cxn modelId="{88E59691-75D1-4618-AA5B-A439E571362B}" srcId="{291E6234-26A5-4394-8809-24390C5B567E}" destId="{6070DF74-D4A7-46A0-BB7B-57943A84DAA4}" srcOrd="2" destOrd="0" parTransId="{CD45C8EB-5E1A-43DC-9B47-5CC27F1CDC7F}" sibTransId="{A5A9D546-40EF-4C06-89EE-13DA3089F6B5}"/>
    <dgm:cxn modelId="{9E02855C-8353-41B0-BB41-079FC83F1CFF}" srcId="{291E6234-26A5-4394-8809-24390C5B567E}" destId="{1E2EAFD1-7EEC-408B-BB01-BC9EF0F7774F}" srcOrd="5" destOrd="0" parTransId="{847FD4E2-B2F1-444B-BD20-6F80A494FBC2}" sibTransId="{5C54BB20-94B4-4C89-813C-64354979F96A}"/>
    <dgm:cxn modelId="{A37A80E6-49A3-46DE-8265-CD581CCCBE57}" srcId="{291E6234-26A5-4394-8809-24390C5B567E}" destId="{58DD0E7E-E626-44C6-91C1-A2AFF18EF77B}" srcOrd="0" destOrd="0" parTransId="{3DC857A9-DAE0-41CC-9DB2-BB18184D6585}" sibTransId="{B1D09008-22A3-45FA-90EC-60054289B91C}"/>
    <dgm:cxn modelId="{490B338A-3944-4909-AF8E-3962E1D09A8F}" type="presOf" srcId="{291E6234-26A5-4394-8809-24390C5B567E}" destId="{A0B04465-DC8E-4B41-8490-0678757052FB}" srcOrd="0" destOrd="0" presId="urn:microsoft.com/office/officeart/2005/8/layout/vList3#3"/>
    <dgm:cxn modelId="{F960DF5D-3536-4673-B25A-AB10802D1F33}" type="presOf" srcId="{6070DF74-D4A7-46A0-BB7B-57943A84DAA4}" destId="{2925DB49-1522-44F4-A0CD-634433AA2F3D}" srcOrd="0" destOrd="0" presId="urn:microsoft.com/office/officeart/2005/8/layout/vList3#3"/>
    <dgm:cxn modelId="{E3755B54-C0AF-4EDF-B264-2715B6A8388B}" type="presOf" srcId="{1E2EAFD1-7EEC-408B-BB01-BC9EF0F7774F}" destId="{1466E79C-70BC-4005-9C33-903C30AA51A1}" srcOrd="0" destOrd="0" presId="urn:microsoft.com/office/officeart/2005/8/layout/vList3#3"/>
    <dgm:cxn modelId="{24ACDCEA-3213-4D0D-9F5C-CC054DB27BC2}" type="presOf" srcId="{5920186D-6DD4-4776-968E-E7F94E1DAAA8}" destId="{BD4751E7-D8AE-41D6-A9C3-4473CFD4562E}" srcOrd="0" destOrd="0" presId="urn:microsoft.com/office/officeart/2005/8/layout/vList3#3"/>
    <dgm:cxn modelId="{7C819FDD-A7DF-467B-9CBB-489C26C49958}" type="presOf" srcId="{43025A2C-123A-4441-8395-2AEA1213F0C1}" destId="{B3C9EB74-04CE-42BF-9CB6-E6FB8F287CFF}" srcOrd="0" destOrd="0" presId="urn:microsoft.com/office/officeart/2005/8/layout/vList3#3"/>
    <dgm:cxn modelId="{C47A2C15-60AE-4272-BC63-40BFCA792B81}" srcId="{291E6234-26A5-4394-8809-24390C5B567E}" destId="{961CF4C4-91E7-4298-B1E2-5130214330F9}" srcOrd="1" destOrd="0" parTransId="{EE5778E9-9DA4-4148-8DD3-116A1E2E8961}" sibTransId="{630F1EC6-08AB-4979-A884-E921434C27BA}"/>
    <dgm:cxn modelId="{8462E5B7-B12E-4A12-B6DA-A9F89F42127B}" srcId="{291E6234-26A5-4394-8809-24390C5B567E}" destId="{5920186D-6DD4-4776-968E-E7F94E1DAAA8}" srcOrd="3" destOrd="0" parTransId="{512478F3-25BA-4010-ABD8-EA42C33E651B}" sibTransId="{C0A01519-3733-4BC2-85C4-0A33AFE4F1B7}"/>
    <dgm:cxn modelId="{F468BF02-106B-4D92-B850-8972C055AF35}" type="presOf" srcId="{58DD0E7E-E626-44C6-91C1-A2AFF18EF77B}" destId="{AC312EDE-FDE6-4AE0-8673-1DFC29A26E52}" srcOrd="0" destOrd="0" presId="urn:microsoft.com/office/officeart/2005/8/layout/vList3#3"/>
    <dgm:cxn modelId="{399AA6FE-BD0A-45DE-8A32-8A4B1CD778D3}" type="presParOf" srcId="{A0B04465-DC8E-4B41-8490-0678757052FB}" destId="{1BCF05F1-6CF8-4C51-A9C9-21EA7CE3AEA4}" srcOrd="0" destOrd="0" presId="urn:microsoft.com/office/officeart/2005/8/layout/vList3#3"/>
    <dgm:cxn modelId="{629E70C9-E452-495E-9BA1-A0E4CCF558BC}" type="presParOf" srcId="{1BCF05F1-6CF8-4C51-A9C9-21EA7CE3AEA4}" destId="{A120138C-CDFA-41E4-A6F8-E81BB8F61BF5}" srcOrd="0" destOrd="0" presId="urn:microsoft.com/office/officeart/2005/8/layout/vList3#3"/>
    <dgm:cxn modelId="{5383AC67-7F1D-46DF-8D71-28343338E7B7}" type="presParOf" srcId="{1BCF05F1-6CF8-4C51-A9C9-21EA7CE3AEA4}" destId="{AC312EDE-FDE6-4AE0-8673-1DFC29A26E52}" srcOrd="1" destOrd="0" presId="urn:microsoft.com/office/officeart/2005/8/layout/vList3#3"/>
    <dgm:cxn modelId="{CD17FFAF-8E5C-4A8D-8CB2-936C40C514C3}" type="presParOf" srcId="{A0B04465-DC8E-4B41-8490-0678757052FB}" destId="{5C3E136B-260E-47CC-88C7-71C346D8F485}" srcOrd="1" destOrd="0" presId="urn:microsoft.com/office/officeart/2005/8/layout/vList3#3"/>
    <dgm:cxn modelId="{97A3DA11-2722-4538-B6C0-AB3E9D5A7587}" type="presParOf" srcId="{A0B04465-DC8E-4B41-8490-0678757052FB}" destId="{028DDCFA-81DC-4B2C-B6C3-D93501A33EE2}" srcOrd="2" destOrd="0" presId="urn:microsoft.com/office/officeart/2005/8/layout/vList3#3"/>
    <dgm:cxn modelId="{D4DB7B6B-D2FF-4C78-86DD-2925E11A8C41}" type="presParOf" srcId="{028DDCFA-81DC-4B2C-B6C3-D93501A33EE2}" destId="{50721C57-6F1A-4F17-8B35-A9536AC635F7}" srcOrd="0" destOrd="0" presId="urn:microsoft.com/office/officeart/2005/8/layout/vList3#3"/>
    <dgm:cxn modelId="{B73B5B3B-8993-478F-9CFB-5EB7BAC2CF30}" type="presParOf" srcId="{028DDCFA-81DC-4B2C-B6C3-D93501A33EE2}" destId="{112A283E-A9A1-4909-8F78-16A77FE42242}" srcOrd="1" destOrd="0" presId="urn:microsoft.com/office/officeart/2005/8/layout/vList3#3"/>
    <dgm:cxn modelId="{84A4A5A3-EEEF-4FF4-B9E3-C8D133A3AF91}" type="presParOf" srcId="{A0B04465-DC8E-4B41-8490-0678757052FB}" destId="{E646E76F-C60C-4F8F-998C-048D096F660F}" srcOrd="3" destOrd="0" presId="urn:microsoft.com/office/officeart/2005/8/layout/vList3#3"/>
    <dgm:cxn modelId="{B86DDAE1-6F72-4509-9DEB-03ADD2046AD6}" type="presParOf" srcId="{A0B04465-DC8E-4B41-8490-0678757052FB}" destId="{16BED68B-A16F-454B-AF5C-2AF4A5EA3949}" srcOrd="4" destOrd="0" presId="urn:microsoft.com/office/officeart/2005/8/layout/vList3#3"/>
    <dgm:cxn modelId="{1A083069-B228-4B05-9FC6-56562F317E2C}" type="presParOf" srcId="{16BED68B-A16F-454B-AF5C-2AF4A5EA3949}" destId="{F98ECEAF-12E8-49D7-9277-4FCFB19E57A7}" srcOrd="0" destOrd="0" presId="urn:microsoft.com/office/officeart/2005/8/layout/vList3#3"/>
    <dgm:cxn modelId="{AB4D3600-4B73-4F07-B46D-3E5B7440FB0E}" type="presParOf" srcId="{16BED68B-A16F-454B-AF5C-2AF4A5EA3949}" destId="{2925DB49-1522-44F4-A0CD-634433AA2F3D}" srcOrd="1" destOrd="0" presId="urn:microsoft.com/office/officeart/2005/8/layout/vList3#3"/>
    <dgm:cxn modelId="{5C6CAB48-0BBC-4FB6-91FE-9CE819C6E5A6}" type="presParOf" srcId="{A0B04465-DC8E-4B41-8490-0678757052FB}" destId="{BDD83448-3A35-498C-B8B1-BBDD2B69549B}" srcOrd="5" destOrd="0" presId="urn:microsoft.com/office/officeart/2005/8/layout/vList3#3"/>
    <dgm:cxn modelId="{DE3FFCD8-E997-416F-9EF3-F15C7E74C6BB}" type="presParOf" srcId="{A0B04465-DC8E-4B41-8490-0678757052FB}" destId="{45CD316E-0AB6-4773-B325-406C19F54D41}" srcOrd="6" destOrd="0" presId="urn:microsoft.com/office/officeart/2005/8/layout/vList3#3"/>
    <dgm:cxn modelId="{199BB554-C590-47A7-B2A1-EBC8E1D8D78C}" type="presParOf" srcId="{45CD316E-0AB6-4773-B325-406C19F54D41}" destId="{18B09568-EDA1-4153-A542-0C3848009D60}" srcOrd="0" destOrd="0" presId="urn:microsoft.com/office/officeart/2005/8/layout/vList3#3"/>
    <dgm:cxn modelId="{6029311E-A702-42ED-A5F6-55DA4755010F}" type="presParOf" srcId="{45CD316E-0AB6-4773-B325-406C19F54D41}" destId="{BD4751E7-D8AE-41D6-A9C3-4473CFD4562E}" srcOrd="1" destOrd="0" presId="urn:microsoft.com/office/officeart/2005/8/layout/vList3#3"/>
    <dgm:cxn modelId="{8E9F7323-E565-4406-B270-0BF36EFF6CB9}" type="presParOf" srcId="{A0B04465-DC8E-4B41-8490-0678757052FB}" destId="{F4F81721-1E15-4B3B-AF63-6A49292522E5}" srcOrd="7" destOrd="0" presId="urn:microsoft.com/office/officeart/2005/8/layout/vList3#3"/>
    <dgm:cxn modelId="{A0ACDAA8-98A2-4E58-A963-7545789FF2C1}" type="presParOf" srcId="{A0B04465-DC8E-4B41-8490-0678757052FB}" destId="{B8FF49A8-86CF-4DC2-928A-59E04C2F7319}" srcOrd="8" destOrd="0" presId="urn:microsoft.com/office/officeart/2005/8/layout/vList3#3"/>
    <dgm:cxn modelId="{5C2EBF0A-5A56-43B7-BB1E-3C818027E45E}" type="presParOf" srcId="{B8FF49A8-86CF-4DC2-928A-59E04C2F7319}" destId="{8E0B73AE-1E6E-440A-8D43-E477EC899A82}" srcOrd="0" destOrd="0" presId="urn:microsoft.com/office/officeart/2005/8/layout/vList3#3"/>
    <dgm:cxn modelId="{3AD62BD2-E3A7-49E1-9EE4-D924B9C1A8D8}" type="presParOf" srcId="{B8FF49A8-86CF-4DC2-928A-59E04C2F7319}" destId="{B3C9EB74-04CE-42BF-9CB6-E6FB8F287CFF}" srcOrd="1" destOrd="0" presId="urn:microsoft.com/office/officeart/2005/8/layout/vList3#3"/>
    <dgm:cxn modelId="{1EAEE6B9-B8CB-407F-96E2-FAEB7B06AAB2}" type="presParOf" srcId="{A0B04465-DC8E-4B41-8490-0678757052FB}" destId="{35D1AAF1-939B-4383-BA00-85230AA4FF57}" srcOrd="9" destOrd="0" presId="urn:microsoft.com/office/officeart/2005/8/layout/vList3#3"/>
    <dgm:cxn modelId="{97C376ED-C2A6-4379-A194-42D6CD3DEB6A}" type="presParOf" srcId="{A0B04465-DC8E-4B41-8490-0678757052FB}" destId="{BE1B29FF-ABE8-48CB-A683-4210AF9E5863}" srcOrd="10" destOrd="0" presId="urn:microsoft.com/office/officeart/2005/8/layout/vList3#3"/>
    <dgm:cxn modelId="{0B98D4A3-3A1E-4D35-BB11-7AD4481D3A01}" type="presParOf" srcId="{BE1B29FF-ABE8-48CB-A683-4210AF9E5863}" destId="{528572D3-2B09-47A2-A96B-0F7875711776}" srcOrd="0" destOrd="0" presId="urn:microsoft.com/office/officeart/2005/8/layout/vList3#3"/>
    <dgm:cxn modelId="{656A33E9-1E96-4D52-9502-2B25E8281828}" type="presParOf" srcId="{BE1B29FF-ABE8-48CB-A683-4210AF9E5863}" destId="{1466E79C-70BC-4005-9C33-903C30AA51A1}" srcOrd="1" destOrd="0" presId="urn:microsoft.com/office/officeart/2005/8/layout/vList3#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60588BB-25F7-4344-8B28-491F59129F8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630BB383-C841-4AB3-9D65-EB30FBDD137B}">
      <dgm:prSet phldrT="[Текст]" custT="1"/>
      <dgm:spPr/>
      <dgm:t>
        <a:bodyPr/>
        <a:lstStyle/>
        <a:p>
          <a:pPr algn="just"/>
          <a:r>
            <a:rPr lang="en-US" sz="1600" b="1" dirty="0" smtClean="0">
              <a:latin typeface="Times New Roman" pitchFamily="18" charset="0"/>
              <a:cs typeface="Times New Roman" pitchFamily="18" charset="0"/>
            </a:rPr>
            <a:t>The activities of the Counseling Office of the  Accounts Chamber</a:t>
          </a:r>
        </a:p>
        <a:p>
          <a:pPr algn="just"/>
          <a:r>
            <a:rPr lang="en-US" sz="1400" b="1" dirty="0" smtClean="0">
              <a:latin typeface="Times New Roman" pitchFamily="18" charset="0"/>
              <a:cs typeface="Times New Roman" pitchFamily="18" charset="0"/>
            </a:rPr>
            <a:t>(personal reception of 126 citizens)</a:t>
          </a:r>
          <a:endParaRPr lang="ru-RU" sz="1400" b="1" dirty="0">
            <a:latin typeface="Times New Roman" pitchFamily="18" charset="0"/>
            <a:cs typeface="Times New Roman" pitchFamily="18" charset="0"/>
          </a:endParaRPr>
        </a:p>
      </dgm:t>
    </dgm:pt>
    <dgm:pt modelId="{1415879D-28ED-48ED-8745-CF9D598D1F86}" type="parTrans" cxnId="{BE544B67-1495-4930-962C-434DD82EF35D}">
      <dgm:prSet/>
      <dgm:spPr/>
      <dgm:t>
        <a:bodyPr/>
        <a:lstStyle/>
        <a:p>
          <a:endParaRPr lang="ru-RU"/>
        </a:p>
      </dgm:t>
    </dgm:pt>
    <dgm:pt modelId="{D6AC34AB-8ADF-4E85-9F32-F03E0B744564}" type="sibTrans" cxnId="{BE544B67-1495-4930-962C-434DD82EF35D}">
      <dgm:prSet/>
      <dgm:spPr/>
      <dgm:t>
        <a:bodyPr/>
        <a:lstStyle/>
        <a:p>
          <a:endParaRPr lang="ru-RU"/>
        </a:p>
      </dgm:t>
    </dgm:pt>
    <dgm:pt modelId="{B6410CA7-35A3-4026-9281-4D7BF9E56D8A}">
      <dgm:prSet phldrT="[Текст]" custT="1"/>
      <dgm:spPr/>
      <dgm:t>
        <a:bodyPr/>
        <a:lstStyle/>
        <a:p>
          <a:pPr algn="just">
            <a:spcAft>
              <a:spcPts val="0"/>
            </a:spcAft>
          </a:pPr>
          <a:r>
            <a:rPr lang="en-US" sz="1600" b="1" dirty="0" smtClean="0">
              <a:latin typeface="Times New Roman" pitchFamily="18" charset="0"/>
              <a:cs typeface="Times New Roman" pitchFamily="18" charset="0"/>
            </a:rPr>
            <a:t>Analysis of applications of citizens on violations of budgetary legislation and taking into consideration of a corresponding information during planning of control activities and carrying out of audits</a:t>
          </a:r>
        </a:p>
        <a:p>
          <a:pPr algn="just">
            <a:spcAft>
              <a:spcPts val="0"/>
            </a:spcAft>
          </a:pPr>
          <a:r>
            <a:rPr lang="en-US" sz="1400" b="1" dirty="0" smtClean="0">
              <a:latin typeface="Times New Roman" pitchFamily="18" charset="0"/>
              <a:cs typeface="Times New Roman" pitchFamily="18" charset="0"/>
            </a:rPr>
            <a:t>(2279 applications of the citizens were registered and considered.</a:t>
          </a:r>
        </a:p>
        <a:p>
          <a:pPr algn="just">
            <a:spcAft>
              <a:spcPts val="0"/>
            </a:spcAft>
          </a:pPr>
          <a:r>
            <a:rPr lang="en-US" sz="1400" b="1" dirty="0" smtClean="0">
              <a:latin typeface="Times New Roman" pitchFamily="18" charset="0"/>
              <a:cs typeface="Times New Roman" pitchFamily="18" charset="0"/>
            </a:rPr>
            <a:t>42 applications were taken into account in planned control activities for 2013,</a:t>
          </a:r>
        </a:p>
        <a:p>
          <a:pPr algn="just">
            <a:spcAft>
              <a:spcPts val="0"/>
            </a:spcAft>
          </a:pPr>
          <a:r>
            <a:rPr lang="en-US" sz="1400" b="1" dirty="0" smtClean="0">
              <a:latin typeface="Times New Roman" pitchFamily="18" charset="0"/>
              <a:cs typeface="Times New Roman" pitchFamily="18" charset="0"/>
            </a:rPr>
            <a:t>18 applications are assumed to be taken into account for 2014)</a:t>
          </a:r>
          <a:endParaRPr lang="ru-RU" sz="1400" b="1" dirty="0">
            <a:latin typeface="Times New Roman" pitchFamily="18" charset="0"/>
            <a:cs typeface="Times New Roman" pitchFamily="18" charset="0"/>
          </a:endParaRPr>
        </a:p>
      </dgm:t>
    </dgm:pt>
    <dgm:pt modelId="{FD68FD52-1B52-4F32-BE3C-4128067B9413}" type="parTrans" cxnId="{87EEBCF8-016E-475E-A7AC-0A0650BF5311}">
      <dgm:prSet/>
      <dgm:spPr/>
      <dgm:t>
        <a:bodyPr/>
        <a:lstStyle/>
        <a:p>
          <a:endParaRPr lang="ru-RU"/>
        </a:p>
      </dgm:t>
    </dgm:pt>
    <dgm:pt modelId="{D46231D0-EAE7-46F1-BE6C-9CA3F0B532C5}" type="sibTrans" cxnId="{87EEBCF8-016E-475E-A7AC-0A0650BF5311}">
      <dgm:prSet/>
      <dgm:spPr/>
      <dgm:t>
        <a:bodyPr/>
        <a:lstStyle/>
        <a:p>
          <a:endParaRPr lang="ru-RU"/>
        </a:p>
      </dgm:t>
    </dgm:pt>
    <dgm:pt modelId="{CF04678B-DE04-4C06-85B7-8CF532B6D30B}">
      <dgm:prSet phldrT="[Текст]" custT="1"/>
      <dgm:spPr/>
      <dgm:t>
        <a:bodyPr/>
        <a:lstStyle/>
        <a:p>
          <a:pPr>
            <a:spcAft>
              <a:spcPts val="0"/>
            </a:spcAft>
          </a:pPr>
          <a:r>
            <a:rPr lang="en-US" sz="1600" b="1" dirty="0" smtClean="0">
              <a:latin typeface="Times New Roman" pitchFamily="18" charset="0"/>
              <a:cs typeface="Times New Roman" pitchFamily="18" charset="0"/>
            </a:rPr>
            <a:t>Feedback with the citizens, applied to the Accounts Chamber</a:t>
          </a:r>
        </a:p>
        <a:p>
          <a:pPr>
            <a:spcAft>
              <a:spcPts val="0"/>
            </a:spcAft>
          </a:pPr>
          <a:r>
            <a:rPr lang="en-US" sz="1400" b="1" dirty="0" smtClean="0">
              <a:latin typeface="Times New Roman" pitchFamily="18" charset="0"/>
              <a:cs typeface="Times New Roman" pitchFamily="18" charset="0"/>
            </a:rPr>
            <a:t>(1246 notifications on addressing applications to competent bodies and</a:t>
          </a:r>
        </a:p>
        <a:p>
          <a:pPr>
            <a:spcAft>
              <a:spcPts val="0"/>
            </a:spcAft>
          </a:pPr>
          <a:r>
            <a:rPr lang="en-US" sz="1400" b="1" dirty="0" smtClean="0">
              <a:latin typeface="Times New Roman" pitchFamily="18" charset="0"/>
              <a:cs typeface="Times New Roman" pitchFamily="18" charset="0"/>
            </a:rPr>
            <a:t>566 direct explanations were sent to citizens)</a:t>
          </a:r>
          <a:endParaRPr lang="ru-RU" sz="1400" b="1" dirty="0">
            <a:latin typeface="Times New Roman" pitchFamily="18" charset="0"/>
            <a:cs typeface="Times New Roman" pitchFamily="18" charset="0"/>
          </a:endParaRPr>
        </a:p>
      </dgm:t>
    </dgm:pt>
    <dgm:pt modelId="{4ADC90E3-BA87-4DE0-9454-38583C844A76}" type="parTrans" cxnId="{C1C54C68-B9B4-46F0-9822-2439F52ECB98}">
      <dgm:prSet/>
      <dgm:spPr/>
      <dgm:t>
        <a:bodyPr/>
        <a:lstStyle/>
        <a:p>
          <a:endParaRPr lang="ru-RU"/>
        </a:p>
      </dgm:t>
    </dgm:pt>
    <dgm:pt modelId="{EDF4E632-9D04-4A05-A0F7-6E4766AF220F}" type="sibTrans" cxnId="{C1C54C68-B9B4-46F0-9822-2439F52ECB98}">
      <dgm:prSet/>
      <dgm:spPr/>
      <dgm:t>
        <a:bodyPr/>
        <a:lstStyle/>
        <a:p>
          <a:endParaRPr lang="ru-RU"/>
        </a:p>
      </dgm:t>
    </dgm:pt>
    <dgm:pt modelId="{8F88BA86-D511-493D-87DB-B5517C91934C}" type="pres">
      <dgm:prSet presAssocID="{E60588BB-25F7-4344-8B28-491F59129F8F}" presName="linear" presStyleCnt="0">
        <dgm:presLayoutVars>
          <dgm:dir/>
          <dgm:animLvl val="lvl"/>
          <dgm:resizeHandles val="exact"/>
        </dgm:presLayoutVars>
      </dgm:prSet>
      <dgm:spPr/>
      <dgm:t>
        <a:bodyPr/>
        <a:lstStyle/>
        <a:p>
          <a:endParaRPr lang="ru-RU"/>
        </a:p>
      </dgm:t>
    </dgm:pt>
    <dgm:pt modelId="{C3203586-7569-4278-BE9F-C36C5D198E66}" type="pres">
      <dgm:prSet presAssocID="{630BB383-C841-4AB3-9D65-EB30FBDD137B}" presName="parentLin" presStyleCnt="0"/>
      <dgm:spPr/>
    </dgm:pt>
    <dgm:pt modelId="{51DA45AF-3124-4560-9B90-8BE6495C995D}" type="pres">
      <dgm:prSet presAssocID="{630BB383-C841-4AB3-9D65-EB30FBDD137B}" presName="parentLeftMargin" presStyleLbl="node1" presStyleIdx="0" presStyleCnt="3"/>
      <dgm:spPr/>
      <dgm:t>
        <a:bodyPr/>
        <a:lstStyle/>
        <a:p>
          <a:endParaRPr lang="ru-RU"/>
        </a:p>
      </dgm:t>
    </dgm:pt>
    <dgm:pt modelId="{71B2932C-977D-4C32-B9A8-D79F65A71BA8}" type="pres">
      <dgm:prSet presAssocID="{630BB383-C841-4AB3-9D65-EB30FBDD137B}" presName="parentText" presStyleLbl="node1" presStyleIdx="0" presStyleCnt="3" custScaleX="120757" custScaleY="34192" custLinFactNeighborX="61592" custLinFactNeighborY="-36300">
        <dgm:presLayoutVars>
          <dgm:chMax val="0"/>
          <dgm:bulletEnabled val="1"/>
        </dgm:presLayoutVars>
      </dgm:prSet>
      <dgm:spPr/>
      <dgm:t>
        <a:bodyPr/>
        <a:lstStyle/>
        <a:p>
          <a:endParaRPr lang="ru-RU"/>
        </a:p>
      </dgm:t>
    </dgm:pt>
    <dgm:pt modelId="{A16477DB-677F-4906-A787-478291D392A9}" type="pres">
      <dgm:prSet presAssocID="{630BB383-C841-4AB3-9D65-EB30FBDD137B}" presName="negativeSpace" presStyleCnt="0"/>
      <dgm:spPr/>
    </dgm:pt>
    <dgm:pt modelId="{97E6761F-B6A9-4C98-BB14-C8D7968B4BC8}" type="pres">
      <dgm:prSet presAssocID="{630BB383-C841-4AB3-9D65-EB30FBDD137B}" presName="childText" presStyleLbl="conFgAcc1" presStyleIdx="0" presStyleCnt="3" custScaleX="88081" custScaleY="41566" custLinFactNeighborX="8931" custLinFactNeighborY="-9445">
        <dgm:presLayoutVars>
          <dgm:bulletEnabled val="1"/>
        </dgm:presLayoutVars>
      </dgm:prSet>
      <dgm:spPr/>
    </dgm:pt>
    <dgm:pt modelId="{E30877ED-25BA-4133-8FC0-471F4CD087AC}" type="pres">
      <dgm:prSet presAssocID="{D6AC34AB-8ADF-4E85-9F32-F03E0B744564}" presName="spaceBetweenRectangles" presStyleCnt="0"/>
      <dgm:spPr/>
    </dgm:pt>
    <dgm:pt modelId="{DFD29638-E47C-4448-855A-1B80C553D619}" type="pres">
      <dgm:prSet presAssocID="{B6410CA7-35A3-4026-9281-4D7BF9E56D8A}" presName="parentLin" presStyleCnt="0"/>
      <dgm:spPr/>
    </dgm:pt>
    <dgm:pt modelId="{400A215C-6A83-4163-A44A-116BAEED0296}" type="pres">
      <dgm:prSet presAssocID="{B6410CA7-35A3-4026-9281-4D7BF9E56D8A}" presName="parentLeftMargin" presStyleLbl="node1" presStyleIdx="0" presStyleCnt="3"/>
      <dgm:spPr/>
      <dgm:t>
        <a:bodyPr/>
        <a:lstStyle/>
        <a:p>
          <a:endParaRPr lang="ru-RU"/>
        </a:p>
      </dgm:t>
    </dgm:pt>
    <dgm:pt modelId="{2573FDE1-B2B3-493E-99E0-5C059045C32E}" type="pres">
      <dgm:prSet presAssocID="{B6410CA7-35A3-4026-9281-4D7BF9E56D8A}" presName="parentText" presStyleLbl="node1" presStyleIdx="1" presStyleCnt="3" custScaleX="122382" custScaleY="75620" custLinFactNeighborX="61592" custLinFactNeighborY="-10471">
        <dgm:presLayoutVars>
          <dgm:chMax val="0"/>
          <dgm:bulletEnabled val="1"/>
        </dgm:presLayoutVars>
      </dgm:prSet>
      <dgm:spPr/>
      <dgm:t>
        <a:bodyPr/>
        <a:lstStyle/>
        <a:p>
          <a:endParaRPr lang="ru-RU"/>
        </a:p>
      </dgm:t>
    </dgm:pt>
    <dgm:pt modelId="{55868436-4EF1-43B6-9C24-AF12F883A251}" type="pres">
      <dgm:prSet presAssocID="{B6410CA7-35A3-4026-9281-4D7BF9E56D8A}" presName="negativeSpace" presStyleCnt="0"/>
      <dgm:spPr/>
    </dgm:pt>
    <dgm:pt modelId="{6BD4BC50-F085-4056-BBB4-9BE81C8BBDEB}" type="pres">
      <dgm:prSet presAssocID="{B6410CA7-35A3-4026-9281-4D7BF9E56D8A}" presName="childText" presStyleLbl="conFgAcc1" presStyleIdx="1" presStyleCnt="3" custScaleX="88085" custScaleY="48910" custLinFactNeighborX="8931" custLinFactNeighborY="28371">
        <dgm:presLayoutVars>
          <dgm:bulletEnabled val="1"/>
        </dgm:presLayoutVars>
      </dgm:prSet>
      <dgm:spPr/>
    </dgm:pt>
    <dgm:pt modelId="{EBF9B72F-E14F-490D-9267-42721E1BB32D}" type="pres">
      <dgm:prSet presAssocID="{D46231D0-EAE7-46F1-BE6C-9CA3F0B532C5}" presName="spaceBetweenRectangles" presStyleCnt="0"/>
      <dgm:spPr/>
    </dgm:pt>
    <dgm:pt modelId="{F057BF10-6427-48EE-B3B2-4267F3B2805C}" type="pres">
      <dgm:prSet presAssocID="{CF04678B-DE04-4C06-85B7-8CF532B6D30B}" presName="parentLin" presStyleCnt="0"/>
      <dgm:spPr/>
    </dgm:pt>
    <dgm:pt modelId="{E18EFC76-A43F-4B0B-90E6-4FCDE41F1E88}" type="pres">
      <dgm:prSet presAssocID="{CF04678B-DE04-4C06-85B7-8CF532B6D30B}" presName="parentLeftMargin" presStyleLbl="node1" presStyleIdx="1" presStyleCnt="3"/>
      <dgm:spPr/>
      <dgm:t>
        <a:bodyPr/>
        <a:lstStyle/>
        <a:p>
          <a:endParaRPr lang="ru-RU"/>
        </a:p>
      </dgm:t>
    </dgm:pt>
    <dgm:pt modelId="{93026B1D-159A-43FF-81FE-42E8C6203CC6}" type="pres">
      <dgm:prSet presAssocID="{CF04678B-DE04-4C06-85B7-8CF532B6D30B}" presName="parentText" presStyleLbl="node1" presStyleIdx="2" presStyleCnt="3" custScaleX="122360" custScaleY="42221" custLinFactNeighborX="78614" custLinFactNeighborY="8942">
        <dgm:presLayoutVars>
          <dgm:chMax val="0"/>
          <dgm:bulletEnabled val="1"/>
        </dgm:presLayoutVars>
      </dgm:prSet>
      <dgm:spPr/>
      <dgm:t>
        <a:bodyPr/>
        <a:lstStyle/>
        <a:p>
          <a:endParaRPr lang="ru-RU"/>
        </a:p>
      </dgm:t>
    </dgm:pt>
    <dgm:pt modelId="{BC793A21-9116-49A1-90E6-BA9D1AAE38D1}" type="pres">
      <dgm:prSet presAssocID="{CF04678B-DE04-4C06-85B7-8CF532B6D30B}" presName="negativeSpace" presStyleCnt="0"/>
      <dgm:spPr/>
    </dgm:pt>
    <dgm:pt modelId="{C913666F-9F75-488A-9CCA-7C09004E6891}" type="pres">
      <dgm:prSet presAssocID="{CF04678B-DE04-4C06-85B7-8CF532B6D30B}" presName="childText" presStyleLbl="conFgAcc1" presStyleIdx="2" presStyleCnt="3" custScaleX="88085" custScaleY="43115" custLinFactNeighborX="9782" custLinFactNeighborY="79114">
        <dgm:presLayoutVars>
          <dgm:bulletEnabled val="1"/>
        </dgm:presLayoutVars>
      </dgm:prSet>
      <dgm:spPr/>
    </dgm:pt>
  </dgm:ptLst>
  <dgm:cxnLst>
    <dgm:cxn modelId="{87EEBCF8-016E-475E-A7AC-0A0650BF5311}" srcId="{E60588BB-25F7-4344-8B28-491F59129F8F}" destId="{B6410CA7-35A3-4026-9281-4D7BF9E56D8A}" srcOrd="1" destOrd="0" parTransId="{FD68FD52-1B52-4F32-BE3C-4128067B9413}" sibTransId="{D46231D0-EAE7-46F1-BE6C-9CA3F0B532C5}"/>
    <dgm:cxn modelId="{1F3983A0-7473-4984-9C5C-CB6CABE39DE1}" type="presOf" srcId="{630BB383-C841-4AB3-9D65-EB30FBDD137B}" destId="{51DA45AF-3124-4560-9B90-8BE6495C995D}" srcOrd="0" destOrd="0" presId="urn:microsoft.com/office/officeart/2005/8/layout/list1"/>
    <dgm:cxn modelId="{C1C54C68-B9B4-46F0-9822-2439F52ECB98}" srcId="{E60588BB-25F7-4344-8B28-491F59129F8F}" destId="{CF04678B-DE04-4C06-85B7-8CF532B6D30B}" srcOrd="2" destOrd="0" parTransId="{4ADC90E3-BA87-4DE0-9454-38583C844A76}" sibTransId="{EDF4E632-9D04-4A05-A0F7-6E4766AF220F}"/>
    <dgm:cxn modelId="{BE544B67-1495-4930-962C-434DD82EF35D}" srcId="{E60588BB-25F7-4344-8B28-491F59129F8F}" destId="{630BB383-C841-4AB3-9D65-EB30FBDD137B}" srcOrd="0" destOrd="0" parTransId="{1415879D-28ED-48ED-8745-CF9D598D1F86}" sibTransId="{D6AC34AB-8ADF-4E85-9F32-F03E0B744564}"/>
    <dgm:cxn modelId="{CEADBD12-2464-4835-ACE7-3C67A201F74A}" type="presOf" srcId="{B6410CA7-35A3-4026-9281-4D7BF9E56D8A}" destId="{400A215C-6A83-4163-A44A-116BAEED0296}" srcOrd="0" destOrd="0" presId="urn:microsoft.com/office/officeart/2005/8/layout/list1"/>
    <dgm:cxn modelId="{44671495-B7F9-4C58-9E6D-E48D76E20FF0}" type="presOf" srcId="{E60588BB-25F7-4344-8B28-491F59129F8F}" destId="{8F88BA86-D511-493D-87DB-B5517C91934C}" srcOrd="0" destOrd="0" presId="urn:microsoft.com/office/officeart/2005/8/layout/list1"/>
    <dgm:cxn modelId="{ABFAAD05-9716-4856-A140-0C3A76D88F49}" type="presOf" srcId="{B6410CA7-35A3-4026-9281-4D7BF9E56D8A}" destId="{2573FDE1-B2B3-493E-99E0-5C059045C32E}" srcOrd="1" destOrd="0" presId="urn:microsoft.com/office/officeart/2005/8/layout/list1"/>
    <dgm:cxn modelId="{724B651E-0D9B-4C29-8806-67415B06784E}" type="presOf" srcId="{CF04678B-DE04-4C06-85B7-8CF532B6D30B}" destId="{E18EFC76-A43F-4B0B-90E6-4FCDE41F1E88}" srcOrd="0" destOrd="0" presId="urn:microsoft.com/office/officeart/2005/8/layout/list1"/>
    <dgm:cxn modelId="{5C8492EA-499F-402E-AA1E-F9E26E390D61}" type="presOf" srcId="{CF04678B-DE04-4C06-85B7-8CF532B6D30B}" destId="{93026B1D-159A-43FF-81FE-42E8C6203CC6}" srcOrd="1" destOrd="0" presId="urn:microsoft.com/office/officeart/2005/8/layout/list1"/>
    <dgm:cxn modelId="{E76D8B8C-E587-4DDC-BC55-501156A82C8A}" type="presOf" srcId="{630BB383-C841-4AB3-9D65-EB30FBDD137B}" destId="{71B2932C-977D-4C32-B9A8-D79F65A71BA8}" srcOrd="1" destOrd="0" presId="urn:microsoft.com/office/officeart/2005/8/layout/list1"/>
    <dgm:cxn modelId="{C610DE2A-6929-4C39-B75A-7E003DE0AD78}" type="presParOf" srcId="{8F88BA86-D511-493D-87DB-B5517C91934C}" destId="{C3203586-7569-4278-BE9F-C36C5D198E66}" srcOrd="0" destOrd="0" presId="urn:microsoft.com/office/officeart/2005/8/layout/list1"/>
    <dgm:cxn modelId="{DFC3315C-DC7B-4D07-8B51-B3C3D0FE4545}" type="presParOf" srcId="{C3203586-7569-4278-BE9F-C36C5D198E66}" destId="{51DA45AF-3124-4560-9B90-8BE6495C995D}" srcOrd="0" destOrd="0" presId="urn:microsoft.com/office/officeart/2005/8/layout/list1"/>
    <dgm:cxn modelId="{87D054D3-E71D-4AA2-9D5B-814320DB39F4}" type="presParOf" srcId="{C3203586-7569-4278-BE9F-C36C5D198E66}" destId="{71B2932C-977D-4C32-B9A8-D79F65A71BA8}" srcOrd="1" destOrd="0" presId="urn:microsoft.com/office/officeart/2005/8/layout/list1"/>
    <dgm:cxn modelId="{BA681D17-6074-42A7-B4BD-FC18309D9642}" type="presParOf" srcId="{8F88BA86-D511-493D-87DB-B5517C91934C}" destId="{A16477DB-677F-4906-A787-478291D392A9}" srcOrd="1" destOrd="0" presId="urn:microsoft.com/office/officeart/2005/8/layout/list1"/>
    <dgm:cxn modelId="{07D04BD7-819A-4BB6-B8EA-777CA1E97870}" type="presParOf" srcId="{8F88BA86-D511-493D-87DB-B5517C91934C}" destId="{97E6761F-B6A9-4C98-BB14-C8D7968B4BC8}" srcOrd="2" destOrd="0" presId="urn:microsoft.com/office/officeart/2005/8/layout/list1"/>
    <dgm:cxn modelId="{0D9F434D-CF42-4240-83FD-B255B001290B}" type="presParOf" srcId="{8F88BA86-D511-493D-87DB-B5517C91934C}" destId="{E30877ED-25BA-4133-8FC0-471F4CD087AC}" srcOrd="3" destOrd="0" presId="urn:microsoft.com/office/officeart/2005/8/layout/list1"/>
    <dgm:cxn modelId="{6D902DD8-A75E-4E1B-A1E8-C2524585B41C}" type="presParOf" srcId="{8F88BA86-D511-493D-87DB-B5517C91934C}" destId="{DFD29638-E47C-4448-855A-1B80C553D619}" srcOrd="4" destOrd="0" presId="urn:microsoft.com/office/officeart/2005/8/layout/list1"/>
    <dgm:cxn modelId="{7636FDF6-B269-4F80-9E8F-775EB789E08A}" type="presParOf" srcId="{DFD29638-E47C-4448-855A-1B80C553D619}" destId="{400A215C-6A83-4163-A44A-116BAEED0296}" srcOrd="0" destOrd="0" presId="urn:microsoft.com/office/officeart/2005/8/layout/list1"/>
    <dgm:cxn modelId="{2D6A40E6-223D-4158-A599-F7F6AAB3C01C}" type="presParOf" srcId="{DFD29638-E47C-4448-855A-1B80C553D619}" destId="{2573FDE1-B2B3-493E-99E0-5C059045C32E}" srcOrd="1" destOrd="0" presId="urn:microsoft.com/office/officeart/2005/8/layout/list1"/>
    <dgm:cxn modelId="{52AE7CEF-A960-498E-AA5F-399B162259B4}" type="presParOf" srcId="{8F88BA86-D511-493D-87DB-B5517C91934C}" destId="{55868436-4EF1-43B6-9C24-AF12F883A251}" srcOrd="5" destOrd="0" presId="urn:microsoft.com/office/officeart/2005/8/layout/list1"/>
    <dgm:cxn modelId="{320B8BDF-0BA6-4628-8BB1-340C2C3A3F49}" type="presParOf" srcId="{8F88BA86-D511-493D-87DB-B5517C91934C}" destId="{6BD4BC50-F085-4056-BBB4-9BE81C8BBDEB}" srcOrd="6" destOrd="0" presId="urn:microsoft.com/office/officeart/2005/8/layout/list1"/>
    <dgm:cxn modelId="{487D08F4-5627-4CD6-A3A2-623BE1A124E7}" type="presParOf" srcId="{8F88BA86-D511-493D-87DB-B5517C91934C}" destId="{EBF9B72F-E14F-490D-9267-42721E1BB32D}" srcOrd="7" destOrd="0" presId="urn:microsoft.com/office/officeart/2005/8/layout/list1"/>
    <dgm:cxn modelId="{A3205ABF-5AC8-442C-A64D-73B2D2406CFB}" type="presParOf" srcId="{8F88BA86-D511-493D-87DB-B5517C91934C}" destId="{F057BF10-6427-48EE-B3B2-4267F3B2805C}" srcOrd="8" destOrd="0" presId="urn:microsoft.com/office/officeart/2005/8/layout/list1"/>
    <dgm:cxn modelId="{F36EEB81-612A-4F2D-814F-0FA1E6F01448}" type="presParOf" srcId="{F057BF10-6427-48EE-B3B2-4267F3B2805C}" destId="{E18EFC76-A43F-4B0B-90E6-4FCDE41F1E88}" srcOrd="0" destOrd="0" presId="urn:microsoft.com/office/officeart/2005/8/layout/list1"/>
    <dgm:cxn modelId="{D274CAE1-2F09-4C45-AB5D-078B4C722EA9}" type="presParOf" srcId="{F057BF10-6427-48EE-B3B2-4267F3B2805C}" destId="{93026B1D-159A-43FF-81FE-42E8C6203CC6}" srcOrd="1" destOrd="0" presId="urn:microsoft.com/office/officeart/2005/8/layout/list1"/>
    <dgm:cxn modelId="{E429DB09-F254-4CAC-B79B-0DD05A48239B}" type="presParOf" srcId="{8F88BA86-D511-493D-87DB-B5517C91934C}" destId="{BC793A21-9116-49A1-90E6-BA9D1AAE38D1}" srcOrd="9" destOrd="0" presId="urn:microsoft.com/office/officeart/2005/8/layout/list1"/>
    <dgm:cxn modelId="{D48C6C4A-0F77-4395-949F-C973ECD5AC1A}" type="presParOf" srcId="{8F88BA86-D511-493D-87DB-B5517C91934C}" destId="{C913666F-9F75-488A-9CCA-7C09004E6891}"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57AA1F-15D5-498A-B99E-B4CDDFB6E869}">
      <dsp:nvSpPr>
        <dsp:cNvPr id="0" name=""/>
        <dsp:cNvSpPr/>
      </dsp:nvSpPr>
      <dsp:spPr>
        <a:xfrm>
          <a:off x="3624931" y="1574516"/>
          <a:ext cx="1985711" cy="683492"/>
        </a:xfrm>
        <a:custGeom>
          <a:avLst/>
          <a:gdLst/>
          <a:ahLst/>
          <a:cxnLst/>
          <a:rect l="0" t="0" r="0" b="0"/>
          <a:pathLst>
            <a:path>
              <a:moveTo>
                <a:pt x="0" y="0"/>
              </a:moveTo>
              <a:lnTo>
                <a:pt x="0" y="465780"/>
              </a:lnTo>
              <a:lnTo>
                <a:pt x="1985711" y="465780"/>
              </a:lnTo>
              <a:lnTo>
                <a:pt x="1985711" y="6834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AE59A0-EB8C-409E-864D-9ED65D9D9A7F}">
      <dsp:nvSpPr>
        <dsp:cNvPr id="0" name=""/>
        <dsp:cNvSpPr/>
      </dsp:nvSpPr>
      <dsp:spPr>
        <a:xfrm>
          <a:off x="1726269" y="1574516"/>
          <a:ext cx="1898662" cy="683492"/>
        </a:xfrm>
        <a:custGeom>
          <a:avLst/>
          <a:gdLst/>
          <a:ahLst/>
          <a:cxnLst/>
          <a:rect l="0" t="0" r="0" b="0"/>
          <a:pathLst>
            <a:path>
              <a:moveTo>
                <a:pt x="1898662" y="0"/>
              </a:moveTo>
              <a:lnTo>
                <a:pt x="1898662" y="465780"/>
              </a:lnTo>
              <a:lnTo>
                <a:pt x="0" y="465780"/>
              </a:lnTo>
              <a:lnTo>
                <a:pt x="0" y="68349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42A22CE-200D-445B-AA90-FC582F03D99D}">
      <dsp:nvSpPr>
        <dsp:cNvPr id="0" name=""/>
        <dsp:cNvSpPr/>
      </dsp:nvSpPr>
      <dsp:spPr>
        <a:xfrm>
          <a:off x="2449873" y="82191"/>
          <a:ext cx="2350117" cy="149232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F96107-53C5-48CC-B6AC-A6B789447D60}">
      <dsp:nvSpPr>
        <dsp:cNvPr id="0" name=""/>
        <dsp:cNvSpPr/>
      </dsp:nvSpPr>
      <dsp:spPr>
        <a:xfrm>
          <a:off x="2710997" y="330259"/>
          <a:ext cx="2350117" cy="149232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accent2"/>
              </a:solidFill>
              <a:effectLst>
                <a:outerShdw blurRad="38100" dist="38100" dir="2700000" algn="tl">
                  <a:srgbClr val="000000"/>
                </a:outerShdw>
              </a:effectLst>
              <a:latin typeface="Arial" charset="0"/>
              <a:ea typeface="+mn-ea"/>
              <a:cs typeface="+mn-cs"/>
            </a:rPr>
            <a:t>the Accounts Chamber of the Russian Federation</a:t>
          </a:r>
          <a:endParaRPr lang="ru-RU" sz="2000" b="1" kern="1200" dirty="0" smtClean="0">
            <a:solidFill>
              <a:schemeClr val="accent2"/>
            </a:solidFill>
            <a:effectLst>
              <a:outerShdw blurRad="38100" dist="38100" dir="2700000" algn="tl">
                <a:srgbClr val="000000"/>
              </a:outerShdw>
            </a:effectLst>
            <a:latin typeface="Arial" charset="0"/>
            <a:ea typeface="+mn-ea"/>
            <a:cs typeface="+mn-cs"/>
          </a:endParaRPr>
        </a:p>
      </dsp:txBody>
      <dsp:txXfrm>
        <a:off x="2754706" y="373968"/>
        <a:ext cx="2262699" cy="1404906"/>
      </dsp:txXfrm>
    </dsp:sp>
    <dsp:sp modelId="{E6755E8F-C027-4940-A828-6F30D09C4A5A}">
      <dsp:nvSpPr>
        <dsp:cNvPr id="0" name=""/>
        <dsp:cNvSpPr/>
      </dsp:nvSpPr>
      <dsp:spPr>
        <a:xfrm>
          <a:off x="1682" y="2258009"/>
          <a:ext cx="3449173" cy="18143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CD4DCD-202F-4099-9954-325CAB318299}">
      <dsp:nvSpPr>
        <dsp:cNvPr id="0" name=""/>
        <dsp:cNvSpPr/>
      </dsp:nvSpPr>
      <dsp:spPr>
        <a:xfrm>
          <a:off x="262806" y="2506077"/>
          <a:ext cx="3449173" cy="181439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accent2"/>
              </a:solidFill>
              <a:effectLst>
                <a:outerShdw blurRad="38100" dist="38100" dir="2700000" algn="tl">
                  <a:srgbClr val="000000"/>
                </a:outerShdw>
              </a:effectLst>
              <a:latin typeface="Arial" charset="0"/>
              <a:ea typeface="+mn-ea"/>
              <a:cs typeface="+mn-cs"/>
            </a:rPr>
            <a:t>Supervising public body: </a:t>
          </a:r>
        </a:p>
        <a:p>
          <a:pPr lvl="0" algn="ctr" defTabSz="1066800">
            <a:lnSpc>
              <a:spcPct val="90000"/>
            </a:lnSpc>
            <a:spcBef>
              <a:spcPct val="0"/>
            </a:spcBef>
            <a:spcAft>
              <a:spcPct val="35000"/>
            </a:spcAft>
          </a:pPr>
          <a:r>
            <a:rPr lang="en-US" sz="1600" b="1" kern="1200" dirty="0" smtClean="0">
              <a:solidFill>
                <a:schemeClr val="accent2"/>
              </a:solidFill>
              <a:effectLst>
                <a:outerShdw blurRad="38100" dist="38100" dir="2700000" algn="tl">
                  <a:srgbClr val="000000"/>
                </a:outerShdw>
              </a:effectLst>
              <a:latin typeface="Arial" charset="0"/>
              <a:ea typeface="+mn-ea"/>
              <a:cs typeface="+mn-cs"/>
            </a:rPr>
            <a:t>permanent Supreme Audit Institution</a:t>
          </a:r>
          <a:endParaRPr lang="ru-RU" sz="1600" b="1" kern="1200" dirty="0" smtClean="0">
            <a:solidFill>
              <a:schemeClr val="accent2"/>
            </a:solidFill>
            <a:effectLst>
              <a:outerShdw blurRad="38100" dist="38100" dir="2700000" algn="tl">
                <a:srgbClr val="000000"/>
              </a:outerShdw>
            </a:effectLst>
            <a:latin typeface="Arial" charset="0"/>
            <a:ea typeface="+mn-ea"/>
            <a:cs typeface="+mn-cs"/>
          </a:endParaRPr>
        </a:p>
      </dsp:txBody>
      <dsp:txXfrm>
        <a:off x="315948" y="2559219"/>
        <a:ext cx="3342889" cy="1708114"/>
      </dsp:txXfrm>
    </dsp:sp>
    <dsp:sp modelId="{851A7E1F-760D-4012-9E04-221A4541D3CE}">
      <dsp:nvSpPr>
        <dsp:cNvPr id="0" name=""/>
        <dsp:cNvSpPr/>
      </dsp:nvSpPr>
      <dsp:spPr>
        <a:xfrm>
          <a:off x="3973104" y="2258009"/>
          <a:ext cx="3275077" cy="18143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64B741-FCD2-4BEE-A754-04B0820A7E95}">
      <dsp:nvSpPr>
        <dsp:cNvPr id="0" name=""/>
        <dsp:cNvSpPr/>
      </dsp:nvSpPr>
      <dsp:spPr>
        <a:xfrm>
          <a:off x="4234228" y="2506077"/>
          <a:ext cx="3275077" cy="181439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kern="1200" dirty="0" smtClean="0">
              <a:solidFill>
                <a:schemeClr val="accent2"/>
              </a:solidFill>
              <a:effectLst>
                <a:outerShdw blurRad="38100" dist="38100" dir="2700000" algn="tl">
                  <a:srgbClr val="000000"/>
                </a:outerShdw>
              </a:effectLst>
              <a:latin typeface="Arial" charset="0"/>
              <a:ea typeface="+mn-ea"/>
              <a:cs typeface="+mn-cs"/>
            </a:rPr>
            <a:t>Institution of the civil society: </a:t>
          </a:r>
          <a:endParaRPr lang="en-US" sz="1400" b="1" kern="1200" dirty="0" smtClean="0">
            <a:solidFill>
              <a:schemeClr val="accent2"/>
            </a:solidFill>
            <a:effectLst>
              <a:outerShdw blurRad="38100" dist="38100" dir="2700000" algn="tl">
                <a:srgbClr val="000000"/>
              </a:outerShdw>
            </a:effectLst>
            <a:latin typeface="Arial" charset="0"/>
            <a:ea typeface="+mn-ea"/>
            <a:cs typeface="+mn-cs"/>
          </a:endParaRPr>
        </a:p>
        <a:p>
          <a:pPr lvl="0" algn="ctr" defTabSz="1066800">
            <a:lnSpc>
              <a:spcPct val="90000"/>
            </a:lnSpc>
            <a:spcBef>
              <a:spcPct val="0"/>
            </a:spcBef>
            <a:spcAft>
              <a:spcPct val="35000"/>
            </a:spcAft>
          </a:pPr>
          <a:r>
            <a:rPr lang="en-US" sz="1600" b="1" kern="1200" dirty="0" smtClean="0">
              <a:solidFill>
                <a:schemeClr val="accent2"/>
              </a:solidFill>
              <a:effectLst>
                <a:outerShdw blurRad="38100" dist="38100" dir="2700000" algn="tl">
                  <a:srgbClr val="000000"/>
                </a:outerShdw>
              </a:effectLst>
              <a:latin typeface="Arial" charset="0"/>
              <a:ea typeface="+mn-ea"/>
              <a:cs typeface="+mn-cs"/>
            </a:rPr>
            <a:t>is accountable to the Parliament and to all tax payers, through democracy procedures</a:t>
          </a:r>
          <a:endParaRPr lang="ru-RU" sz="2800" b="1" kern="1200" dirty="0" smtClean="0">
            <a:solidFill>
              <a:schemeClr val="accent2"/>
            </a:solidFill>
            <a:effectLst>
              <a:outerShdw blurRad="38100" dist="38100" dir="2700000" algn="tl">
                <a:srgbClr val="000000"/>
              </a:outerShdw>
            </a:effectLst>
            <a:latin typeface="Arial" charset="0"/>
            <a:ea typeface="+mn-ea"/>
            <a:cs typeface="+mn-cs"/>
          </a:endParaRPr>
        </a:p>
      </dsp:txBody>
      <dsp:txXfrm>
        <a:off x="4287370" y="2559219"/>
        <a:ext cx="3168793" cy="17081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EF6629-911D-4801-80B1-EF66352B380E}">
      <dsp:nvSpPr>
        <dsp:cNvPr id="0" name=""/>
        <dsp:cNvSpPr/>
      </dsp:nvSpPr>
      <dsp:spPr>
        <a:xfrm>
          <a:off x="1434" y="1928102"/>
          <a:ext cx="3097872" cy="1266542"/>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lvl="0" algn="ctr" defTabSz="622300">
            <a:lnSpc>
              <a:spcPct val="90000"/>
            </a:lnSpc>
            <a:spcBef>
              <a:spcPct val="0"/>
            </a:spcBef>
            <a:spcAft>
              <a:spcPts val="0"/>
            </a:spcAft>
          </a:pPr>
          <a:r>
            <a:rPr lang="en-US" sz="1400" b="1" kern="1200" dirty="0" smtClean="0">
              <a:effectLst>
                <a:outerShdw blurRad="38100" dist="38100" dir="2700000" algn="tl">
                  <a:srgbClr val="000000">
                    <a:alpha val="43137"/>
                  </a:srgbClr>
                </a:outerShdw>
              </a:effectLst>
            </a:rPr>
            <a:t>Preliminary audit of draft budgets for a corresponding financial year</a:t>
          </a:r>
          <a:r>
            <a:rPr lang="ru-RU" sz="1600" b="0" kern="1200" dirty="0" smtClean="0">
              <a:effectLst>
                <a:outerShdw blurRad="38100" dist="38100" dir="2700000" algn="tl">
                  <a:srgbClr val="000000">
                    <a:alpha val="43137"/>
                  </a:srgbClr>
                </a:outerShdw>
              </a:effectLst>
            </a:rPr>
            <a:t> </a:t>
          </a:r>
          <a:endParaRPr lang="ru-RU" sz="1600" b="0" kern="1200" dirty="0">
            <a:effectLst>
              <a:outerShdw blurRad="38100" dist="38100" dir="2700000" algn="tl">
                <a:srgbClr val="000000">
                  <a:alpha val="43137"/>
                </a:srgbClr>
              </a:outerShdw>
            </a:effectLst>
          </a:endParaRPr>
        </a:p>
      </dsp:txBody>
      <dsp:txXfrm>
        <a:off x="634705" y="1928102"/>
        <a:ext cx="1831330" cy="1266542"/>
      </dsp:txXfrm>
    </dsp:sp>
    <dsp:sp modelId="{FA71BD97-46D8-49BF-83DA-FC1A68958B56}">
      <dsp:nvSpPr>
        <dsp:cNvPr id="0" name=""/>
        <dsp:cNvSpPr/>
      </dsp:nvSpPr>
      <dsp:spPr>
        <a:xfrm>
          <a:off x="2876377" y="1908805"/>
          <a:ext cx="3148900" cy="1305136"/>
        </a:xfrm>
        <a:prstGeom prst="chevron">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b="1" kern="1200" dirty="0" smtClean="0">
              <a:effectLst>
                <a:outerShdw blurRad="38100" dist="38100" dir="2700000" algn="tl">
                  <a:srgbClr val="000000">
                    <a:alpha val="43137"/>
                  </a:srgbClr>
                </a:outerShdw>
              </a:effectLst>
            </a:rPr>
            <a:t>On-going analysis and control</a:t>
          </a:r>
          <a:r>
            <a:rPr lang="ru-RU" sz="1600" b="1" kern="1200" dirty="0" smtClean="0">
              <a:effectLst>
                <a:outerShdw blurRad="38100" dist="38100" dir="2700000" algn="tl">
                  <a:srgbClr val="000000">
                    <a:alpha val="43137"/>
                  </a:srgbClr>
                </a:outerShdw>
              </a:effectLst>
            </a:rPr>
            <a:t> </a:t>
          </a:r>
          <a:r>
            <a:rPr lang="ru-RU" sz="1600" b="0" kern="1200" dirty="0" smtClean="0">
              <a:effectLst>
                <a:outerShdw blurRad="38100" dist="38100" dir="2700000" algn="tl">
                  <a:srgbClr val="000000">
                    <a:alpha val="43137"/>
                  </a:srgbClr>
                </a:outerShdw>
              </a:effectLst>
            </a:rPr>
            <a:t>–</a:t>
          </a:r>
          <a:r>
            <a:rPr lang="en-US" sz="1600" b="0" kern="1200" dirty="0" smtClean="0">
              <a:effectLst>
                <a:outerShdw blurRad="38100" dist="38100" dir="2700000" algn="tl">
                  <a:srgbClr val="000000">
                    <a:alpha val="43137"/>
                  </a:srgbClr>
                </a:outerShdw>
              </a:effectLst>
            </a:rPr>
            <a:t>in the process of execution  of budgets  of the current financial year</a:t>
          </a:r>
          <a:endParaRPr lang="ru-RU" sz="1600" b="0" kern="1200" dirty="0">
            <a:effectLst>
              <a:outerShdw blurRad="38100" dist="38100" dir="2700000" algn="tl">
                <a:srgbClr val="000000">
                  <a:alpha val="43137"/>
                </a:srgbClr>
              </a:outerShdw>
            </a:effectLst>
          </a:endParaRPr>
        </a:p>
      </dsp:txBody>
      <dsp:txXfrm>
        <a:off x="3528945" y="1908805"/>
        <a:ext cx="1843764" cy="1305136"/>
      </dsp:txXfrm>
    </dsp:sp>
    <dsp:sp modelId="{8FFAF87B-552E-4511-A5F2-E20147F9BD14}">
      <dsp:nvSpPr>
        <dsp:cNvPr id="0" name=""/>
        <dsp:cNvSpPr/>
      </dsp:nvSpPr>
      <dsp:spPr>
        <a:xfrm>
          <a:off x="5802348" y="1890141"/>
          <a:ext cx="2909184" cy="1342463"/>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en-US" sz="1600" b="1" kern="1200" dirty="0" smtClean="0">
              <a:effectLst>
                <a:outerShdw blurRad="38100" dist="38100" dir="2700000" algn="tl">
                  <a:srgbClr val="000000">
                    <a:alpha val="43137"/>
                  </a:srgbClr>
                </a:outerShdw>
              </a:effectLst>
            </a:rPr>
            <a:t>Follow-up control of executed budgets</a:t>
          </a:r>
          <a:r>
            <a:rPr lang="ru-RU" sz="1600" b="1" kern="1200" dirty="0" smtClean="0">
              <a:effectLst>
                <a:outerShdw blurRad="38100" dist="38100" dir="2700000" algn="tl">
                  <a:srgbClr val="000000">
                    <a:alpha val="43137"/>
                  </a:srgbClr>
                </a:outerShdw>
              </a:effectLst>
            </a:rPr>
            <a:t> </a:t>
          </a:r>
          <a:r>
            <a:rPr lang="en-US" sz="1600" b="1" kern="1200" dirty="0" smtClean="0">
              <a:effectLst>
                <a:outerShdw blurRad="38100" dist="38100" dir="2700000" algn="tl">
                  <a:srgbClr val="000000">
                    <a:alpha val="43137"/>
                  </a:srgbClr>
                </a:outerShdw>
              </a:effectLst>
            </a:rPr>
            <a:t> for the reporting financial year</a:t>
          </a:r>
          <a:endParaRPr lang="ru-RU" sz="1600" b="0" kern="1200" dirty="0">
            <a:effectLst>
              <a:outerShdw blurRad="38100" dist="38100" dir="2700000" algn="tl">
                <a:srgbClr val="000000">
                  <a:alpha val="43137"/>
                </a:srgbClr>
              </a:outerShdw>
            </a:effectLst>
          </a:endParaRPr>
        </a:p>
      </dsp:txBody>
      <dsp:txXfrm>
        <a:off x="6473580" y="1890141"/>
        <a:ext cx="1566721" cy="13424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312EDE-FDE6-4AE0-8673-1DFC29A26E52}">
      <dsp:nvSpPr>
        <dsp:cNvPr id="0" name=""/>
        <dsp:cNvSpPr/>
      </dsp:nvSpPr>
      <dsp:spPr>
        <a:xfrm rot="10800000">
          <a:off x="1296121" y="8114"/>
          <a:ext cx="6158137" cy="603748"/>
        </a:xfrm>
        <a:prstGeom prst="homePlat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66236" tIns="57150" rIns="106680" bIns="57150" numCol="1" spcCol="1270" anchor="ctr" anchorCtr="0">
          <a:noAutofit/>
        </a:bodyPr>
        <a:lstStyle/>
        <a:p>
          <a:pPr lvl="0" algn="just" defTabSz="666750">
            <a:lnSpc>
              <a:spcPct val="90000"/>
            </a:lnSpc>
            <a:spcBef>
              <a:spcPct val="0"/>
            </a:spcBef>
            <a:spcAft>
              <a:spcPct val="35000"/>
            </a:spcAft>
          </a:pPr>
          <a:r>
            <a:rPr lang="en-US" sz="1500" b="1" kern="1200" dirty="0" smtClean="0">
              <a:effectLst/>
              <a:latin typeface="Arial" pitchFamily="34" charset="0"/>
              <a:cs typeface="Arial" pitchFamily="34" charset="0"/>
            </a:rPr>
            <a:t>Possibility of regular informing the </a:t>
          </a:r>
          <a:r>
            <a:rPr lang="en-US" sz="1500" b="1" kern="1200" dirty="0" smtClean="0">
              <a:effectLst/>
              <a:latin typeface="Arial" pitchFamily="34" charset="0"/>
              <a:cs typeface="Arial" pitchFamily="34" charset="0"/>
            </a:rPr>
            <a:t>President of the Russian </a:t>
          </a:r>
          <a:r>
            <a:rPr lang="en-US" sz="1500" b="1" kern="1200" dirty="0" smtClean="0">
              <a:effectLst/>
              <a:latin typeface="Arial" pitchFamily="34" charset="0"/>
              <a:cs typeface="Arial" pitchFamily="34" charset="0"/>
            </a:rPr>
            <a:t>Federation on basic results of the activities</a:t>
          </a:r>
          <a:endParaRPr lang="ru-RU" sz="1500" b="1" kern="1200" dirty="0">
            <a:effectLst/>
            <a:latin typeface="Arial" pitchFamily="34" charset="0"/>
            <a:cs typeface="Arial" pitchFamily="34" charset="0"/>
          </a:endParaRPr>
        </a:p>
      </dsp:txBody>
      <dsp:txXfrm rot="10800000">
        <a:off x="1447058" y="8114"/>
        <a:ext cx="6007200" cy="603748"/>
      </dsp:txXfrm>
    </dsp:sp>
    <dsp:sp modelId="{A120138C-CDFA-41E4-A6F8-E81BB8F61BF5}">
      <dsp:nvSpPr>
        <dsp:cNvPr id="0" name=""/>
        <dsp:cNvSpPr/>
      </dsp:nvSpPr>
      <dsp:spPr>
        <a:xfrm>
          <a:off x="713157" y="8114"/>
          <a:ext cx="603748" cy="603748"/>
        </a:xfrm>
        <a:prstGeom prst="rightArrow">
          <a:avLst/>
        </a:prstGeom>
        <a:solidFill>
          <a:schemeClr val="accent1"/>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112A283E-A9A1-4909-8F78-16A77FE42242}">
      <dsp:nvSpPr>
        <dsp:cNvPr id="0" name=""/>
        <dsp:cNvSpPr/>
      </dsp:nvSpPr>
      <dsp:spPr>
        <a:xfrm rot="10800000">
          <a:off x="1296121" y="800206"/>
          <a:ext cx="6158137" cy="603748"/>
        </a:xfrm>
        <a:prstGeom prst="homePlat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66236" tIns="57150" rIns="106680" bIns="57150" numCol="1" spcCol="1270" anchor="ctr" anchorCtr="0">
          <a:noAutofit/>
        </a:bodyPr>
        <a:lstStyle/>
        <a:p>
          <a:pPr lvl="0" algn="just" defTabSz="666750">
            <a:lnSpc>
              <a:spcPct val="90000"/>
            </a:lnSpc>
            <a:spcBef>
              <a:spcPct val="0"/>
            </a:spcBef>
            <a:spcAft>
              <a:spcPct val="35000"/>
            </a:spcAft>
          </a:pPr>
          <a:r>
            <a:rPr lang="en-US" sz="1500" b="1" kern="1200" baseline="0" dirty="0" smtClean="0">
              <a:effectLst/>
              <a:latin typeface="Arial" pitchFamily="34" charset="0"/>
              <a:cs typeface="Arial" pitchFamily="34" charset="0"/>
            </a:rPr>
            <a:t>Participation in the Parliament control execution (according to the competence)</a:t>
          </a:r>
          <a:endParaRPr lang="ru-RU" sz="1500" b="1" kern="1200" baseline="0" dirty="0">
            <a:effectLst/>
            <a:latin typeface="Arial" pitchFamily="34" charset="0"/>
            <a:cs typeface="Arial" pitchFamily="34" charset="0"/>
          </a:endParaRPr>
        </a:p>
      </dsp:txBody>
      <dsp:txXfrm rot="10800000">
        <a:off x="1447058" y="800206"/>
        <a:ext cx="6007200" cy="603748"/>
      </dsp:txXfrm>
    </dsp:sp>
    <dsp:sp modelId="{50721C57-6F1A-4F17-8B35-A9536AC635F7}">
      <dsp:nvSpPr>
        <dsp:cNvPr id="0" name=""/>
        <dsp:cNvSpPr/>
      </dsp:nvSpPr>
      <dsp:spPr>
        <a:xfrm>
          <a:off x="713157" y="800206"/>
          <a:ext cx="603748" cy="603748"/>
        </a:xfrm>
        <a:prstGeom prst="rightArrow">
          <a:avLst/>
        </a:prstGeom>
        <a:solidFill>
          <a:schemeClr val="accent1"/>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2925DB49-1522-44F4-A0CD-634433AA2F3D}">
      <dsp:nvSpPr>
        <dsp:cNvPr id="0" name=""/>
        <dsp:cNvSpPr/>
      </dsp:nvSpPr>
      <dsp:spPr>
        <a:xfrm rot="10800000">
          <a:off x="1244240" y="1592293"/>
          <a:ext cx="6244606" cy="603748"/>
        </a:xfrm>
        <a:prstGeom prst="homePlat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66236" tIns="57150" rIns="106680" bIns="57150" numCol="1" spcCol="1270" anchor="ctr" anchorCtr="0">
          <a:noAutofit/>
        </a:bodyPr>
        <a:lstStyle/>
        <a:p>
          <a:pPr lvl="0" algn="just" defTabSz="666750">
            <a:lnSpc>
              <a:spcPct val="90000"/>
            </a:lnSpc>
            <a:spcBef>
              <a:spcPct val="0"/>
            </a:spcBef>
            <a:spcAft>
              <a:spcPct val="35000"/>
            </a:spcAft>
          </a:pPr>
          <a:r>
            <a:rPr lang="en-US" sz="1500" b="1" kern="1200" dirty="0" smtClean="0">
              <a:effectLst/>
              <a:latin typeface="Arial" pitchFamily="34" charset="0"/>
              <a:cs typeface="Arial" pitchFamily="34" charset="0"/>
            </a:rPr>
            <a:t>Communication with </a:t>
          </a:r>
          <a:r>
            <a:rPr lang="en-US" sz="1500" b="1" kern="1200" dirty="0" smtClean="0">
              <a:effectLst/>
              <a:latin typeface="Arial" pitchFamily="34" charset="0"/>
              <a:cs typeface="Arial" pitchFamily="34" charset="0"/>
            </a:rPr>
            <a:t>federal </a:t>
          </a:r>
          <a:r>
            <a:rPr lang="en-US" sz="1500" b="1" kern="1200" dirty="0" smtClean="0">
              <a:effectLst/>
              <a:latin typeface="Arial" pitchFamily="34" charset="0"/>
              <a:cs typeface="Arial" pitchFamily="34" charset="0"/>
            </a:rPr>
            <a:t>bodies of governmental </a:t>
          </a:r>
          <a:r>
            <a:rPr lang="en-US" sz="1500" b="1" kern="1200" dirty="0" smtClean="0">
              <a:effectLst/>
              <a:latin typeface="Arial" pitchFamily="34" charset="0"/>
              <a:cs typeface="Arial" pitchFamily="34" charset="0"/>
            </a:rPr>
            <a:t>authorities, state control </a:t>
          </a:r>
          <a:r>
            <a:rPr lang="en-US" sz="1500" b="1" kern="1200" dirty="0" smtClean="0">
              <a:effectLst/>
              <a:latin typeface="Arial" pitchFamily="34" charset="0"/>
              <a:cs typeface="Arial" pitchFamily="34" charset="0"/>
            </a:rPr>
            <a:t>and law enforcement bodies</a:t>
          </a:r>
          <a:endParaRPr lang="ru-RU" sz="1500" b="1" kern="1200" dirty="0">
            <a:effectLst/>
            <a:latin typeface="Arial" pitchFamily="34" charset="0"/>
            <a:cs typeface="Arial" pitchFamily="34" charset="0"/>
          </a:endParaRPr>
        </a:p>
      </dsp:txBody>
      <dsp:txXfrm rot="10800000">
        <a:off x="1395177" y="1592293"/>
        <a:ext cx="6093669" cy="603748"/>
      </dsp:txXfrm>
    </dsp:sp>
    <dsp:sp modelId="{F98ECEAF-12E8-49D7-9277-4FCFB19E57A7}">
      <dsp:nvSpPr>
        <dsp:cNvPr id="0" name=""/>
        <dsp:cNvSpPr/>
      </dsp:nvSpPr>
      <dsp:spPr>
        <a:xfrm>
          <a:off x="648073" y="1592293"/>
          <a:ext cx="603748" cy="603748"/>
        </a:xfrm>
        <a:prstGeom prst="rightArrow">
          <a:avLst/>
        </a:prstGeom>
        <a:solidFill>
          <a:schemeClr val="accent1"/>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BD4751E7-D8AE-41D6-A9C3-4473CFD4562E}">
      <dsp:nvSpPr>
        <dsp:cNvPr id="0" name=""/>
        <dsp:cNvSpPr/>
      </dsp:nvSpPr>
      <dsp:spPr>
        <a:xfrm rot="10800000">
          <a:off x="1348029" y="2384379"/>
          <a:ext cx="6140789" cy="603748"/>
        </a:xfrm>
        <a:prstGeom prst="homePlat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66236" tIns="57150" rIns="106680" bIns="57150" numCol="1" spcCol="1270" anchor="ctr" anchorCtr="0">
          <a:noAutofit/>
        </a:bodyPr>
        <a:lstStyle/>
        <a:p>
          <a:pPr lvl="0" algn="just" defTabSz="666750">
            <a:lnSpc>
              <a:spcPct val="90000"/>
            </a:lnSpc>
            <a:spcBef>
              <a:spcPct val="0"/>
            </a:spcBef>
            <a:spcAft>
              <a:spcPct val="35000"/>
            </a:spcAft>
          </a:pPr>
          <a:r>
            <a:rPr lang="en-US" sz="1500" b="1" kern="1200" dirty="0" smtClean="0">
              <a:effectLst/>
              <a:latin typeface="Arial" pitchFamily="34" charset="0"/>
              <a:cs typeface="Arial" pitchFamily="34" charset="0"/>
            </a:rPr>
            <a:t>Communication </a:t>
          </a:r>
          <a:r>
            <a:rPr lang="en-US" sz="1500" b="1" kern="1200" smtClean="0">
              <a:effectLst/>
              <a:latin typeface="Arial" pitchFamily="34" charset="0"/>
              <a:cs typeface="Arial" pitchFamily="34" charset="0"/>
            </a:rPr>
            <a:t>with </a:t>
          </a:r>
          <a:r>
            <a:rPr lang="en-US" sz="1500" b="1" kern="1200" smtClean="0">
              <a:effectLst/>
              <a:latin typeface="Arial" pitchFamily="34" charset="0"/>
              <a:cs typeface="Arial" pitchFamily="34" charset="0"/>
            </a:rPr>
            <a:t>audit </a:t>
          </a:r>
          <a:r>
            <a:rPr lang="en-US" sz="1500" b="1" kern="1200" dirty="0" smtClean="0">
              <a:effectLst/>
              <a:latin typeface="Arial" pitchFamily="34" charset="0"/>
              <a:cs typeface="Arial" pitchFamily="34" charset="0"/>
            </a:rPr>
            <a:t>bodies of the subjects of the Russian Federation</a:t>
          </a:r>
          <a:endParaRPr lang="ru-RU" sz="1500" b="1" kern="1200" dirty="0">
            <a:effectLst/>
            <a:latin typeface="Arial" pitchFamily="34" charset="0"/>
            <a:cs typeface="Arial" pitchFamily="34" charset="0"/>
          </a:endParaRPr>
        </a:p>
      </dsp:txBody>
      <dsp:txXfrm rot="10800000">
        <a:off x="1498966" y="2384379"/>
        <a:ext cx="5989852" cy="603748"/>
      </dsp:txXfrm>
    </dsp:sp>
    <dsp:sp modelId="{18B09568-EDA1-4153-A542-0C3848009D60}">
      <dsp:nvSpPr>
        <dsp:cNvPr id="0" name=""/>
        <dsp:cNvSpPr/>
      </dsp:nvSpPr>
      <dsp:spPr>
        <a:xfrm>
          <a:off x="713157" y="2384379"/>
          <a:ext cx="603748" cy="603748"/>
        </a:xfrm>
        <a:prstGeom prst="rightArrow">
          <a:avLst/>
        </a:prstGeom>
        <a:solidFill>
          <a:schemeClr val="accent1"/>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B3C9EB74-04CE-42BF-9CB6-E6FB8F287CFF}">
      <dsp:nvSpPr>
        <dsp:cNvPr id="0" name=""/>
        <dsp:cNvSpPr/>
      </dsp:nvSpPr>
      <dsp:spPr>
        <a:xfrm rot="10800000">
          <a:off x="1368169" y="3104462"/>
          <a:ext cx="6158082" cy="603748"/>
        </a:xfrm>
        <a:prstGeom prst="homePlat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66236" tIns="57150" rIns="106680" bIns="57150" numCol="1" spcCol="1270" anchor="ctr" anchorCtr="0">
          <a:noAutofit/>
        </a:bodyPr>
        <a:lstStyle/>
        <a:p>
          <a:pPr lvl="0" algn="just" defTabSz="666750">
            <a:lnSpc>
              <a:spcPct val="90000"/>
            </a:lnSpc>
            <a:spcBef>
              <a:spcPct val="0"/>
            </a:spcBef>
            <a:spcAft>
              <a:spcPct val="35000"/>
            </a:spcAft>
          </a:pPr>
          <a:r>
            <a:rPr lang="en-US" sz="1500" b="1" kern="1200" dirty="0" smtClean="0">
              <a:effectLst/>
              <a:latin typeface="Arial" pitchFamily="34" charset="0"/>
              <a:cs typeface="Arial" pitchFamily="34" charset="0"/>
            </a:rPr>
            <a:t>Communication with SAIs of other states and international organizations (including study of international experience)</a:t>
          </a:r>
          <a:endParaRPr lang="ru-RU" sz="1500" b="1" kern="1200" dirty="0">
            <a:effectLst/>
            <a:latin typeface="Arial" pitchFamily="34" charset="0"/>
            <a:cs typeface="Arial" pitchFamily="34" charset="0"/>
          </a:endParaRPr>
        </a:p>
      </dsp:txBody>
      <dsp:txXfrm rot="10800000">
        <a:off x="1519106" y="3104462"/>
        <a:ext cx="6007145" cy="603748"/>
      </dsp:txXfrm>
    </dsp:sp>
    <dsp:sp modelId="{8E0B73AE-1E6E-440A-8D43-E477EC899A82}">
      <dsp:nvSpPr>
        <dsp:cNvPr id="0" name=""/>
        <dsp:cNvSpPr/>
      </dsp:nvSpPr>
      <dsp:spPr>
        <a:xfrm>
          <a:off x="713157" y="3104462"/>
          <a:ext cx="603748" cy="603748"/>
        </a:xfrm>
        <a:prstGeom prst="rightArrow">
          <a:avLst/>
        </a:prstGeom>
        <a:solidFill>
          <a:schemeClr val="accent1"/>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 modelId="{1466E79C-70BC-4005-9C33-903C30AA51A1}">
      <dsp:nvSpPr>
        <dsp:cNvPr id="0" name=""/>
        <dsp:cNvSpPr/>
      </dsp:nvSpPr>
      <dsp:spPr>
        <a:xfrm rot="10800000">
          <a:off x="1365104" y="3816425"/>
          <a:ext cx="6158082" cy="603748"/>
        </a:xfrm>
        <a:prstGeom prst="homePlate">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66236" tIns="57150" rIns="106680" bIns="57150" numCol="1" spcCol="1270" anchor="ctr" anchorCtr="0">
          <a:noAutofit/>
        </a:bodyPr>
        <a:lstStyle/>
        <a:p>
          <a:pPr lvl="0" algn="l" defTabSz="666750">
            <a:lnSpc>
              <a:spcPct val="90000"/>
            </a:lnSpc>
            <a:spcBef>
              <a:spcPct val="0"/>
            </a:spcBef>
            <a:spcAft>
              <a:spcPct val="35000"/>
            </a:spcAft>
          </a:pPr>
          <a:r>
            <a:rPr lang="en-US" sz="1500" b="1" kern="1200" dirty="0" smtClean="0">
              <a:effectLst/>
              <a:latin typeface="Arial" pitchFamily="34" charset="0"/>
              <a:cs typeface="Arial" pitchFamily="34" charset="0"/>
            </a:rPr>
            <a:t>Communication with citizens </a:t>
          </a:r>
          <a:endParaRPr lang="ru-RU" sz="1500" b="1" kern="1200" dirty="0">
            <a:effectLst/>
            <a:latin typeface="Arial" pitchFamily="34" charset="0"/>
            <a:cs typeface="Arial" pitchFamily="34" charset="0"/>
          </a:endParaRPr>
        </a:p>
      </dsp:txBody>
      <dsp:txXfrm rot="10800000">
        <a:off x="1516041" y="3816425"/>
        <a:ext cx="6007145" cy="603748"/>
      </dsp:txXfrm>
    </dsp:sp>
    <dsp:sp modelId="{528572D3-2B09-47A2-A96B-0F7875711776}">
      <dsp:nvSpPr>
        <dsp:cNvPr id="0" name=""/>
        <dsp:cNvSpPr/>
      </dsp:nvSpPr>
      <dsp:spPr>
        <a:xfrm>
          <a:off x="730424" y="3816425"/>
          <a:ext cx="603748" cy="603748"/>
        </a:xfrm>
        <a:prstGeom prst="rightArrow">
          <a:avLst/>
        </a:prstGeom>
        <a:solidFill>
          <a:schemeClr val="accent1"/>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E6761F-B6A9-4C98-BB14-C8D7968B4BC8}">
      <dsp:nvSpPr>
        <dsp:cNvPr id="0" name=""/>
        <dsp:cNvSpPr/>
      </dsp:nvSpPr>
      <dsp:spPr>
        <a:xfrm>
          <a:off x="755601" y="924283"/>
          <a:ext cx="7452033" cy="680851"/>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1B2932C-977D-4C32-B9A8-D79F65A71BA8}">
      <dsp:nvSpPr>
        <dsp:cNvPr id="0" name=""/>
        <dsp:cNvSpPr/>
      </dsp:nvSpPr>
      <dsp:spPr>
        <a:xfrm>
          <a:off x="683569" y="564234"/>
          <a:ext cx="7151594" cy="65607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849" tIns="0" rIns="223849" bIns="0" numCol="1" spcCol="1270" anchor="ctr" anchorCtr="0">
          <a:noAutofit/>
        </a:bodyPr>
        <a:lstStyle/>
        <a:p>
          <a:pPr lvl="0" algn="just" defTabSz="711200">
            <a:lnSpc>
              <a:spcPct val="90000"/>
            </a:lnSpc>
            <a:spcBef>
              <a:spcPct val="0"/>
            </a:spcBef>
            <a:spcAft>
              <a:spcPct val="35000"/>
            </a:spcAft>
          </a:pPr>
          <a:r>
            <a:rPr lang="en-US" sz="1600" b="1" kern="1200" dirty="0" smtClean="0">
              <a:latin typeface="Times New Roman" pitchFamily="18" charset="0"/>
              <a:cs typeface="Times New Roman" pitchFamily="18" charset="0"/>
            </a:rPr>
            <a:t>The activities of the Counseling Office of the  Accounts Chamber</a:t>
          </a:r>
        </a:p>
        <a:p>
          <a:pPr lvl="0" algn="just" defTabSz="711200">
            <a:lnSpc>
              <a:spcPct val="90000"/>
            </a:lnSpc>
            <a:spcBef>
              <a:spcPct val="0"/>
            </a:spcBef>
            <a:spcAft>
              <a:spcPct val="35000"/>
            </a:spcAft>
          </a:pPr>
          <a:r>
            <a:rPr lang="en-US" sz="1400" b="1" kern="1200" dirty="0" smtClean="0">
              <a:latin typeface="Times New Roman" pitchFamily="18" charset="0"/>
              <a:cs typeface="Times New Roman" pitchFamily="18" charset="0"/>
            </a:rPr>
            <a:t>(personal reception of 126 citizens)</a:t>
          </a:r>
          <a:endParaRPr lang="ru-RU" sz="1400" b="1" kern="1200" dirty="0">
            <a:latin typeface="Times New Roman" pitchFamily="18" charset="0"/>
            <a:cs typeface="Times New Roman" pitchFamily="18" charset="0"/>
          </a:endParaRPr>
        </a:p>
      </dsp:txBody>
      <dsp:txXfrm>
        <a:off x="715596" y="596261"/>
        <a:ext cx="7087540" cy="592022"/>
      </dsp:txXfrm>
    </dsp:sp>
    <dsp:sp modelId="{6BD4BC50-F085-4056-BBB4-9BE81C8BBDEB}">
      <dsp:nvSpPr>
        <dsp:cNvPr id="0" name=""/>
        <dsp:cNvSpPr/>
      </dsp:nvSpPr>
      <dsp:spPr>
        <a:xfrm>
          <a:off x="755601" y="2580464"/>
          <a:ext cx="7452371" cy="80114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73FDE1-B2B3-493E-99E0-5C059045C32E}">
      <dsp:nvSpPr>
        <dsp:cNvPr id="0" name=""/>
        <dsp:cNvSpPr/>
      </dsp:nvSpPr>
      <dsp:spPr>
        <a:xfrm>
          <a:off x="683569" y="1788368"/>
          <a:ext cx="7247832" cy="14509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849" tIns="0" rIns="223849" bIns="0" numCol="1" spcCol="1270" anchor="ctr" anchorCtr="0">
          <a:noAutofit/>
        </a:bodyPr>
        <a:lstStyle/>
        <a:p>
          <a:pPr lvl="0" algn="just" defTabSz="711200">
            <a:lnSpc>
              <a:spcPct val="90000"/>
            </a:lnSpc>
            <a:spcBef>
              <a:spcPct val="0"/>
            </a:spcBef>
            <a:spcAft>
              <a:spcPts val="0"/>
            </a:spcAft>
          </a:pPr>
          <a:r>
            <a:rPr lang="en-US" sz="1600" b="1" kern="1200" dirty="0" smtClean="0">
              <a:latin typeface="Times New Roman" pitchFamily="18" charset="0"/>
              <a:cs typeface="Times New Roman" pitchFamily="18" charset="0"/>
            </a:rPr>
            <a:t>Analysis of applications of citizens on violations of budgetary legislation and taking into consideration of a corresponding information during planning of control activities and carrying out of audits</a:t>
          </a:r>
        </a:p>
        <a:p>
          <a:pPr lvl="0" algn="just" defTabSz="711200">
            <a:lnSpc>
              <a:spcPct val="90000"/>
            </a:lnSpc>
            <a:spcBef>
              <a:spcPct val="0"/>
            </a:spcBef>
            <a:spcAft>
              <a:spcPts val="0"/>
            </a:spcAft>
          </a:pPr>
          <a:r>
            <a:rPr lang="en-US" sz="1400" b="1" kern="1200" dirty="0" smtClean="0">
              <a:latin typeface="Times New Roman" pitchFamily="18" charset="0"/>
              <a:cs typeface="Times New Roman" pitchFamily="18" charset="0"/>
            </a:rPr>
            <a:t>(2279 applications of the citizens were registered and considered.</a:t>
          </a:r>
        </a:p>
        <a:p>
          <a:pPr lvl="0" algn="just" defTabSz="711200">
            <a:lnSpc>
              <a:spcPct val="90000"/>
            </a:lnSpc>
            <a:spcBef>
              <a:spcPct val="0"/>
            </a:spcBef>
            <a:spcAft>
              <a:spcPts val="0"/>
            </a:spcAft>
          </a:pPr>
          <a:r>
            <a:rPr lang="en-US" sz="1400" b="1" kern="1200" dirty="0" smtClean="0">
              <a:latin typeface="Times New Roman" pitchFamily="18" charset="0"/>
              <a:cs typeface="Times New Roman" pitchFamily="18" charset="0"/>
            </a:rPr>
            <a:t>42 applications were taken into account in planned control activities for 2013,</a:t>
          </a:r>
        </a:p>
        <a:p>
          <a:pPr lvl="0" algn="just" defTabSz="711200">
            <a:lnSpc>
              <a:spcPct val="90000"/>
            </a:lnSpc>
            <a:spcBef>
              <a:spcPct val="0"/>
            </a:spcBef>
            <a:spcAft>
              <a:spcPts val="0"/>
            </a:spcAft>
          </a:pPr>
          <a:r>
            <a:rPr lang="en-US" sz="1400" b="1" kern="1200" dirty="0" smtClean="0">
              <a:latin typeface="Times New Roman" pitchFamily="18" charset="0"/>
              <a:cs typeface="Times New Roman" pitchFamily="18" charset="0"/>
            </a:rPr>
            <a:t>18 applications are assumed to be taken into account for 2014)</a:t>
          </a:r>
          <a:endParaRPr lang="ru-RU" sz="1400" b="1" kern="1200" dirty="0">
            <a:latin typeface="Times New Roman" pitchFamily="18" charset="0"/>
            <a:cs typeface="Times New Roman" pitchFamily="18" charset="0"/>
          </a:endParaRPr>
        </a:p>
      </dsp:txBody>
      <dsp:txXfrm>
        <a:off x="754401" y="1859200"/>
        <a:ext cx="7106168" cy="1309332"/>
      </dsp:txXfrm>
    </dsp:sp>
    <dsp:sp modelId="{C913666F-9F75-488A-9CCA-7C09004E6891}">
      <dsp:nvSpPr>
        <dsp:cNvPr id="0" name=""/>
        <dsp:cNvSpPr/>
      </dsp:nvSpPr>
      <dsp:spPr>
        <a:xfrm>
          <a:off x="827599" y="4242784"/>
          <a:ext cx="7452371" cy="70622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026B1D-159A-43FF-81FE-42E8C6203CC6}">
      <dsp:nvSpPr>
        <dsp:cNvPr id="0" name=""/>
        <dsp:cNvSpPr/>
      </dsp:nvSpPr>
      <dsp:spPr>
        <a:xfrm>
          <a:off x="755575" y="3804607"/>
          <a:ext cx="7246529" cy="81013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3849" tIns="0" rIns="223849" bIns="0" numCol="1" spcCol="1270" anchor="ctr" anchorCtr="0">
          <a:noAutofit/>
        </a:bodyPr>
        <a:lstStyle/>
        <a:p>
          <a:pPr lvl="0" algn="l" defTabSz="711200">
            <a:lnSpc>
              <a:spcPct val="90000"/>
            </a:lnSpc>
            <a:spcBef>
              <a:spcPct val="0"/>
            </a:spcBef>
            <a:spcAft>
              <a:spcPts val="0"/>
            </a:spcAft>
          </a:pPr>
          <a:r>
            <a:rPr lang="en-US" sz="1600" b="1" kern="1200" dirty="0" smtClean="0">
              <a:latin typeface="Times New Roman" pitchFamily="18" charset="0"/>
              <a:cs typeface="Times New Roman" pitchFamily="18" charset="0"/>
            </a:rPr>
            <a:t>Feedback with the citizens, applied to the Accounts Chamber</a:t>
          </a:r>
        </a:p>
        <a:p>
          <a:pPr lvl="0" algn="l" defTabSz="711200">
            <a:lnSpc>
              <a:spcPct val="90000"/>
            </a:lnSpc>
            <a:spcBef>
              <a:spcPct val="0"/>
            </a:spcBef>
            <a:spcAft>
              <a:spcPts val="0"/>
            </a:spcAft>
          </a:pPr>
          <a:r>
            <a:rPr lang="en-US" sz="1400" b="1" kern="1200" dirty="0" smtClean="0">
              <a:latin typeface="Times New Roman" pitchFamily="18" charset="0"/>
              <a:cs typeface="Times New Roman" pitchFamily="18" charset="0"/>
            </a:rPr>
            <a:t>(1246 notifications on addressing applications to competent bodies and</a:t>
          </a:r>
        </a:p>
        <a:p>
          <a:pPr lvl="0" algn="l" defTabSz="711200">
            <a:lnSpc>
              <a:spcPct val="90000"/>
            </a:lnSpc>
            <a:spcBef>
              <a:spcPct val="0"/>
            </a:spcBef>
            <a:spcAft>
              <a:spcPts val="0"/>
            </a:spcAft>
          </a:pPr>
          <a:r>
            <a:rPr lang="en-US" sz="1400" b="1" kern="1200" dirty="0" smtClean="0">
              <a:latin typeface="Times New Roman" pitchFamily="18" charset="0"/>
              <a:cs typeface="Times New Roman" pitchFamily="18" charset="0"/>
            </a:rPr>
            <a:t>566 direct explanations were sent to citizens)</a:t>
          </a:r>
          <a:endParaRPr lang="ru-RU" sz="1400" b="1" kern="1200" dirty="0">
            <a:latin typeface="Times New Roman" pitchFamily="18" charset="0"/>
            <a:cs typeface="Times New Roman" pitchFamily="18" charset="0"/>
          </a:endParaRPr>
        </a:p>
      </dsp:txBody>
      <dsp:txXfrm>
        <a:off x="795123" y="3844155"/>
        <a:ext cx="7167433" cy="73104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3#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37"/>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E3A12464-43EC-4542-BEC3-7D9BCE7B4D9E}" type="datetimeFigureOut">
              <a:rPr lang="ru-RU"/>
              <a:pPr>
                <a:defRPr/>
              </a:pPr>
              <a:t>22.05.2014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3143734-4EEA-4D24-816A-E1EB68AE9807}"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AD0DE7F9-8BCE-4EA3-A96B-370E2B5A9022}" type="datetimeFigureOut">
              <a:rPr lang="ru-RU"/>
              <a:pPr>
                <a:defRPr/>
              </a:pPr>
              <a:t>22.05.2014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7C65FCC-7EFB-4B27-BEA7-28390D056973}"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4"/>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44"/>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440470C8-D8EF-4F07-ADE5-EB57128B87C8}" type="datetimeFigureOut">
              <a:rPr lang="ru-RU"/>
              <a:pPr>
                <a:defRPr/>
              </a:pPr>
              <a:t>22.05.2014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ED1B5B4-AFDB-44E2-A475-E4779CC8F109}"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345FE8E6-4D38-4D16-8472-EA74CFDF3981}" type="datetimeFigureOut">
              <a:rPr lang="ru-RU"/>
              <a:pPr>
                <a:defRPr/>
              </a:pPr>
              <a:t>22.05.2014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623C36C-3FB7-47C7-88DC-83511321867D}"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99361A8C-1266-433E-9B49-EC91EC7D0175}" type="datetimeFigureOut">
              <a:rPr lang="ru-RU"/>
              <a:pPr>
                <a:defRPr/>
              </a:pPr>
              <a:t>22.05.2014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463717E-84CC-4B81-9645-037556DD6F17}"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EC0C5E94-9ED5-4E3F-94B7-13F6BB0CAD8C}" type="datetimeFigureOut">
              <a:rPr lang="ru-RU"/>
              <a:pPr>
                <a:defRPr/>
              </a:pPr>
              <a:t>22.05.2014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5B1123C-813B-497E-95AF-54E401CA24DD}"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35B3B2EF-8265-4F74-B002-56CA80B67967}" type="datetimeFigureOut">
              <a:rPr lang="ru-RU"/>
              <a:pPr>
                <a:defRPr/>
              </a:pPr>
              <a:t>22.05.2014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17E67C7-516A-42B2-88B0-D67CD1D5BC23}"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BDCF4416-2395-4B37-989C-A54E7A79EFBD}" type="datetimeFigureOut">
              <a:rPr lang="ru-RU"/>
              <a:pPr>
                <a:defRPr/>
              </a:pPr>
              <a:t>22.05.2014</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82DD1797-B9EE-4194-A7C6-C8014A7421DD}" type="slidenum">
              <a:rPr lang="ru-RU"/>
              <a:pPr>
                <a:defRPr/>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F93FFF01-9C08-4E32-97FB-C574DE701BE3}" type="datetimeFigureOut">
              <a:rPr lang="ru-RU"/>
              <a:pPr>
                <a:defRPr/>
              </a:pPr>
              <a:t>22.05.2014</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6A418411-E026-4B85-9859-6054DF28B9EA}" type="slidenum">
              <a:rPr lang="ru-RU"/>
              <a:pPr>
                <a:defRPr/>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676C2759-E433-43F8-AA28-6717D46E81B0}" type="datetimeFigureOut">
              <a:rPr lang="ru-RU"/>
              <a:pPr>
                <a:defRPr/>
              </a:pPr>
              <a:t>22.05.2014</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EF77EC6B-90BA-46F4-8EAA-587AFBB318F9}" type="slidenum">
              <a:rPr lang="ru-RU"/>
              <a:pPr>
                <a:defRPr/>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D0E14C73-2129-4F2C-85A3-ACA65185BBAB}" type="datetimeFigureOut">
              <a:rPr lang="ru-RU"/>
              <a:pPr>
                <a:defRPr/>
              </a:pPr>
              <a:t>22.05.2014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149D100-F60A-48AD-8D53-E4F21B970C4F}"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44D43F0-53A9-4880-A916-B79169B9F8A8}" type="datetimeFigureOut">
              <a:rPr lang="ru-RU"/>
              <a:pPr>
                <a:defRPr/>
              </a:pPr>
              <a:t>22.05.2014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2FFB422-8E99-42A4-828E-910DE57A7DBC}" type="slidenum">
              <a:rPr lang="ru-RU"/>
              <a:pPr>
                <a:defRPr/>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EA4E4C5D-EE0A-442E-B1C5-606BC449A083}" type="datetimeFigureOut">
              <a:rPr lang="ru-RU"/>
              <a:pPr>
                <a:defRPr/>
              </a:pPr>
              <a:t>22.05.2014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1088C7E-983D-4DA8-877F-0516B9348D6C}" type="slidenum">
              <a:rPr lang="ru-RU"/>
              <a:pPr>
                <a:defRPr/>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DFA1554-8D1A-4E2D-BEF0-6E5534CD0C0A}" type="datetimeFigureOut">
              <a:rPr lang="ru-RU"/>
              <a:pPr>
                <a:defRPr/>
              </a:pPr>
              <a:t>22.05.2014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B5CDD47-0B8D-4A9D-9217-50DC3C38970B}" type="slidenum">
              <a:rPr lang="ru-RU"/>
              <a:pPr>
                <a:defRPr/>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A96DD8A-F1A0-4D5C-9F3B-EF8619414DF7}" type="datetimeFigureOut">
              <a:rPr lang="ru-RU"/>
              <a:pPr>
                <a:defRPr/>
              </a:pPr>
              <a:t>22.05.2014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521A21A-87EE-4E2C-B504-6DFF072AD0EE}"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12"/>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6C1F5D3E-C177-4916-A2AA-8B58602F57A3}" type="datetimeFigureOut">
              <a:rPr lang="ru-RU"/>
              <a:pPr>
                <a:defRPr/>
              </a:pPr>
              <a:t>22.05.2014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2AECD44-3504-4A74-88B5-E7FB7F60423C}"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A209884C-26F6-421F-9132-94AD23BC9D7E}" type="datetimeFigureOut">
              <a:rPr lang="ru-RU"/>
              <a:pPr>
                <a:defRPr/>
              </a:pPr>
              <a:t>22.05.2014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D7699C7-63EC-4E3E-8E14-C7DF78353A55}"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5D4ECF06-943B-465B-857A-122DD1F2B399}" type="datetimeFigureOut">
              <a:rPr lang="ru-RU"/>
              <a:pPr>
                <a:defRPr/>
              </a:pPr>
              <a:t>22.05.2014</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BEA1856F-274C-4396-A8D9-C341099A2CD6}"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37C55F78-CD70-4789-BB57-E200ED3E04B1}" type="datetimeFigureOut">
              <a:rPr lang="ru-RU"/>
              <a:pPr>
                <a:defRPr/>
              </a:pPr>
              <a:t>22.05.2014</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FD5721A9-49C2-4772-8E59-28A128BC7361}"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2AA08F05-12FF-419F-96C0-E38EA37FF50E}" type="datetimeFigureOut">
              <a:rPr lang="ru-RU"/>
              <a:pPr>
                <a:defRPr/>
              </a:pPr>
              <a:t>22.05.2014</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3A51CB14-5BAA-4759-A026-D7977C71A57C}"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1" y="27305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FB0A6838-0AFD-49B8-B6F5-7724BB4D39BB}" type="datetimeFigureOut">
              <a:rPr lang="ru-RU"/>
              <a:pPr>
                <a:defRPr/>
              </a:pPr>
              <a:t>22.05.2014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6DD57E8A-960D-454F-8A55-4F135D328911}"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E1D74065-632C-4201-BAA2-086DB7A1BA9D}" type="datetimeFigureOut">
              <a:rPr lang="ru-RU"/>
              <a:pPr>
                <a:defRPr/>
              </a:pPr>
              <a:t>22.05.2014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F8A7902-B43A-49F4-B2E5-4CED8AA1BA5D}"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B38413F-A664-483C-B003-46093861706B}" type="datetimeFigureOut">
              <a:rPr lang="ru-RU"/>
              <a:pPr>
                <a:defRPr/>
              </a:pPr>
              <a:t>22.05.2014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978B9BA-7C8A-4C9D-8CC3-527642CC8FD2}"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2051"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6238D2B-0CB1-4991-9FDB-568BAEE384B1}" type="datetimeFigureOut">
              <a:rPr lang="ru-RU"/>
              <a:pPr>
                <a:defRPr/>
              </a:pPr>
              <a:t>22.05.2014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1BF9B6B3-4232-4A0B-BF35-2CB7AE8EB0D2}"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3.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Layout" Target="../diagrams/layout1.xml"/><Relationship Id="rId7" Type="http://schemas.openxmlformats.org/officeDocument/2006/relationships/image" Target="../media/image7.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11" Type="http://schemas.openxmlformats.org/officeDocument/2006/relationships/image" Target="../media/image3.png"/><Relationship Id="rId5" Type="http://schemas.openxmlformats.org/officeDocument/2006/relationships/diagramColors" Target="../diagrams/colors1.xml"/><Relationship Id="rId10" Type="http://schemas.openxmlformats.org/officeDocument/2006/relationships/image" Target="../media/image10.png"/><Relationship Id="rId4" Type="http://schemas.openxmlformats.org/officeDocument/2006/relationships/diagramQuickStyle" Target="../diagrams/quickStyle1.xml"/><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3.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diagramLayout" Target="../diagrams/layout3.xml"/><Relationship Id="rId7" Type="http://schemas.openxmlformats.org/officeDocument/2006/relationships/image" Target="../media/image3.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Прямоугольник 35"/>
          <p:cNvSpPr/>
          <p:nvPr/>
        </p:nvSpPr>
        <p:spPr>
          <a:xfrm>
            <a:off x="0" y="2143125"/>
            <a:ext cx="9144000" cy="4598988"/>
          </a:xfrm>
          <a:prstGeom prst="rect">
            <a:avLst/>
          </a:prstGeom>
          <a:solidFill>
            <a:srgbClr val="2C66B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a:p>
        </p:txBody>
      </p:sp>
      <p:pic>
        <p:nvPicPr>
          <p:cNvPr id="3075" name="Рисунок 36" descr="Gerbsprf.png"/>
          <p:cNvPicPr>
            <a:picLocks noChangeAspect="1"/>
          </p:cNvPicPr>
          <p:nvPr/>
        </p:nvPicPr>
        <p:blipFill>
          <a:blip r:embed="rId2" cstate="print"/>
          <a:srcRect/>
          <a:stretch>
            <a:fillRect/>
          </a:stretch>
        </p:blipFill>
        <p:spPr bwMode="auto">
          <a:xfrm>
            <a:off x="317500" y="207963"/>
            <a:ext cx="1590675" cy="1778000"/>
          </a:xfrm>
          <a:prstGeom prst="rect">
            <a:avLst/>
          </a:prstGeom>
          <a:noFill/>
          <a:ln w="9525">
            <a:noFill/>
            <a:miter lim="800000"/>
            <a:headEnd/>
            <a:tailEnd/>
          </a:ln>
        </p:spPr>
      </p:pic>
      <p:sp>
        <p:nvSpPr>
          <p:cNvPr id="2052" name="TextBox 39"/>
          <p:cNvSpPr txBox="1">
            <a:spLocks noChangeArrowheads="1"/>
          </p:cNvSpPr>
          <p:nvPr/>
        </p:nvSpPr>
        <p:spPr bwMode="auto">
          <a:xfrm>
            <a:off x="0" y="2276475"/>
            <a:ext cx="9144000" cy="1569646"/>
          </a:xfrm>
          <a:prstGeom prst="rect">
            <a:avLst/>
          </a:prstGeom>
          <a:noFill/>
          <a:ln w="9525">
            <a:noFill/>
            <a:miter lim="800000"/>
            <a:headEnd/>
            <a:tailEnd/>
          </a:ln>
        </p:spPr>
        <p:txBody>
          <a:bodyPr lIns="91428" tIns="45713" rIns="91428" bIns="45713">
            <a:spAutoFit/>
          </a:bodyPr>
          <a:lstStyle/>
          <a:p>
            <a:pPr algn="ctr" fontAlgn="auto">
              <a:spcBef>
                <a:spcPts val="0"/>
              </a:spcBef>
              <a:spcAft>
                <a:spcPts val="0"/>
              </a:spcAft>
              <a:defRPr/>
            </a:pPr>
            <a:r>
              <a:rPr lang="en-US" sz="3200" dirty="0" smtClean="0">
                <a:solidFill>
                  <a:schemeClr val="bg1"/>
                </a:solidFill>
                <a:effectLst>
                  <a:outerShdw blurRad="38100" dist="38100" dir="2700000" algn="tl">
                    <a:srgbClr val="000000">
                      <a:alpha val="43137"/>
                    </a:srgbClr>
                  </a:outerShdw>
                </a:effectLst>
                <a:latin typeface="Times New Roman Cyr" pitchFamily="18" charset="-52"/>
              </a:rPr>
              <a:t>How SAIs influence Good Governance </a:t>
            </a:r>
          </a:p>
          <a:p>
            <a:pPr algn="ctr" fontAlgn="auto">
              <a:spcBef>
                <a:spcPts val="0"/>
              </a:spcBef>
              <a:spcAft>
                <a:spcPts val="0"/>
              </a:spcAft>
              <a:defRPr/>
            </a:pPr>
            <a:r>
              <a:rPr lang="en-US" sz="3200" dirty="0" smtClean="0">
                <a:solidFill>
                  <a:schemeClr val="bg1"/>
                </a:solidFill>
                <a:effectLst>
                  <a:outerShdw blurRad="38100" dist="38100" dir="2700000" algn="tl">
                    <a:srgbClr val="000000">
                      <a:alpha val="43137"/>
                    </a:srgbClr>
                  </a:outerShdw>
                </a:effectLst>
                <a:latin typeface="Times New Roman Cyr" pitchFamily="18" charset="-52"/>
              </a:rPr>
              <a:t>in the Public Administration: </a:t>
            </a:r>
            <a:r>
              <a:rPr lang="en-US" sz="3200" smtClean="0">
                <a:solidFill>
                  <a:schemeClr val="bg1"/>
                </a:solidFill>
                <a:effectLst>
                  <a:outerShdw blurRad="38100" dist="38100" dir="2700000" algn="tl">
                    <a:srgbClr val="000000">
                      <a:alpha val="43137"/>
                    </a:srgbClr>
                  </a:outerShdw>
                </a:effectLst>
                <a:latin typeface="Times New Roman Cyr" pitchFamily="18" charset="-52"/>
              </a:rPr>
              <a:t>an experience </a:t>
            </a:r>
            <a:r>
              <a:rPr lang="en-US" sz="3200" dirty="0" smtClean="0">
                <a:solidFill>
                  <a:schemeClr val="bg1"/>
                </a:solidFill>
                <a:effectLst>
                  <a:outerShdw blurRad="38100" dist="38100" dir="2700000" algn="tl">
                    <a:srgbClr val="000000">
                      <a:alpha val="43137"/>
                    </a:srgbClr>
                  </a:outerShdw>
                </a:effectLst>
                <a:latin typeface="Times New Roman Cyr" pitchFamily="18" charset="-52"/>
              </a:rPr>
              <a:t>of the Accounts Chamber of the Russian Federation</a:t>
            </a:r>
            <a:endParaRPr lang="ru-RU" sz="3200" dirty="0">
              <a:solidFill>
                <a:schemeClr val="bg1"/>
              </a:solidFill>
              <a:effectLst>
                <a:outerShdw blurRad="38100" dist="38100" dir="2700000" algn="tl">
                  <a:srgbClr val="000000">
                    <a:alpha val="43137"/>
                  </a:srgbClr>
                </a:outerShdw>
              </a:effectLst>
              <a:latin typeface="Times New Roman Cyr" pitchFamily="18" charset="-52"/>
            </a:endParaRPr>
          </a:p>
        </p:txBody>
      </p:sp>
      <p:pic>
        <p:nvPicPr>
          <p:cNvPr id="3077" name="Picture 2"/>
          <p:cNvPicPr>
            <a:picLocks noChangeAspect="1" noChangeArrowheads="1"/>
          </p:cNvPicPr>
          <p:nvPr/>
        </p:nvPicPr>
        <p:blipFill>
          <a:blip r:embed="rId3" cstate="print"/>
          <a:srcRect/>
          <a:stretch>
            <a:fillRect/>
          </a:stretch>
        </p:blipFill>
        <p:spPr bwMode="auto">
          <a:xfrm>
            <a:off x="6948488" y="269875"/>
            <a:ext cx="2017712" cy="1652588"/>
          </a:xfrm>
          <a:prstGeom prst="rect">
            <a:avLst/>
          </a:prstGeom>
          <a:noFill/>
          <a:ln w="9525">
            <a:noFill/>
            <a:miter lim="800000"/>
            <a:headEnd/>
            <a:tailEnd/>
          </a:ln>
        </p:spPr>
      </p:pic>
      <p:cxnSp>
        <p:nvCxnSpPr>
          <p:cNvPr id="10" name="Прямая соединительная линия 9"/>
          <p:cNvCxnSpPr/>
          <p:nvPr/>
        </p:nvCxnSpPr>
        <p:spPr>
          <a:xfrm>
            <a:off x="0" y="71438"/>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0" y="2049463"/>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080" name="TextBox 8"/>
          <p:cNvSpPr txBox="1">
            <a:spLocks noChangeArrowheads="1"/>
          </p:cNvSpPr>
          <p:nvPr/>
        </p:nvSpPr>
        <p:spPr bwMode="auto">
          <a:xfrm>
            <a:off x="2000250" y="188913"/>
            <a:ext cx="5286375" cy="984250"/>
          </a:xfrm>
          <a:prstGeom prst="rect">
            <a:avLst/>
          </a:prstGeom>
          <a:noFill/>
          <a:ln w="9525">
            <a:noFill/>
            <a:miter lim="800000"/>
            <a:headEnd/>
            <a:tailEnd/>
          </a:ln>
        </p:spPr>
        <p:txBody>
          <a:bodyPr lIns="91428" tIns="45713" rIns="91428" bIns="45713">
            <a:spAutoFit/>
          </a:bodyPr>
          <a:lstStyle/>
          <a:p>
            <a:pPr algn="ctr"/>
            <a:r>
              <a:rPr lang="en-US" sz="2900">
                <a:solidFill>
                  <a:srgbClr val="295DA3"/>
                </a:solidFill>
                <a:latin typeface="Adobe Kaiti Std R"/>
                <a:ea typeface="Adobe Kaiti Std R"/>
                <a:cs typeface="Adobe Kaiti Std R"/>
              </a:rPr>
              <a:t>The Accounts Chamber</a:t>
            </a:r>
            <a:r>
              <a:rPr lang="ru-RU" sz="2900">
                <a:solidFill>
                  <a:srgbClr val="295DA3"/>
                </a:solidFill>
                <a:latin typeface="Adobe Kaiti Std R"/>
                <a:ea typeface="Adobe Kaiti Std R"/>
                <a:cs typeface="Adobe Kaiti Std R"/>
              </a:rPr>
              <a:t> </a:t>
            </a:r>
          </a:p>
          <a:p>
            <a:pPr algn="ctr"/>
            <a:r>
              <a:rPr lang="en-US" sz="2900">
                <a:solidFill>
                  <a:srgbClr val="295DA3"/>
                </a:solidFill>
                <a:latin typeface="Adobe Kaiti Std R"/>
                <a:ea typeface="Adobe Kaiti Std R"/>
                <a:cs typeface="Adobe Kaiti Std R"/>
              </a:rPr>
              <a:t>of the Russian Federation</a:t>
            </a:r>
            <a:endParaRPr lang="ru-RU" sz="2900">
              <a:solidFill>
                <a:srgbClr val="295DA3"/>
              </a:solidFill>
              <a:latin typeface="Adobe Kaiti Std R"/>
              <a:ea typeface="Adobe Kaiti Std R"/>
              <a:cs typeface="Adobe Kaiti Std R"/>
            </a:endParaRPr>
          </a:p>
        </p:txBody>
      </p:sp>
      <p:sp>
        <p:nvSpPr>
          <p:cNvPr id="9" name="Text Box 9"/>
          <p:cNvSpPr txBox="1">
            <a:spLocks noChangeArrowheads="1"/>
          </p:cNvSpPr>
          <p:nvPr/>
        </p:nvSpPr>
        <p:spPr bwMode="auto">
          <a:xfrm>
            <a:off x="4859338" y="4724400"/>
            <a:ext cx="4124325" cy="1787285"/>
          </a:xfrm>
          <a:prstGeom prst="rect">
            <a:avLst/>
          </a:prstGeom>
          <a:noFill/>
          <a:ln w="9525">
            <a:noFill/>
            <a:miter lim="800000"/>
            <a:headEnd/>
            <a:tailEnd/>
          </a:ln>
        </p:spPr>
        <p:txBody>
          <a:bodyPr lIns="90000" tIns="46800" rIns="90000" bIns="46800">
            <a:spAutoFit/>
          </a:bodyPr>
          <a:lstStyle/>
          <a:p>
            <a:pPr algn="ctr" fontAlgn="auto">
              <a:spcBef>
                <a:spcPts val="0"/>
              </a:spcBef>
              <a:spcAft>
                <a:spcPts val="0"/>
              </a:spcAft>
              <a:defRPr/>
            </a:pPr>
            <a:r>
              <a:rPr lang="en-US" sz="2200" dirty="0">
                <a:solidFill>
                  <a:schemeClr val="bg1"/>
                </a:solidFill>
                <a:effectLst>
                  <a:outerShdw blurRad="38100" dist="38100" dir="2700000" algn="tl">
                    <a:srgbClr val="000000">
                      <a:alpha val="43137"/>
                    </a:srgbClr>
                  </a:outerShdw>
                </a:effectLst>
                <a:latin typeface="Times New Roman Cyr" pitchFamily="18" charset="-52"/>
              </a:rPr>
              <a:t>Vladimir </a:t>
            </a:r>
            <a:r>
              <a:rPr lang="en-US" sz="2200" dirty="0" err="1" smtClean="0">
                <a:solidFill>
                  <a:schemeClr val="bg1"/>
                </a:solidFill>
                <a:effectLst>
                  <a:outerShdw blurRad="38100" dist="38100" dir="2700000" algn="tl">
                    <a:srgbClr val="000000">
                      <a:alpha val="43137"/>
                    </a:srgbClr>
                  </a:outerShdw>
                </a:effectLst>
                <a:latin typeface="Times New Roman Cyr" pitchFamily="18" charset="-52"/>
              </a:rPr>
              <a:t>Volkov</a:t>
            </a:r>
            <a:r>
              <a:rPr lang="en-US" sz="2200" dirty="0" smtClean="0">
                <a:solidFill>
                  <a:schemeClr val="bg1"/>
                </a:solidFill>
                <a:effectLst>
                  <a:outerShdw blurRad="38100" dist="38100" dir="2700000" algn="tl">
                    <a:srgbClr val="000000">
                      <a:alpha val="43137"/>
                    </a:srgbClr>
                  </a:outerShdw>
                </a:effectLst>
                <a:latin typeface="Times New Roman Cyr" pitchFamily="18" charset="-52"/>
              </a:rPr>
              <a:t>,</a:t>
            </a:r>
            <a:endParaRPr lang="ru-RU" sz="2200" dirty="0">
              <a:solidFill>
                <a:schemeClr val="bg1"/>
              </a:solidFill>
              <a:effectLst>
                <a:outerShdw blurRad="38100" dist="38100" dir="2700000" algn="tl">
                  <a:srgbClr val="000000">
                    <a:alpha val="43137"/>
                  </a:srgbClr>
                </a:outerShdw>
              </a:effectLst>
              <a:latin typeface="Times New Roman Cyr" pitchFamily="18" charset="-52"/>
            </a:endParaRPr>
          </a:p>
          <a:p>
            <a:pPr algn="ctr" fontAlgn="auto">
              <a:spcBef>
                <a:spcPts val="0"/>
              </a:spcBef>
              <a:spcAft>
                <a:spcPts val="0"/>
              </a:spcAft>
              <a:defRPr/>
            </a:pPr>
            <a:r>
              <a:rPr lang="en-US" sz="2200" dirty="0" smtClean="0">
                <a:solidFill>
                  <a:schemeClr val="bg1"/>
                </a:solidFill>
                <a:effectLst>
                  <a:outerShdw blurRad="38100" dist="38100" dir="2700000" algn="tl">
                    <a:srgbClr val="000000">
                      <a:alpha val="43137"/>
                    </a:srgbClr>
                  </a:outerShdw>
                </a:effectLst>
                <a:latin typeface="Times New Roman Cyr" pitchFamily="18" charset="-52"/>
              </a:rPr>
              <a:t>The </a:t>
            </a:r>
            <a:r>
              <a:rPr lang="en-US" sz="2200" dirty="0">
                <a:solidFill>
                  <a:schemeClr val="bg1"/>
                </a:solidFill>
                <a:effectLst>
                  <a:outerShdw blurRad="38100" dist="38100" dir="2700000" algn="tl">
                    <a:srgbClr val="000000">
                      <a:alpha val="43137"/>
                    </a:srgbClr>
                  </a:outerShdw>
                </a:effectLst>
                <a:latin typeface="Times New Roman Cyr" pitchFamily="18" charset="-52"/>
              </a:rPr>
              <a:t>Head of Summary Inspection</a:t>
            </a:r>
          </a:p>
          <a:p>
            <a:pPr algn="ctr" fontAlgn="auto">
              <a:spcBef>
                <a:spcPts val="0"/>
              </a:spcBef>
              <a:spcAft>
                <a:spcPts val="0"/>
              </a:spcAft>
              <a:defRPr/>
            </a:pPr>
            <a:r>
              <a:rPr lang="en-US" sz="2200" dirty="0">
                <a:solidFill>
                  <a:schemeClr val="bg1"/>
                </a:solidFill>
                <a:effectLst>
                  <a:outerShdw blurRad="38100" dist="38100" dir="2700000" algn="tl">
                    <a:srgbClr val="000000">
                      <a:alpha val="43137"/>
                    </a:srgbClr>
                  </a:outerShdw>
                </a:effectLst>
                <a:latin typeface="Times New Roman Cyr" pitchFamily="18" charset="-52"/>
              </a:rPr>
              <a:t> of Summary Audit Department </a:t>
            </a:r>
          </a:p>
          <a:p>
            <a:pPr algn="ctr" fontAlgn="auto">
              <a:spcBef>
                <a:spcPts val="0"/>
              </a:spcBef>
              <a:spcAft>
                <a:spcPts val="0"/>
              </a:spcAft>
              <a:defRPr/>
            </a:pPr>
            <a:r>
              <a:rPr lang="en-US" sz="2200" dirty="0">
                <a:solidFill>
                  <a:schemeClr val="bg1"/>
                </a:solidFill>
                <a:effectLst>
                  <a:outerShdw blurRad="38100" dist="38100" dir="2700000" algn="tl">
                    <a:srgbClr val="000000">
                      <a:alpha val="43137"/>
                    </a:srgbClr>
                  </a:outerShdw>
                </a:effectLst>
                <a:latin typeface="Times New Roman Cyr" pitchFamily="18" charset="-52"/>
              </a:rPr>
              <a:t>of the Accounts Chamber of the Russian </a:t>
            </a:r>
            <a:r>
              <a:rPr lang="en-US" sz="2200" dirty="0" smtClean="0">
                <a:solidFill>
                  <a:schemeClr val="bg1"/>
                </a:solidFill>
                <a:effectLst>
                  <a:outerShdw blurRad="38100" dist="38100" dir="2700000" algn="tl">
                    <a:srgbClr val="000000">
                      <a:alpha val="43137"/>
                    </a:srgbClr>
                  </a:outerShdw>
                </a:effectLst>
                <a:latin typeface="Times New Roman Cyr" pitchFamily="18" charset="-52"/>
              </a:rPr>
              <a:t>Federation</a:t>
            </a:r>
            <a:endParaRPr lang="ru-RU" sz="2200" dirty="0">
              <a:solidFill>
                <a:schemeClr val="bg1"/>
              </a:solidFill>
              <a:effectLst>
                <a:outerShdw blurRad="38100" dist="38100" dir="2700000" algn="tl">
                  <a:srgbClr val="000000">
                    <a:alpha val="43137"/>
                  </a:srgbClr>
                </a:outerShdw>
              </a:effectLst>
              <a:latin typeface="Times New Roman Cyr" pitchFamily="18" charset="-5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29600" cy="1143000"/>
          </a:xfrm>
        </p:spPr>
        <p:txBody>
          <a:bodyPr>
            <a:normAutofit/>
          </a:bodyPr>
          <a:lstStyle/>
          <a:p>
            <a:pPr>
              <a:defRPr/>
            </a:pPr>
            <a:r>
              <a:rPr lang="en-US" sz="2400" b="1" dirty="0" smtClean="0">
                <a:solidFill>
                  <a:schemeClr val="accent2"/>
                </a:solidFill>
                <a:effectLst>
                  <a:outerShdw blurRad="38100" dist="38100" dir="2700000" algn="tl">
                    <a:srgbClr val="000000"/>
                  </a:outerShdw>
                </a:effectLst>
                <a:latin typeface="+mn-lt"/>
                <a:ea typeface="+mn-ea"/>
                <a:cs typeface="+mn-cs"/>
              </a:rPr>
              <a:t> The Accounts Chamber of the Russian Federation activities with applications of citizens (on the results of 2013)</a:t>
            </a:r>
            <a:endParaRPr lang="ru-RU" sz="2400" b="1" dirty="0" smtClean="0">
              <a:solidFill>
                <a:schemeClr val="accent2"/>
              </a:solidFill>
              <a:effectLst>
                <a:outerShdw blurRad="38100" dist="38100" dir="2700000" algn="tl">
                  <a:srgbClr val="000000"/>
                </a:outerShdw>
              </a:effectLst>
              <a:latin typeface="+mn-lt"/>
              <a:ea typeface="+mn-ea"/>
              <a:cs typeface="+mn-cs"/>
            </a:endParaRPr>
          </a:p>
        </p:txBody>
      </p:sp>
      <p:grpSp>
        <p:nvGrpSpPr>
          <p:cNvPr id="10243" name="Группа 11"/>
          <p:cNvGrpSpPr>
            <a:grpSpLocks/>
          </p:cNvGrpSpPr>
          <p:nvPr/>
        </p:nvGrpSpPr>
        <p:grpSpPr bwMode="auto">
          <a:xfrm>
            <a:off x="0" y="0"/>
            <a:ext cx="9144000" cy="503238"/>
            <a:chOff x="0" y="0"/>
            <a:chExt cx="9144000" cy="503238"/>
          </a:xfrm>
        </p:grpSpPr>
        <p:sp>
          <p:nvSpPr>
            <p:cNvPr id="4" name="Прямоугольник 3"/>
            <p:cNvSpPr/>
            <p:nvPr/>
          </p:nvSpPr>
          <p:spPr>
            <a:xfrm>
              <a:off x="0" y="0"/>
              <a:ext cx="9144000" cy="332656"/>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3175"/>
          </p:spPr>
          <p:style>
            <a:lnRef idx="2">
              <a:schemeClr val="accent1">
                <a:shade val="50000"/>
              </a:schemeClr>
            </a:lnRef>
            <a:fillRef idx="1">
              <a:schemeClr val="accent1"/>
            </a:fillRef>
            <a:effectRef idx="0">
              <a:schemeClr val="accent1"/>
            </a:effectRef>
            <a:fontRef idx="minor">
              <a:schemeClr val="lt1"/>
            </a:fontRef>
          </p:style>
          <p:txBody>
            <a:bodyPr lIns="92923" tIns="46462" rIns="92923" bIns="46462" anchor="ctr"/>
            <a:lstStyle/>
            <a:p>
              <a:pPr defTabSz="976343" fontAlgn="auto">
                <a:spcBef>
                  <a:spcPts val="0"/>
                </a:spcBef>
                <a:spcAft>
                  <a:spcPts val="0"/>
                </a:spcAft>
                <a:defRPr/>
              </a:pPr>
              <a:r>
                <a:rPr lang="en-US" sz="1500" dirty="0">
                  <a:latin typeface="Times New Roman" pitchFamily="18" charset="0"/>
                  <a:cs typeface="Times New Roman" pitchFamily="18" charset="0"/>
                </a:rPr>
                <a:t>               The Accounts Chamber of the Russian   Federation                                                                     </a:t>
              </a:r>
              <a:r>
                <a:rPr lang="en-US" sz="1100" dirty="0">
                  <a:latin typeface="Times New Roman" pitchFamily="18" charset="0"/>
                  <a:cs typeface="Times New Roman" pitchFamily="18" charset="0"/>
                </a:rPr>
                <a:t>www.ach.gov.ru</a:t>
              </a:r>
              <a:endParaRPr lang="ru-RU" sz="1100" dirty="0">
                <a:latin typeface="Times New Roman" pitchFamily="18" charset="0"/>
                <a:cs typeface="Times New Roman" pitchFamily="18" charset="0"/>
              </a:endParaRPr>
            </a:p>
          </p:txBody>
        </p:sp>
        <p:pic>
          <p:nvPicPr>
            <p:cNvPr id="10250" name="Picture 2" descr="D:\Мои документы\Мои рисунки\мателиалы для отчетов\decor_logo_img.gif"/>
            <p:cNvPicPr>
              <a:picLocks noChangeAspect="1" noChangeArrowheads="1"/>
            </p:cNvPicPr>
            <p:nvPr/>
          </p:nvPicPr>
          <p:blipFill>
            <a:blip r:embed="rId2" cstate="print"/>
            <a:srcRect/>
            <a:stretch>
              <a:fillRect/>
            </a:stretch>
          </p:blipFill>
          <p:spPr bwMode="auto">
            <a:xfrm>
              <a:off x="250581" y="0"/>
              <a:ext cx="400050" cy="503238"/>
            </a:xfrm>
            <a:prstGeom prst="rect">
              <a:avLst/>
            </a:prstGeom>
            <a:noFill/>
            <a:ln w="9525">
              <a:noFill/>
              <a:miter lim="800000"/>
              <a:headEnd/>
              <a:tailEnd/>
            </a:ln>
          </p:spPr>
        </p:pic>
      </p:grpSp>
      <p:sp>
        <p:nvSpPr>
          <p:cNvPr id="6" name="Номер слайда 14"/>
          <p:cNvSpPr txBox="1">
            <a:spLocks/>
          </p:cNvSpPr>
          <p:nvPr/>
        </p:nvSpPr>
        <p:spPr>
          <a:xfrm>
            <a:off x="6432550" y="6492875"/>
            <a:ext cx="2133600" cy="365125"/>
          </a:xfrm>
          <a:prstGeom prst="rect">
            <a:avLst/>
          </a:prstGeom>
        </p:spPr>
        <p:txBody>
          <a:bodyPr bIns="0" anchor="b"/>
          <a:lstStyle/>
          <a:p>
            <a:pPr algn="r">
              <a:defRPr/>
            </a:pPr>
            <a:r>
              <a:rPr lang="en-US" sz="1200" dirty="0" smtClean="0">
                <a:solidFill>
                  <a:schemeClr val="tx1">
                    <a:tint val="95000"/>
                  </a:schemeClr>
                </a:solidFill>
              </a:rPr>
              <a:t>10</a:t>
            </a:r>
            <a:endParaRPr lang="ru-RU" sz="1200" dirty="0">
              <a:solidFill>
                <a:schemeClr val="tx1">
                  <a:tint val="95000"/>
                </a:schemeClr>
              </a:solidFill>
            </a:endParaRPr>
          </a:p>
        </p:txBody>
      </p:sp>
      <p:graphicFrame>
        <p:nvGraphicFramePr>
          <p:cNvPr id="10" name="Схема 9"/>
          <p:cNvGraphicFramePr/>
          <p:nvPr>
            <p:extLst>
              <p:ext uri="{D42A27DB-BD31-4B8C-83A1-F6EECF244321}">
                <p14:modId xmlns:p14="http://schemas.microsoft.com/office/powerpoint/2010/main" val="174897611"/>
              </p:ext>
            </p:extLst>
          </p:nvPr>
        </p:nvGraphicFramePr>
        <p:xfrm>
          <a:off x="179512" y="1268760"/>
          <a:ext cx="8460432" cy="54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Прямоугольник с двумя скругленными противолежащими углами 10"/>
          <p:cNvSpPr/>
          <p:nvPr/>
        </p:nvSpPr>
        <p:spPr>
          <a:xfrm>
            <a:off x="179388" y="404813"/>
            <a:ext cx="8785225" cy="6264275"/>
          </a:xfrm>
          <a:prstGeom prst="round2DiagRect">
            <a:avLst>
              <a:gd name="adj1" fmla="val 9270"/>
              <a:gd name="adj2" fmla="val 0"/>
            </a:avLst>
          </a:prstGeom>
          <a:noFill/>
          <a:ln>
            <a:solidFill>
              <a:srgbClr val="2C66B0"/>
            </a:solid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 двумя скругленными противолежащими углами 3"/>
          <p:cNvSpPr/>
          <p:nvPr/>
        </p:nvSpPr>
        <p:spPr>
          <a:xfrm>
            <a:off x="179388" y="404813"/>
            <a:ext cx="8774112" cy="6192837"/>
          </a:xfrm>
          <a:prstGeom prst="round2DiagRect">
            <a:avLst>
              <a:gd name="adj1" fmla="val 9270"/>
              <a:gd name="adj2" fmla="val 0"/>
            </a:avLst>
          </a:prstGeom>
          <a:solidFill>
            <a:schemeClr val="bg1"/>
          </a:solidFill>
          <a:ln>
            <a:solidFill>
              <a:srgbClr val="2C66B0"/>
            </a:solid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dirty="0"/>
          </a:p>
        </p:txBody>
      </p:sp>
      <p:sp>
        <p:nvSpPr>
          <p:cNvPr id="12291" name="Заголовок 10"/>
          <p:cNvSpPr>
            <a:spLocks noGrp="1"/>
          </p:cNvSpPr>
          <p:nvPr>
            <p:ph type="title"/>
          </p:nvPr>
        </p:nvSpPr>
        <p:spPr>
          <a:xfrm>
            <a:off x="457200" y="468313"/>
            <a:ext cx="8229600" cy="528637"/>
          </a:xfrm>
        </p:spPr>
        <p:txBody>
          <a:bodyPr lIns="97634" tIns="48817" rIns="97634" bIns="48817">
            <a:spAutoFit/>
          </a:bodyPr>
          <a:lstStyle/>
          <a:p>
            <a:pPr eaLnBrk="1" hangingPunct="1"/>
            <a:r>
              <a:rPr lang="en-US" sz="1400" smtClean="0">
                <a:latin typeface="Times New Roman" pitchFamily="18" charset="0"/>
                <a:cs typeface="Times New Roman" pitchFamily="18" charset="0"/>
              </a:rPr>
              <a:t/>
            </a:r>
            <a:br>
              <a:rPr lang="en-US" sz="1400" smtClean="0">
                <a:latin typeface="Times New Roman" pitchFamily="18" charset="0"/>
                <a:cs typeface="Times New Roman" pitchFamily="18" charset="0"/>
              </a:rPr>
            </a:br>
            <a:endParaRPr lang="ru-RU" sz="1400" smtClean="0">
              <a:latin typeface="Times New Roman" pitchFamily="18" charset="0"/>
              <a:cs typeface="Times New Roman" pitchFamily="18" charset="0"/>
            </a:endParaRPr>
          </a:p>
        </p:txBody>
      </p:sp>
      <p:sp>
        <p:nvSpPr>
          <p:cNvPr id="8" name="Заголовок 10"/>
          <p:cNvSpPr txBox="1">
            <a:spLocks/>
          </p:cNvSpPr>
          <p:nvPr/>
        </p:nvSpPr>
        <p:spPr bwMode="auto">
          <a:xfrm>
            <a:off x="849313" y="127574"/>
            <a:ext cx="7597775" cy="1145028"/>
          </a:xfrm>
          <a:prstGeom prst="rect">
            <a:avLst/>
          </a:prstGeom>
          <a:noFill/>
          <a:ln w="9525">
            <a:noFill/>
            <a:miter lim="800000"/>
            <a:headEnd/>
            <a:tailEnd/>
          </a:ln>
        </p:spPr>
        <p:txBody>
          <a:bodyPr lIns="97634" tIns="48817" rIns="97634" bIns="48817" anchor="ctr">
            <a:spAutoFit/>
          </a:bodyPr>
          <a:lstStyle/>
          <a:p>
            <a:pPr algn="ctr" eaLnBrk="0" hangingPunct="0">
              <a:defRPr/>
            </a:pPr>
            <a:r>
              <a:rPr lang="en-US" sz="1400" dirty="0">
                <a:latin typeface="Times New Roman" pitchFamily="18" charset="0"/>
                <a:ea typeface="+mj-ea"/>
                <a:cs typeface="Times New Roman" pitchFamily="18" charset="0"/>
              </a:rPr>
              <a:t/>
            </a:r>
            <a:br>
              <a:rPr lang="en-US" sz="1400" dirty="0">
                <a:latin typeface="Times New Roman" pitchFamily="18" charset="0"/>
                <a:ea typeface="+mj-ea"/>
                <a:cs typeface="Times New Roman" pitchFamily="18" charset="0"/>
              </a:rPr>
            </a:br>
            <a:r>
              <a:rPr lang="en-US" b="1" dirty="0">
                <a:solidFill>
                  <a:schemeClr val="accent2"/>
                </a:solidFill>
                <a:effectLst>
                  <a:outerShdw blurRad="38100" dist="38100" dir="2700000" algn="tl">
                    <a:srgbClr val="000000"/>
                  </a:outerShdw>
                </a:effectLst>
                <a:latin typeface="Times New Roman" pitchFamily="18" charset="0"/>
                <a:ea typeface="+mj-ea"/>
                <a:cs typeface="Times New Roman" pitchFamily="18" charset="0"/>
              </a:rPr>
              <a:t>B</a:t>
            </a:r>
            <a:r>
              <a:rPr lang="en-US" b="1" dirty="0">
                <a:solidFill>
                  <a:schemeClr val="accent2"/>
                </a:solidFill>
                <a:effectLst>
                  <a:outerShdw blurRad="38100" dist="38100" dir="2700000" algn="tl">
                    <a:srgbClr val="000000"/>
                  </a:outerShdw>
                </a:effectLst>
              </a:rPr>
              <a:t>asic  mechanisms of informing the public on the activities of the Accounts Chamber of the Russian Federation (in addition to </a:t>
            </a:r>
            <a:r>
              <a:rPr lang="en-US" b="1" dirty="0" smtClean="0">
                <a:solidFill>
                  <a:schemeClr val="accent2"/>
                </a:solidFill>
                <a:effectLst>
                  <a:outerShdw blurRad="38100" dist="38100" dir="2700000" algn="tl">
                    <a:srgbClr val="000000"/>
                  </a:outerShdw>
                </a:effectLst>
              </a:rPr>
              <a:t>activities with applications of citizens</a:t>
            </a:r>
            <a:r>
              <a:rPr lang="ru-RU" b="1" dirty="0" smtClean="0">
                <a:solidFill>
                  <a:schemeClr val="accent2"/>
                </a:solidFill>
                <a:effectLst>
                  <a:outerShdw blurRad="38100" dist="38100" dir="2700000" algn="tl">
                    <a:srgbClr val="000000"/>
                  </a:outerShdw>
                </a:effectLst>
              </a:rPr>
              <a:t>)</a:t>
            </a:r>
            <a:endParaRPr lang="ru-RU" b="1" dirty="0">
              <a:solidFill>
                <a:schemeClr val="accent2"/>
              </a:solidFill>
              <a:effectLst>
                <a:outerShdw blurRad="38100" dist="38100" dir="2700000" algn="tl">
                  <a:srgbClr val="000000"/>
                </a:outerShdw>
              </a:effectLst>
            </a:endParaRPr>
          </a:p>
        </p:txBody>
      </p:sp>
      <p:sp>
        <p:nvSpPr>
          <p:cNvPr id="9" name="Номер слайда 14"/>
          <p:cNvSpPr txBox="1">
            <a:spLocks/>
          </p:cNvSpPr>
          <p:nvPr/>
        </p:nvSpPr>
        <p:spPr>
          <a:xfrm>
            <a:off x="6432550" y="6492875"/>
            <a:ext cx="2133600" cy="365125"/>
          </a:xfrm>
          <a:prstGeom prst="rect">
            <a:avLst/>
          </a:prstGeom>
        </p:spPr>
        <p:txBody>
          <a:bodyPr bIns="0" anchor="b"/>
          <a:lstStyle/>
          <a:p>
            <a:pPr algn="r">
              <a:defRPr/>
            </a:pPr>
            <a:fld id="{87DA48A6-27CC-4D2D-A143-5DFB36D4443C}" type="slidenum">
              <a:rPr lang="ru-RU" sz="1200">
                <a:solidFill>
                  <a:schemeClr val="tx1">
                    <a:tint val="95000"/>
                  </a:schemeClr>
                </a:solidFill>
              </a:rPr>
              <a:pPr algn="r">
                <a:defRPr/>
              </a:pPr>
              <a:t>11</a:t>
            </a:fld>
            <a:endParaRPr lang="ru-RU" sz="1200" dirty="0">
              <a:solidFill>
                <a:schemeClr val="tx1">
                  <a:tint val="95000"/>
                </a:schemeClr>
              </a:solidFill>
            </a:endParaRPr>
          </a:p>
        </p:txBody>
      </p:sp>
      <p:sp>
        <p:nvSpPr>
          <p:cNvPr id="12" name="Скругленный прямоугольник 11"/>
          <p:cNvSpPr/>
          <p:nvPr/>
        </p:nvSpPr>
        <p:spPr>
          <a:xfrm>
            <a:off x="395288" y="1341438"/>
            <a:ext cx="8375650" cy="4535487"/>
          </a:xfrm>
          <a:prstGeom prst="roundRect">
            <a:avLst>
              <a:gd name="adj" fmla="val 9237"/>
            </a:avLst>
          </a:prstGeom>
          <a:solidFill>
            <a:schemeClr val="accent1"/>
          </a:solidFill>
          <a:ln>
            <a:noFill/>
          </a:ln>
        </p:spPr>
        <p:style>
          <a:lnRef idx="3">
            <a:schemeClr val="lt1"/>
          </a:lnRef>
          <a:fillRef idx="1">
            <a:schemeClr val="accent3"/>
          </a:fillRef>
          <a:effectRef idx="1">
            <a:schemeClr val="accent3"/>
          </a:effectRef>
          <a:fontRef idx="minor">
            <a:schemeClr val="lt1"/>
          </a:fontRef>
        </p:style>
        <p:txBody>
          <a:bodyPr lIns="0" tIns="36000" rIns="0" bIns="0"/>
          <a:lstStyle/>
          <a:p>
            <a:pPr indent="450850" algn="just" eaLnBrk="0" hangingPunct="0">
              <a:buSzPct val="80000"/>
              <a:buFont typeface="Wingdings" pitchFamily="2" charset="2"/>
              <a:buChar char="q"/>
              <a:defRPr/>
            </a:pPr>
            <a:endParaRPr lang="ru-RU" sz="1300" dirty="0">
              <a:solidFill>
                <a:schemeClr val="tx1"/>
              </a:solidFill>
              <a:latin typeface="Arial" pitchFamily="34" charset="0"/>
              <a:ea typeface="Calibri" pitchFamily="34" charset="0"/>
              <a:cs typeface="Times New Roman" pitchFamily="18" charset="0"/>
            </a:endParaRPr>
          </a:p>
          <a:p>
            <a:pPr indent="450850" algn="just" eaLnBrk="0" hangingPunct="0">
              <a:buSzPct val="80000"/>
              <a:buFont typeface="Wingdings" pitchFamily="2" charset="2"/>
              <a:buChar char="q"/>
              <a:defRPr/>
            </a:pPr>
            <a:endParaRPr lang="ru-RU" sz="1300" dirty="0">
              <a:solidFill>
                <a:schemeClr val="tx1"/>
              </a:solidFill>
              <a:latin typeface="Arial" pitchFamily="34" charset="0"/>
              <a:ea typeface="Calibri" pitchFamily="34" charset="0"/>
              <a:cs typeface="Times New Roman" pitchFamily="18" charset="0"/>
            </a:endParaRPr>
          </a:p>
          <a:p>
            <a:pPr indent="450850" algn="just" eaLnBrk="0" hangingPunct="0">
              <a:buSzPct val="80000"/>
              <a:buFont typeface="Wingdings" pitchFamily="2" charset="2"/>
              <a:buChar char="q"/>
              <a:defRPr/>
            </a:pPr>
            <a:r>
              <a:rPr lang="en-US" sz="1300" dirty="0">
                <a:solidFill>
                  <a:schemeClr val="bg1"/>
                </a:solidFill>
                <a:latin typeface="Arial" pitchFamily="34" charset="0"/>
                <a:ea typeface="Calibri" pitchFamily="34" charset="0"/>
                <a:cs typeface="Times New Roman" pitchFamily="18" charset="0"/>
              </a:rPr>
              <a:t>Mass media publications,</a:t>
            </a:r>
            <a:r>
              <a:rPr lang="ru-RU" sz="1300" dirty="0">
                <a:solidFill>
                  <a:schemeClr val="bg1"/>
                </a:solidFill>
                <a:latin typeface="Arial" pitchFamily="34" charset="0"/>
                <a:ea typeface="Calibri" pitchFamily="34" charset="0"/>
                <a:cs typeface="Times New Roman" pitchFamily="18" charset="0"/>
              </a:rPr>
              <a:t> </a:t>
            </a:r>
            <a:r>
              <a:rPr lang="en-US" sz="1300" dirty="0">
                <a:solidFill>
                  <a:schemeClr val="bg1"/>
                </a:solidFill>
                <a:latin typeface="Arial" pitchFamily="34" charset="0"/>
                <a:ea typeface="Calibri" pitchFamily="34" charset="0"/>
                <a:cs typeface="Times New Roman" pitchFamily="18" charset="0"/>
              </a:rPr>
              <a:t>reports</a:t>
            </a:r>
            <a:r>
              <a:rPr lang="ru-RU" sz="1300" dirty="0">
                <a:solidFill>
                  <a:schemeClr val="bg1"/>
                </a:solidFill>
                <a:latin typeface="Arial" pitchFamily="34" charset="0"/>
                <a:ea typeface="Calibri" pitchFamily="34" charset="0"/>
                <a:cs typeface="Times New Roman" pitchFamily="18" charset="0"/>
              </a:rPr>
              <a:t>,</a:t>
            </a:r>
            <a:r>
              <a:rPr lang="en-US" sz="1300" dirty="0">
                <a:solidFill>
                  <a:schemeClr val="bg1"/>
                </a:solidFill>
                <a:latin typeface="Arial" pitchFamily="34" charset="0"/>
                <a:ea typeface="Calibri" pitchFamily="34" charset="0"/>
                <a:cs typeface="Times New Roman" pitchFamily="18" charset="0"/>
              </a:rPr>
              <a:t> information about the Accounts Chamber activities</a:t>
            </a:r>
            <a:r>
              <a:rPr lang="ru-RU" sz="1300" dirty="0">
                <a:solidFill>
                  <a:schemeClr val="bg1"/>
                </a:solidFill>
                <a:latin typeface="Arial" pitchFamily="34" charset="0"/>
                <a:ea typeface="Calibri" pitchFamily="34" charset="0"/>
                <a:cs typeface="Times New Roman" pitchFamily="18" charset="0"/>
              </a:rPr>
              <a:t>    – </a:t>
            </a:r>
            <a:r>
              <a:rPr lang="en-US" sz="1600" dirty="0" smtClean="0">
                <a:solidFill>
                  <a:schemeClr val="bg1"/>
                </a:solidFill>
                <a:latin typeface="Arial" pitchFamily="34" charset="0"/>
                <a:ea typeface="Calibri" pitchFamily="34" charset="0"/>
                <a:cs typeface="Times New Roman" pitchFamily="18" charset="0"/>
              </a:rPr>
              <a:t>91,6</a:t>
            </a:r>
            <a:r>
              <a:rPr lang="ru-RU" sz="1600" dirty="0" smtClean="0">
                <a:solidFill>
                  <a:schemeClr val="bg1"/>
                </a:solidFill>
                <a:latin typeface="Arial" pitchFamily="34" charset="0"/>
                <a:ea typeface="Calibri" pitchFamily="34" charset="0"/>
                <a:cs typeface="Times New Roman" pitchFamily="18" charset="0"/>
              </a:rPr>
              <a:t> </a:t>
            </a:r>
            <a:r>
              <a:rPr lang="en-US" sz="1600" dirty="0" err="1">
                <a:solidFill>
                  <a:schemeClr val="bg1"/>
                </a:solidFill>
                <a:latin typeface="Arial" pitchFamily="34" charset="0"/>
                <a:ea typeface="Calibri" pitchFamily="34" charset="0"/>
                <a:cs typeface="Times New Roman" pitchFamily="18" charset="0"/>
              </a:rPr>
              <a:t>ths</a:t>
            </a:r>
            <a:r>
              <a:rPr lang="ru-RU" sz="1600" dirty="0" smtClean="0">
                <a:solidFill>
                  <a:schemeClr val="bg1"/>
                </a:solidFill>
                <a:latin typeface="Arial" pitchFamily="34" charset="0"/>
                <a:ea typeface="Calibri" pitchFamily="34" charset="0"/>
                <a:cs typeface="Times New Roman" pitchFamily="18" charset="0"/>
              </a:rPr>
              <a:t>.</a:t>
            </a:r>
            <a:endParaRPr lang="en-US" sz="1600" dirty="0">
              <a:solidFill>
                <a:schemeClr val="bg1"/>
              </a:solidFill>
              <a:latin typeface="Arial" pitchFamily="34" charset="0"/>
              <a:ea typeface="Calibri" pitchFamily="34" charset="0"/>
              <a:cs typeface="Times New Roman" pitchFamily="18" charset="0"/>
            </a:endParaRPr>
          </a:p>
          <a:p>
            <a:pPr indent="450850" algn="just" eaLnBrk="0" hangingPunct="0">
              <a:buSzPct val="80000"/>
              <a:defRPr/>
            </a:pPr>
            <a:endParaRPr lang="en-US" sz="1300" dirty="0">
              <a:solidFill>
                <a:schemeClr val="bg1"/>
              </a:solidFill>
              <a:latin typeface="Arial" pitchFamily="34" charset="0"/>
              <a:ea typeface="Calibri" pitchFamily="34" charset="0"/>
              <a:cs typeface="Times New Roman" pitchFamily="18" charset="0"/>
            </a:endParaRPr>
          </a:p>
          <a:p>
            <a:pPr indent="450850" algn="just" eaLnBrk="0" hangingPunct="0">
              <a:buSzPct val="80000"/>
              <a:buFont typeface="Wingdings" pitchFamily="2" charset="2"/>
              <a:buChar char="q"/>
              <a:defRPr/>
            </a:pPr>
            <a:r>
              <a:rPr lang="en-US" sz="1300" dirty="0">
                <a:solidFill>
                  <a:schemeClr val="bg1"/>
                </a:solidFill>
                <a:latin typeface="Arial" pitchFamily="34" charset="0"/>
                <a:ea typeface="Calibri" pitchFamily="34" charset="0"/>
                <a:cs typeface="Times New Roman" pitchFamily="18" charset="0"/>
              </a:rPr>
              <a:t>Visits of the web-site of the Accounts Chamber</a:t>
            </a:r>
            <a:r>
              <a:rPr lang="ru-RU" sz="1300" dirty="0">
                <a:solidFill>
                  <a:schemeClr val="bg1"/>
                </a:solidFill>
                <a:latin typeface="Arial" pitchFamily="34" charset="0"/>
                <a:ea typeface="Calibri" pitchFamily="34" charset="0"/>
                <a:cs typeface="Times New Roman" pitchFamily="18" charset="0"/>
              </a:rPr>
              <a:t>            </a:t>
            </a:r>
            <a:r>
              <a:rPr lang="en-US" sz="1300" dirty="0">
                <a:solidFill>
                  <a:schemeClr val="bg1"/>
                </a:solidFill>
                <a:latin typeface="Arial" pitchFamily="34" charset="0"/>
                <a:ea typeface="Calibri" pitchFamily="34" charset="0"/>
                <a:cs typeface="Times New Roman" pitchFamily="18" charset="0"/>
              </a:rPr>
              <a:t>   </a:t>
            </a:r>
            <a:r>
              <a:rPr lang="ru-RU" sz="1300" dirty="0">
                <a:solidFill>
                  <a:schemeClr val="bg1"/>
                </a:solidFill>
                <a:latin typeface="Arial" pitchFamily="34" charset="0"/>
                <a:ea typeface="Calibri" pitchFamily="34" charset="0"/>
                <a:cs typeface="Times New Roman" pitchFamily="18" charset="0"/>
              </a:rPr>
              <a:t>                                                  – </a:t>
            </a:r>
            <a:r>
              <a:rPr lang="en-US" sz="1600" dirty="0" smtClean="0">
                <a:solidFill>
                  <a:schemeClr val="bg1"/>
                </a:solidFill>
                <a:latin typeface="Arial" pitchFamily="34" charset="0"/>
                <a:ea typeface="Calibri" pitchFamily="34" charset="0"/>
                <a:cs typeface="Times New Roman" pitchFamily="18" charset="0"/>
              </a:rPr>
              <a:t>770</a:t>
            </a:r>
            <a:r>
              <a:rPr lang="ru-RU" sz="1600" dirty="0" smtClean="0">
                <a:solidFill>
                  <a:schemeClr val="bg1"/>
                </a:solidFill>
                <a:latin typeface="Arial" pitchFamily="34" charset="0"/>
                <a:ea typeface="Calibri" pitchFamily="34" charset="0"/>
                <a:cs typeface="Times New Roman" pitchFamily="18" charset="0"/>
              </a:rPr>
              <a:t> </a:t>
            </a:r>
            <a:r>
              <a:rPr lang="en-US" sz="1600" dirty="0" err="1">
                <a:solidFill>
                  <a:schemeClr val="bg1"/>
                </a:solidFill>
                <a:latin typeface="Arial" pitchFamily="34" charset="0"/>
                <a:ea typeface="Calibri" pitchFamily="34" charset="0"/>
                <a:cs typeface="Times New Roman" pitchFamily="18" charset="0"/>
              </a:rPr>
              <a:t>ths</a:t>
            </a:r>
            <a:r>
              <a:rPr lang="ru-RU" sz="1600" dirty="0" smtClean="0">
                <a:solidFill>
                  <a:schemeClr val="bg1"/>
                </a:solidFill>
                <a:latin typeface="Arial" pitchFamily="34" charset="0"/>
                <a:ea typeface="Calibri" pitchFamily="34" charset="0"/>
                <a:cs typeface="Times New Roman" pitchFamily="18" charset="0"/>
              </a:rPr>
              <a:t>.</a:t>
            </a:r>
            <a:endParaRPr lang="en-US" sz="1600" dirty="0">
              <a:solidFill>
                <a:schemeClr val="bg1"/>
              </a:solidFill>
              <a:latin typeface="Arial" pitchFamily="34" charset="0"/>
              <a:ea typeface="Calibri" pitchFamily="34" charset="0"/>
              <a:cs typeface="Times New Roman" pitchFamily="18" charset="0"/>
            </a:endParaRPr>
          </a:p>
          <a:p>
            <a:pPr indent="450850" algn="just" eaLnBrk="0" hangingPunct="0">
              <a:buSzPct val="80000"/>
              <a:defRPr/>
            </a:pPr>
            <a:endParaRPr lang="ru-RU" sz="1300" dirty="0">
              <a:solidFill>
                <a:schemeClr val="bg1"/>
              </a:solidFill>
              <a:latin typeface="Arial" pitchFamily="34" charset="0"/>
              <a:ea typeface="Calibri" pitchFamily="34" charset="0"/>
              <a:cs typeface="Times New Roman" pitchFamily="18" charset="0"/>
            </a:endParaRPr>
          </a:p>
          <a:p>
            <a:pPr indent="450850" algn="just" eaLnBrk="0" hangingPunct="0">
              <a:buSzPct val="80000"/>
              <a:buFont typeface="Wingdings" pitchFamily="2" charset="2"/>
              <a:buChar char="q"/>
              <a:defRPr/>
            </a:pPr>
            <a:r>
              <a:rPr lang="en-US" sz="1300" dirty="0">
                <a:solidFill>
                  <a:schemeClr val="bg1"/>
                </a:solidFill>
                <a:latin typeface="Arial" pitchFamily="34" charset="0"/>
                <a:ea typeface="Calibri" pitchFamily="34" charset="0"/>
                <a:cs typeface="Times New Roman" pitchFamily="18" charset="0"/>
              </a:rPr>
              <a:t>TV- and radio materials on the activities of the Accounts Chamber</a:t>
            </a:r>
            <a:r>
              <a:rPr lang="ru-RU" sz="1300" dirty="0">
                <a:solidFill>
                  <a:schemeClr val="bg1"/>
                </a:solidFill>
                <a:latin typeface="Arial" pitchFamily="34" charset="0"/>
                <a:ea typeface="Calibri" pitchFamily="34" charset="0"/>
                <a:cs typeface="Times New Roman" pitchFamily="18" charset="0"/>
              </a:rPr>
              <a:t>                                   – </a:t>
            </a:r>
            <a:r>
              <a:rPr lang="ru-RU" sz="1600" dirty="0" smtClean="0">
                <a:solidFill>
                  <a:schemeClr val="bg1"/>
                </a:solidFill>
                <a:latin typeface="Arial" pitchFamily="34" charset="0"/>
                <a:ea typeface="Calibri" pitchFamily="34" charset="0"/>
                <a:cs typeface="Times New Roman" pitchFamily="18" charset="0"/>
              </a:rPr>
              <a:t>3</a:t>
            </a:r>
            <a:r>
              <a:rPr lang="en-US" sz="1600" dirty="0" smtClean="0">
                <a:solidFill>
                  <a:schemeClr val="bg1"/>
                </a:solidFill>
                <a:latin typeface="Arial" pitchFamily="34" charset="0"/>
                <a:ea typeface="Calibri" pitchFamily="34" charset="0"/>
                <a:cs typeface="Times New Roman" pitchFamily="18" charset="0"/>
              </a:rPr>
              <a:t>4</a:t>
            </a:r>
            <a:r>
              <a:rPr lang="ru-RU" sz="1600" dirty="0" smtClean="0">
                <a:solidFill>
                  <a:schemeClr val="bg1"/>
                </a:solidFill>
                <a:latin typeface="Arial" pitchFamily="34" charset="0"/>
                <a:ea typeface="Calibri" pitchFamily="34" charset="0"/>
                <a:cs typeface="Times New Roman" pitchFamily="18" charset="0"/>
              </a:rPr>
              <a:t>00</a:t>
            </a:r>
            <a:endParaRPr lang="en-US" sz="1600" dirty="0">
              <a:solidFill>
                <a:schemeClr val="bg1"/>
              </a:solidFill>
              <a:latin typeface="Arial" pitchFamily="34" charset="0"/>
              <a:ea typeface="Calibri" pitchFamily="34" charset="0"/>
              <a:cs typeface="Times New Roman" pitchFamily="18" charset="0"/>
            </a:endParaRPr>
          </a:p>
          <a:p>
            <a:pPr indent="450850" algn="just" eaLnBrk="0" hangingPunct="0">
              <a:buSzPct val="80000"/>
              <a:defRPr/>
            </a:pPr>
            <a:endParaRPr lang="en-US" sz="1300" dirty="0" smtClean="0">
              <a:solidFill>
                <a:schemeClr val="bg1"/>
              </a:solidFill>
              <a:latin typeface="Arial" pitchFamily="34" charset="0"/>
              <a:ea typeface="Calibri" pitchFamily="34" charset="0"/>
              <a:cs typeface="Times New Roman" pitchFamily="18" charset="0"/>
            </a:endParaRPr>
          </a:p>
          <a:p>
            <a:pPr indent="450850" algn="just" eaLnBrk="0" hangingPunct="0">
              <a:spcBef>
                <a:spcPts val="600"/>
              </a:spcBef>
              <a:buSzPct val="80000"/>
              <a:buFont typeface="Wingdings" pitchFamily="2" charset="2"/>
              <a:buChar char="q"/>
              <a:defRPr/>
            </a:pPr>
            <a:r>
              <a:rPr lang="en-US" sz="1300" dirty="0" smtClean="0">
                <a:solidFill>
                  <a:schemeClr val="bg1"/>
                </a:solidFill>
                <a:latin typeface="Arial" pitchFamily="34" charset="0"/>
                <a:ea typeface="Calibri" pitchFamily="34" charset="0"/>
                <a:cs typeface="Times New Roman" pitchFamily="18" charset="0"/>
              </a:rPr>
              <a:t>Video </a:t>
            </a:r>
            <a:r>
              <a:rPr lang="en-US" sz="1300" dirty="0">
                <a:solidFill>
                  <a:schemeClr val="bg1"/>
                </a:solidFill>
                <a:latin typeface="Arial" pitchFamily="34" charset="0"/>
                <a:ea typeface="Calibri" pitchFamily="34" charset="0"/>
                <a:cs typeface="Times New Roman" pitchFamily="18" charset="0"/>
              </a:rPr>
              <a:t>materials on</a:t>
            </a:r>
            <a:r>
              <a:rPr lang="ru-RU" sz="1300" dirty="0">
                <a:solidFill>
                  <a:schemeClr val="bg1"/>
                </a:solidFill>
                <a:latin typeface="Arial" pitchFamily="34" charset="0"/>
                <a:ea typeface="Calibri" pitchFamily="34" charset="0"/>
                <a:cs typeface="Times New Roman" pitchFamily="18" charset="0"/>
              </a:rPr>
              <a:t> </a:t>
            </a:r>
            <a:r>
              <a:rPr lang="en-US" sz="1300" dirty="0">
                <a:solidFill>
                  <a:schemeClr val="bg1"/>
                </a:solidFill>
                <a:latin typeface="Arial" pitchFamily="34" charset="0"/>
                <a:ea typeface="Calibri" pitchFamily="34" charset="0"/>
                <a:cs typeface="Times New Roman" pitchFamily="18" charset="0"/>
              </a:rPr>
              <a:t>YouTube on the activities of the Accounts Chamber</a:t>
            </a:r>
            <a:r>
              <a:rPr lang="ru-RU" sz="1300" dirty="0">
                <a:solidFill>
                  <a:schemeClr val="bg1"/>
                </a:solidFill>
                <a:latin typeface="Arial" pitchFamily="34" charset="0"/>
                <a:ea typeface="Calibri" pitchFamily="34" charset="0"/>
                <a:cs typeface="Times New Roman" pitchFamily="18" charset="0"/>
              </a:rPr>
              <a:t>                            – </a:t>
            </a:r>
            <a:r>
              <a:rPr lang="en-US" sz="1600" dirty="0" smtClean="0">
                <a:solidFill>
                  <a:schemeClr val="bg1"/>
                </a:solidFill>
                <a:latin typeface="Arial" pitchFamily="34" charset="0"/>
                <a:ea typeface="Calibri" pitchFamily="34" charset="0"/>
                <a:cs typeface="Times New Roman" pitchFamily="18" charset="0"/>
              </a:rPr>
              <a:t>weekly</a:t>
            </a:r>
            <a:endParaRPr lang="ru-RU" sz="1600" dirty="0">
              <a:solidFill>
                <a:schemeClr val="bg1"/>
              </a:solidFill>
              <a:latin typeface="Arial" pitchFamily="34" charset="0"/>
              <a:ea typeface="Calibri" pitchFamily="34" charset="0"/>
              <a:cs typeface="Times New Roman" pitchFamily="18" charset="0"/>
            </a:endParaRPr>
          </a:p>
          <a:p>
            <a:pPr indent="450850" algn="just" eaLnBrk="0" hangingPunct="0">
              <a:spcBef>
                <a:spcPts val="1200"/>
              </a:spcBef>
              <a:buSzPct val="80000"/>
              <a:buFont typeface="Wingdings" pitchFamily="2" charset="2"/>
              <a:buChar char="q"/>
              <a:defRPr/>
            </a:pPr>
            <a:r>
              <a:rPr lang="en-US" sz="1300" dirty="0">
                <a:solidFill>
                  <a:schemeClr val="bg1"/>
                </a:solidFill>
                <a:latin typeface="Arial" pitchFamily="34" charset="0"/>
                <a:ea typeface="Calibri" pitchFamily="34" charset="0"/>
                <a:cs typeface="Times New Roman" pitchFamily="18" charset="0"/>
              </a:rPr>
              <a:t>Reports in micro blog of the Accounts Chamber in Twitter             </a:t>
            </a:r>
            <a:r>
              <a:rPr lang="ru-RU" sz="1300" dirty="0">
                <a:solidFill>
                  <a:schemeClr val="bg1"/>
                </a:solidFill>
                <a:latin typeface="Arial" pitchFamily="34" charset="0"/>
                <a:ea typeface="Calibri" pitchFamily="34" charset="0"/>
                <a:cs typeface="Times New Roman" pitchFamily="18" charset="0"/>
              </a:rPr>
              <a:t>                                     – </a:t>
            </a:r>
            <a:r>
              <a:rPr lang="en-US" sz="1600" dirty="0" smtClean="0">
                <a:solidFill>
                  <a:schemeClr val="bg1"/>
                </a:solidFill>
                <a:latin typeface="Arial" pitchFamily="34" charset="0"/>
                <a:ea typeface="Calibri" pitchFamily="34" charset="0"/>
                <a:cs typeface="Times New Roman" pitchFamily="18" charset="0"/>
              </a:rPr>
              <a:t>420</a:t>
            </a:r>
            <a:endParaRPr lang="ru-RU" sz="1600" dirty="0">
              <a:solidFill>
                <a:schemeClr val="bg1"/>
              </a:solidFill>
              <a:latin typeface="Arial" pitchFamily="34" charset="0"/>
              <a:ea typeface="Calibri" pitchFamily="34" charset="0"/>
              <a:cs typeface="Times New Roman" pitchFamily="18" charset="0"/>
            </a:endParaRPr>
          </a:p>
          <a:p>
            <a:pPr indent="450850" algn="just" eaLnBrk="0" hangingPunct="0">
              <a:spcBef>
                <a:spcPts val="1200"/>
              </a:spcBef>
              <a:buSzPct val="80000"/>
              <a:buFont typeface="Wingdings" pitchFamily="2" charset="2"/>
              <a:buChar char="q"/>
              <a:defRPr/>
            </a:pPr>
            <a:r>
              <a:rPr lang="en-US" sz="1300" dirty="0" smtClean="0">
                <a:solidFill>
                  <a:schemeClr val="bg1"/>
                </a:solidFill>
                <a:latin typeface="Arial" pitchFamily="34" charset="0"/>
                <a:ea typeface="Calibri" pitchFamily="34" charset="0"/>
                <a:cs typeface="Times New Roman" pitchFamily="18" charset="0"/>
              </a:rPr>
              <a:t>Press-releases concerning the </a:t>
            </a:r>
            <a:r>
              <a:rPr lang="en-US" sz="1300" dirty="0">
                <a:solidFill>
                  <a:schemeClr val="bg1"/>
                </a:solidFill>
                <a:latin typeface="Arial" pitchFamily="34" charset="0"/>
                <a:ea typeface="Calibri" pitchFamily="34" charset="0"/>
                <a:cs typeface="Times New Roman" pitchFamily="18" charset="0"/>
              </a:rPr>
              <a:t>Accounts </a:t>
            </a:r>
            <a:r>
              <a:rPr lang="en-US" sz="1300" dirty="0" smtClean="0">
                <a:solidFill>
                  <a:schemeClr val="bg1"/>
                </a:solidFill>
                <a:latin typeface="Arial" pitchFamily="34" charset="0"/>
                <a:ea typeface="Calibri" pitchFamily="34" charset="0"/>
                <a:cs typeface="Times New Roman" pitchFamily="18" charset="0"/>
              </a:rPr>
              <a:t>Chamber activities    </a:t>
            </a:r>
            <a:r>
              <a:rPr lang="ru-RU" sz="1300" dirty="0" smtClean="0">
                <a:solidFill>
                  <a:schemeClr val="bg1"/>
                </a:solidFill>
                <a:latin typeface="Arial" pitchFamily="34" charset="0"/>
                <a:ea typeface="Calibri" pitchFamily="34" charset="0"/>
                <a:cs typeface="Times New Roman" pitchFamily="18" charset="0"/>
              </a:rPr>
              <a:t>                                          </a:t>
            </a:r>
            <a:r>
              <a:rPr lang="ru-RU" sz="1300" dirty="0">
                <a:solidFill>
                  <a:schemeClr val="bg1"/>
                </a:solidFill>
                <a:latin typeface="Arial" pitchFamily="34" charset="0"/>
                <a:ea typeface="Calibri" pitchFamily="34" charset="0"/>
                <a:cs typeface="Times New Roman" pitchFamily="18" charset="0"/>
              </a:rPr>
              <a:t>– </a:t>
            </a:r>
            <a:r>
              <a:rPr lang="en-US" sz="1600" dirty="0" smtClean="0">
                <a:solidFill>
                  <a:schemeClr val="bg1"/>
                </a:solidFill>
                <a:latin typeface="Arial" pitchFamily="34" charset="0"/>
                <a:ea typeface="Calibri" pitchFamily="34" charset="0"/>
                <a:cs typeface="Times New Roman" pitchFamily="18" charset="0"/>
              </a:rPr>
              <a:t>375</a:t>
            </a:r>
            <a:endParaRPr lang="ru-RU" sz="1600" dirty="0">
              <a:solidFill>
                <a:schemeClr val="bg1"/>
              </a:solidFill>
              <a:latin typeface="Arial" pitchFamily="34" charset="0"/>
              <a:ea typeface="Calibri" pitchFamily="34" charset="0"/>
              <a:cs typeface="Times New Roman" pitchFamily="18" charset="0"/>
            </a:endParaRPr>
          </a:p>
          <a:p>
            <a:pPr algn="just" eaLnBrk="0" hangingPunct="0">
              <a:buSzPct val="80000"/>
              <a:defRPr/>
            </a:pPr>
            <a:endParaRPr lang="ru-RU" sz="1300" dirty="0">
              <a:solidFill>
                <a:schemeClr val="bg1"/>
              </a:solidFill>
              <a:latin typeface="Arial" pitchFamily="34" charset="0"/>
              <a:ea typeface="Calibri" pitchFamily="34" charset="0"/>
              <a:cs typeface="Times New Roman" pitchFamily="18" charset="0"/>
            </a:endParaRPr>
          </a:p>
          <a:p>
            <a:pPr algn="just" eaLnBrk="0" hangingPunct="0">
              <a:buSzPct val="80000"/>
              <a:defRPr/>
            </a:pPr>
            <a:endParaRPr lang="en-US" sz="1300" dirty="0" smtClean="0">
              <a:solidFill>
                <a:schemeClr val="bg1"/>
              </a:solidFill>
              <a:latin typeface="Arial" pitchFamily="34" charset="0"/>
              <a:ea typeface="Calibri" pitchFamily="34" charset="0"/>
              <a:cs typeface="Times New Roman" pitchFamily="18" charset="0"/>
            </a:endParaRPr>
          </a:p>
          <a:p>
            <a:pPr algn="just" eaLnBrk="0" hangingPunct="0">
              <a:buSzPct val="80000"/>
              <a:defRPr/>
            </a:pPr>
            <a:r>
              <a:rPr lang="en-US" sz="1300" dirty="0" smtClean="0">
                <a:solidFill>
                  <a:schemeClr val="bg1"/>
                </a:solidFill>
                <a:latin typeface="Arial" pitchFamily="34" charset="0"/>
                <a:ea typeface="Calibri" pitchFamily="34" charset="0"/>
                <a:cs typeface="Times New Roman" pitchFamily="18" charset="0"/>
              </a:rPr>
              <a:t>Repeated </a:t>
            </a:r>
            <a:r>
              <a:rPr lang="en-US" sz="1300" dirty="0">
                <a:solidFill>
                  <a:schemeClr val="bg1"/>
                </a:solidFill>
                <a:latin typeface="Arial" pitchFamily="34" charset="0"/>
                <a:ea typeface="Calibri" pitchFamily="34" charset="0"/>
                <a:cs typeface="Times New Roman" pitchFamily="18" charset="0"/>
              </a:rPr>
              <a:t>awarding of the Accounts Chamber with the Golden Diploma </a:t>
            </a:r>
            <a:r>
              <a:rPr lang="ru-RU" sz="1300" dirty="0">
                <a:solidFill>
                  <a:schemeClr val="bg1"/>
                </a:solidFill>
                <a:latin typeface="Arial" pitchFamily="34" charset="0"/>
                <a:ea typeface="Calibri" pitchFamily="34" charset="0"/>
                <a:cs typeface="Times New Roman" pitchFamily="18" charset="0"/>
              </a:rPr>
              <a:t>«</a:t>
            </a:r>
            <a:r>
              <a:rPr lang="en-US" sz="1300" dirty="0">
                <a:solidFill>
                  <a:schemeClr val="bg1"/>
                </a:solidFill>
                <a:latin typeface="Arial" pitchFamily="34" charset="0"/>
                <a:ea typeface="Calibri" pitchFamily="34" charset="0"/>
                <a:cs typeface="Times New Roman" pitchFamily="18" charset="0"/>
              </a:rPr>
              <a:t>For information transparency and professionalism</a:t>
            </a:r>
            <a:r>
              <a:rPr lang="ru-RU" sz="1300" dirty="0">
                <a:solidFill>
                  <a:schemeClr val="bg1"/>
                </a:solidFill>
                <a:latin typeface="Arial" pitchFamily="34" charset="0"/>
                <a:ea typeface="Calibri" pitchFamily="34" charset="0"/>
                <a:cs typeface="Times New Roman" pitchFamily="18" charset="0"/>
              </a:rPr>
              <a:t>» </a:t>
            </a:r>
            <a:r>
              <a:rPr lang="en-US" sz="1300" dirty="0">
                <a:solidFill>
                  <a:schemeClr val="bg1"/>
                </a:solidFill>
                <a:latin typeface="Arial" pitchFamily="34" charset="0"/>
                <a:ea typeface="Calibri" pitchFamily="34" charset="0"/>
                <a:cs typeface="Times New Roman" pitchFamily="18" charset="0"/>
              </a:rPr>
              <a:t>of the national competition </a:t>
            </a:r>
            <a:r>
              <a:rPr lang="ru-RU" sz="1300" dirty="0">
                <a:solidFill>
                  <a:schemeClr val="bg1"/>
                </a:solidFill>
                <a:latin typeface="Arial" pitchFamily="34" charset="0"/>
                <a:ea typeface="Calibri" pitchFamily="34" charset="0"/>
                <a:cs typeface="Times New Roman" pitchFamily="18" charset="0"/>
              </a:rPr>
              <a:t>«</a:t>
            </a:r>
            <a:r>
              <a:rPr lang="en-US" sz="1300" dirty="0">
                <a:solidFill>
                  <a:schemeClr val="bg1"/>
                </a:solidFill>
                <a:latin typeface="Arial" pitchFamily="34" charset="0"/>
                <a:ea typeface="Calibri" pitchFamily="34" charset="0"/>
                <a:cs typeface="Times New Roman" pitchFamily="18" charset="0"/>
              </a:rPr>
              <a:t>Golden Diploma</a:t>
            </a:r>
            <a:r>
              <a:rPr lang="ru-RU" sz="1300" dirty="0">
                <a:solidFill>
                  <a:schemeClr val="bg1"/>
                </a:solidFill>
                <a:latin typeface="Arial" pitchFamily="34" charset="0"/>
                <a:ea typeface="Calibri" pitchFamily="34" charset="0"/>
                <a:cs typeface="Times New Roman" pitchFamily="18" charset="0"/>
              </a:rPr>
              <a:t>», </a:t>
            </a:r>
            <a:r>
              <a:rPr lang="en-US" sz="1300" dirty="0">
                <a:solidFill>
                  <a:schemeClr val="bg1"/>
                </a:solidFill>
                <a:latin typeface="Arial" pitchFamily="34" charset="0"/>
                <a:ea typeface="Calibri" pitchFamily="34" charset="0"/>
                <a:cs typeface="Times New Roman" pitchFamily="18" charset="0"/>
              </a:rPr>
              <a:t> established by the Financial Press-club of Russia</a:t>
            </a:r>
          </a:p>
          <a:p>
            <a:pPr indent="450850" algn="just" eaLnBrk="0" hangingPunct="0">
              <a:buSzPct val="80000"/>
              <a:defRPr/>
            </a:pPr>
            <a:endParaRPr lang="en-US" sz="1300" dirty="0">
              <a:solidFill>
                <a:schemeClr val="tx1"/>
              </a:solidFill>
              <a:latin typeface="Arial" pitchFamily="34" charset="0"/>
              <a:ea typeface="Calibri" pitchFamily="34" charset="0"/>
              <a:cs typeface="Times New Roman" pitchFamily="18" charset="0"/>
            </a:endParaRPr>
          </a:p>
          <a:p>
            <a:pPr>
              <a:defRPr/>
            </a:pPr>
            <a:endParaRPr lang="ru-RU" sz="1600" dirty="0">
              <a:latin typeface="Arial" pitchFamily="34" charset="0"/>
              <a:cs typeface="Arial" pitchFamily="34" charset="0"/>
            </a:endParaRPr>
          </a:p>
          <a:p>
            <a:pPr indent="450850" algn="just" eaLnBrk="0" hangingPunct="0">
              <a:buSzPct val="80000"/>
              <a:buFont typeface="Wingdings" pitchFamily="2" charset="2"/>
              <a:buChar char="q"/>
              <a:defRPr/>
            </a:pPr>
            <a:endParaRPr lang="ru-RU" sz="1500" dirty="0">
              <a:solidFill>
                <a:schemeClr val="tx1"/>
              </a:solidFill>
              <a:latin typeface="Arial" pitchFamily="34" charset="0"/>
              <a:ea typeface="Calibri" pitchFamily="34" charset="0"/>
              <a:cs typeface="Times New Roman" pitchFamily="18" charset="0"/>
            </a:endParaRPr>
          </a:p>
        </p:txBody>
      </p:sp>
      <p:cxnSp>
        <p:nvCxnSpPr>
          <p:cNvPr id="26" name="Прямая соединительная линия 25"/>
          <p:cNvCxnSpPr/>
          <p:nvPr/>
        </p:nvCxnSpPr>
        <p:spPr>
          <a:xfrm>
            <a:off x="911225" y="4005064"/>
            <a:ext cx="7310437"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cxnSp>
        <p:nvCxnSpPr>
          <p:cNvPr id="27" name="Прямая соединительная линия 26"/>
          <p:cNvCxnSpPr/>
          <p:nvPr/>
        </p:nvCxnSpPr>
        <p:spPr>
          <a:xfrm>
            <a:off x="900113" y="2205038"/>
            <a:ext cx="7310437"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cxnSp>
        <p:nvCxnSpPr>
          <p:cNvPr id="28" name="Прямая соединительная линия 27"/>
          <p:cNvCxnSpPr/>
          <p:nvPr/>
        </p:nvCxnSpPr>
        <p:spPr>
          <a:xfrm>
            <a:off x="900113" y="2636912"/>
            <a:ext cx="7310437"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cxnSp>
        <p:nvCxnSpPr>
          <p:cNvPr id="30" name="Прямая соединительная линия 29"/>
          <p:cNvCxnSpPr/>
          <p:nvPr/>
        </p:nvCxnSpPr>
        <p:spPr>
          <a:xfrm>
            <a:off x="900113" y="3068638"/>
            <a:ext cx="7310437"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cxnSp>
        <p:nvCxnSpPr>
          <p:cNvPr id="31" name="Прямая соединительная линия 30"/>
          <p:cNvCxnSpPr/>
          <p:nvPr/>
        </p:nvCxnSpPr>
        <p:spPr>
          <a:xfrm>
            <a:off x="900113" y="3573463"/>
            <a:ext cx="7310437"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grpSp>
        <p:nvGrpSpPr>
          <p:cNvPr id="12300" name="Группа 15"/>
          <p:cNvGrpSpPr>
            <a:grpSpLocks/>
          </p:cNvGrpSpPr>
          <p:nvPr/>
        </p:nvGrpSpPr>
        <p:grpSpPr bwMode="auto">
          <a:xfrm>
            <a:off x="0" y="0"/>
            <a:ext cx="9144000" cy="503238"/>
            <a:chOff x="0" y="0"/>
            <a:chExt cx="9144000" cy="503238"/>
          </a:xfrm>
        </p:grpSpPr>
        <p:sp>
          <p:nvSpPr>
            <p:cNvPr id="17" name="Прямоугольник 16"/>
            <p:cNvSpPr/>
            <p:nvPr/>
          </p:nvSpPr>
          <p:spPr>
            <a:xfrm>
              <a:off x="0" y="0"/>
              <a:ext cx="9144000" cy="332656"/>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3175"/>
          </p:spPr>
          <p:style>
            <a:lnRef idx="2">
              <a:schemeClr val="accent1">
                <a:shade val="50000"/>
              </a:schemeClr>
            </a:lnRef>
            <a:fillRef idx="1">
              <a:schemeClr val="accent1"/>
            </a:fillRef>
            <a:effectRef idx="0">
              <a:schemeClr val="accent1"/>
            </a:effectRef>
            <a:fontRef idx="minor">
              <a:schemeClr val="lt1"/>
            </a:fontRef>
          </p:style>
          <p:txBody>
            <a:bodyPr lIns="92923" tIns="46462" rIns="92923" bIns="46462" anchor="ctr"/>
            <a:lstStyle/>
            <a:p>
              <a:pPr defTabSz="976343" fontAlgn="auto">
                <a:spcBef>
                  <a:spcPts val="0"/>
                </a:spcBef>
                <a:spcAft>
                  <a:spcPts val="0"/>
                </a:spcAft>
                <a:defRPr/>
              </a:pPr>
              <a:r>
                <a:rPr lang="en-US" sz="1500" dirty="0">
                  <a:latin typeface="Times New Roman" pitchFamily="18" charset="0"/>
                  <a:cs typeface="Times New Roman" pitchFamily="18" charset="0"/>
                </a:rPr>
                <a:t>               The Accounts Chamber of the Russian Federation                                                                     </a:t>
              </a:r>
              <a:r>
                <a:rPr lang="en-US" sz="1100" dirty="0">
                  <a:latin typeface="Times New Roman" pitchFamily="18" charset="0"/>
                  <a:cs typeface="Times New Roman" pitchFamily="18" charset="0"/>
                </a:rPr>
                <a:t>www.ach.gov.ru</a:t>
              </a:r>
              <a:endParaRPr lang="ru-RU" sz="1100" dirty="0">
                <a:latin typeface="Times New Roman" pitchFamily="18" charset="0"/>
                <a:cs typeface="Times New Roman" pitchFamily="18" charset="0"/>
              </a:endParaRPr>
            </a:p>
          </p:txBody>
        </p:sp>
        <p:pic>
          <p:nvPicPr>
            <p:cNvPr id="12307" name="Picture 2" descr="D:\Мои документы\Мои рисунки\мателиалы для отчетов\decor_logo_img.gif"/>
            <p:cNvPicPr>
              <a:picLocks noChangeAspect="1" noChangeArrowheads="1"/>
            </p:cNvPicPr>
            <p:nvPr/>
          </p:nvPicPr>
          <p:blipFill>
            <a:blip r:embed="rId2" cstate="print"/>
            <a:srcRect/>
            <a:stretch>
              <a:fillRect/>
            </a:stretch>
          </p:blipFill>
          <p:spPr bwMode="auto">
            <a:xfrm>
              <a:off x="250581" y="0"/>
              <a:ext cx="400050" cy="503238"/>
            </a:xfrm>
            <a:prstGeom prst="rect">
              <a:avLst/>
            </a:prstGeom>
            <a:noFill/>
            <a:ln w="9525">
              <a:noFill/>
              <a:miter lim="800000"/>
              <a:headEnd/>
              <a:tailEnd/>
            </a:ln>
          </p:spPr>
        </p:pic>
      </p:grpSp>
      <p:cxnSp>
        <p:nvCxnSpPr>
          <p:cNvPr id="23" name="Прямая соединительная линия 22"/>
          <p:cNvCxnSpPr/>
          <p:nvPr/>
        </p:nvCxnSpPr>
        <p:spPr>
          <a:xfrm>
            <a:off x="900113" y="4437112"/>
            <a:ext cx="7310437"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Прямоугольник 35"/>
          <p:cNvSpPr/>
          <p:nvPr/>
        </p:nvSpPr>
        <p:spPr>
          <a:xfrm>
            <a:off x="0" y="2143125"/>
            <a:ext cx="9144000" cy="4598988"/>
          </a:xfrm>
          <a:prstGeom prst="rect">
            <a:avLst/>
          </a:prstGeom>
          <a:solidFill>
            <a:srgbClr val="2C66B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a:p>
        </p:txBody>
      </p:sp>
      <p:pic>
        <p:nvPicPr>
          <p:cNvPr id="14339" name="Рисунок 36" descr="Gerbsprf.png"/>
          <p:cNvPicPr>
            <a:picLocks noChangeAspect="1"/>
          </p:cNvPicPr>
          <p:nvPr/>
        </p:nvPicPr>
        <p:blipFill>
          <a:blip r:embed="rId2" cstate="print"/>
          <a:srcRect/>
          <a:stretch>
            <a:fillRect/>
          </a:stretch>
        </p:blipFill>
        <p:spPr bwMode="auto">
          <a:xfrm>
            <a:off x="317500" y="207963"/>
            <a:ext cx="1590675" cy="1778000"/>
          </a:xfrm>
          <a:prstGeom prst="rect">
            <a:avLst/>
          </a:prstGeom>
          <a:noFill/>
          <a:ln w="9525">
            <a:noFill/>
            <a:miter lim="800000"/>
            <a:headEnd/>
            <a:tailEnd/>
          </a:ln>
        </p:spPr>
      </p:pic>
      <p:sp>
        <p:nvSpPr>
          <p:cNvPr id="14340" name="TextBox 38"/>
          <p:cNvSpPr txBox="1">
            <a:spLocks noChangeArrowheads="1"/>
          </p:cNvSpPr>
          <p:nvPr/>
        </p:nvSpPr>
        <p:spPr bwMode="auto">
          <a:xfrm>
            <a:off x="2195513" y="476250"/>
            <a:ext cx="4321175" cy="1431925"/>
          </a:xfrm>
          <a:prstGeom prst="rect">
            <a:avLst/>
          </a:prstGeom>
          <a:noFill/>
          <a:ln w="9525">
            <a:noFill/>
            <a:miter lim="800000"/>
            <a:headEnd/>
            <a:tailEnd/>
          </a:ln>
        </p:spPr>
        <p:txBody>
          <a:bodyPr lIns="91428" tIns="45713" rIns="91428" bIns="45713">
            <a:spAutoFit/>
          </a:bodyPr>
          <a:lstStyle/>
          <a:p>
            <a:pPr algn="ctr"/>
            <a:r>
              <a:rPr lang="en-US" sz="2900">
                <a:solidFill>
                  <a:srgbClr val="295DA3"/>
                </a:solidFill>
                <a:latin typeface="Adobe Kaiti Std R"/>
                <a:ea typeface="Adobe Kaiti Std R"/>
                <a:cs typeface="Adobe Kaiti Std R"/>
              </a:rPr>
              <a:t>The Accounts Chamber of the Russian Federation</a:t>
            </a:r>
            <a:endParaRPr lang="ru-RU" sz="2900">
              <a:solidFill>
                <a:srgbClr val="295DA3"/>
              </a:solidFill>
              <a:latin typeface="Adobe Kaiti Std R"/>
              <a:ea typeface="Adobe Kaiti Std R"/>
              <a:cs typeface="Adobe Kaiti Std R"/>
            </a:endParaRPr>
          </a:p>
        </p:txBody>
      </p:sp>
      <p:sp>
        <p:nvSpPr>
          <p:cNvPr id="14341" name="TextBox 39"/>
          <p:cNvSpPr txBox="1">
            <a:spLocks noChangeArrowheads="1"/>
          </p:cNvSpPr>
          <p:nvPr/>
        </p:nvSpPr>
        <p:spPr bwMode="auto">
          <a:xfrm>
            <a:off x="0" y="3573463"/>
            <a:ext cx="9144000" cy="1046162"/>
          </a:xfrm>
          <a:prstGeom prst="rect">
            <a:avLst/>
          </a:prstGeom>
          <a:noFill/>
          <a:ln w="9525">
            <a:noFill/>
            <a:miter lim="800000"/>
            <a:headEnd/>
            <a:tailEnd/>
          </a:ln>
        </p:spPr>
        <p:txBody>
          <a:bodyPr lIns="91428" tIns="45713" rIns="91428" bIns="45713">
            <a:spAutoFit/>
          </a:bodyPr>
          <a:lstStyle/>
          <a:p>
            <a:pPr algn="ctr">
              <a:defRPr/>
            </a:pPr>
            <a:r>
              <a:rPr lang="en-US" sz="6000" dirty="0">
                <a:solidFill>
                  <a:schemeClr val="bg1"/>
                </a:solidFill>
                <a:effectLst>
                  <a:outerShdw blurRad="38100" dist="38100" dir="2700000" algn="tl">
                    <a:srgbClr val="000000">
                      <a:alpha val="43137"/>
                    </a:srgbClr>
                  </a:outerShdw>
                </a:effectLst>
                <a:latin typeface="Times New Roman Cyr" pitchFamily="18" charset="-52"/>
              </a:rPr>
              <a:t>Thank you for attention</a:t>
            </a:r>
            <a:r>
              <a:rPr lang="ru-RU" sz="6000" dirty="0">
                <a:solidFill>
                  <a:schemeClr val="bg1"/>
                </a:solidFill>
                <a:effectLst>
                  <a:outerShdw blurRad="38100" dist="38100" dir="2700000" algn="tl">
                    <a:srgbClr val="000000">
                      <a:alpha val="43137"/>
                    </a:srgbClr>
                  </a:outerShdw>
                </a:effectLst>
                <a:latin typeface="Times New Roman Cyr" pitchFamily="18" charset="-52"/>
              </a:rPr>
              <a:t>!</a:t>
            </a:r>
          </a:p>
        </p:txBody>
      </p:sp>
      <p:pic>
        <p:nvPicPr>
          <p:cNvPr id="14342" name="Picture 2"/>
          <p:cNvPicPr>
            <a:picLocks noChangeAspect="1" noChangeArrowheads="1"/>
          </p:cNvPicPr>
          <p:nvPr/>
        </p:nvPicPr>
        <p:blipFill>
          <a:blip r:embed="rId3" cstate="print"/>
          <a:srcRect/>
          <a:stretch>
            <a:fillRect/>
          </a:stretch>
        </p:blipFill>
        <p:spPr bwMode="auto">
          <a:xfrm>
            <a:off x="6948488" y="269875"/>
            <a:ext cx="2017712" cy="1652588"/>
          </a:xfrm>
          <a:prstGeom prst="rect">
            <a:avLst/>
          </a:prstGeom>
          <a:noFill/>
          <a:ln w="9525">
            <a:noFill/>
            <a:miter lim="800000"/>
            <a:headEnd/>
            <a:tailEnd/>
          </a:ln>
        </p:spPr>
      </p:pic>
      <p:cxnSp>
        <p:nvCxnSpPr>
          <p:cNvPr id="10" name="Прямая соединительная линия 9"/>
          <p:cNvCxnSpPr/>
          <p:nvPr/>
        </p:nvCxnSpPr>
        <p:spPr>
          <a:xfrm>
            <a:off x="0" y="71438"/>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p:nvCxnSpPr>
        <p:spPr>
          <a:xfrm>
            <a:off x="0" y="2049463"/>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Прямоугольник с двумя скругленными противолежащими углами 10"/>
          <p:cNvSpPr/>
          <p:nvPr/>
        </p:nvSpPr>
        <p:spPr>
          <a:xfrm>
            <a:off x="185738" y="476250"/>
            <a:ext cx="8772525" cy="6192838"/>
          </a:xfrm>
          <a:prstGeom prst="round2DiagRect">
            <a:avLst>
              <a:gd name="adj1" fmla="val 9270"/>
              <a:gd name="adj2" fmla="val 0"/>
            </a:avLst>
          </a:prstGeom>
          <a:noFill/>
          <a:ln>
            <a:solidFill>
              <a:srgbClr val="2C66B0"/>
            </a:solid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a:p>
        </p:txBody>
      </p:sp>
      <p:sp>
        <p:nvSpPr>
          <p:cNvPr id="5" name="Прямоугольник 4"/>
          <p:cNvSpPr/>
          <p:nvPr/>
        </p:nvSpPr>
        <p:spPr>
          <a:xfrm>
            <a:off x="0" y="0"/>
            <a:ext cx="9144000" cy="332656"/>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3175"/>
        </p:spPr>
        <p:style>
          <a:lnRef idx="2">
            <a:schemeClr val="accent1">
              <a:shade val="50000"/>
            </a:schemeClr>
          </a:lnRef>
          <a:fillRef idx="1">
            <a:schemeClr val="accent1"/>
          </a:fillRef>
          <a:effectRef idx="0">
            <a:schemeClr val="accent1"/>
          </a:effectRef>
          <a:fontRef idx="minor">
            <a:schemeClr val="lt1"/>
          </a:fontRef>
        </p:style>
        <p:txBody>
          <a:bodyPr lIns="92923" tIns="46462" rIns="92923" bIns="46462" anchor="ctr"/>
          <a:lstStyle/>
          <a:p>
            <a:pPr defTabSz="976343" fontAlgn="auto">
              <a:spcBef>
                <a:spcPts val="0"/>
              </a:spcBef>
              <a:spcAft>
                <a:spcPts val="0"/>
              </a:spcAft>
              <a:defRPr/>
            </a:pPr>
            <a:r>
              <a:rPr lang="en-US" sz="1500" dirty="0">
                <a:latin typeface="Times New Roman" pitchFamily="18" charset="0"/>
                <a:cs typeface="Times New Roman" pitchFamily="18" charset="0"/>
              </a:rPr>
              <a:t>              The Accounts Chamber of the Russian Federation                                                                         </a:t>
            </a:r>
            <a:r>
              <a:rPr lang="en-US" sz="1100" dirty="0">
                <a:latin typeface="Times New Roman" pitchFamily="18" charset="0"/>
                <a:cs typeface="Times New Roman" pitchFamily="18" charset="0"/>
              </a:rPr>
              <a:t>www.ach.gov.ru</a:t>
            </a:r>
            <a:endParaRPr lang="ru-RU" sz="1100" dirty="0">
              <a:latin typeface="Times New Roman" pitchFamily="18" charset="0"/>
              <a:cs typeface="Times New Roman" pitchFamily="18" charset="0"/>
            </a:endParaRPr>
          </a:p>
        </p:txBody>
      </p:sp>
      <p:pic>
        <p:nvPicPr>
          <p:cNvPr id="5126" name="Picture 2" descr="D:\Мои документы\Мои рисунки\мателиалы для отчетов\decor_logo_img.gif"/>
          <p:cNvPicPr>
            <a:picLocks noChangeAspect="1" noChangeArrowheads="1"/>
          </p:cNvPicPr>
          <p:nvPr/>
        </p:nvPicPr>
        <p:blipFill>
          <a:blip r:embed="rId2" cstate="print"/>
          <a:srcRect/>
          <a:stretch>
            <a:fillRect/>
          </a:stretch>
        </p:blipFill>
        <p:spPr bwMode="auto">
          <a:xfrm>
            <a:off x="250825" y="0"/>
            <a:ext cx="400050" cy="503238"/>
          </a:xfrm>
          <a:prstGeom prst="rect">
            <a:avLst/>
          </a:prstGeom>
          <a:noFill/>
          <a:ln w="9525">
            <a:noFill/>
            <a:miter lim="800000"/>
            <a:headEnd/>
            <a:tailEnd/>
          </a:ln>
        </p:spPr>
      </p:pic>
      <p:sp>
        <p:nvSpPr>
          <p:cNvPr id="5127" name="Заголовок 10"/>
          <p:cNvSpPr>
            <a:spLocks noGrp="1"/>
          </p:cNvSpPr>
          <p:nvPr>
            <p:ph type="title"/>
          </p:nvPr>
        </p:nvSpPr>
        <p:spPr>
          <a:xfrm>
            <a:off x="6786563" y="3643313"/>
            <a:ext cx="1708150" cy="530225"/>
          </a:xfrm>
        </p:spPr>
        <p:txBody>
          <a:bodyPr lIns="97634" tIns="48817" rIns="97634" bIns="48817">
            <a:spAutoFit/>
          </a:bodyPr>
          <a:lstStyle/>
          <a:p>
            <a:pPr eaLnBrk="1" hangingPunct="1">
              <a:defRPr/>
            </a:pPr>
            <a:r>
              <a:rPr lang="en-US" sz="1400" smtClean="0">
                <a:latin typeface="Times New Roman" pitchFamily="18" charset="0"/>
                <a:cs typeface="Times New Roman" pitchFamily="18" charset="0"/>
              </a:rPr>
              <a:t/>
            </a:r>
            <a:br>
              <a:rPr lang="en-US" sz="1400" smtClean="0">
                <a:latin typeface="Times New Roman" pitchFamily="18" charset="0"/>
                <a:cs typeface="Times New Roman" pitchFamily="18" charset="0"/>
              </a:rPr>
            </a:br>
            <a:endParaRPr lang="ru-RU" sz="1400" smtClean="0">
              <a:latin typeface="Times New Roman" pitchFamily="18" charset="0"/>
              <a:cs typeface="Times New Roman" pitchFamily="18" charset="0"/>
            </a:endParaRPr>
          </a:p>
        </p:txBody>
      </p:sp>
      <p:sp>
        <p:nvSpPr>
          <p:cNvPr id="5128" name="Содержимое 17"/>
          <p:cNvSpPr>
            <a:spLocks noGrp="1"/>
          </p:cNvSpPr>
          <p:nvPr>
            <p:ph type="body" idx="1"/>
          </p:nvPr>
        </p:nvSpPr>
        <p:spPr>
          <a:xfrm>
            <a:off x="6084168" y="4005064"/>
            <a:ext cx="2160587" cy="2370138"/>
          </a:xfrm>
          <a:noFill/>
        </p:spPr>
        <p:style>
          <a:lnRef idx="2">
            <a:schemeClr val="accent1">
              <a:shade val="50000"/>
            </a:schemeClr>
          </a:lnRef>
          <a:fillRef idx="1">
            <a:schemeClr val="accent1"/>
          </a:fillRef>
          <a:effectRef idx="0">
            <a:schemeClr val="accent1"/>
          </a:effectRef>
          <a:fontRef idx="minor">
            <a:schemeClr val="lt1"/>
          </a:fontRef>
        </p:style>
        <p:txBody>
          <a:bodyPr anchor="ctr">
            <a:spAutoFit/>
          </a:bodyPr>
          <a:lstStyle/>
          <a:p>
            <a:pPr algn="ctr" eaLnBrk="1" hangingPunct="1">
              <a:spcBef>
                <a:spcPct val="0"/>
              </a:spcBef>
              <a:defRPr/>
            </a:pPr>
            <a:r>
              <a:rPr lang="en-US" sz="1600" dirty="0" smtClean="0">
                <a:solidFill>
                  <a:schemeClr val="tx1"/>
                </a:solidFill>
                <a:latin typeface="Arial" pitchFamily="34" charset="0"/>
                <a:ea typeface="Calibri" pitchFamily="34" charset="0"/>
                <a:cs typeface="Times New Roman" pitchFamily="18" charset="0"/>
              </a:rPr>
              <a:t>The Budget Code of the Russian </a:t>
            </a:r>
            <a:endParaRPr lang="ru-RU" sz="1600" dirty="0" smtClean="0">
              <a:solidFill>
                <a:schemeClr val="tx1"/>
              </a:solidFill>
              <a:latin typeface="Arial" pitchFamily="34" charset="0"/>
              <a:ea typeface="Calibri" pitchFamily="34" charset="0"/>
              <a:cs typeface="Times New Roman" pitchFamily="18" charset="0"/>
            </a:endParaRPr>
          </a:p>
          <a:p>
            <a:pPr algn="ctr" eaLnBrk="1" hangingPunct="1">
              <a:spcBef>
                <a:spcPct val="0"/>
              </a:spcBef>
              <a:defRPr/>
            </a:pPr>
            <a:r>
              <a:rPr lang="en-US" sz="1600" dirty="0" smtClean="0">
                <a:solidFill>
                  <a:schemeClr val="tx1"/>
                </a:solidFill>
                <a:latin typeface="Arial" pitchFamily="34" charset="0"/>
                <a:ea typeface="Calibri" pitchFamily="34" charset="0"/>
                <a:cs typeface="Times New Roman" pitchFamily="18" charset="0"/>
              </a:rPr>
              <a:t>Federation</a:t>
            </a:r>
            <a:endParaRPr lang="ru-RU" sz="1600" dirty="0" smtClean="0">
              <a:solidFill>
                <a:schemeClr val="tx1"/>
              </a:solidFill>
              <a:latin typeface="Arial" pitchFamily="34" charset="0"/>
              <a:ea typeface="Calibri" pitchFamily="34" charset="0"/>
              <a:cs typeface="Times New Roman" pitchFamily="18" charset="0"/>
            </a:endParaRPr>
          </a:p>
          <a:p>
            <a:pPr algn="ctr" eaLnBrk="1" hangingPunct="1">
              <a:spcBef>
                <a:spcPct val="0"/>
              </a:spcBef>
              <a:defRPr/>
            </a:pPr>
            <a:endParaRPr lang="ru-RU" dirty="0" smtClean="0">
              <a:solidFill>
                <a:schemeClr val="tx1"/>
              </a:solidFill>
              <a:latin typeface="Arial" pitchFamily="34" charset="0"/>
              <a:ea typeface="Calibri" pitchFamily="34" charset="0"/>
              <a:cs typeface="Times New Roman" pitchFamily="18" charset="0"/>
            </a:endParaRPr>
          </a:p>
          <a:p>
            <a:pPr algn="ctr" eaLnBrk="1" hangingPunct="1">
              <a:spcBef>
                <a:spcPct val="0"/>
              </a:spcBef>
              <a:defRPr/>
            </a:pPr>
            <a:endParaRPr lang="ru-RU" dirty="0" smtClean="0">
              <a:solidFill>
                <a:schemeClr val="tx1"/>
              </a:solidFill>
              <a:latin typeface="Arial" pitchFamily="34" charset="0"/>
              <a:ea typeface="Calibri" pitchFamily="34" charset="0"/>
              <a:cs typeface="Times New Roman" pitchFamily="18" charset="0"/>
            </a:endParaRPr>
          </a:p>
          <a:p>
            <a:pPr algn="ctr" eaLnBrk="1" hangingPunct="1">
              <a:spcBef>
                <a:spcPct val="0"/>
              </a:spcBef>
              <a:defRPr/>
            </a:pPr>
            <a:endParaRPr lang="ru-RU" dirty="0" smtClean="0">
              <a:solidFill>
                <a:schemeClr val="tx1"/>
              </a:solidFill>
              <a:latin typeface="Arial" pitchFamily="34" charset="0"/>
              <a:ea typeface="Calibri" pitchFamily="34" charset="0"/>
              <a:cs typeface="Times New Roman" pitchFamily="18" charset="0"/>
            </a:endParaRPr>
          </a:p>
          <a:p>
            <a:pPr algn="ctr" eaLnBrk="1" hangingPunct="1">
              <a:spcBef>
                <a:spcPct val="0"/>
              </a:spcBef>
              <a:defRPr/>
            </a:pPr>
            <a:endParaRPr lang="ru-RU" dirty="0" smtClean="0">
              <a:solidFill>
                <a:schemeClr val="tx1"/>
              </a:solidFill>
              <a:latin typeface="Arial" pitchFamily="34" charset="0"/>
              <a:ea typeface="Calibri" pitchFamily="34" charset="0"/>
              <a:cs typeface="Times New Roman" pitchFamily="18" charset="0"/>
            </a:endParaRPr>
          </a:p>
          <a:p>
            <a:pPr algn="ctr" eaLnBrk="1" hangingPunct="1">
              <a:spcBef>
                <a:spcPct val="0"/>
              </a:spcBef>
              <a:defRPr/>
            </a:pPr>
            <a:endParaRPr lang="ru-RU" dirty="0" smtClean="0">
              <a:solidFill>
                <a:schemeClr val="tx1"/>
              </a:solidFill>
              <a:latin typeface="Arial" pitchFamily="34" charset="0"/>
              <a:ea typeface="Calibri" pitchFamily="34" charset="0"/>
              <a:cs typeface="Times New Roman" pitchFamily="18" charset="0"/>
            </a:endParaRPr>
          </a:p>
        </p:txBody>
      </p:sp>
      <p:sp>
        <p:nvSpPr>
          <p:cNvPr id="10" name="Заголовок 10"/>
          <p:cNvSpPr txBox="1">
            <a:spLocks/>
          </p:cNvSpPr>
          <p:nvPr/>
        </p:nvSpPr>
        <p:spPr bwMode="auto">
          <a:xfrm>
            <a:off x="841361" y="176575"/>
            <a:ext cx="7597775" cy="1668248"/>
          </a:xfrm>
          <a:prstGeom prst="rect">
            <a:avLst/>
          </a:prstGeom>
          <a:noFill/>
          <a:ln w="9525">
            <a:noFill/>
            <a:miter lim="800000"/>
            <a:headEnd/>
            <a:tailEnd/>
          </a:ln>
        </p:spPr>
        <p:txBody>
          <a:bodyPr lIns="97634" tIns="48817" rIns="97634" bIns="48817" anchor="ctr">
            <a:spAutoFit/>
          </a:bodyPr>
          <a:lstStyle/>
          <a:p>
            <a:pPr algn="ctr" eaLnBrk="0" fontAlgn="auto" hangingPunct="0">
              <a:spcBef>
                <a:spcPts val="0"/>
              </a:spcBef>
              <a:spcAft>
                <a:spcPts val="0"/>
              </a:spcAft>
              <a:defRPr/>
            </a:pPr>
            <a:r>
              <a:rPr lang="en-US" sz="1400" dirty="0">
                <a:latin typeface="Times New Roman" pitchFamily="18" charset="0"/>
                <a:ea typeface="+mj-ea"/>
                <a:cs typeface="Times New Roman" pitchFamily="18" charset="0"/>
              </a:rPr>
              <a:t/>
            </a:r>
            <a:br>
              <a:rPr lang="en-US" sz="1400" dirty="0">
                <a:latin typeface="Times New Roman" pitchFamily="18" charset="0"/>
                <a:ea typeface="+mj-ea"/>
                <a:cs typeface="Times New Roman" pitchFamily="18" charset="0"/>
              </a:rPr>
            </a:br>
            <a:r>
              <a:rPr lang="en-US" sz="2400" b="1" dirty="0">
                <a:solidFill>
                  <a:schemeClr val="accent2"/>
                </a:solidFill>
                <a:effectLst>
                  <a:outerShdw blurRad="38100" dist="38100" dir="2700000" algn="tl">
                    <a:srgbClr val="000000"/>
                  </a:outerShdw>
                </a:effectLst>
                <a:latin typeface="+mn-lt"/>
              </a:rPr>
              <a:t>The legal framework of the activities of the Accounts Chamber of the Russian </a:t>
            </a:r>
            <a:r>
              <a:rPr lang="en-US" sz="2400" b="1" dirty="0" smtClean="0">
                <a:solidFill>
                  <a:schemeClr val="accent2"/>
                </a:solidFill>
                <a:effectLst>
                  <a:outerShdw blurRad="38100" dist="38100" dir="2700000" algn="tl">
                    <a:srgbClr val="000000"/>
                  </a:outerShdw>
                </a:effectLst>
                <a:latin typeface="+mn-lt"/>
              </a:rPr>
              <a:t>Federation</a:t>
            </a:r>
            <a:r>
              <a:rPr lang="ru-RU" sz="2400" b="1" dirty="0" smtClean="0">
                <a:solidFill>
                  <a:schemeClr val="accent2"/>
                </a:solidFill>
                <a:effectLst>
                  <a:outerShdw blurRad="38100" dist="38100" dir="2700000" algn="tl">
                    <a:srgbClr val="000000"/>
                  </a:outerShdw>
                </a:effectLst>
                <a:latin typeface="+mn-lt"/>
              </a:rPr>
              <a:t>,</a:t>
            </a:r>
          </a:p>
          <a:p>
            <a:pPr algn="ctr" eaLnBrk="0" fontAlgn="auto" hangingPunct="0">
              <a:spcBef>
                <a:spcPts val="0"/>
              </a:spcBef>
              <a:spcAft>
                <a:spcPts val="0"/>
              </a:spcAft>
              <a:defRPr/>
            </a:pPr>
            <a:r>
              <a:rPr lang="en-US" sz="2000" b="1" dirty="0" smtClean="0">
                <a:solidFill>
                  <a:schemeClr val="accent2"/>
                </a:solidFill>
                <a:effectLst>
                  <a:outerShdw blurRad="38100" dist="38100" dir="2700000" algn="tl">
                    <a:srgbClr val="000000"/>
                  </a:outerShdw>
                </a:effectLst>
                <a:latin typeface="+mn-lt"/>
              </a:rPr>
              <a:t>that enables</a:t>
            </a:r>
            <a:r>
              <a:rPr lang="en-US" sz="2000" b="1" dirty="0">
                <a:solidFill>
                  <a:schemeClr val="accent2"/>
                </a:solidFill>
                <a:effectLst>
                  <a:outerShdw blurRad="38100" dist="38100" dir="2700000" algn="tl">
                    <a:srgbClr val="000000"/>
                  </a:outerShdw>
                </a:effectLst>
                <a:latin typeface="+mn-lt"/>
              </a:rPr>
              <a:t> really</a:t>
            </a:r>
            <a:r>
              <a:rPr lang="en-US" sz="2000" b="1" dirty="0" smtClean="0">
                <a:solidFill>
                  <a:schemeClr val="accent2"/>
                </a:solidFill>
                <a:effectLst>
                  <a:outerShdw blurRad="38100" dist="38100" dir="2700000" algn="tl">
                    <a:srgbClr val="000000"/>
                  </a:outerShdw>
                </a:effectLst>
                <a:latin typeface="+mn-lt"/>
              </a:rPr>
              <a:t> to influence Good Governance in the Public Administration</a:t>
            </a:r>
            <a:endParaRPr lang="ru-RU" sz="2000" b="1" dirty="0">
              <a:solidFill>
                <a:schemeClr val="accent2"/>
              </a:solidFill>
              <a:effectLst>
                <a:outerShdw blurRad="38100" dist="38100" dir="2700000" algn="tl">
                  <a:srgbClr val="000000"/>
                </a:outerShdw>
              </a:effectLst>
              <a:latin typeface="+mn-lt"/>
            </a:endParaRPr>
          </a:p>
        </p:txBody>
      </p:sp>
      <p:grpSp>
        <p:nvGrpSpPr>
          <p:cNvPr id="5130" name="Группа 37"/>
          <p:cNvGrpSpPr>
            <a:grpSpLocks/>
          </p:cNvGrpSpPr>
          <p:nvPr/>
        </p:nvGrpSpPr>
        <p:grpSpPr bwMode="auto">
          <a:xfrm>
            <a:off x="6632574" y="1776770"/>
            <a:ext cx="1362075" cy="1871662"/>
            <a:chOff x="6633839" y="1992769"/>
            <a:chExt cx="1474788" cy="1871662"/>
          </a:xfrm>
        </p:grpSpPr>
        <p:pic>
          <p:nvPicPr>
            <p:cNvPr id="5138" name="Picture 12" descr="Заключение на бюджетный кодекс"/>
            <p:cNvPicPr>
              <a:picLocks noChangeAspect="1" noChangeArrowheads="1"/>
            </p:cNvPicPr>
            <p:nvPr/>
          </p:nvPicPr>
          <p:blipFill>
            <a:blip r:embed="rId3" cstate="print"/>
            <a:srcRect/>
            <a:stretch>
              <a:fillRect/>
            </a:stretch>
          </p:blipFill>
          <p:spPr bwMode="auto">
            <a:xfrm>
              <a:off x="6633839" y="1992769"/>
              <a:ext cx="1474788" cy="1871662"/>
            </a:xfrm>
            <a:prstGeom prst="rect">
              <a:avLst/>
            </a:prstGeom>
            <a:noFill/>
            <a:ln w="9525">
              <a:noFill/>
              <a:miter lim="800000"/>
              <a:headEnd/>
              <a:tailEnd/>
            </a:ln>
          </p:spPr>
        </p:pic>
        <p:sp>
          <p:nvSpPr>
            <p:cNvPr id="5139" name="Text Box 13"/>
            <p:cNvSpPr txBox="1">
              <a:spLocks noChangeArrowheads="1"/>
            </p:cNvSpPr>
            <p:nvPr/>
          </p:nvSpPr>
          <p:spPr bwMode="auto">
            <a:xfrm>
              <a:off x="6698132" y="2060822"/>
              <a:ext cx="1346200" cy="1169551"/>
            </a:xfrm>
            <a:prstGeom prst="rect">
              <a:avLst/>
            </a:prstGeom>
            <a:solidFill>
              <a:schemeClr val="tx2"/>
            </a:solidFill>
            <a:ln w="9525">
              <a:noFill/>
              <a:miter lim="800000"/>
              <a:headEnd/>
              <a:tailEnd/>
            </a:ln>
          </p:spPr>
          <p:txBody>
            <a:bodyPr>
              <a:spAutoFit/>
            </a:bodyPr>
            <a:lstStyle/>
            <a:p>
              <a:pPr algn="ctr"/>
              <a:r>
                <a:rPr lang="en-US" sz="1000" b="1" dirty="0" smtClean="0">
                  <a:solidFill>
                    <a:schemeClr val="bg1"/>
                  </a:solidFill>
                  <a:latin typeface="Times New Roman" pitchFamily="18" charset="0"/>
                </a:rPr>
                <a:t>Federal </a:t>
              </a:r>
              <a:r>
                <a:rPr lang="en-US" sz="1000" b="1" dirty="0">
                  <a:solidFill>
                    <a:schemeClr val="bg1"/>
                  </a:solidFill>
                  <a:latin typeface="Times New Roman" pitchFamily="18" charset="0"/>
                </a:rPr>
                <a:t>law </a:t>
              </a:r>
              <a:r>
                <a:rPr lang="ru-RU" sz="1000" b="1" dirty="0">
                  <a:solidFill>
                    <a:schemeClr val="bg1"/>
                  </a:solidFill>
                  <a:latin typeface="Times New Roman" pitchFamily="18" charset="0"/>
                </a:rPr>
                <a:t>«</a:t>
              </a:r>
              <a:r>
                <a:rPr lang="en-US" sz="1000" b="1" dirty="0">
                  <a:solidFill>
                    <a:schemeClr val="bg1"/>
                  </a:solidFill>
                  <a:latin typeface="Times New Roman" pitchFamily="18" charset="0"/>
                </a:rPr>
                <a:t>On the Accounts Chamber of the Russian Federation</a:t>
              </a:r>
              <a:r>
                <a:rPr lang="ru-RU" sz="1000" b="1" dirty="0" smtClean="0">
                  <a:solidFill>
                    <a:schemeClr val="bg1"/>
                  </a:solidFill>
                  <a:latin typeface="Times New Roman" pitchFamily="18" charset="0"/>
                </a:rPr>
                <a:t>»</a:t>
              </a:r>
              <a:r>
                <a:rPr lang="en-US" sz="1000" b="1" dirty="0" smtClean="0">
                  <a:solidFill>
                    <a:schemeClr val="bg1"/>
                  </a:solidFill>
                  <a:latin typeface="Times New Roman" pitchFamily="18" charset="0"/>
                </a:rPr>
                <a:t>,</a:t>
              </a:r>
            </a:p>
            <a:p>
              <a:pPr algn="ctr"/>
              <a:r>
                <a:rPr lang="en-US" sz="1000" b="1" dirty="0" smtClean="0">
                  <a:solidFill>
                    <a:schemeClr val="bg1"/>
                  </a:solidFill>
                  <a:latin typeface="Times New Roman" pitchFamily="18" charset="0"/>
                </a:rPr>
                <a:t>April 5</a:t>
              </a:r>
              <a:r>
                <a:rPr lang="en-US" sz="1000" b="1" baseline="30000" dirty="0" smtClean="0">
                  <a:solidFill>
                    <a:schemeClr val="bg1"/>
                  </a:solidFill>
                  <a:latin typeface="Times New Roman" pitchFamily="18" charset="0"/>
                </a:rPr>
                <a:t>th</a:t>
              </a:r>
              <a:r>
                <a:rPr lang="en-US" sz="1000" b="1" dirty="0" smtClean="0">
                  <a:solidFill>
                    <a:schemeClr val="bg1"/>
                  </a:solidFill>
                  <a:latin typeface="Times New Roman" pitchFamily="18" charset="0"/>
                </a:rPr>
                <a:t>, 2013</a:t>
              </a:r>
            </a:p>
            <a:p>
              <a:pPr algn="ctr"/>
              <a:r>
                <a:rPr lang="en-US" sz="1000" b="1" dirty="0" smtClean="0">
                  <a:solidFill>
                    <a:schemeClr val="bg1"/>
                  </a:solidFill>
                  <a:latin typeface="Times New Roman" pitchFamily="18" charset="0"/>
                </a:rPr>
                <a:t>(new version)</a:t>
              </a:r>
              <a:endParaRPr lang="ru-RU" sz="1000" b="1" dirty="0">
                <a:solidFill>
                  <a:schemeClr val="bg1"/>
                </a:solidFill>
                <a:latin typeface="Times New Roman" pitchFamily="18" charset="0"/>
              </a:endParaRPr>
            </a:p>
          </p:txBody>
        </p:sp>
      </p:grpSp>
      <p:sp>
        <p:nvSpPr>
          <p:cNvPr id="5133" name="AutoShape 49"/>
          <p:cNvSpPr>
            <a:spLocks noChangeArrowheads="1"/>
          </p:cNvSpPr>
          <p:nvPr/>
        </p:nvSpPr>
        <p:spPr bwMode="auto">
          <a:xfrm rot="10800000">
            <a:off x="450850" y="4077072"/>
            <a:ext cx="3500437" cy="2447925"/>
          </a:xfrm>
          <a:prstGeom prst="wedgeRoundRectCallout">
            <a:avLst>
              <a:gd name="adj1" fmla="val -157"/>
              <a:gd name="adj2" fmla="val 88667"/>
              <a:gd name="adj3" fmla="val 16667"/>
            </a:avLst>
          </a:prstGeom>
          <a:solidFill>
            <a:schemeClr val="tx2"/>
          </a:solidFill>
          <a:ln w="9525">
            <a:solidFill>
              <a:schemeClr val="bg2"/>
            </a:solidFill>
            <a:miter lim="800000"/>
            <a:headEnd/>
            <a:tailEnd/>
          </a:ln>
        </p:spPr>
        <p:txBody>
          <a:bodyPr rot="10800000"/>
          <a:lstStyle/>
          <a:p>
            <a:pPr algn="just"/>
            <a:r>
              <a:rPr lang="ru-RU" sz="1600" b="1" dirty="0">
                <a:solidFill>
                  <a:schemeClr val="bg2"/>
                </a:solidFill>
                <a:latin typeface="Times New Roman" pitchFamily="18" charset="0"/>
              </a:rPr>
              <a:t>(</a:t>
            </a:r>
            <a:r>
              <a:rPr lang="en-US" sz="1600" b="1" dirty="0">
                <a:solidFill>
                  <a:schemeClr val="bg2"/>
                </a:solidFill>
                <a:latin typeface="Times New Roman" pitchFamily="18" charset="0"/>
              </a:rPr>
              <a:t>Article</a:t>
            </a:r>
            <a:r>
              <a:rPr lang="ru-RU" sz="1600" b="1" dirty="0">
                <a:solidFill>
                  <a:schemeClr val="bg2"/>
                </a:solidFill>
                <a:latin typeface="Times New Roman" pitchFamily="18" charset="0"/>
              </a:rPr>
              <a:t>. 101, </a:t>
            </a:r>
            <a:r>
              <a:rPr lang="en-US" sz="1600" b="1" dirty="0">
                <a:solidFill>
                  <a:schemeClr val="bg2"/>
                </a:solidFill>
                <a:latin typeface="Times New Roman" pitchFamily="18" charset="0"/>
              </a:rPr>
              <a:t>part</a:t>
            </a:r>
            <a:r>
              <a:rPr lang="ru-RU" sz="1600" b="1" dirty="0">
                <a:solidFill>
                  <a:schemeClr val="bg2"/>
                </a:solidFill>
                <a:latin typeface="Times New Roman" pitchFamily="18" charset="0"/>
              </a:rPr>
              <a:t>. 5) </a:t>
            </a:r>
          </a:p>
          <a:p>
            <a:pPr algn="just"/>
            <a:r>
              <a:rPr lang="en-US" sz="1600" b="1" dirty="0">
                <a:solidFill>
                  <a:schemeClr val="bg2"/>
                </a:solidFill>
                <a:latin typeface="Times New Roman" pitchFamily="18" charset="0"/>
              </a:rPr>
              <a:t>For the purpose of exercising control over fulfillment of the federal budget the Federation Council and the State Duma establish the Accounts Chamber,</a:t>
            </a:r>
            <a:r>
              <a:rPr lang="ru-RU" sz="1600" b="1" dirty="0">
                <a:solidFill>
                  <a:schemeClr val="bg2"/>
                </a:solidFill>
                <a:latin typeface="Times New Roman" pitchFamily="18" charset="0"/>
              </a:rPr>
              <a:t> </a:t>
            </a:r>
            <a:r>
              <a:rPr lang="en-US" sz="1600" b="1" dirty="0">
                <a:solidFill>
                  <a:schemeClr val="bg2"/>
                </a:solidFill>
                <a:latin typeface="Times New Roman" pitchFamily="18" charset="0"/>
              </a:rPr>
              <a:t>the composition and the order of the activities of which are determined by the Federal Law </a:t>
            </a:r>
            <a:r>
              <a:rPr lang="ru-RU" sz="1600" b="1" dirty="0">
                <a:solidFill>
                  <a:schemeClr val="bg2"/>
                </a:solidFill>
                <a:latin typeface="Times New Roman" pitchFamily="18" charset="0"/>
              </a:rPr>
              <a:t> </a:t>
            </a:r>
          </a:p>
        </p:txBody>
      </p:sp>
      <p:sp>
        <p:nvSpPr>
          <p:cNvPr id="37" name="Номер слайда 14"/>
          <p:cNvSpPr txBox="1">
            <a:spLocks/>
          </p:cNvSpPr>
          <p:nvPr/>
        </p:nvSpPr>
        <p:spPr>
          <a:xfrm>
            <a:off x="6432550" y="6492875"/>
            <a:ext cx="2133600" cy="365125"/>
          </a:xfrm>
          <a:prstGeom prst="rect">
            <a:avLst/>
          </a:prstGeom>
        </p:spPr>
        <p:txBody>
          <a:bodyPr bIns="0" anchor="b"/>
          <a:lstStyle/>
          <a:p>
            <a:pPr algn="r" fontAlgn="auto">
              <a:spcBef>
                <a:spcPts val="0"/>
              </a:spcBef>
              <a:spcAft>
                <a:spcPts val="0"/>
              </a:spcAft>
              <a:defRPr/>
            </a:pPr>
            <a:fld id="{8168CC78-D875-4034-AC3D-7EFA3DB29A3E}" type="slidenum">
              <a:rPr lang="ru-RU" sz="1200">
                <a:solidFill>
                  <a:schemeClr val="tx1">
                    <a:tint val="95000"/>
                  </a:schemeClr>
                </a:solidFill>
                <a:latin typeface="+mn-lt"/>
              </a:rPr>
              <a:pPr algn="r" fontAlgn="auto">
                <a:spcBef>
                  <a:spcPts val="0"/>
                </a:spcBef>
                <a:spcAft>
                  <a:spcPts val="0"/>
                </a:spcAft>
                <a:defRPr/>
              </a:pPr>
              <a:t>2</a:t>
            </a:fld>
            <a:endParaRPr lang="ru-RU" sz="1200" dirty="0">
              <a:solidFill>
                <a:schemeClr val="tx1">
                  <a:tint val="95000"/>
                </a:schemeClr>
              </a:solidFill>
              <a:latin typeface="+mn-lt"/>
            </a:endParaRPr>
          </a:p>
        </p:txBody>
      </p:sp>
      <p:sp>
        <p:nvSpPr>
          <p:cNvPr id="17" name="Прямоугольник 16"/>
          <p:cNvSpPr/>
          <p:nvPr/>
        </p:nvSpPr>
        <p:spPr>
          <a:xfrm>
            <a:off x="450850" y="1777914"/>
            <a:ext cx="2559050" cy="20304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spAutoFit/>
          </a:bodyPr>
          <a:lstStyle/>
          <a:p>
            <a:pPr algn="ctr">
              <a:defRPr/>
            </a:pPr>
            <a:r>
              <a:rPr lang="en-US" sz="1600" dirty="0">
                <a:solidFill>
                  <a:schemeClr val="tx1"/>
                </a:solidFill>
                <a:latin typeface="Arial" pitchFamily="34" charset="0"/>
                <a:ea typeface="Calibri" pitchFamily="34" charset="0"/>
                <a:cs typeface="Times New Roman" pitchFamily="18" charset="0"/>
              </a:rPr>
              <a:t>Constitution of the Russian Federation</a:t>
            </a:r>
            <a:endParaRPr lang="ru-RU" sz="1600" dirty="0">
              <a:solidFill>
                <a:schemeClr val="bg1"/>
              </a:solidFill>
              <a:latin typeface="Arial" pitchFamily="34" charset="0"/>
              <a:ea typeface="Calibri" pitchFamily="34" charset="0"/>
              <a:cs typeface="Times New Roman" pitchFamily="18" charset="0"/>
            </a:endParaRPr>
          </a:p>
          <a:p>
            <a:pPr algn="ctr">
              <a:defRPr/>
            </a:pPr>
            <a:endParaRPr lang="ru-RU" dirty="0">
              <a:solidFill>
                <a:schemeClr val="bg1"/>
              </a:solidFill>
              <a:latin typeface="Arial" pitchFamily="34" charset="0"/>
              <a:ea typeface="Calibri" pitchFamily="34" charset="0"/>
              <a:cs typeface="Times New Roman" pitchFamily="18" charset="0"/>
            </a:endParaRPr>
          </a:p>
          <a:p>
            <a:pPr algn="ctr">
              <a:defRPr/>
            </a:pPr>
            <a:endParaRPr lang="ru-RU" dirty="0">
              <a:solidFill>
                <a:schemeClr val="bg1"/>
              </a:solidFill>
              <a:latin typeface="Arial" pitchFamily="34" charset="0"/>
              <a:ea typeface="Calibri" pitchFamily="34" charset="0"/>
              <a:cs typeface="Times New Roman" pitchFamily="18" charset="0"/>
            </a:endParaRPr>
          </a:p>
          <a:p>
            <a:pPr algn="ctr">
              <a:defRPr/>
            </a:pPr>
            <a:endParaRPr lang="ru-RU" dirty="0">
              <a:solidFill>
                <a:schemeClr val="bg1"/>
              </a:solidFill>
              <a:latin typeface="Arial" pitchFamily="34" charset="0"/>
              <a:ea typeface="Calibri" pitchFamily="34" charset="0"/>
              <a:cs typeface="Times New Roman" pitchFamily="18" charset="0"/>
            </a:endParaRPr>
          </a:p>
          <a:p>
            <a:pPr algn="ctr">
              <a:defRPr/>
            </a:pPr>
            <a:endParaRPr lang="ru-RU" dirty="0">
              <a:solidFill>
                <a:schemeClr val="bg1"/>
              </a:solidFill>
              <a:latin typeface="Arial" pitchFamily="34" charset="0"/>
              <a:ea typeface="Calibri" pitchFamily="34" charset="0"/>
              <a:cs typeface="Times New Roman" pitchFamily="18" charset="0"/>
            </a:endParaRPr>
          </a:p>
          <a:p>
            <a:pPr algn="ctr">
              <a:defRPr/>
            </a:pPr>
            <a:endParaRPr lang="en-US" dirty="0">
              <a:solidFill>
                <a:schemeClr val="bg1"/>
              </a:solidFill>
              <a:latin typeface="Arial" pitchFamily="34" charset="0"/>
              <a:ea typeface="Calibri" pitchFamily="34" charset="0"/>
              <a:cs typeface="Times New Roman" pitchFamily="18" charset="0"/>
            </a:endParaRPr>
          </a:p>
        </p:txBody>
      </p:sp>
      <p:pic>
        <p:nvPicPr>
          <p:cNvPr id="5136" name="Picture 2" descr="D:\Мои документы\Дубинкин В.В.-Презентации\2012\Картинки БК и Конститутции\Конститутция1.jpg"/>
          <p:cNvPicPr>
            <a:picLocks noChangeAspect="1" noChangeArrowheads="1"/>
          </p:cNvPicPr>
          <p:nvPr/>
        </p:nvPicPr>
        <p:blipFill>
          <a:blip r:embed="rId4" cstate="print"/>
          <a:srcRect/>
          <a:stretch>
            <a:fillRect/>
          </a:stretch>
        </p:blipFill>
        <p:spPr bwMode="auto">
          <a:xfrm>
            <a:off x="1297781" y="2444740"/>
            <a:ext cx="865187" cy="1317625"/>
          </a:xfrm>
          <a:prstGeom prst="rect">
            <a:avLst/>
          </a:prstGeom>
          <a:noFill/>
          <a:ln w="9525">
            <a:noFill/>
            <a:miter lim="800000"/>
            <a:headEnd/>
            <a:tailEnd/>
          </a:ln>
        </p:spPr>
      </p:pic>
      <p:pic>
        <p:nvPicPr>
          <p:cNvPr id="5137" name="Picture 2" descr="D:\Мои документы\Дубинкин В.В.-Презентации\2012\Картинки БК и Конститутции\Бк1.jpg"/>
          <p:cNvPicPr>
            <a:picLocks noChangeAspect="1" noChangeArrowheads="1"/>
          </p:cNvPicPr>
          <p:nvPr/>
        </p:nvPicPr>
        <p:blipFill>
          <a:blip r:embed="rId5" cstate="print"/>
          <a:srcRect/>
          <a:stretch>
            <a:fillRect/>
          </a:stretch>
        </p:blipFill>
        <p:spPr bwMode="auto">
          <a:xfrm>
            <a:off x="6696015" y="4807408"/>
            <a:ext cx="1012825" cy="1519238"/>
          </a:xfrm>
          <a:prstGeom prst="rect">
            <a:avLst/>
          </a:prstGeom>
          <a:noFill/>
          <a:ln w="9525">
            <a:noFill/>
            <a:miter lim="800000"/>
            <a:headEnd/>
            <a:tailEnd/>
          </a:ln>
        </p:spPr>
      </p:pic>
      <p:sp>
        <p:nvSpPr>
          <p:cNvPr id="20" name="Text Box 13"/>
          <p:cNvSpPr txBox="1">
            <a:spLocks noChangeArrowheads="1"/>
          </p:cNvSpPr>
          <p:nvPr/>
        </p:nvSpPr>
        <p:spPr bwMode="auto">
          <a:xfrm>
            <a:off x="4067944" y="2015903"/>
            <a:ext cx="1440160" cy="2123658"/>
          </a:xfrm>
          <a:prstGeom prst="rect">
            <a:avLst/>
          </a:prstGeom>
          <a:solidFill>
            <a:schemeClr val="tx2"/>
          </a:solidFill>
          <a:ln w="9525">
            <a:noFill/>
            <a:miter lim="800000"/>
            <a:headEnd/>
            <a:tailEnd/>
          </a:ln>
        </p:spPr>
        <p:txBody>
          <a:bodyPr wrap="square">
            <a:spAutoFit/>
          </a:bodyPr>
          <a:lstStyle/>
          <a:p>
            <a:pPr algn="ctr"/>
            <a:r>
              <a:rPr lang="en-US" sz="1200" b="1" dirty="0" smtClean="0">
                <a:solidFill>
                  <a:schemeClr val="bg1"/>
                </a:solidFill>
                <a:latin typeface="Times New Roman" pitchFamily="18" charset="0"/>
              </a:rPr>
              <a:t>Acknowledged principles and norms of international law, international agreements of the Russian Federation, international legal principles of independent audit</a:t>
            </a:r>
            <a:endParaRPr lang="ru-RU" sz="1200" b="1" dirty="0">
              <a:solidFill>
                <a:schemeClr val="bg1"/>
              </a:solidFill>
              <a:latin typeface="Times New Roman" pitchFamily="18" charset="0"/>
            </a:endParaRPr>
          </a:p>
        </p:txBody>
      </p:sp>
    </p:spTree>
    <p:extLst>
      <p:ext uri="{BB962C8B-B14F-4D97-AF65-F5344CB8AC3E}">
        <p14:creationId xmlns:p14="http://schemas.microsoft.com/office/powerpoint/2010/main" val="1509231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с двумя скругленными противолежащими углами 16"/>
          <p:cNvSpPr/>
          <p:nvPr/>
        </p:nvSpPr>
        <p:spPr>
          <a:xfrm>
            <a:off x="179388" y="549275"/>
            <a:ext cx="8785225" cy="6119813"/>
          </a:xfrm>
          <a:prstGeom prst="round2DiagRect">
            <a:avLst>
              <a:gd name="adj1" fmla="val 9270"/>
              <a:gd name="adj2" fmla="val 0"/>
            </a:avLst>
          </a:prstGeom>
          <a:noFill/>
          <a:ln>
            <a:solidFill>
              <a:srgbClr val="2C66B0"/>
            </a:solid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a:p>
        </p:txBody>
      </p:sp>
      <p:sp>
        <p:nvSpPr>
          <p:cNvPr id="18" name="Номер слайда 14"/>
          <p:cNvSpPr txBox="1">
            <a:spLocks/>
          </p:cNvSpPr>
          <p:nvPr/>
        </p:nvSpPr>
        <p:spPr>
          <a:xfrm>
            <a:off x="6432550" y="6492875"/>
            <a:ext cx="2133600" cy="365125"/>
          </a:xfrm>
          <a:prstGeom prst="rect">
            <a:avLst/>
          </a:prstGeom>
        </p:spPr>
        <p:txBody>
          <a:bodyPr bIns="0" anchor="b"/>
          <a:lstStyle/>
          <a:p>
            <a:pPr algn="r" fontAlgn="auto">
              <a:spcBef>
                <a:spcPts val="0"/>
              </a:spcBef>
              <a:spcAft>
                <a:spcPts val="0"/>
              </a:spcAft>
              <a:defRPr/>
            </a:pPr>
            <a:fld id="{5F3B6760-89AC-40F4-B18B-84F0817AE034}" type="slidenum">
              <a:rPr lang="ru-RU" sz="1200">
                <a:solidFill>
                  <a:schemeClr val="tx1">
                    <a:tint val="95000"/>
                  </a:schemeClr>
                </a:solidFill>
                <a:latin typeface="+mn-lt"/>
              </a:rPr>
              <a:pPr algn="r" fontAlgn="auto">
                <a:spcBef>
                  <a:spcPts val="0"/>
                </a:spcBef>
                <a:spcAft>
                  <a:spcPts val="0"/>
                </a:spcAft>
                <a:defRPr/>
              </a:pPr>
              <a:t>3</a:t>
            </a:fld>
            <a:endParaRPr lang="ru-RU" sz="1200" dirty="0">
              <a:solidFill>
                <a:schemeClr val="tx1">
                  <a:tint val="95000"/>
                </a:schemeClr>
              </a:solidFill>
              <a:latin typeface="+mn-lt"/>
            </a:endParaRPr>
          </a:p>
        </p:txBody>
      </p:sp>
      <p:sp>
        <p:nvSpPr>
          <p:cNvPr id="26" name="Заголовок 1"/>
          <p:cNvSpPr txBox="1">
            <a:spLocks/>
          </p:cNvSpPr>
          <p:nvPr/>
        </p:nvSpPr>
        <p:spPr>
          <a:xfrm>
            <a:off x="250826" y="692150"/>
            <a:ext cx="8713788" cy="863600"/>
          </a:xfrm>
          <a:prstGeom prst="rect">
            <a:avLst/>
          </a:prstGeom>
        </p:spPr>
        <p:txBody>
          <a:bodyPr/>
          <a:lstStyle/>
          <a:p>
            <a:pPr algn="ctr" eaLnBrk="0" fontAlgn="auto" hangingPunct="0">
              <a:spcBef>
                <a:spcPts val="0"/>
              </a:spcBef>
              <a:spcAft>
                <a:spcPts val="0"/>
              </a:spcAft>
              <a:defRPr/>
            </a:pPr>
            <a:r>
              <a:rPr lang="en-US" sz="2400" b="1" dirty="0" smtClean="0">
                <a:solidFill>
                  <a:schemeClr val="accent2"/>
                </a:solidFill>
                <a:effectLst>
                  <a:outerShdw blurRad="38100" dist="38100" dir="2700000" algn="tl">
                    <a:srgbClr val="000000"/>
                  </a:outerShdw>
                </a:effectLst>
                <a:latin typeface="+mn-lt"/>
              </a:rPr>
              <a:t>Special status of the Accounts Chamber of the Russian Federation,</a:t>
            </a:r>
          </a:p>
          <a:p>
            <a:pPr algn="ctr" eaLnBrk="0" fontAlgn="auto" hangingPunct="0">
              <a:spcBef>
                <a:spcPts val="0"/>
              </a:spcBef>
              <a:spcAft>
                <a:spcPts val="0"/>
              </a:spcAft>
              <a:defRPr/>
            </a:pPr>
            <a:r>
              <a:rPr lang="en-US" sz="1600" b="1" dirty="0" smtClean="0">
                <a:solidFill>
                  <a:schemeClr val="accent2"/>
                </a:solidFill>
                <a:effectLst>
                  <a:outerShdw blurRad="38100" dist="38100" dir="2700000" algn="tl">
                    <a:srgbClr val="000000"/>
                  </a:outerShdw>
                </a:effectLst>
                <a:latin typeface="+mn-lt"/>
              </a:rPr>
              <a:t>that gives</a:t>
            </a:r>
            <a:r>
              <a:rPr lang="en-US" sz="1600" b="1" dirty="0">
                <a:solidFill>
                  <a:schemeClr val="accent2"/>
                </a:solidFill>
                <a:effectLst>
                  <a:outerShdw blurRad="38100" dist="38100" dir="2700000" algn="tl">
                    <a:srgbClr val="000000"/>
                  </a:outerShdw>
                </a:effectLst>
                <a:latin typeface="+mn-lt"/>
              </a:rPr>
              <a:t> </a:t>
            </a:r>
            <a:r>
              <a:rPr lang="en-US" sz="1600" b="1" dirty="0" smtClean="0">
                <a:solidFill>
                  <a:schemeClr val="accent2"/>
                </a:solidFill>
                <a:effectLst>
                  <a:outerShdw blurRad="38100" dist="38100" dir="2700000" algn="tl">
                    <a:srgbClr val="000000"/>
                  </a:outerShdw>
                </a:effectLst>
                <a:latin typeface="+mn-lt"/>
              </a:rPr>
              <a:t>real opportunity to influence Good Governance in the Public Administration</a:t>
            </a:r>
            <a:endParaRPr lang="ru-RU" sz="1600" b="1" dirty="0">
              <a:solidFill>
                <a:schemeClr val="accent2"/>
              </a:solidFill>
              <a:effectLst>
                <a:outerShdw blurRad="38100" dist="38100" dir="2700000" algn="tl">
                  <a:srgbClr val="000000"/>
                </a:outerShdw>
              </a:effectLst>
              <a:latin typeface="+mn-lt"/>
            </a:endParaRPr>
          </a:p>
        </p:txBody>
      </p:sp>
      <p:graphicFrame>
        <p:nvGraphicFramePr>
          <p:cNvPr id="12" name="Схема 11"/>
          <p:cNvGraphicFramePr/>
          <p:nvPr>
            <p:extLst>
              <p:ext uri="{D42A27DB-BD31-4B8C-83A1-F6EECF244321}">
                <p14:modId xmlns:p14="http://schemas.microsoft.com/office/powerpoint/2010/main" val="1924073327"/>
              </p:ext>
            </p:extLst>
          </p:nvPr>
        </p:nvGraphicFramePr>
        <p:xfrm>
          <a:off x="716803" y="1412779"/>
          <a:ext cx="7510988" cy="4402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102" name="Group 8"/>
          <p:cNvGrpSpPr>
            <a:grpSpLocks/>
          </p:cNvGrpSpPr>
          <p:nvPr/>
        </p:nvGrpSpPr>
        <p:grpSpPr bwMode="auto">
          <a:xfrm>
            <a:off x="6964363" y="1628775"/>
            <a:ext cx="1462087" cy="1152525"/>
            <a:chOff x="1680" y="3120"/>
            <a:chExt cx="1248" cy="912"/>
          </a:xfrm>
        </p:grpSpPr>
        <p:pic>
          <p:nvPicPr>
            <p:cNvPr id="4107" name="Picture 9" descr="j0432623"/>
            <p:cNvPicPr>
              <a:picLocks noChangeAspect="1" noChangeArrowheads="1"/>
            </p:cNvPicPr>
            <p:nvPr/>
          </p:nvPicPr>
          <p:blipFill>
            <a:blip r:embed="rId7" cstate="print"/>
            <a:srcRect/>
            <a:stretch>
              <a:fillRect/>
            </a:stretch>
          </p:blipFill>
          <p:spPr bwMode="auto">
            <a:xfrm>
              <a:off x="2304" y="3408"/>
              <a:ext cx="624" cy="624"/>
            </a:xfrm>
            <a:prstGeom prst="rect">
              <a:avLst/>
            </a:prstGeom>
            <a:noFill/>
            <a:ln w="9525">
              <a:noFill/>
              <a:miter lim="800000"/>
              <a:headEnd/>
              <a:tailEnd/>
            </a:ln>
          </p:spPr>
        </p:pic>
        <p:pic>
          <p:nvPicPr>
            <p:cNvPr id="4108" name="Picture 10" descr="j0432624"/>
            <p:cNvPicPr>
              <a:picLocks noChangeAspect="1" noChangeArrowheads="1"/>
            </p:cNvPicPr>
            <p:nvPr/>
          </p:nvPicPr>
          <p:blipFill>
            <a:blip r:embed="rId8" cstate="print"/>
            <a:srcRect/>
            <a:stretch>
              <a:fillRect/>
            </a:stretch>
          </p:blipFill>
          <p:spPr bwMode="auto">
            <a:xfrm>
              <a:off x="1680" y="3360"/>
              <a:ext cx="576" cy="648"/>
            </a:xfrm>
            <a:prstGeom prst="rect">
              <a:avLst/>
            </a:prstGeom>
            <a:noFill/>
            <a:ln w="9525">
              <a:noFill/>
              <a:miter lim="800000"/>
              <a:headEnd/>
              <a:tailEnd/>
            </a:ln>
          </p:spPr>
        </p:pic>
        <p:pic>
          <p:nvPicPr>
            <p:cNvPr id="4109" name="Picture 11" descr="j0432609"/>
            <p:cNvPicPr>
              <a:picLocks noChangeAspect="1" noChangeArrowheads="1"/>
            </p:cNvPicPr>
            <p:nvPr/>
          </p:nvPicPr>
          <p:blipFill>
            <a:blip r:embed="rId9" cstate="print"/>
            <a:srcRect/>
            <a:stretch>
              <a:fillRect/>
            </a:stretch>
          </p:blipFill>
          <p:spPr bwMode="auto">
            <a:xfrm>
              <a:off x="1968" y="3120"/>
              <a:ext cx="576" cy="576"/>
            </a:xfrm>
            <a:prstGeom prst="rect">
              <a:avLst/>
            </a:prstGeom>
            <a:noFill/>
            <a:ln w="9525">
              <a:noFill/>
              <a:miter lim="800000"/>
              <a:headEnd/>
              <a:tailEnd/>
            </a:ln>
          </p:spPr>
        </p:pic>
        <p:pic>
          <p:nvPicPr>
            <p:cNvPr id="4110" name="Picture 12" descr="j0431643"/>
            <p:cNvPicPr>
              <a:picLocks noChangeAspect="1" noChangeArrowheads="1"/>
            </p:cNvPicPr>
            <p:nvPr/>
          </p:nvPicPr>
          <p:blipFill>
            <a:blip r:embed="rId10" cstate="print"/>
            <a:srcRect/>
            <a:stretch>
              <a:fillRect/>
            </a:stretch>
          </p:blipFill>
          <p:spPr bwMode="auto">
            <a:xfrm>
              <a:off x="2016" y="3504"/>
              <a:ext cx="552" cy="504"/>
            </a:xfrm>
            <a:prstGeom prst="rect">
              <a:avLst/>
            </a:prstGeom>
            <a:noFill/>
            <a:ln w="9525">
              <a:noFill/>
              <a:miter lim="800000"/>
              <a:headEnd/>
              <a:tailEnd/>
            </a:ln>
          </p:spPr>
        </p:pic>
      </p:grpSp>
      <p:sp>
        <p:nvSpPr>
          <p:cNvPr id="13" name="Прямоугольник 12"/>
          <p:cNvSpPr/>
          <p:nvPr/>
        </p:nvSpPr>
        <p:spPr>
          <a:xfrm>
            <a:off x="0" y="0"/>
            <a:ext cx="9144000" cy="332656"/>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3175"/>
        </p:spPr>
        <p:style>
          <a:lnRef idx="2">
            <a:schemeClr val="accent1">
              <a:shade val="50000"/>
            </a:schemeClr>
          </a:lnRef>
          <a:fillRef idx="1">
            <a:schemeClr val="accent1"/>
          </a:fillRef>
          <a:effectRef idx="0">
            <a:schemeClr val="accent1"/>
          </a:effectRef>
          <a:fontRef idx="minor">
            <a:schemeClr val="lt1"/>
          </a:fontRef>
        </p:style>
        <p:txBody>
          <a:bodyPr lIns="92923" tIns="46462" rIns="92923" bIns="46462" anchor="ctr"/>
          <a:lstStyle/>
          <a:p>
            <a:pPr defTabSz="976343" fontAlgn="auto">
              <a:spcBef>
                <a:spcPts val="0"/>
              </a:spcBef>
              <a:spcAft>
                <a:spcPts val="0"/>
              </a:spcAft>
              <a:defRPr/>
            </a:pPr>
            <a:r>
              <a:rPr lang="en-US" sz="1500" dirty="0">
                <a:latin typeface="Times New Roman" pitchFamily="18" charset="0"/>
                <a:cs typeface="Times New Roman" pitchFamily="18" charset="0"/>
              </a:rPr>
              <a:t>               The  Accounts Chamber of the Russian Federation                                                                       </a:t>
            </a:r>
            <a:r>
              <a:rPr lang="en-US" sz="1100" dirty="0">
                <a:latin typeface="Times New Roman" pitchFamily="18" charset="0"/>
                <a:cs typeface="Times New Roman" pitchFamily="18" charset="0"/>
              </a:rPr>
              <a:t>www.ach.gov.ru</a:t>
            </a:r>
            <a:endParaRPr lang="ru-RU" sz="1100" dirty="0">
              <a:latin typeface="Times New Roman" pitchFamily="18" charset="0"/>
              <a:cs typeface="Times New Roman" pitchFamily="18" charset="0"/>
            </a:endParaRPr>
          </a:p>
        </p:txBody>
      </p:sp>
      <p:pic>
        <p:nvPicPr>
          <p:cNvPr id="4106" name="Picture 2" descr="D:\Мои документы\Мои рисунки\мателиалы для отчетов\decor_logo_img.gif"/>
          <p:cNvPicPr>
            <a:picLocks noChangeAspect="1" noChangeArrowheads="1"/>
          </p:cNvPicPr>
          <p:nvPr/>
        </p:nvPicPr>
        <p:blipFill>
          <a:blip r:embed="rId11" cstate="print"/>
          <a:srcRect/>
          <a:stretch>
            <a:fillRect/>
          </a:stretch>
        </p:blipFill>
        <p:spPr bwMode="auto">
          <a:xfrm>
            <a:off x="250825" y="0"/>
            <a:ext cx="400050" cy="50323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b="1" dirty="0" smtClean="0">
                <a:solidFill>
                  <a:schemeClr val="accent2"/>
                </a:solidFill>
                <a:effectLst>
                  <a:outerShdw blurRad="38100" dist="38100" dir="2700000" algn="tl">
                    <a:srgbClr val="000000"/>
                  </a:outerShdw>
                </a:effectLst>
                <a:latin typeface="+mn-lt"/>
                <a:ea typeface="+mn-ea"/>
                <a:cs typeface="+mn-cs"/>
              </a:rPr>
              <a:t>The principles of audit conduction, formulated in the Law on the Accounts Chamber of the Russian Federation</a:t>
            </a:r>
            <a:endParaRPr lang="ru-RU" sz="2400" b="1" dirty="0" smtClean="0">
              <a:solidFill>
                <a:schemeClr val="accent2"/>
              </a:solidFill>
              <a:effectLst>
                <a:outerShdw blurRad="38100" dist="38100" dir="2700000" algn="tl">
                  <a:srgbClr val="000000"/>
                </a:outerShdw>
              </a:effectLst>
              <a:latin typeface="+mn-lt"/>
              <a:ea typeface="+mn-ea"/>
              <a:cs typeface="+mn-cs"/>
            </a:endParaRPr>
          </a:p>
        </p:txBody>
      </p:sp>
      <p:sp>
        <p:nvSpPr>
          <p:cNvPr id="3" name="Содержимое 2"/>
          <p:cNvSpPr>
            <a:spLocks noGrp="1"/>
          </p:cNvSpPr>
          <p:nvPr>
            <p:ph idx="1"/>
          </p:nvPr>
        </p:nvSpPr>
        <p:spPr>
          <a:xfrm>
            <a:off x="457200" y="1268760"/>
            <a:ext cx="8229600" cy="4968552"/>
          </a:xfrm>
          <a:noFill/>
          <a:ln w="0">
            <a:noFill/>
          </a:ln>
        </p:spPr>
        <p:txBody>
          <a:bodyPr>
            <a:normAutofit/>
          </a:bodyPr>
          <a:lstStyle/>
          <a:p>
            <a:pPr marL="1080000" indent="0">
              <a:buFont typeface="Wingdings" pitchFamily="2" charset="2"/>
              <a:buChar char="Ø"/>
            </a:pPr>
            <a:endParaRPr lang="ru-RU" sz="2000" b="1" dirty="0" smtClean="0">
              <a:solidFill>
                <a:srgbClr val="000099"/>
              </a:solidFill>
              <a:effectLst>
                <a:outerShdw blurRad="38100" dist="38100" dir="2700000" algn="tl">
                  <a:srgbClr val="000000"/>
                </a:outerShdw>
              </a:effectLst>
            </a:endParaRPr>
          </a:p>
          <a:p>
            <a:pPr>
              <a:buNone/>
            </a:pPr>
            <a:endParaRPr lang="ru-RU" sz="2400" dirty="0" smtClean="0"/>
          </a:p>
          <a:p>
            <a:pPr>
              <a:buNone/>
            </a:pPr>
            <a:endParaRPr lang="ru-RU" sz="2400" dirty="0" smtClean="0"/>
          </a:p>
          <a:p>
            <a:pPr>
              <a:buNone/>
            </a:pPr>
            <a:endParaRPr lang="ru-RU" sz="2400" dirty="0" smtClean="0"/>
          </a:p>
          <a:p>
            <a:pPr>
              <a:buNone/>
            </a:pPr>
            <a:endParaRPr lang="ru-RU" sz="1800" dirty="0" smtClean="0"/>
          </a:p>
          <a:p>
            <a:pPr indent="0" algn="ctr">
              <a:spcBef>
                <a:spcPts val="0"/>
              </a:spcBef>
              <a:buNone/>
            </a:pPr>
            <a:endParaRPr lang="ru-RU" sz="2400" b="1" dirty="0" smtClean="0">
              <a:solidFill>
                <a:schemeClr val="accent2"/>
              </a:solidFill>
              <a:effectLst>
                <a:outerShdw blurRad="38100" dist="38100" dir="2700000" algn="tl">
                  <a:srgbClr val="000000"/>
                </a:outerShdw>
              </a:effectLst>
            </a:endParaRPr>
          </a:p>
          <a:p>
            <a:pPr indent="0" algn="ctr">
              <a:spcBef>
                <a:spcPts val="0"/>
              </a:spcBef>
              <a:buNone/>
            </a:pPr>
            <a:endParaRPr lang="ru-RU" sz="1200" b="1" dirty="0" smtClean="0">
              <a:solidFill>
                <a:schemeClr val="accent2"/>
              </a:solidFill>
              <a:effectLst>
                <a:outerShdw blurRad="38100" dist="38100" dir="2700000" algn="tl">
                  <a:srgbClr val="000000"/>
                </a:outerShdw>
              </a:effectLst>
            </a:endParaRPr>
          </a:p>
          <a:p>
            <a:pPr indent="0" algn="ctr">
              <a:spcBef>
                <a:spcPts val="0"/>
              </a:spcBef>
              <a:buNone/>
            </a:pPr>
            <a:endParaRPr lang="ru-RU" sz="1000" b="1" dirty="0" smtClean="0">
              <a:solidFill>
                <a:schemeClr val="accent2"/>
              </a:solidFill>
              <a:effectLst>
                <a:outerShdw blurRad="38100" dist="38100" dir="2700000" algn="tl">
                  <a:srgbClr val="000000"/>
                </a:outerShdw>
              </a:effectLst>
            </a:endParaRPr>
          </a:p>
          <a:p>
            <a:pPr indent="0" algn="ctr">
              <a:spcBef>
                <a:spcPts val="0"/>
              </a:spcBef>
              <a:buNone/>
            </a:pPr>
            <a:endParaRPr lang="ru-RU" sz="2400" b="1" dirty="0" smtClean="0">
              <a:solidFill>
                <a:schemeClr val="accent2"/>
              </a:solidFill>
              <a:effectLst>
                <a:outerShdw blurRad="38100" dist="38100" dir="2700000" algn="tl">
                  <a:srgbClr val="000000"/>
                </a:outerShdw>
              </a:effectLst>
            </a:endParaRPr>
          </a:p>
        </p:txBody>
      </p:sp>
      <p:grpSp>
        <p:nvGrpSpPr>
          <p:cNvPr id="50" name="Группа 49"/>
          <p:cNvGrpSpPr/>
          <p:nvPr/>
        </p:nvGrpSpPr>
        <p:grpSpPr>
          <a:xfrm>
            <a:off x="0" y="2"/>
            <a:ext cx="9144000" cy="6858009"/>
            <a:chOff x="0" y="0"/>
            <a:chExt cx="9144000" cy="6858009"/>
          </a:xfrm>
        </p:grpSpPr>
        <p:sp>
          <p:nvSpPr>
            <p:cNvPr id="4" name="Прямоугольник с двумя скругленными противолежащими углами 3"/>
            <p:cNvSpPr/>
            <p:nvPr/>
          </p:nvSpPr>
          <p:spPr>
            <a:xfrm>
              <a:off x="194341" y="404664"/>
              <a:ext cx="8770149" cy="6264424"/>
            </a:xfrm>
            <a:prstGeom prst="round2DiagRect">
              <a:avLst>
                <a:gd name="adj1" fmla="val 9270"/>
                <a:gd name="adj2" fmla="val 0"/>
              </a:avLst>
            </a:prstGeom>
            <a:noFill/>
            <a:ln>
              <a:solidFill>
                <a:srgbClr val="2C66B0"/>
              </a:solid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a:p>
          </p:txBody>
        </p:sp>
        <p:sp>
          <p:nvSpPr>
            <p:cNvPr id="22" name="Прямоугольник 21"/>
            <p:cNvSpPr/>
            <p:nvPr/>
          </p:nvSpPr>
          <p:spPr>
            <a:xfrm>
              <a:off x="0" y="0"/>
              <a:ext cx="9144000" cy="332656"/>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3175"/>
          </p:spPr>
          <p:style>
            <a:lnRef idx="2">
              <a:schemeClr val="accent1">
                <a:shade val="50000"/>
              </a:schemeClr>
            </a:lnRef>
            <a:fillRef idx="1">
              <a:schemeClr val="accent1"/>
            </a:fillRef>
            <a:effectRef idx="0">
              <a:schemeClr val="accent1"/>
            </a:effectRef>
            <a:fontRef idx="minor">
              <a:schemeClr val="lt1"/>
            </a:fontRef>
          </p:style>
          <p:txBody>
            <a:bodyPr lIns="92923" tIns="46462" rIns="92923" bIns="46462" anchor="ctr"/>
            <a:lstStyle/>
            <a:p>
              <a:pPr defTabSz="976343" fontAlgn="auto">
                <a:spcBef>
                  <a:spcPts val="0"/>
                </a:spcBef>
                <a:spcAft>
                  <a:spcPts val="0"/>
                </a:spcAft>
                <a:defRPr/>
              </a:pPr>
              <a:r>
                <a:rPr lang="en-US" sz="1500" dirty="0">
                  <a:latin typeface="Times New Roman" pitchFamily="18" charset="0"/>
                  <a:cs typeface="Times New Roman" pitchFamily="18" charset="0"/>
                </a:rPr>
                <a:t> </a:t>
              </a:r>
              <a:r>
                <a:rPr lang="en-US" sz="1500" dirty="0" smtClean="0">
                  <a:latin typeface="Times New Roman" pitchFamily="18" charset="0"/>
                  <a:cs typeface="Times New Roman" pitchFamily="18" charset="0"/>
                </a:rPr>
                <a:t>               The Accounts Chamber of the Russian Federation				</a:t>
              </a:r>
              <a:r>
                <a:rPr lang="en-US" sz="1100" dirty="0" smtClean="0">
                  <a:latin typeface="Times New Roman" pitchFamily="18" charset="0"/>
                  <a:cs typeface="Times New Roman" pitchFamily="18" charset="0"/>
                </a:rPr>
                <a:t>www.ach.gov.ru</a:t>
              </a:r>
              <a:endParaRPr lang="ru-RU" sz="1100" dirty="0">
                <a:latin typeface="Times New Roman" pitchFamily="18" charset="0"/>
                <a:cs typeface="Times New Roman" pitchFamily="18" charset="0"/>
              </a:endParaRPr>
            </a:p>
          </p:txBody>
        </p:sp>
        <p:pic>
          <p:nvPicPr>
            <p:cNvPr id="23" name="Picture 2" descr="D:\Мои документы\Мои рисунки\мателиалы для отчетов\decor_logo_img.gif"/>
            <p:cNvPicPr>
              <a:picLocks noChangeAspect="1" noChangeArrowheads="1"/>
            </p:cNvPicPr>
            <p:nvPr/>
          </p:nvPicPr>
          <p:blipFill>
            <a:blip r:embed="rId2" cstate="print"/>
            <a:srcRect/>
            <a:stretch>
              <a:fillRect/>
            </a:stretch>
          </p:blipFill>
          <p:spPr bwMode="auto">
            <a:xfrm>
              <a:off x="250581" y="0"/>
              <a:ext cx="400050" cy="503238"/>
            </a:xfrm>
            <a:prstGeom prst="rect">
              <a:avLst/>
            </a:prstGeom>
            <a:noFill/>
            <a:ln w="9525">
              <a:noFill/>
              <a:miter lim="800000"/>
              <a:headEnd/>
              <a:tailEnd/>
            </a:ln>
          </p:spPr>
        </p:pic>
        <p:sp>
          <p:nvSpPr>
            <p:cNvPr id="24" name="Номер слайда 14"/>
            <p:cNvSpPr txBox="1">
              <a:spLocks/>
            </p:cNvSpPr>
            <p:nvPr/>
          </p:nvSpPr>
          <p:spPr>
            <a:xfrm>
              <a:off x="6433130" y="6492884"/>
              <a:ext cx="2133600" cy="365125"/>
            </a:xfrm>
            <a:prstGeom prst="rect">
              <a:avLst/>
            </a:prstGeom>
          </p:spPr>
          <p:txBody>
            <a:bodyPr bIns="0" anchor="b"/>
            <a:lstStyle/>
            <a:p>
              <a:pPr algn="r">
                <a:defRPr/>
              </a:pPr>
              <a:fld id="{E0D44C21-BB0F-47AF-BCA6-817468FD8B3E}" type="slidenum">
                <a:rPr lang="ru-RU" sz="1200">
                  <a:solidFill>
                    <a:schemeClr val="tx1">
                      <a:tint val="95000"/>
                    </a:schemeClr>
                  </a:solidFill>
                </a:rPr>
                <a:pPr algn="r">
                  <a:defRPr/>
                </a:pPr>
                <a:t>4</a:t>
              </a:fld>
              <a:endParaRPr lang="ru-RU" sz="1200" dirty="0">
                <a:solidFill>
                  <a:schemeClr val="tx1">
                    <a:tint val="95000"/>
                  </a:schemeClr>
                </a:solidFill>
              </a:endParaRPr>
            </a:p>
          </p:txBody>
        </p:sp>
      </p:grpSp>
      <p:sp>
        <p:nvSpPr>
          <p:cNvPr id="26" name="Скругленный прямоугольник 25"/>
          <p:cNvSpPr/>
          <p:nvPr/>
        </p:nvSpPr>
        <p:spPr>
          <a:xfrm>
            <a:off x="2195736" y="1484784"/>
            <a:ext cx="4752528" cy="3960440"/>
          </a:xfrm>
          <a:prstGeom prst="roundRect">
            <a:avLst/>
          </a:prstGeom>
          <a:solidFill>
            <a:schemeClr val="accent1"/>
          </a:solidFill>
          <a:ln>
            <a:noFill/>
          </a:ln>
          <a:effectLst>
            <a:innerShdw blurRad="368300" dist="50800" dir="5400000">
              <a:schemeClr val="accent1">
                <a:alpha val="67000"/>
              </a:schemeClr>
            </a:innerShdw>
          </a:effectLst>
          <a:scene3d>
            <a:camera prst="orthographicFront"/>
            <a:lightRig rig="threePt" dir="t">
              <a:rot lat="0" lon="0" rev="4200000"/>
            </a:lightRig>
          </a:scene3d>
          <a:sp3d contourW="12700">
            <a:bevelT w="165100" prst="coolSlant"/>
            <a:contourClr>
              <a:schemeClr val="accent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кругленный прямоугольник 7"/>
          <p:cNvSpPr/>
          <p:nvPr/>
        </p:nvSpPr>
        <p:spPr>
          <a:xfrm>
            <a:off x="2915820" y="1772816"/>
            <a:ext cx="3312368" cy="360040"/>
          </a:xfrm>
          <a:prstGeom prst="roundRect">
            <a:avLst/>
          </a:prstGeom>
          <a:blipFill>
            <a:blip r:embed="rId3" cstate="print"/>
            <a:tile tx="0" ty="0" sx="100000" sy="100000" flip="none" algn="tl"/>
          </a:blipFill>
          <a:ln cmpd="dbl">
            <a:round/>
          </a:ln>
          <a:effectLst>
            <a:innerShdw blurRad="63500" dist="50800" dir="2700000">
              <a:prstClr val="black">
                <a:alpha val="52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rgbClr val="000099"/>
                </a:solidFill>
                <a:effectLst>
                  <a:outerShdw blurRad="38100" dist="38100" dir="2700000" algn="tl">
                    <a:srgbClr val="000000"/>
                  </a:outerShdw>
                </a:effectLst>
              </a:rPr>
              <a:t>Legality</a:t>
            </a:r>
            <a:endParaRPr lang="ru-RU" sz="2000" i="1" dirty="0"/>
          </a:p>
        </p:txBody>
      </p:sp>
      <p:sp>
        <p:nvSpPr>
          <p:cNvPr id="9" name="Скругленный прямоугольник 8"/>
          <p:cNvSpPr/>
          <p:nvPr/>
        </p:nvSpPr>
        <p:spPr>
          <a:xfrm>
            <a:off x="2923231" y="2920948"/>
            <a:ext cx="3312368" cy="360040"/>
          </a:xfrm>
          <a:prstGeom prst="roundRect">
            <a:avLst/>
          </a:prstGeom>
          <a:blipFill>
            <a:blip r:embed="rId3" cstate="print"/>
            <a:tile tx="0" ty="0" sx="100000" sy="100000" flip="none" algn="tl"/>
          </a:blipFill>
          <a:ln cmpd="dbl">
            <a:round/>
          </a:ln>
          <a:effectLst>
            <a:innerShdw blurRad="63500" dist="50800" dir="2700000">
              <a:prstClr val="black">
                <a:alpha val="52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rgbClr val="000099"/>
                </a:solidFill>
                <a:effectLst>
                  <a:outerShdw blurRad="38100" dist="38100" dir="2700000" algn="tl">
                    <a:srgbClr val="000000"/>
                  </a:outerShdw>
                </a:effectLst>
              </a:rPr>
              <a:t>Objectivity</a:t>
            </a:r>
            <a:endParaRPr lang="ru-RU" sz="2000" i="1" dirty="0"/>
          </a:p>
        </p:txBody>
      </p:sp>
      <p:sp>
        <p:nvSpPr>
          <p:cNvPr id="10" name="Скругленный прямоугольник 9"/>
          <p:cNvSpPr/>
          <p:nvPr/>
        </p:nvSpPr>
        <p:spPr>
          <a:xfrm>
            <a:off x="2926124" y="3493304"/>
            <a:ext cx="3312368" cy="360040"/>
          </a:xfrm>
          <a:prstGeom prst="roundRect">
            <a:avLst/>
          </a:prstGeom>
          <a:blipFill>
            <a:blip r:embed="rId3" cstate="print"/>
            <a:tile tx="0" ty="0" sx="100000" sy="100000" flip="none" algn="tl"/>
          </a:blipFill>
          <a:ln cmpd="dbl">
            <a:round/>
          </a:ln>
          <a:effectLst>
            <a:innerShdw blurRad="63500" dist="50800" dir="2700000">
              <a:prstClr val="black">
                <a:alpha val="52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0" algn="ctr"/>
            <a:r>
              <a:rPr lang="en-US" sz="2000" i="1" dirty="0" smtClean="0">
                <a:solidFill>
                  <a:srgbClr val="000099"/>
                </a:solidFill>
                <a:effectLst>
                  <a:outerShdw blurRad="38100" dist="38100" dir="2700000" algn="tl">
                    <a:srgbClr val="000000"/>
                  </a:outerShdw>
                </a:effectLst>
              </a:rPr>
              <a:t>Independence</a:t>
            </a:r>
            <a:endParaRPr lang="ru-RU" sz="2000" i="1" dirty="0" smtClean="0">
              <a:solidFill>
                <a:srgbClr val="000099"/>
              </a:solidFill>
              <a:effectLst>
                <a:outerShdw blurRad="38100" dist="38100" dir="2700000" algn="tl">
                  <a:srgbClr val="000000"/>
                </a:outerShdw>
              </a:effectLst>
            </a:endParaRPr>
          </a:p>
        </p:txBody>
      </p:sp>
      <p:sp>
        <p:nvSpPr>
          <p:cNvPr id="11" name="Скругленный прямоугольник 10"/>
          <p:cNvSpPr/>
          <p:nvPr/>
        </p:nvSpPr>
        <p:spPr>
          <a:xfrm>
            <a:off x="2915820" y="4701692"/>
            <a:ext cx="3312368" cy="360040"/>
          </a:xfrm>
          <a:prstGeom prst="roundRect">
            <a:avLst/>
          </a:prstGeom>
          <a:blipFill>
            <a:blip r:embed="rId3" cstate="print"/>
            <a:tile tx="0" ty="0" sx="100000" sy="100000" flip="none" algn="tl"/>
          </a:blipFill>
          <a:ln cmpd="dbl">
            <a:round/>
          </a:ln>
          <a:effectLst>
            <a:innerShdw blurRad="63500" dist="50800" dir="2700000">
              <a:prstClr val="black">
                <a:alpha val="52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rgbClr val="000099"/>
                </a:solidFill>
                <a:effectLst>
                  <a:outerShdw blurRad="38100" dist="38100" dir="2700000" algn="tl">
                    <a:srgbClr val="000000"/>
                  </a:outerShdw>
                </a:effectLst>
              </a:rPr>
              <a:t>Publicity</a:t>
            </a:r>
            <a:endParaRPr lang="ru-RU" sz="2000" i="1" dirty="0"/>
          </a:p>
        </p:txBody>
      </p:sp>
      <p:grpSp>
        <p:nvGrpSpPr>
          <p:cNvPr id="36" name="Группа 35"/>
          <p:cNvGrpSpPr/>
          <p:nvPr/>
        </p:nvGrpSpPr>
        <p:grpSpPr>
          <a:xfrm>
            <a:off x="2912428" y="2312876"/>
            <a:ext cx="3343208" cy="2124236"/>
            <a:chOff x="1596864" y="2421492"/>
            <a:chExt cx="3343208" cy="2124236"/>
          </a:xfrm>
        </p:grpSpPr>
        <p:sp>
          <p:nvSpPr>
            <p:cNvPr id="38" name="Скругленный прямоугольник 37"/>
            <p:cNvSpPr/>
            <p:nvPr/>
          </p:nvSpPr>
          <p:spPr>
            <a:xfrm>
              <a:off x="1596864" y="4185688"/>
              <a:ext cx="3312368" cy="360040"/>
            </a:xfrm>
            <a:prstGeom prst="roundRect">
              <a:avLst/>
            </a:prstGeom>
            <a:blipFill>
              <a:blip r:embed="rId3" cstate="print"/>
              <a:tile tx="0" ty="0" sx="100000" sy="100000" flip="none" algn="tl"/>
            </a:blipFill>
            <a:ln cmpd="dbl">
              <a:round/>
            </a:ln>
            <a:effectLst>
              <a:innerShdw blurRad="63500" dist="50800" dir="2700000">
                <a:prstClr val="black">
                  <a:alpha val="52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rgbClr val="000099"/>
                  </a:solidFill>
                  <a:effectLst>
                    <a:outerShdw blurRad="38100" dist="38100" dir="2700000" algn="tl">
                      <a:srgbClr val="000000"/>
                    </a:outerShdw>
                  </a:effectLst>
                </a:rPr>
                <a:t>Openness</a:t>
              </a:r>
              <a:endParaRPr lang="ru-RU" sz="2000" i="1" dirty="0" smtClean="0">
                <a:solidFill>
                  <a:srgbClr val="000099"/>
                </a:solidFill>
                <a:effectLst>
                  <a:outerShdw blurRad="38100" dist="38100" dir="2700000" algn="tl">
                    <a:srgbClr val="000000"/>
                  </a:outerShdw>
                </a:effectLst>
              </a:endParaRPr>
            </a:p>
          </p:txBody>
        </p:sp>
        <p:sp>
          <p:nvSpPr>
            <p:cNvPr id="39" name="Скругленный прямоугольник 38"/>
            <p:cNvSpPr/>
            <p:nvPr/>
          </p:nvSpPr>
          <p:spPr>
            <a:xfrm>
              <a:off x="1627704" y="2421492"/>
              <a:ext cx="3312368" cy="360040"/>
            </a:xfrm>
            <a:prstGeom prst="roundRect">
              <a:avLst/>
            </a:prstGeom>
            <a:blipFill>
              <a:blip r:embed="rId3" cstate="print"/>
              <a:tile tx="0" ty="0" sx="100000" sy="100000" flip="none" algn="tl"/>
            </a:blipFill>
            <a:ln cmpd="dbl">
              <a:round/>
            </a:ln>
            <a:effectLst>
              <a:innerShdw blurRad="63500" dist="50800" dir="2700000">
                <a:prstClr val="black">
                  <a:alpha val="52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smtClean="0">
                  <a:solidFill>
                    <a:srgbClr val="000099"/>
                  </a:solidFill>
                  <a:effectLst>
                    <a:outerShdw blurRad="38100" dist="38100" dir="2700000" algn="tl">
                      <a:srgbClr val="000000"/>
                    </a:outerShdw>
                  </a:effectLst>
                </a:rPr>
                <a:t>Efficiency</a:t>
              </a:r>
              <a:endParaRPr lang="ru-RU" sz="2000" i="1" dirty="0" smtClean="0">
                <a:solidFill>
                  <a:srgbClr val="000099"/>
                </a:solidFill>
                <a:effectLst>
                  <a:outerShdw blurRad="38100" dist="38100" dir="2700000" algn="tl">
                    <a:srgbClr val="000000"/>
                  </a:outerShdw>
                </a:effectLst>
              </a:endParaRPr>
            </a:p>
          </p:txBody>
        </p:sp>
      </p:grpSp>
    </p:spTree>
    <p:extLst>
      <p:ext uri="{BB962C8B-B14F-4D97-AF65-F5344CB8AC3E}">
        <p14:creationId xmlns:p14="http://schemas.microsoft.com/office/powerpoint/2010/main" val="1824240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с двумя скругленными противолежащими углами 16"/>
          <p:cNvSpPr/>
          <p:nvPr/>
        </p:nvSpPr>
        <p:spPr>
          <a:xfrm>
            <a:off x="179391" y="404664"/>
            <a:ext cx="8785225" cy="6264424"/>
          </a:xfrm>
          <a:prstGeom prst="round2DiagRect">
            <a:avLst>
              <a:gd name="adj1" fmla="val 9270"/>
              <a:gd name="adj2" fmla="val 0"/>
            </a:avLst>
          </a:prstGeom>
          <a:noFill/>
          <a:ln>
            <a:solidFill>
              <a:srgbClr val="2C66B0"/>
            </a:solid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a:p>
        </p:txBody>
      </p:sp>
      <p:sp>
        <p:nvSpPr>
          <p:cNvPr id="18" name="Номер слайда 14"/>
          <p:cNvSpPr txBox="1">
            <a:spLocks/>
          </p:cNvSpPr>
          <p:nvPr/>
        </p:nvSpPr>
        <p:spPr>
          <a:xfrm>
            <a:off x="6433130" y="6492880"/>
            <a:ext cx="2133600" cy="365125"/>
          </a:xfrm>
          <a:prstGeom prst="rect">
            <a:avLst/>
          </a:prstGeom>
        </p:spPr>
        <p:txBody>
          <a:bodyPr bIns="0" anchor="b"/>
          <a:lstStyle/>
          <a:p>
            <a:pPr algn="r">
              <a:defRPr/>
            </a:pPr>
            <a:fld id="{E0D44C21-BB0F-47AF-BCA6-817468FD8B3E}" type="slidenum">
              <a:rPr lang="ru-RU" sz="1200">
                <a:solidFill>
                  <a:schemeClr val="tx1">
                    <a:tint val="95000"/>
                  </a:schemeClr>
                </a:solidFill>
              </a:rPr>
              <a:pPr algn="r">
                <a:defRPr/>
              </a:pPr>
              <a:t>5</a:t>
            </a:fld>
            <a:endParaRPr lang="ru-RU" sz="1200" dirty="0">
              <a:solidFill>
                <a:schemeClr val="tx1">
                  <a:tint val="95000"/>
                </a:schemeClr>
              </a:solidFill>
            </a:endParaRPr>
          </a:p>
        </p:txBody>
      </p:sp>
      <p:sp>
        <p:nvSpPr>
          <p:cNvPr id="31" name="Rectangle 2"/>
          <p:cNvSpPr txBox="1">
            <a:spLocks noChangeArrowheads="1"/>
          </p:cNvSpPr>
          <p:nvPr/>
        </p:nvSpPr>
        <p:spPr>
          <a:xfrm>
            <a:off x="251522" y="620689"/>
            <a:ext cx="8574491" cy="504055"/>
          </a:xfrm>
          <a:prstGeom prst="rect">
            <a:avLst/>
          </a:prstGeom>
        </p:spPr>
        <p:txBody>
          <a:bodyPr/>
          <a:lstStyle/>
          <a:p>
            <a:pPr marL="0" marR="0" lvl="0" indent="0" algn="ctr" defTabSz="927100" rtl="0" eaLnBrk="0" fontAlgn="base" latinLnBrk="0" hangingPunct="0">
              <a:lnSpc>
                <a:spcPct val="100000"/>
              </a:lnSpc>
              <a:spcBef>
                <a:spcPct val="0"/>
              </a:spcBef>
              <a:spcAft>
                <a:spcPct val="0"/>
              </a:spcAft>
              <a:buClrTx/>
              <a:buSzTx/>
              <a:buFontTx/>
              <a:buNone/>
              <a:tabLst/>
              <a:defRPr/>
            </a:pPr>
            <a:r>
              <a:rPr lang="en-US" sz="2000" b="1" noProof="0" dirty="0" smtClean="0">
                <a:solidFill>
                  <a:schemeClr val="accent2"/>
                </a:solidFill>
                <a:effectLst>
                  <a:outerShdw blurRad="38100" dist="38100" dir="2700000" algn="tl">
                    <a:srgbClr val="000000"/>
                  </a:outerShdw>
                </a:effectLst>
              </a:rPr>
              <a:t>Basic tasks of the Accounts Chamber of the Russian Federation</a:t>
            </a:r>
            <a:r>
              <a:rPr kumimoji="0" lang="ru-RU" sz="2800" b="0" i="0" u="none" strike="noStrike" kern="1200" cap="none" spc="0" normalizeH="0" baseline="0" noProof="0" dirty="0" smtClean="0">
                <a:ln>
                  <a:noFill/>
                </a:ln>
                <a:solidFill>
                  <a:schemeClr val="tx1"/>
                </a:solidFill>
                <a:effectLst/>
                <a:uLnTx/>
                <a:uFillTx/>
                <a:latin typeface="+mj-lt"/>
                <a:ea typeface="+mj-ea"/>
                <a:cs typeface="+mj-cs"/>
              </a:rPr>
              <a:t/>
            </a:r>
            <a:br>
              <a:rPr kumimoji="0" lang="ru-RU" sz="2800" b="0" i="0" u="none" strike="noStrike" kern="1200" cap="none" spc="0" normalizeH="0" baseline="0" noProof="0" dirty="0" smtClean="0">
                <a:ln>
                  <a:noFill/>
                </a:ln>
                <a:solidFill>
                  <a:schemeClr val="tx1"/>
                </a:solidFill>
                <a:effectLst/>
                <a:uLnTx/>
                <a:uFillTx/>
                <a:latin typeface="+mj-lt"/>
                <a:ea typeface="+mj-ea"/>
                <a:cs typeface="+mj-cs"/>
              </a:rPr>
            </a:br>
            <a:endParaRPr kumimoji="0" lang="ru-RU" sz="2800" b="0"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sp>
        <p:nvSpPr>
          <p:cNvPr id="11" name="Прямоугольник 10"/>
          <p:cNvSpPr/>
          <p:nvPr/>
        </p:nvSpPr>
        <p:spPr>
          <a:xfrm>
            <a:off x="0" y="0"/>
            <a:ext cx="9144000" cy="332656"/>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3175"/>
        </p:spPr>
        <p:style>
          <a:lnRef idx="2">
            <a:schemeClr val="accent1">
              <a:shade val="50000"/>
            </a:schemeClr>
          </a:lnRef>
          <a:fillRef idx="1">
            <a:schemeClr val="accent1"/>
          </a:fillRef>
          <a:effectRef idx="0">
            <a:schemeClr val="accent1"/>
          </a:effectRef>
          <a:fontRef idx="minor">
            <a:schemeClr val="lt1"/>
          </a:fontRef>
        </p:style>
        <p:txBody>
          <a:bodyPr lIns="92923" tIns="46462" rIns="92923" bIns="46462" anchor="ctr"/>
          <a:lstStyle/>
          <a:p>
            <a:pPr defTabSz="976343" fontAlgn="auto">
              <a:spcBef>
                <a:spcPts val="0"/>
              </a:spcBef>
              <a:spcAft>
                <a:spcPts val="0"/>
              </a:spcAft>
              <a:defRPr/>
            </a:pPr>
            <a:r>
              <a:rPr lang="en-US" sz="1500" dirty="0">
                <a:latin typeface="Times New Roman" pitchFamily="18" charset="0"/>
                <a:cs typeface="Times New Roman" pitchFamily="18" charset="0"/>
              </a:rPr>
              <a:t>              </a:t>
            </a:r>
            <a:r>
              <a:rPr lang="en-US" sz="1500" dirty="0" smtClean="0">
                <a:latin typeface="Times New Roman" pitchFamily="18" charset="0"/>
                <a:cs typeface="Times New Roman" pitchFamily="18" charset="0"/>
              </a:rPr>
              <a:t> </a:t>
            </a:r>
            <a:r>
              <a:rPr lang="ru-RU" sz="1500" dirty="0">
                <a:latin typeface="Times New Roman" pitchFamily="18" charset="0"/>
                <a:cs typeface="Times New Roman" pitchFamily="18" charset="0"/>
              </a:rPr>
              <a:t>Счетная палата Российской Федерации</a:t>
            </a:r>
            <a:r>
              <a:rPr lang="en-US" sz="1500" dirty="0">
                <a:latin typeface="Times New Roman" pitchFamily="18" charset="0"/>
                <a:cs typeface="Times New Roman" pitchFamily="18" charset="0"/>
              </a:rPr>
              <a:t>                                                                                     </a:t>
            </a:r>
            <a:r>
              <a:rPr lang="en-US" sz="1100" dirty="0" smtClean="0">
                <a:latin typeface="Times New Roman" pitchFamily="18" charset="0"/>
                <a:cs typeface="Times New Roman" pitchFamily="18" charset="0"/>
              </a:rPr>
              <a:t>www.ach.gov.ru</a:t>
            </a:r>
            <a:endParaRPr lang="ru-RU" sz="1100" dirty="0">
              <a:latin typeface="Times New Roman" pitchFamily="18" charset="0"/>
              <a:cs typeface="Times New Roman" pitchFamily="18" charset="0"/>
            </a:endParaRPr>
          </a:p>
        </p:txBody>
      </p:sp>
      <p:pic>
        <p:nvPicPr>
          <p:cNvPr id="24" name="Picture 2" descr="D:\Мои документы\Мои рисунки\мателиалы для отчетов\decor_logo_img.gif"/>
          <p:cNvPicPr>
            <a:picLocks noChangeAspect="1" noChangeArrowheads="1"/>
          </p:cNvPicPr>
          <p:nvPr/>
        </p:nvPicPr>
        <p:blipFill>
          <a:blip r:embed="rId2" cstate="print"/>
          <a:srcRect/>
          <a:stretch>
            <a:fillRect/>
          </a:stretch>
        </p:blipFill>
        <p:spPr bwMode="auto">
          <a:xfrm>
            <a:off x="250581" y="0"/>
            <a:ext cx="400050" cy="503238"/>
          </a:xfrm>
          <a:prstGeom prst="rect">
            <a:avLst/>
          </a:prstGeom>
          <a:noFill/>
          <a:ln w="9525">
            <a:noFill/>
            <a:miter lim="800000"/>
            <a:headEnd/>
            <a:tailEnd/>
          </a:ln>
        </p:spPr>
      </p:pic>
      <p:sp>
        <p:nvSpPr>
          <p:cNvPr id="16" name="Rectangle 2"/>
          <p:cNvSpPr txBox="1">
            <a:spLocks noChangeArrowheads="1"/>
          </p:cNvSpPr>
          <p:nvPr/>
        </p:nvSpPr>
        <p:spPr>
          <a:xfrm>
            <a:off x="251522" y="1052736"/>
            <a:ext cx="8713094" cy="6048672"/>
          </a:xfrm>
          <a:prstGeom prst="rect">
            <a:avLst/>
          </a:prstGeom>
        </p:spPr>
        <p:txBody>
          <a:bodyPr/>
          <a:lstStyle/>
          <a:p>
            <a:pPr marL="342900" marR="0" lvl="0" indent="-342900" algn="just" defTabSz="927100" rtl="0" eaLnBrk="0" fontAlgn="base" latinLnBrk="0" hangingPunct="0">
              <a:lnSpc>
                <a:spcPct val="100000"/>
              </a:lnSpc>
              <a:spcBef>
                <a:spcPct val="0"/>
              </a:spcBef>
              <a:spcAft>
                <a:spcPct val="0"/>
              </a:spcAft>
              <a:buClrTx/>
              <a:buSzPct val="80000"/>
              <a:buFont typeface="Wingdings" pitchFamily="2" charset="2"/>
              <a:buChar char="Ø"/>
              <a:tabLst/>
              <a:defRPr/>
            </a:pPr>
            <a:r>
              <a:rPr kumimoji="0" lang="en-US" sz="1600" b="1" i="0" u="none" strike="noStrike" kern="1200" cap="none" spc="0" normalizeH="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Control on target and efficient use of the federal budget funds and extra-budgetary funds.</a:t>
            </a:r>
            <a:endParaRPr kumimoji="0" lang="ru-RU" sz="1600" b="1" i="0" u="none" strike="noStrike" kern="1200" cap="none" spc="0" normalizeH="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endParaRPr>
          </a:p>
          <a:p>
            <a:pPr marL="342900" marR="0" lvl="0" indent="-342900" algn="just" defTabSz="927100" rtl="0" eaLnBrk="0" fontAlgn="base" latinLnBrk="0" hangingPunct="0">
              <a:lnSpc>
                <a:spcPct val="100000"/>
              </a:lnSpc>
              <a:spcBef>
                <a:spcPct val="0"/>
              </a:spcBef>
              <a:spcAft>
                <a:spcPct val="0"/>
              </a:spcAft>
              <a:buClrTx/>
              <a:buSzPct val="80000"/>
              <a:buFont typeface="Wingdings" pitchFamily="2" charset="2"/>
              <a:buChar char="Ø"/>
              <a:tabLst/>
              <a:defRPr/>
            </a:pPr>
            <a:r>
              <a:rPr kumimoji="0" lang="en-US" sz="1600" b="1" i="0" u="none" strike="noStrike" kern="1200" cap="none" spc="0" normalizeH="0" baseline="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Audit of </a:t>
            </a:r>
            <a:r>
              <a:rPr kumimoji="0" lang="en-US" sz="1600" b="1" i="0" u="none" strike="noStrike" kern="1200" cap="none" spc="0" normalizeH="0" baseline="0" noProof="0" dirty="0" err="1"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performability</a:t>
            </a:r>
            <a:r>
              <a:rPr kumimoji="0" lang="en-US" sz="1600" b="1" i="0" u="none" strike="noStrike" kern="1200" cap="none" spc="0" normalizeH="0" baseline="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 and effectiveness of strategic</a:t>
            </a:r>
            <a:r>
              <a:rPr kumimoji="0" lang="en-US" sz="1600" b="1" i="0" u="none" strike="noStrike" kern="1200" cap="none" spc="0" normalizeH="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 goals of social and economic development achievement</a:t>
            </a:r>
            <a:r>
              <a:rPr kumimoji="0" lang="ru-RU" sz="1600" b="1" i="0" u="none" strike="noStrike" kern="1200" cap="none" spc="0" normalizeH="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a:t>
            </a:r>
          </a:p>
          <a:p>
            <a:pPr marL="342900" marR="0" lvl="0" indent="-342900" algn="just" defTabSz="927100" rtl="0" eaLnBrk="0" fontAlgn="base" latinLnBrk="0" hangingPunct="0">
              <a:lnSpc>
                <a:spcPct val="100000"/>
              </a:lnSpc>
              <a:spcBef>
                <a:spcPct val="0"/>
              </a:spcBef>
              <a:spcAft>
                <a:spcPct val="0"/>
              </a:spcAft>
              <a:buClrTx/>
              <a:buSzPct val="80000"/>
              <a:buFont typeface="Wingdings" pitchFamily="2" charset="2"/>
              <a:buChar char="Ø"/>
              <a:tabLst/>
              <a:defRPr/>
            </a:pPr>
            <a:r>
              <a:rPr lang="en-US" sz="1600" b="1" baseline="0" dirty="0" smtClean="0">
                <a:solidFill>
                  <a:schemeClr val="accent1"/>
                </a:solidFill>
                <a:effectLst>
                  <a:outerShdw blurRad="38100" dist="38100" dir="2700000" algn="tl">
                    <a:srgbClr val="000000">
                      <a:alpha val="43137"/>
                    </a:srgbClr>
                  </a:outerShdw>
                </a:effectLst>
                <a:ea typeface="+mj-ea"/>
                <a:cs typeface="Arial" pitchFamily="34" charset="0"/>
              </a:rPr>
              <a:t>Detection of performance and </a:t>
            </a:r>
            <a:r>
              <a:rPr lang="en-US" sz="1600" b="1" baseline="0" dirty="0" err="1" smtClean="0">
                <a:solidFill>
                  <a:schemeClr val="accent1"/>
                </a:solidFill>
                <a:effectLst>
                  <a:outerShdw blurRad="38100" dist="38100" dir="2700000" algn="tl">
                    <a:srgbClr val="000000">
                      <a:alpha val="43137"/>
                    </a:srgbClr>
                  </a:outerShdw>
                </a:effectLst>
                <a:ea typeface="+mj-ea"/>
                <a:cs typeface="Arial" pitchFamily="34" charset="0"/>
              </a:rPr>
              <a:t>complience</a:t>
            </a:r>
            <a:r>
              <a:rPr lang="en-US" sz="1600" b="1" baseline="0" dirty="0" smtClean="0">
                <a:solidFill>
                  <a:schemeClr val="accent1"/>
                </a:solidFill>
                <a:effectLst>
                  <a:outerShdw blurRad="38100" dist="38100" dir="2700000" algn="tl">
                    <a:srgbClr val="000000">
                      <a:alpha val="43137"/>
                    </a:srgbClr>
                  </a:outerShdw>
                </a:effectLst>
                <a:ea typeface="+mj-ea"/>
                <a:cs typeface="Arial" pitchFamily="34" charset="0"/>
              </a:rPr>
              <a:t> of order of forming, management and regulation of federal and other funds</a:t>
            </a:r>
            <a:r>
              <a:rPr lang="ru-RU" sz="1600" b="1" dirty="0" smtClean="0">
                <a:solidFill>
                  <a:schemeClr val="accent1"/>
                </a:solidFill>
                <a:effectLst>
                  <a:outerShdw blurRad="38100" dist="38100" dir="2700000" algn="tl">
                    <a:srgbClr val="000000">
                      <a:alpha val="43137"/>
                    </a:srgbClr>
                  </a:outerShdw>
                </a:effectLst>
                <a:ea typeface="+mj-ea"/>
                <a:cs typeface="Arial" pitchFamily="34" charset="0"/>
              </a:rPr>
              <a:t>.</a:t>
            </a:r>
          </a:p>
          <a:p>
            <a:pPr marL="342900" indent="-342900" algn="just" defTabSz="927100" eaLnBrk="0" fontAlgn="base" hangingPunct="0">
              <a:spcBef>
                <a:spcPct val="0"/>
              </a:spcBef>
              <a:spcAft>
                <a:spcPct val="0"/>
              </a:spcAft>
              <a:buSzPct val="80000"/>
              <a:buFont typeface="Wingdings" pitchFamily="2" charset="2"/>
              <a:buChar char="Ø"/>
              <a:defRPr/>
            </a:pPr>
            <a:r>
              <a:rPr lang="en-US" sz="1600" b="1" dirty="0" smtClean="0">
                <a:solidFill>
                  <a:schemeClr val="accent1"/>
                </a:solidFill>
                <a:effectLst>
                  <a:outerShdw blurRad="38100" dist="38100" dir="2700000" algn="tl">
                    <a:srgbClr val="000000">
                      <a:alpha val="43137"/>
                    </a:srgbClr>
                  </a:outerShdw>
                </a:effectLst>
                <a:cs typeface="Arial" pitchFamily="34" charset="0"/>
              </a:rPr>
              <a:t>Development of methods of performance and </a:t>
            </a:r>
            <a:r>
              <a:rPr lang="en-US" sz="1600" b="1" dirty="0" err="1" smtClean="0">
                <a:solidFill>
                  <a:schemeClr val="accent1"/>
                </a:solidFill>
                <a:effectLst>
                  <a:outerShdw blurRad="38100" dist="38100" dir="2700000" algn="tl">
                    <a:srgbClr val="000000">
                      <a:alpha val="43137"/>
                    </a:srgbClr>
                  </a:outerShdw>
                </a:effectLst>
                <a:cs typeface="Arial" pitchFamily="34" charset="0"/>
              </a:rPr>
              <a:t>complience</a:t>
            </a:r>
            <a:r>
              <a:rPr lang="en-US" sz="1600" b="1" dirty="0" smtClean="0">
                <a:solidFill>
                  <a:schemeClr val="accent1"/>
                </a:solidFill>
                <a:effectLst>
                  <a:outerShdw blurRad="38100" dist="38100" dir="2700000" algn="tl">
                    <a:srgbClr val="000000">
                      <a:alpha val="43137"/>
                    </a:srgbClr>
                  </a:outerShdw>
                </a:effectLst>
                <a:cs typeface="Arial" pitchFamily="34" charset="0"/>
              </a:rPr>
              <a:t> audits of mentioned order</a:t>
            </a:r>
            <a:r>
              <a:rPr lang="ru-RU" sz="1600" b="1" dirty="0" smtClean="0">
                <a:solidFill>
                  <a:schemeClr val="accent1"/>
                </a:solidFill>
                <a:effectLst>
                  <a:outerShdw blurRad="38100" dist="38100" dir="2700000" algn="tl">
                    <a:srgbClr val="000000">
                      <a:alpha val="43137"/>
                    </a:srgbClr>
                  </a:outerShdw>
                </a:effectLst>
                <a:cs typeface="Arial" pitchFamily="34" charset="0"/>
              </a:rPr>
              <a:t>.</a:t>
            </a:r>
            <a:endParaRPr lang="ru-RU" sz="1600" b="1" dirty="0">
              <a:solidFill>
                <a:schemeClr val="accent1"/>
              </a:solidFill>
              <a:effectLst>
                <a:outerShdw blurRad="38100" dist="38100" dir="2700000" algn="tl">
                  <a:srgbClr val="000000">
                    <a:alpha val="43137"/>
                  </a:srgbClr>
                </a:outerShdw>
              </a:effectLst>
              <a:cs typeface="Arial" pitchFamily="34" charset="0"/>
            </a:endParaRPr>
          </a:p>
          <a:p>
            <a:pPr marL="342900" marR="0" lvl="0" indent="-342900" algn="just" defTabSz="927100" rtl="0" eaLnBrk="0" fontAlgn="base" latinLnBrk="0" hangingPunct="0">
              <a:lnSpc>
                <a:spcPct val="100000"/>
              </a:lnSpc>
              <a:spcBef>
                <a:spcPct val="0"/>
              </a:spcBef>
              <a:spcAft>
                <a:spcPct val="0"/>
              </a:spcAft>
              <a:buClrTx/>
              <a:buSzPct val="80000"/>
              <a:buFont typeface="Wingdings" pitchFamily="2" charset="2"/>
              <a:buChar char="Ø"/>
              <a:tabLst/>
              <a:defRPr/>
            </a:pPr>
            <a:r>
              <a:rPr kumimoji="0" lang="en-US" sz="1600" b="1" i="0" u="none" strike="noStrike" kern="1200" cap="none" spc="0" normalizeH="0" baseline="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Analysis of shortcomings and violations detected in the process of forming, management</a:t>
            </a:r>
            <a:r>
              <a:rPr kumimoji="0" lang="en-US" sz="1600" b="1" i="0" u="none" strike="noStrike" kern="1200" cap="none" spc="0" normalizeH="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 and regulation of federal and other funds, proposals for their elimination and for improvement of the budget process on the whole</a:t>
            </a:r>
            <a:r>
              <a:rPr kumimoji="0" lang="ru-RU" sz="1600" b="1" i="0" u="none" strike="noStrike" kern="1200" cap="none" spc="0" normalizeH="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a:t>
            </a:r>
          </a:p>
          <a:p>
            <a:pPr marL="342900" marR="0" lvl="0" indent="-342900" algn="just" defTabSz="927100" rtl="0" eaLnBrk="0" fontAlgn="base" latinLnBrk="0" hangingPunct="0">
              <a:lnSpc>
                <a:spcPct val="100000"/>
              </a:lnSpc>
              <a:spcBef>
                <a:spcPct val="0"/>
              </a:spcBef>
              <a:spcAft>
                <a:spcPct val="0"/>
              </a:spcAft>
              <a:buClrTx/>
              <a:buSzPct val="80000"/>
              <a:buFont typeface="Wingdings" pitchFamily="2" charset="2"/>
              <a:buChar char="Ø"/>
              <a:tabLst/>
              <a:defRPr/>
            </a:pPr>
            <a:r>
              <a:rPr lang="en-US" sz="1600" b="1" dirty="0" smtClean="0">
                <a:solidFill>
                  <a:schemeClr val="accent1"/>
                </a:solidFill>
                <a:effectLst>
                  <a:outerShdw blurRad="38100" dist="38100" dir="2700000" algn="tl">
                    <a:srgbClr val="000000">
                      <a:alpha val="43137"/>
                    </a:srgbClr>
                  </a:outerShdw>
                </a:effectLst>
                <a:ea typeface="+mj-ea"/>
                <a:cs typeface="Arial" pitchFamily="34" charset="0"/>
              </a:rPr>
              <a:t>Estimate of efficiency of tax and other benefits and budget credits at the expense of the federal budget funds</a:t>
            </a:r>
            <a:r>
              <a:rPr lang="ru-RU" sz="1600" b="1" dirty="0" smtClean="0">
                <a:solidFill>
                  <a:schemeClr val="accent1"/>
                </a:solidFill>
                <a:effectLst>
                  <a:outerShdw blurRad="38100" dist="38100" dir="2700000" algn="tl">
                    <a:srgbClr val="000000">
                      <a:alpha val="43137"/>
                    </a:srgbClr>
                  </a:outerShdw>
                </a:effectLst>
                <a:ea typeface="+mj-ea"/>
                <a:cs typeface="Arial" pitchFamily="34" charset="0"/>
              </a:rPr>
              <a:t>.</a:t>
            </a:r>
          </a:p>
          <a:p>
            <a:pPr marL="342900" marR="0" lvl="0" indent="-342900" algn="just" defTabSz="927100" rtl="0" eaLnBrk="0" fontAlgn="base" latinLnBrk="0" hangingPunct="0">
              <a:lnSpc>
                <a:spcPct val="100000"/>
              </a:lnSpc>
              <a:spcBef>
                <a:spcPct val="0"/>
              </a:spcBef>
              <a:spcAft>
                <a:spcPct val="0"/>
              </a:spcAft>
              <a:buClrTx/>
              <a:buSzPct val="80000"/>
              <a:buFont typeface="Wingdings" pitchFamily="2" charset="2"/>
              <a:buChar char="Ø"/>
              <a:tabLst/>
              <a:defRPr/>
            </a:pPr>
            <a:r>
              <a:rPr kumimoji="0" lang="en-US" sz="1600" b="1" i="0" u="none" strike="noStrike" kern="1200" cap="none" spc="0" normalizeH="0" baseline="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Detection of validity of budget reporting of chief administrators of the federal budget funds and extra-budgetary funds and of annual reporting on execution of these funds</a:t>
            </a:r>
            <a:r>
              <a:rPr lang="ru-RU" sz="1600" b="1" dirty="0" smtClean="0">
                <a:solidFill>
                  <a:schemeClr val="accent1"/>
                </a:solidFill>
                <a:effectLst>
                  <a:outerShdw blurRad="38100" dist="38100" dir="2700000" algn="tl">
                    <a:srgbClr val="000000">
                      <a:alpha val="43137"/>
                    </a:srgbClr>
                  </a:outerShdw>
                </a:effectLst>
                <a:ea typeface="+mj-ea"/>
                <a:cs typeface="Arial" pitchFamily="34" charset="0"/>
              </a:rPr>
              <a:t>.</a:t>
            </a:r>
          </a:p>
          <a:p>
            <a:pPr marL="342900" marR="0" lvl="0" indent="-342900" algn="just" defTabSz="927100" rtl="0" eaLnBrk="0" fontAlgn="base" latinLnBrk="0" hangingPunct="0">
              <a:lnSpc>
                <a:spcPct val="100000"/>
              </a:lnSpc>
              <a:spcBef>
                <a:spcPct val="0"/>
              </a:spcBef>
              <a:spcAft>
                <a:spcPct val="0"/>
              </a:spcAft>
              <a:buClrTx/>
              <a:buSzPct val="80000"/>
              <a:buFont typeface="Wingdings" pitchFamily="2" charset="2"/>
              <a:buChar char="Ø"/>
              <a:tabLst/>
              <a:defRPr/>
            </a:pPr>
            <a:r>
              <a:rPr kumimoji="0" lang="en-US" sz="1600" b="1" i="0" u="none" strike="noStrike" kern="1200" cap="none" spc="0" normalizeH="0" baseline="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Control on legality and timeliness of movement of the federal budget funds and extra-budgetary funds in the Bank of Russia and other credit institutions</a:t>
            </a:r>
            <a:r>
              <a:rPr kumimoji="0" lang="ru-RU" sz="1600" b="1" i="0" u="none" strike="noStrike" kern="1200" cap="none" spc="0" normalizeH="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a:t>
            </a:r>
          </a:p>
          <a:p>
            <a:pPr marL="342900" marR="0" lvl="0" indent="-342900" algn="just" defTabSz="927100" rtl="0" eaLnBrk="0" fontAlgn="base" latinLnBrk="0" hangingPunct="0">
              <a:lnSpc>
                <a:spcPct val="100000"/>
              </a:lnSpc>
              <a:spcBef>
                <a:spcPct val="0"/>
              </a:spcBef>
              <a:spcAft>
                <a:spcPct val="0"/>
              </a:spcAft>
              <a:buClrTx/>
              <a:buSzPct val="80000"/>
              <a:buFont typeface="Wingdings" pitchFamily="2" charset="2"/>
              <a:buChar char="Ø"/>
              <a:tabLst/>
              <a:defRPr/>
            </a:pPr>
            <a:r>
              <a:rPr kumimoji="0" lang="en-US" sz="1600" b="1" i="0" u="none" strike="noStrike" kern="1200" cap="none" spc="0" normalizeH="0" baseline="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Assurance of measures aimed at counteraction to corruption</a:t>
            </a:r>
            <a:r>
              <a:rPr kumimoji="0" lang="ru-RU" sz="1600" b="1" i="0" u="none" strike="noStrike" kern="1200" cap="none" spc="0" normalizeH="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rPr>
              <a:t>.</a:t>
            </a:r>
          </a:p>
          <a:p>
            <a:pPr marL="342900" marR="0" lvl="0" indent="-342900" algn="just" defTabSz="927100" rtl="0" eaLnBrk="0" fontAlgn="base" latinLnBrk="0" hangingPunct="0">
              <a:lnSpc>
                <a:spcPct val="100000"/>
              </a:lnSpc>
              <a:spcBef>
                <a:spcPct val="0"/>
              </a:spcBef>
              <a:spcAft>
                <a:spcPct val="0"/>
              </a:spcAft>
              <a:buClrTx/>
              <a:buSzPct val="80000"/>
              <a:buFont typeface="Wingdings" pitchFamily="2" charset="2"/>
              <a:buChar char="Ø"/>
              <a:tabLst/>
              <a:defRPr/>
            </a:pPr>
            <a:endParaRPr lang="ru-RU" sz="1600" b="1" baseline="0" dirty="0">
              <a:solidFill>
                <a:schemeClr val="accent1"/>
              </a:solidFill>
              <a:effectLst>
                <a:outerShdw blurRad="38100" dist="38100" dir="2700000" algn="tl">
                  <a:srgbClr val="000000">
                    <a:alpha val="43137"/>
                  </a:srgbClr>
                </a:outerShdw>
              </a:effectLst>
              <a:ea typeface="+mj-ea"/>
              <a:cs typeface="Arial" pitchFamily="34" charset="0"/>
            </a:endParaRPr>
          </a:p>
          <a:p>
            <a:pPr marR="0" lvl="0" algn="just" defTabSz="927100" rtl="0" eaLnBrk="0" fontAlgn="base" latinLnBrk="0" hangingPunct="0">
              <a:lnSpc>
                <a:spcPct val="100000"/>
              </a:lnSpc>
              <a:spcBef>
                <a:spcPct val="0"/>
              </a:spcBef>
              <a:spcAft>
                <a:spcPct val="0"/>
              </a:spcAft>
              <a:buClrTx/>
              <a:buSzPct val="80000"/>
              <a:tabLst/>
              <a:defRPr/>
            </a:pPr>
            <a:r>
              <a:rPr lang="en-US" sz="2000" b="1" dirty="0" smtClean="0">
                <a:solidFill>
                  <a:schemeClr val="accent1"/>
                </a:solidFill>
                <a:effectLst>
                  <a:outerShdw blurRad="38100" dist="38100" dir="2700000" algn="tl">
                    <a:srgbClr val="000000">
                      <a:alpha val="43137"/>
                    </a:srgbClr>
                  </a:outerShdw>
                </a:effectLst>
                <a:ea typeface="+mj-ea"/>
                <a:cs typeface="Arial" pitchFamily="34" charset="0"/>
              </a:rPr>
              <a:t>Implementation of basic tasks of the Accounts Chamber enables really to influence Good Governance in the Public Administration</a:t>
            </a:r>
            <a:r>
              <a:rPr lang="ru-RU" sz="2000" b="1" dirty="0" smtClean="0">
                <a:solidFill>
                  <a:schemeClr val="accent1"/>
                </a:solidFill>
                <a:effectLst>
                  <a:outerShdw blurRad="38100" dist="38100" dir="2700000" algn="tl">
                    <a:srgbClr val="000000">
                      <a:alpha val="43137"/>
                    </a:srgbClr>
                  </a:outerShdw>
                </a:effectLst>
                <a:ea typeface="+mj-ea"/>
                <a:cs typeface="Arial" pitchFamily="34" charset="0"/>
              </a:rPr>
              <a:t>.</a:t>
            </a:r>
            <a:endParaRPr kumimoji="0" lang="ru-RU" sz="2000" b="1" i="0" u="none" strike="noStrike" kern="1200" cap="none" spc="0" normalizeH="0" baseline="0" noProof="0" dirty="0">
              <a:ln>
                <a:noFill/>
              </a:ln>
              <a:solidFill>
                <a:schemeClr val="accent1"/>
              </a:solidFill>
              <a:effectLst>
                <a:outerShdw blurRad="38100" dist="38100" dir="2700000" algn="tl">
                  <a:srgbClr val="000000">
                    <a:alpha val="43137"/>
                  </a:srgbClr>
                </a:outerShdw>
              </a:effectLst>
              <a:uLnTx/>
              <a:uFillTx/>
              <a:ea typeface="+mj-ea"/>
              <a:cs typeface="Arial" pitchFamily="34" charset="0"/>
            </a:endParaRPr>
          </a:p>
        </p:txBody>
      </p:sp>
    </p:spTree>
    <p:extLst>
      <p:ext uri="{BB962C8B-B14F-4D97-AF65-F5344CB8AC3E}">
        <p14:creationId xmlns:p14="http://schemas.microsoft.com/office/powerpoint/2010/main" val="139863389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с двумя скругленными противолежащими углами 16"/>
          <p:cNvSpPr/>
          <p:nvPr/>
        </p:nvSpPr>
        <p:spPr>
          <a:xfrm>
            <a:off x="179388" y="549275"/>
            <a:ext cx="8785225" cy="6119813"/>
          </a:xfrm>
          <a:prstGeom prst="round2DiagRect">
            <a:avLst>
              <a:gd name="adj1" fmla="val 9270"/>
              <a:gd name="adj2" fmla="val 0"/>
            </a:avLst>
          </a:prstGeom>
          <a:noFill/>
          <a:ln>
            <a:solidFill>
              <a:srgbClr val="2C66B0"/>
            </a:solid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a:p>
        </p:txBody>
      </p:sp>
      <p:sp>
        <p:nvSpPr>
          <p:cNvPr id="18" name="Номер слайда 14"/>
          <p:cNvSpPr txBox="1">
            <a:spLocks/>
          </p:cNvSpPr>
          <p:nvPr/>
        </p:nvSpPr>
        <p:spPr>
          <a:xfrm>
            <a:off x="6432550" y="6492875"/>
            <a:ext cx="2133600" cy="365125"/>
          </a:xfrm>
          <a:prstGeom prst="rect">
            <a:avLst/>
          </a:prstGeom>
        </p:spPr>
        <p:txBody>
          <a:bodyPr bIns="0" anchor="b"/>
          <a:lstStyle/>
          <a:p>
            <a:pPr algn="r" fontAlgn="auto">
              <a:spcBef>
                <a:spcPts val="0"/>
              </a:spcBef>
              <a:spcAft>
                <a:spcPts val="0"/>
              </a:spcAft>
              <a:defRPr/>
            </a:pPr>
            <a:fld id="{81ECE4B4-98D3-4EAE-B5F4-62DC85AFDDC3}" type="slidenum">
              <a:rPr lang="ru-RU" sz="1200">
                <a:solidFill>
                  <a:schemeClr val="tx1">
                    <a:tint val="95000"/>
                  </a:schemeClr>
                </a:solidFill>
                <a:latin typeface="+mn-lt"/>
              </a:rPr>
              <a:pPr algn="r" fontAlgn="auto">
                <a:spcBef>
                  <a:spcPts val="0"/>
                </a:spcBef>
                <a:spcAft>
                  <a:spcPts val="0"/>
                </a:spcAft>
                <a:defRPr/>
              </a:pPr>
              <a:t>6</a:t>
            </a:fld>
            <a:endParaRPr lang="ru-RU" sz="1200" dirty="0">
              <a:solidFill>
                <a:schemeClr val="tx1">
                  <a:tint val="95000"/>
                </a:schemeClr>
              </a:solidFill>
              <a:latin typeface="+mn-lt"/>
            </a:endParaRPr>
          </a:p>
        </p:txBody>
      </p:sp>
      <p:sp>
        <p:nvSpPr>
          <p:cNvPr id="31" name="Rectangle 2"/>
          <p:cNvSpPr txBox="1">
            <a:spLocks noChangeArrowheads="1"/>
          </p:cNvSpPr>
          <p:nvPr/>
        </p:nvSpPr>
        <p:spPr>
          <a:xfrm>
            <a:off x="250825" y="620713"/>
            <a:ext cx="8575675" cy="1295400"/>
          </a:xfrm>
          <a:prstGeom prst="rect">
            <a:avLst/>
          </a:prstGeom>
        </p:spPr>
        <p:txBody>
          <a:bodyPr/>
          <a:lstStyle/>
          <a:p>
            <a:pPr algn="ctr" defTabSz="927100" eaLnBrk="0" hangingPunct="0">
              <a:defRPr/>
            </a:pPr>
            <a:r>
              <a:rPr lang="en-US" sz="2800" b="1" dirty="0">
                <a:solidFill>
                  <a:schemeClr val="accent2"/>
                </a:solidFill>
                <a:effectLst>
                  <a:outerShdw blurRad="38100" dist="38100" dir="2700000" algn="tl">
                    <a:srgbClr val="000000"/>
                  </a:outerShdw>
                </a:effectLst>
                <a:latin typeface="+mn-lt"/>
              </a:rPr>
              <a:t>The uniform system of control over formation and execution of the federal budget and budgets of state extra-budgetary funds</a:t>
            </a:r>
            <a:r>
              <a:rPr lang="ru-RU" sz="2800" dirty="0">
                <a:latin typeface="+mj-lt"/>
                <a:ea typeface="+mj-ea"/>
                <a:cs typeface="+mj-cs"/>
              </a:rPr>
              <a:t/>
            </a:r>
            <a:br>
              <a:rPr lang="ru-RU" sz="2800" dirty="0">
                <a:latin typeface="+mj-lt"/>
                <a:ea typeface="+mj-ea"/>
                <a:cs typeface="+mj-cs"/>
              </a:rPr>
            </a:br>
            <a:endParaRPr lang="ru-RU" sz="2800" dirty="0">
              <a:solidFill>
                <a:schemeClr val="tx2"/>
              </a:solidFill>
              <a:ea typeface="+mj-ea"/>
              <a:cs typeface="Arial" pitchFamily="34" charset="0"/>
            </a:endParaRPr>
          </a:p>
        </p:txBody>
      </p:sp>
      <p:graphicFrame>
        <p:nvGraphicFramePr>
          <p:cNvPr id="33" name="Схема 32"/>
          <p:cNvGraphicFramePr/>
          <p:nvPr>
            <p:extLst>
              <p:ext uri="{D42A27DB-BD31-4B8C-83A1-F6EECF244321}">
                <p14:modId xmlns:p14="http://schemas.microsoft.com/office/powerpoint/2010/main" val="1373197843"/>
              </p:ext>
            </p:extLst>
          </p:nvPr>
        </p:nvGraphicFramePr>
        <p:xfrm>
          <a:off x="251520" y="2132857"/>
          <a:ext cx="8712968" cy="51227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4" name="Овал 33"/>
          <p:cNvSpPr/>
          <p:nvPr/>
        </p:nvSpPr>
        <p:spPr>
          <a:xfrm>
            <a:off x="2578100" y="2276475"/>
            <a:ext cx="4054475" cy="1152525"/>
          </a:xfrm>
          <a:prstGeom prst="ellipse">
            <a:avLst/>
          </a:prstGeom>
          <a:solidFill>
            <a:schemeClr val="accent3"/>
          </a:solidFill>
          <a:ln>
            <a:solidFill>
              <a:schemeClr val="accent3"/>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600" b="1" dirty="0">
                <a:effectLst>
                  <a:outerShdw blurRad="38100" dist="38100" dir="2700000" algn="tl">
                    <a:srgbClr val="000000">
                      <a:alpha val="43137"/>
                    </a:srgbClr>
                  </a:outerShdw>
                </a:effectLst>
                <a:latin typeface="Arial" pitchFamily="34" charset="0"/>
                <a:cs typeface="Arial" pitchFamily="34" charset="0"/>
              </a:rPr>
              <a:t>Federal budget, budgets of state extra-budgetary funds</a:t>
            </a:r>
            <a:endParaRPr lang="ru-RU" sz="1600" b="1" dirty="0">
              <a:effectLst>
                <a:outerShdw blurRad="38100" dist="38100" dir="2700000" algn="tl">
                  <a:srgbClr val="000000">
                    <a:alpha val="43137"/>
                  </a:srgbClr>
                </a:outerShdw>
              </a:effectLst>
              <a:latin typeface="Arial" pitchFamily="34" charset="0"/>
              <a:cs typeface="Arial" pitchFamily="34" charset="0"/>
            </a:endParaRPr>
          </a:p>
        </p:txBody>
      </p:sp>
      <p:sp>
        <p:nvSpPr>
          <p:cNvPr id="35" name="Выгнутая влево стрелка 34"/>
          <p:cNvSpPr/>
          <p:nvPr/>
        </p:nvSpPr>
        <p:spPr>
          <a:xfrm>
            <a:off x="782638" y="2492375"/>
            <a:ext cx="1397000" cy="1081088"/>
          </a:xfrm>
          <a:prstGeom prst="curvedRightArrow">
            <a:avLst/>
          </a:prstGeom>
          <a:solidFill>
            <a:schemeClr val="accent3"/>
          </a:solidFill>
          <a:ln>
            <a:solidFill>
              <a:schemeClr val="accent3"/>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sz="1600" dirty="0">
              <a:latin typeface="Arial" pitchFamily="34" charset="0"/>
              <a:cs typeface="Arial" pitchFamily="34" charset="0"/>
            </a:endParaRPr>
          </a:p>
        </p:txBody>
      </p:sp>
      <p:sp>
        <p:nvSpPr>
          <p:cNvPr id="37" name="Выгнутая влево стрелка 36"/>
          <p:cNvSpPr/>
          <p:nvPr/>
        </p:nvSpPr>
        <p:spPr>
          <a:xfrm rot="10800000">
            <a:off x="6832600" y="2492375"/>
            <a:ext cx="1328738" cy="1081088"/>
          </a:xfrm>
          <a:prstGeom prst="curvedRightArrow">
            <a:avLst/>
          </a:prstGeom>
          <a:solidFill>
            <a:schemeClr val="accent3"/>
          </a:solidFill>
          <a:ln>
            <a:solidFill>
              <a:schemeClr val="accent3"/>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sz="1600" dirty="0">
              <a:latin typeface="Arial" pitchFamily="34" charset="0"/>
              <a:cs typeface="Arial" pitchFamily="34" charset="0"/>
            </a:endParaRPr>
          </a:p>
        </p:txBody>
      </p:sp>
      <p:sp>
        <p:nvSpPr>
          <p:cNvPr id="11" name="Прямоугольник 10"/>
          <p:cNvSpPr/>
          <p:nvPr/>
        </p:nvSpPr>
        <p:spPr>
          <a:xfrm>
            <a:off x="0" y="0"/>
            <a:ext cx="9144000" cy="332656"/>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3175"/>
        </p:spPr>
        <p:style>
          <a:lnRef idx="2">
            <a:schemeClr val="accent1">
              <a:shade val="50000"/>
            </a:schemeClr>
          </a:lnRef>
          <a:fillRef idx="1">
            <a:schemeClr val="accent1"/>
          </a:fillRef>
          <a:effectRef idx="0">
            <a:schemeClr val="accent1"/>
          </a:effectRef>
          <a:fontRef idx="minor">
            <a:schemeClr val="lt1"/>
          </a:fontRef>
        </p:style>
        <p:txBody>
          <a:bodyPr lIns="92923" tIns="46462" rIns="92923" bIns="46462" anchor="ctr"/>
          <a:lstStyle/>
          <a:p>
            <a:pPr defTabSz="976343" fontAlgn="auto">
              <a:spcBef>
                <a:spcPts val="0"/>
              </a:spcBef>
              <a:spcAft>
                <a:spcPts val="0"/>
              </a:spcAft>
              <a:defRPr/>
            </a:pPr>
            <a:r>
              <a:rPr lang="en-US" sz="1400" dirty="0">
                <a:latin typeface="Times New Roman" pitchFamily="18" charset="0"/>
                <a:cs typeface="Times New Roman" pitchFamily="18" charset="0"/>
              </a:rPr>
              <a:t>                The Accounts Chamber  of the Russian Federation                                                                               </a:t>
            </a:r>
            <a:r>
              <a:rPr lang="en-US" sz="1100" dirty="0">
                <a:latin typeface="Times New Roman" pitchFamily="18" charset="0"/>
                <a:cs typeface="Times New Roman" pitchFamily="18" charset="0"/>
              </a:rPr>
              <a:t>www.ach.gov.ru</a:t>
            </a:r>
            <a:endParaRPr lang="ru-RU" sz="1100" dirty="0">
              <a:latin typeface="Times New Roman" pitchFamily="18" charset="0"/>
              <a:cs typeface="Times New Roman" pitchFamily="18" charset="0"/>
            </a:endParaRPr>
          </a:p>
        </p:txBody>
      </p:sp>
      <p:pic>
        <p:nvPicPr>
          <p:cNvPr id="8204" name="Picture 2" descr="D:\Мои документы\Мои рисунки\мателиалы для отчетов\decor_logo_img.gif"/>
          <p:cNvPicPr>
            <a:picLocks noChangeAspect="1" noChangeArrowheads="1"/>
          </p:cNvPicPr>
          <p:nvPr/>
        </p:nvPicPr>
        <p:blipFill>
          <a:blip r:embed="rId7" cstate="print"/>
          <a:srcRect/>
          <a:stretch>
            <a:fillRect/>
          </a:stretch>
        </p:blipFill>
        <p:spPr bwMode="auto">
          <a:xfrm>
            <a:off x="250825" y="0"/>
            <a:ext cx="400050" cy="503238"/>
          </a:xfrm>
          <a:prstGeom prst="rect">
            <a:avLst/>
          </a:prstGeom>
          <a:noFill/>
          <a:ln w="9525">
            <a:noFill/>
            <a:miter lim="800000"/>
            <a:headEnd/>
            <a:tailEnd/>
          </a:ln>
        </p:spPr>
      </p:pic>
      <p:sp>
        <p:nvSpPr>
          <p:cNvPr id="12" name="Rectangle 2"/>
          <p:cNvSpPr txBox="1">
            <a:spLocks noChangeArrowheads="1"/>
          </p:cNvSpPr>
          <p:nvPr/>
        </p:nvSpPr>
        <p:spPr>
          <a:xfrm>
            <a:off x="650875" y="5676254"/>
            <a:ext cx="7377509" cy="489050"/>
          </a:xfrm>
          <a:prstGeom prst="rect">
            <a:avLst/>
          </a:prstGeom>
          <a:ln w="28575">
            <a:solidFill>
              <a:schemeClr val="accent1"/>
            </a:solidFill>
          </a:ln>
        </p:spPr>
        <p:txBody>
          <a:bodyPr/>
          <a:lstStyle/>
          <a:p>
            <a:pPr algn="ctr" defTabSz="927100" eaLnBrk="0" hangingPunct="0">
              <a:defRPr/>
            </a:pPr>
            <a:r>
              <a:rPr lang="en-US" sz="2000" b="1" dirty="0" smtClean="0">
                <a:solidFill>
                  <a:schemeClr val="accent2"/>
                </a:solidFill>
                <a:effectLst>
                  <a:outerShdw blurRad="38100" dist="38100" dir="2700000" algn="tl">
                    <a:srgbClr val="000000"/>
                  </a:outerShdw>
                </a:effectLst>
                <a:latin typeface="+mn-lt"/>
              </a:rPr>
              <a:t>Theme control and examining activities</a:t>
            </a:r>
            <a:endParaRPr lang="ru-RU" sz="2000" dirty="0">
              <a:solidFill>
                <a:schemeClr val="tx2"/>
              </a:solidFill>
              <a:ea typeface="+mj-ea"/>
              <a:cs typeface="Arial" pitchFamily="34" charset="0"/>
            </a:endParaRPr>
          </a:p>
        </p:txBody>
      </p:sp>
    </p:spTree>
    <p:extLst>
      <p:ext uri="{BB962C8B-B14F-4D97-AF65-F5344CB8AC3E}">
        <p14:creationId xmlns:p14="http://schemas.microsoft.com/office/powerpoint/2010/main" val="333884711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503" y="503238"/>
            <a:ext cx="8229600" cy="1226982"/>
          </a:xfrm>
        </p:spPr>
        <p:txBody>
          <a:bodyPr>
            <a:normAutofit fontScale="90000"/>
          </a:bodyPr>
          <a:lstStyle/>
          <a:p>
            <a:pPr defTabSz="927100" fontAlgn="auto">
              <a:spcBef>
                <a:spcPts val="0"/>
              </a:spcBef>
              <a:spcAft>
                <a:spcPts val="0"/>
              </a:spcAft>
              <a:defRPr/>
            </a:pPr>
            <a:r>
              <a:rPr lang="en-US" sz="3100" b="1" dirty="0" smtClean="0">
                <a:solidFill>
                  <a:schemeClr val="accent2"/>
                </a:solidFill>
                <a:effectLst>
                  <a:outerShdw blurRad="38100" dist="38100" dir="2700000" algn="tl">
                    <a:srgbClr val="000000"/>
                  </a:outerShdw>
                </a:effectLst>
              </a:rPr>
              <a:t>Communication of the Accounts Chamber of the Russian Federation, </a:t>
            </a:r>
            <a:r>
              <a:rPr lang="en-US" sz="2800" b="1" dirty="0" smtClean="0">
                <a:solidFill>
                  <a:schemeClr val="accent2"/>
                </a:solidFill>
                <a:effectLst>
                  <a:outerShdw blurRad="38100" dist="38100" dir="2700000" algn="tl">
                    <a:srgbClr val="000000"/>
                  </a:outerShdw>
                </a:effectLst>
              </a:rPr>
              <a:t/>
            </a:r>
            <a:br>
              <a:rPr lang="en-US" sz="2800" b="1" dirty="0" smtClean="0">
                <a:solidFill>
                  <a:schemeClr val="accent2"/>
                </a:solidFill>
                <a:effectLst>
                  <a:outerShdw blurRad="38100" dist="38100" dir="2700000" algn="tl">
                    <a:srgbClr val="000000"/>
                  </a:outerShdw>
                </a:effectLst>
              </a:rPr>
            </a:br>
            <a:r>
              <a:rPr lang="en-US" sz="2200" b="1" dirty="0" smtClean="0">
                <a:solidFill>
                  <a:schemeClr val="accent2"/>
                </a:solidFill>
                <a:effectLst>
                  <a:outerShdw blurRad="38100" dist="38100" dir="2700000" algn="tl">
                    <a:srgbClr val="000000"/>
                  </a:outerShdw>
                </a:effectLst>
                <a:latin typeface="+mn-lt"/>
              </a:rPr>
              <a:t>that gives real opportunity to influence Good Governance in the Public Administration</a:t>
            </a:r>
            <a:endParaRPr lang="ru-RU" sz="2200" b="1" dirty="0">
              <a:solidFill>
                <a:schemeClr val="accent2"/>
              </a:solidFill>
              <a:effectLst>
                <a:outerShdw blurRad="38100" dist="38100" dir="2700000" algn="tl">
                  <a:srgbClr val="000000"/>
                </a:outerShdw>
              </a:effectLst>
              <a:latin typeface="+mn-lt"/>
            </a:endParaRPr>
          </a:p>
        </p:txBody>
      </p:sp>
      <p:graphicFrame>
        <p:nvGraphicFramePr>
          <p:cNvPr id="10" name="Содержимое 9"/>
          <p:cNvGraphicFramePr>
            <a:graphicFrameLocks noGrp="1"/>
          </p:cNvGraphicFramePr>
          <p:nvPr>
            <p:ph idx="1"/>
            <p:extLst>
              <p:ext uri="{D42A27DB-BD31-4B8C-83A1-F6EECF244321}">
                <p14:modId xmlns:p14="http://schemas.microsoft.com/office/powerpoint/2010/main" val="886367436"/>
              </p:ext>
            </p:extLst>
          </p:nvPr>
        </p:nvGraphicFramePr>
        <p:xfrm>
          <a:off x="457200" y="1844824"/>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7172" name="Группа 3"/>
          <p:cNvGrpSpPr>
            <a:grpSpLocks/>
          </p:cNvGrpSpPr>
          <p:nvPr/>
        </p:nvGrpSpPr>
        <p:grpSpPr bwMode="auto">
          <a:xfrm>
            <a:off x="0" y="0"/>
            <a:ext cx="9144000" cy="503238"/>
            <a:chOff x="0" y="0"/>
            <a:chExt cx="9144000" cy="503238"/>
          </a:xfrm>
        </p:grpSpPr>
        <p:sp>
          <p:nvSpPr>
            <p:cNvPr id="5" name="Прямоугольник 4"/>
            <p:cNvSpPr/>
            <p:nvPr/>
          </p:nvSpPr>
          <p:spPr>
            <a:xfrm>
              <a:off x="0" y="0"/>
              <a:ext cx="9144000" cy="332656"/>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3175"/>
          </p:spPr>
          <p:style>
            <a:lnRef idx="2">
              <a:schemeClr val="accent1">
                <a:shade val="50000"/>
              </a:schemeClr>
            </a:lnRef>
            <a:fillRef idx="1">
              <a:schemeClr val="accent1"/>
            </a:fillRef>
            <a:effectRef idx="0">
              <a:schemeClr val="accent1"/>
            </a:effectRef>
            <a:fontRef idx="minor">
              <a:schemeClr val="lt1"/>
            </a:fontRef>
          </p:style>
          <p:txBody>
            <a:bodyPr lIns="92923" tIns="46462" rIns="92923" bIns="46462" anchor="ctr"/>
            <a:lstStyle/>
            <a:p>
              <a:pPr defTabSz="976343" fontAlgn="auto">
                <a:spcBef>
                  <a:spcPts val="0"/>
                </a:spcBef>
                <a:spcAft>
                  <a:spcPts val="0"/>
                </a:spcAft>
                <a:defRPr/>
              </a:pPr>
              <a:r>
                <a:rPr lang="en-US" sz="1500" dirty="0">
                  <a:latin typeface="Times New Roman" pitchFamily="18" charset="0"/>
                  <a:cs typeface="Times New Roman" pitchFamily="18" charset="0"/>
                </a:rPr>
                <a:t>               </a:t>
              </a:r>
              <a:r>
                <a:rPr lang="ru-RU" sz="1500" dirty="0">
                  <a:latin typeface="Times New Roman" pitchFamily="18" charset="0"/>
                  <a:cs typeface="Times New Roman" pitchFamily="18" charset="0"/>
                </a:rPr>
                <a:t>Счетная палата Российской Федерации</a:t>
              </a:r>
              <a:r>
                <a:rPr lang="en-US" sz="1500" dirty="0">
                  <a:latin typeface="Times New Roman" pitchFamily="18" charset="0"/>
                  <a:cs typeface="Times New Roman" pitchFamily="18" charset="0"/>
                </a:rPr>
                <a:t>                                                                                     </a:t>
              </a:r>
              <a:r>
                <a:rPr lang="en-US" sz="1100" dirty="0">
                  <a:latin typeface="Times New Roman" pitchFamily="18" charset="0"/>
                  <a:cs typeface="Times New Roman" pitchFamily="18" charset="0"/>
                </a:rPr>
                <a:t>www.ach.gov.ru</a:t>
              </a:r>
              <a:endParaRPr lang="ru-RU" sz="1100" dirty="0">
                <a:latin typeface="Times New Roman" pitchFamily="18" charset="0"/>
                <a:cs typeface="Times New Roman" pitchFamily="18" charset="0"/>
              </a:endParaRPr>
            </a:p>
          </p:txBody>
        </p:sp>
        <p:pic>
          <p:nvPicPr>
            <p:cNvPr id="7179" name="Picture 2" descr="D:\Мои документы\Мои рисунки\мателиалы для отчетов\decor_logo_img.gif"/>
            <p:cNvPicPr>
              <a:picLocks noChangeAspect="1" noChangeArrowheads="1"/>
            </p:cNvPicPr>
            <p:nvPr/>
          </p:nvPicPr>
          <p:blipFill>
            <a:blip r:embed="rId7" cstate="print"/>
            <a:srcRect/>
            <a:stretch>
              <a:fillRect/>
            </a:stretch>
          </p:blipFill>
          <p:spPr bwMode="auto">
            <a:xfrm>
              <a:off x="250581" y="0"/>
              <a:ext cx="400050" cy="503238"/>
            </a:xfrm>
            <a:prstGeom prst="rect">
              <a:avLst/>
            </a:prstGeom>
            <a:noFill/>
            <a:ln w="9525">
              <a:noFill/>
              <a:miter lim="800000"/>
              <a:headEnd/>
              <a:tailEnd/>
            </a:ln>
          </p:spPr>
        </p:pic>
      </p:grpSp>
      <p:sp>
        <p:nvSpPr>
          <p:cNvPr id="7" name="Прямоугольник с двумя скругленными противолежащими углами 6"/>
          <p:cNvSpPr/>
          <p:nvPr/>
        </p:nvSpPr>
        <p:spPr>
          <a:xfrm>
            <a:off x="179388" y="404813"/>
            <a:ext cx="8785225" cy="6264275"/>
          </a:xfrm>
          <a:prstGeom prst="round2DiagRect">
            <a:avLst>
              <a:gd name="adj1" fmla="val 9270"/>
              <a:gd name="adj2" fmla="val 0"/>
            </a:avLst>
          </a:prstGeom>
          <a:noFill/>
          <a:ln>
            <a:solidFill>
              <a:srgbClr val="2C66B0"/>
            </a:solid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a:p>
        </p:txBody>
      </p:sp>
      <p:sp>
        <p:nvSpPr>
          <p:cNvPr id="8" name="Номер слайда 14"/>
          <p:cNvSpPr txBox="1">
            <a:spLocks/>
          </p:cNvSpPr>
          <p:nvPr/>
        </p:nvSpPr>
        <p:spPr>
          <a:xfrm>
            <a:off x="6432550" y="6492875"/>
            <a:ext cx="2133600" cy="365125"/>
          </a:xfrm>
          <a:prstGeom prst="rect">
            <a:avLst/>
          </a:prstGeom>
        </p:spPr>
        <p:txBody>
          <a:bodyPr bIns="0" anchor="b"/>
          <a:lstStyle/>
          <a:p>
            <a:pPr algn="r">
              <a:defRPr/>
            </a:pPr>
            <a:fld id="{9BB06127-8EEF-435A-A3C3-43E848398E95}" type="slidenum">
              <a:rPr lang="ru-RU" sz="1200">
                <a:solidFill>
                  <a:schemeClr val="tx1">
                    <a:tint val="95000"/>
                  </a:schemeClr>
                </a:solidFill>
              </a:rPr>
              <a:pPr algn="r">
                <a:defRPr/>
              </a:pPr>
              <a:t>7</a:t>
            </a:fld>
            <a:endParaRPr lang="ru-RU" sz="1200" dirty="0">
              <a:solidFill>
                <a:schemeClr val="tx1">
                  <a:tint val="95000"/>
                </a:schemeClr>
              </a:solidFill>
            </a:endParaRPr>
          </a:p>
        </p:txBody>
      </p:sp>
      <p:pic>
        <p:nvPicPr>
          <p:cNvPr id="7175" name="Picture 10" descr="F:\Дубинкин-Презентация\Степашин на Конгресс\Коллекция картинок (Microsoft)\j0433925.png"/>
          <p:cNvPicPr>
            <a:picLocks noChangeAspect="1" noChangeArrowheads="1"/>
          </p:cNvPicPr>
          <p:nvPr/>
        </p:nvPicPr>
        <p:blipFill>
          <a:blip r:embed="rId8" cstate="print"/>
          <a:srcRect/>
          <a:stretch>
            <a:fillRect/>
          </a:stretch>
        </p:blipFill>
        <p:spPr bwMode="auto">
          <a:xfrm>
            <a:off x="7980363" y="1628800"/>
            <a:ext cx="984250" cy="10668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Прямоугольник с двумя скругленными противолежащими углами 16"/>
          <p:cNvSpPr/>
          <p:nvPr/>
        </p:nvSpPr>
        <p:spPr>
          <a:xfrm>
            <a:off x="179391" y="404664"/>
            <a:ext cx="8785225" cy="6264424"/>
          </a:xfrm>
          <a:prstGeom prst="round2DiagRect">
            <a:avLst>
              <a:gd name="adj1" fmla="val 9270"/>
              <a:gd name="adj2" fmla="val 0"/>
            </a:avLst>
          </a:prstGeom>
          <a:noFill/>
          <a:ln>
            <a:solidFill>
              <a:srgbClr val="2C66B0"/>
            </a:solid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a:p>
        </p:txBody>
      </p:sp>
      <p:sp>
        <p:nvSpPr>
          <p:cNvPr id="18" name="Номер слайда 14"/>
          <p:cNvSpPr txBox="1">
            <a:spLocks/>
          </p:cNvSpPr>
          <p:nvPr/>
        </p:nvSpPr>
        <p:spPr>
          <a:xfrm>
            <a:off x="6433130" y="6492880"/>
            <a:ext cx="2133600" cy="365125"/>
          </a:xfrm>
          <a:prstGeom prst="rect">
            <a:avLst/>
          </a:prstGeom>
        </p:spPr>
        <p:txBody>
          <a:bodyPr bIns="0" anchor="b"/>
          <a:lstStyle/>
          <a:p>
            <a:pPr algn="r">
              <a:defRPr/>
            </a:pPr>
            <a:fld id="{E0D44C21-BB0F-47AF-BCA6-817468FD8B3E}" type="slidenum">
              <a:rPr lang="ru-RU" sz="1200">
                <a:solidFill>
                  <a:schemeClr val="tx1">
                    <a:tint val="95000"/>
                  </a:schemeClr>
                </a:solidFill>
              </a:rPr>
              <a:pPr algn="r">
                <a:defRPr/>
              </a:pPr>
              <a:t>8</a:t>
            </a:fld>
            <a:endParaRPr lang="ru-RU" sz="1200" dirty="0">
              <a:solidFill>
                <a:schemeClr val="tx1">
                  <a:tint val="95000"/>
                </a:schemeClr>
              </a:solidFill>
            </a:endParaRPr>
          </a:p>
        </p:txBody>
      </p:sp>
      <p:sp>
        <p:nvSpPr>
          <p:cNvPr id="31" name="Rectangle 2"/>
          <p:cNvSpPr txBox="1">
            <a:spLocks noChangeArrowheads="1"/>
          </p:cNvSpPr>
          <p:nvPr/>
        </p:nvSpPr>
        <p:spPr>
          <a:xfrm>
            <a:off x="251522" y="620689"/>
            <a:ext cx="8574491" cy="6237316"/>
          </a:xfrm>
          <a:prstGeom prst="rect">
            <a:avLst/>
          </a:prstGeom>
        </p:spPr>
        <p:txBody>
          <a:bodyPr/>
          <a:lstStyle/>
          <a:p>
            <a:pPr marL="0" marR="0" lvl="0" indent="0" algn="ctr" defTabSz="927100" rtl="0" eaLnBrk="0" fontAlgn="base" latinLnBrk="0" hangingPunct="0">
              <a:lnSpc>
                <a:spcPct val="100000"/>
              </a:lnSpc>
              <a:spcBef>
                <a:spcPct val="0"/>
              </a:spcBef>
              <a:spcAft>
                <a:spcPct val="0"/>
              </a:spcAft>
              <a:buClrTx/>
              <a:buSzTx/>
              <a:buFontTx/>
              <a:buNone/>
              <a:tabLst/>
              <a:defRPr/>
            </a:pPr>
            <a:r>
              <a:rPr lang="en-US" sz="2000" b="1" dirty="0" smtClean="0">
                <a:solidFill>
                  <a:schemeClr val="accent2">
                    <a:lumMod val="75000"/>
                  </a:schemeClr>
                </a:solidFill>
                <a:effectLst>
                  <a:outerShdw blurRad="38100" dist="38100" dir="2700000" algn="tl">
                    <a:srgbClr val="000000"/>
                  </a:outerShdw>
                </a:effectLst>
                <a:latin typeface="+mj-lt"/>
              </a:rPr>
              <a:t>Forms of communication of the Accounts Chamber of the Russian Federation, that give real opportunity to influence Good Governance in the Public Administration</a:t>
            </a:r>
            <a:endParaRPr lang="ru-RU" sz="2000" b="1" dirty="0" smtClean="0">
              <a:solidFill>
                <a:schemeClr val="accent2">
                  <a:lumMod val="75000"/>
                </a:schemeClr>
              </a:solidFill>
              <a:effectLst>
                <a:outerShdw blurRad="38100" dist="38100" dir="2700000" algn="tl">
                  <a:srgbClr val="000000"/>
                </a:outerShdw>
              </a:effectLst>
              <a:latin typeface="+mj-lt"/>
            </a:endParaRPr>
          </a:p>
          <a:p>
            <a:pPr marL="0" marR="0" lvl="0" indent="0" algn="ctr" defTabSz="927100" rtl="0" eaLnBrk="0" fontAlgn="base" latinLnBrk="0" hangingPunct="0">
              <a:lnSpc>
                <a:spcPct val="100000"/>
              </a:lnSpc>
              <a:spcBef>
                <a:spcPct val="0"/>
              </a:spcBef>
              <a:spcAft>
                <a:spcPct val="0"/>
              </a:spcAft>
              <a:buClrTx/>
              <a:buSzTx/>
              <a:buFontTx/>
              <a:buNone/>
              <a:tabLst/>
              <a:defRPr/>
            </a:pPr>
            <a:endParaRPr lang="ru-RU" sz="2000" b="1" dirty="0" smtClean="0">
              <a:solidFill>
                <a:schemeClr val="accent2">
                  <a:lumMod val="75000"/>
                </a:schemeClr>
              </a:solidFill>
              <a:effectLst>
                <a:outerShdw blurRad="38100" dist="38100" dir="2700000" algn="tl">
                  <a:srgbClr val="000000"/>
                </a:outerShdw>
              </a:effectLst>
            </a:endParaRPr>
          </a:p>
          <a:p>
            <a:pPr marL="452438" marR="0" lvl="0" indent="-342900" algn="just" defTabSz="927100" rtl="0" eaLnBrk="0" fontAlgn="base" latinLnBrk="0" hangingPunct="0">
              <a:lnSpc>
                <a:spcPct val="120000"/>
              </a:lnSpc>
              <a:spcBef>
                <a:spcPct val="0"/>
              </a:spcBef>
              <a:spcAft>
                <a:spcPct val="0"/>
              </a:spcAft>
              <a:buClrTx/>
              <a:buSzPct val="85000"/>
              <a:buFont typeface="Wingdings" pitchFamily="2" charset="2"/>
              <a:buChar char="q"/>
              <a:tabLst/>
              <a:defRPr/>
            </a:pPr>
            <a:r>
              <a:rPr lang="en-US" sz="1400" b="1" dirty="0" smtClean="0">
                <a:solidFill>
                  <a:schemeClr val="tx2">
                    <a:lumMod val="60000"/>
                    <a:lumOff val="40000"/>
                  </a:schemeClr>
                </a:solidFill>
                <a:effectLst>
                  <a:outerShdw blurRad="38100" dist="38100" dir="2700000" algn="tl">
                    <a:srgbClr val="000000"/>
                  </a:outerShdw>
                </a:effectLst>
                <a:ea typeface="+mj-ea"/>
                <a:cs typeface="Arial" pitchFamily="34" charset="0"/>
              </a:rPr>
              <a:t>Informing the President of the Russian Federation, the chambers of the Parliament, other federal and regional bodies of governmental authorities, enterprises and institutions on the results of control and examining activities (notions, prescriptions, conclusions, informative letters).</a:t>
            </a:r>
            <a:endParaRPr lang="ru-RU" sz="1400" b="1" dirty="0" smtClean="0">
              <a:solidFill>
                <a:schemeClr val="accent2"/>
              </a:solidFill>
              <a:effectLst>
                <a:outerShdw blurRad="38100" dist="38100" dir="2700000" algn="tl">
                  <a:srgbClr val="000000"/>
                </a:outerShdw>
              </a:effectLst>
              <a:ea typeface="+mj-ea"/>
              <a:cs typeface="Arial" pitchFamily="34" charset="0"/>
            </a:endParaRPr>
          </a:p>
          <a:p>
            <a:pPr marL="452438" marR="0" lvl="0" indent="-342900" algn="just" defTabSz="927100" rtl="0" eaLnBrk="0" fontAlgn="base" latinLnBrk="0" hangingPunct="0">
              <a:lnSpc>
                <a:spcPct val="120000"/>
              </a:lnSpc>
              <a:spcBef>
                <a:spcPct val="0"/>
              </a:spcBef>
              <a:spcAft>
                <a:spcPct val="0"/>
              </a:spcAft>
              <a:buClrTx/>
              <a:buSzPct val="90000"/>
              <a:buFont typeface="Wingdings" pitchFamily="2" charset="2"/>
              <a:buChar char="q"/>
              <a:tabLst/>
              <a:defRPr/>
            </a:pPr>
            <a:r>
              <a:rPr lang="en-US" sz="1400" b="1" dirty="0" smtClean="0">
                <a:solidFill>
                  <a:schemeClr val="accent1"/>
                </a:solidFill>
                <a:effectLst>
                  <a:outerShdw blurRad="38100" dist="38100" dir="2700000" algn="tl">
                    <a:srgbClr val="000000">
                      <a:alpha val="43137"/>
                    </a:srgbClr>
                  </a:outerShdw>
                </a:effectLst>
                <a:ea typeface="+mj-ea"/>
                <a:cs typeface="Arial" pitchFamily="34" charset="0"/>
              </a:rPr>
              <a:t>Reports </a:t>
            </a:r>
            <a:r>
              <a:rPr lang="en-US" sz="1400" b="1" dirty="0" smtClean="0">
                <a:solidFill>
                  <a:schemeClr val="accent1"/>
                </a:solidFill>
                <a:effectLst>
                  <a:outerShdw blurRad="38100" dist="38100" dir="2700000" algn="tl">
                    <a:srgbClr val="000000">
                      <a:alpha val="43137"/>
                    </a:srgbClr>
                  </a:outerShdw>
                </a:effectLst>
                <a:ea typeface="+mj-ea"/>
                <a:cs typeface="Arial" pitchFamily="34" charset="0"/>
              </a:rPr>
              <a:t>to the President of the Russian Federation relating to the most important results of the activities, during meetings, sessions of the State Council and other actions with participation of the President of the Russian Federation.</a:t>
            </a:r>
            <a:endParaRPr kumimoji="0" lang="ru-RU" sz="1400" b="1" i="0" u="none" strike="noStrike" kern="1200" cap="none" spc="0" normalizeH="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endParaRPr>
          </a:p>
          <a:p>
            <a:pPr marL="452438" marR="0" lvl="0" indent="-342900" algn="just" defTabSz="927100" rtl="0" eaLnBrk="0" fontAlgn="base" latinLnBrk="0" hangingPunct="0">
              <a:lnSpc>
                <a:spcPct val="120000"/>
              </a:lnSpc>
              <a:spcBef>
                <a:spcPct val="0"/>
              </a:spcBef>
              <a:spcAft>
                <a:spcPct val="0"/>
              </a:spcAft>
              <a:buClrTx/>
              <a:buSzPct val="90000"/>
              <a:buFont typeface="Wingdings" pitchFamily="2" charset="2"/>
              <a:buChar char="q"/>
              <a:tabLst/>
              <a:defRPr/>
            </a:pPr>
            <a:r>
              <a:rPr lang="en-US" sz="1400" b="1" dirty="0" smtClean="0">
                <a:solidFill>
                  <a:schemeClr val="accent1"/>
                </a:solidFill>
                <a:effectLst>
                  <a:outerShdw blurRad="38100" dist="38100" dir="2700000" algn="tl">
                    <a:srgbClr val="000000">
                      <a:alpha val="43137"/>
                    </a:srgbClr>
                  </a:outerShdw>
                </a:effectLst>
                <a:ea typeface="+mj-ea"/>
                <a:cs typeface="Arial" pitchFamily="34" charset="0"/>
              </a:rPr>
              <a:t>Participation </a:t>
            </a:r>
            <a:r>
              <a:rPr lang="en-US" sz="1400" b="1" dirty="0" smtClean="0">
                <a:solidFill>
                  <a:schemeClr val="accent1"/>
                </a:solidFill>
                <a:effectLst>
                  <a:outerShdw blurRad="38100" dist="38100" dir="2700000" algn="tl">
                    <a:srgbClr val="000000">
                      <a:alpha val="43137"/>
                    </a:srgbClr>
                  </a:outerShdw>
                </a:effectLst>
                <a:ea typeface="+mj-ea"/>
                <a:cs typeface="Arial" pitchFamily="34" charset="0"/>
              </a:rPr>
              <a:t>in </a:t>
            </a:r>
            <a:r>
              <a:rPr lang="en-US" sz="1400" b="1" dirty="0" smtClean="0">
                <a:solidFill>
                  <a:schemeClr val="accent1"/>
                </a:solidFill>
                <a:effectLst>
                  <a:outerShdw blurRad="38100" dist="38100" dir="2700000" algn="tl">
                    <a:srgbClr val="000000">
                      <a:alpha val="43137"/>
                    </a:srgbClr>
                  </a:outerShdw>
                </a:effectLst>
                <a:ea typeface="+mj-ea"/>
                <a:cs typeface="Arial" pitchFamily="34" charset="0"/>
              </a:rPr>
              <a:t>the Parliament </a:t>
            </a:r>
            <a:r>
              <a:rPr lang="en-US" sz="1400" b="1" dirty="0" smtClean="0">
                <a:solidFill>
                  <a:schemeClr val="accent1"/>
                </a:solidFill>
                <a:effectLst>
                  <a:outerShdw blurRad="38100" dist="38100" dir="2700000" algn="tl">
                    <a:srgbClr val="000000">
                      <a:alpha val="43137"/>
                    </a:srgbClr>
                  </a:outerShdw>
                </a:effectLst>
                <a:ea typeface="+mj-ea"/>
                <a:cs typeface="Arial" pitchFamily="34" charset="0"/>
              </a:rPr>
              <a:t>hearings (including on conclusions of the Accounts Chamber on the draft budgets and annual reports on executed budgets), meetings of the committees and the commissions of the Parliament (relating to discussion of the results of the Accounts Chamber activities, quarter implementation of notions and prescriptions, proposals for improvement of the budget legislation).</a:t>
            </a:r>
            <a:endParaRPr kumimoji="0" lang="ru-RU" sz="1400" b="1" i="0" u="none" strike="noStrike" kern="1200" cap="none" spc="0" normalizeH="0" noProof="0" dirty="0" smtClean="0">
              <a:ln>
                <a:noFill/>
              </a:ln>
              <a:solidFill>
                <a:schemeClr val="accent1"/>
              </a:solidFill>
              <a:effectLst>
                <a:outerShdw blurRad="38100" dist="38100" dir="2700000" algn="tl">
                  <a:srgbClr val="000000">
                    <a:alpha val="43137"/>
                  </a:srgbClr>
                </a:outerShdw>
              </a:effectLst>
              <a:uLnTx/>
              <a:uFillTx/>
              <a:ea typeface="+mj-ea"/>
              <a:cs typeface="Arial" pitchFamily="34" charset="0"/>
            </a:endParaRPr>
          </a:p>
          <a:p>
            <a:pPr marL="452438" lvl="0" indent="-342900" algn="just" defTabSz="927100" eaLnBrk="0" fontAlgn="base" hangingPunct="0">
              <a:lnSpc>
                <a:spcPct val="120000"/>
              </a:lnSpc>
              <a:spcBef>
                <a:spcPct val="0"/>
              </a:spcBef>
              <a:spcAft>
                <a:spcPct val="0"/>
              </a:spcAft>
              <a:buSzPct val="90000"/>
              <a:buFont typeface="Wingdings" pitchFamily="2" charset="2"/>
              <a:buChar char="q"/>
              <a:defRPr/>
            </a:pPr>
            <a:r>
              <a:rPr lang="en-US" sz="1400" b="1" dirty="0" smtClean="0">
                <a:solidFill>
                  <a:schemeClr val="accent1"/>
                </a:solidFill>
                <a:effectLst>
                  <a:outerShdw blurRad="38100" dist="38100" dir="2700000" algn="tl">
                    <a:srgbClr val="000000">
                      <a:alpha val="43137"/>
                    </a:srgbClr>
                  </a:outerShdw>
                </a:effectLst>
                <a:cs typeface="Arial" pitchFamily="34" charset="0"/>
              </a:rPr>
              <a:t>Communication with </a:t>
            </a:r>
            <a:r>
              <a:rPr lang="en-US" sz="1400" b="1" dirty="0" smtClean="0">
                <a:solidFill>
                  <a:schemeClr val="accent1"/>
                </a:solidFill>
                <a:effectLst>
                  <a:outerShdw blurRad="38100" dist="38100" dir="2700000" algn="tl">
                    <a:srgbClr val="000000">
                      <a:alpha val="43137"/>
                    </a:srgbClr>
                  </a:outerShdw>
                </a:effectLst>
                <a:cs typeface="Arial" pitchFamily="34" charset="0"/>
              </a:rPr>
              <a:t>federal </a:t>
            </a:r>
            <a:r>
              <a:rPr lang="en-US" sz="1400" b="1" dirty="0" smtClean="0">
                <a:solidFill>
                  <a:schemeClr val="accent1"/>
                </a:solidFill>
                <a:effectLst>
                  <a:outerShdw blurRad="38100" dist="38100" dir="2700000" algn="tl">
                    <a:srgbClr val="000000">
                      <a:alpha val="43137"/>
                    </a:srgbClr>
                  </a:outerShdw>
                </a:effectLst>
                <a:cs typeface="Arial" pitchFamily="34" charset="0"/>
              </a:rPr>
              <a:t>and regional bodies of governmental authorities, </a:t>
            </a:r>
            <a:r>
              <a:rPr lang="en-US" sz="1400" b="1" dirty="0" smtClean="0">
                <a:solidFill>
                  <a:schemeClr val="accent1"/>
                </a:solidFill>
                <a:effectLst>
                  <a:outerShdw blurRad="38100" dist="38100" dir="2700000" algn="tl">
                    <a:srgbClr val="000000">
                      <a:alpha val="43137"/>
                    </a:srgbClr>
                  </a:outerShdw>
                </a:effectLst>
                <a:cs typeface="Arial" pitchFamily="34" charset="0"/>
              </a:rPr>
              <a:t>audit bodies of the subjects of the Russian Federation and of municipal formations, including </a:t>
            </a:r>
            <a:r>
              <a:rPr lang="en-US" sz="1400" b="1" dirty="0" smtClean="0">
                <a:solidFill>
                  <a:schemeClr val="accent1"/>
                </a:solidFill>
                <a:effectLst>
                  <a:outerShdw blurRad="38100" dist="38100" dir="2700000" algn="tl">
                    <a:srgbClr val="000000">
                      <a:alpha val="43137"/>
                    </a:srgbClr>
                  </a:outerShdw>
                </a:effectLst>
                <a:cs typeface="Arial" pitchFamily="34" charset="0"/>
              </a:rPr>
              <a:t>on the basis of agreements.</a:t>
            </a:r>
            <a:endParaRPr lang="ru-RU" sz="1400" b="1" dirty="0" smtClean="0">
              <a:solidFill>
                <a:schemeClr val="accent1"/>
              </a:solidFill>
              <a:effectLst>
                <a:outerShdw blurRad="38100" dist="38100" dir="2700000" algn="tl">
                  <a:srgbClr val="000000">
                    <a:alpha val="43137"/>
                  </a:srgbClr>
                </a:outerShdw>
              </a:effectLst>
              <a:cs typeface="Arial" pitchFamily="34" charset="0"/>
            </a:endParaRPr>
          </a:p>
          <a:p>
            <a:pPr marL="452438" lvl="0" indent="-342900" algn="just" defTabSz="927100" eaLnBrk="0" fontAlgn="base" hangingPunct="0">
              <a:lnSpc>
                <a:spcPct val="120000"/>
              </a:lnSpc>
              <a:spcBef>
                <a:spcPct val="0"/>
              </a:spcBef>
              <a:spcAft>
                <a:spcPct val="0"/>
              </a:spcAft>
              <a:buSzPct val="90000"/>
              <a:buFont typeface="Wingdings" pitchFamily="2" charset="2"/>
              <a:buChar char="q"/>
              <a:defRPr/>
            </a:pPr>
            <a:r>
              <a:rPr lang="en-US" sz="1400" b="1" dirty="0" smtClean="0">
                <a:solidFill>
                  <a:schemeClr val="accent1"/>
                </a:solidFill>
                <a:effectLst>
                  <a:outerShdw blurRad="38100" dist="38100" dir="2700000" algn="tl">
                    <a:srgbClr val="000000">
                      <a:alpha val="43137"/>
                    </a:srgbClr>
                  </a:outerShdw>
                </a:effectLst>
                <a:ea typeface="+mj-ea"/>
                <a:cs typeface="Arial" pitchFamily="34" charset="0"/>
              </a:rPr>
              <a:t>Communication with </a:t>
            </a:r>
            <a:r>
              <a:rPr lang="en-US" sz="1400" b="1" dirty="0" smtClean="0">
                <a:solidFill>
                  <a:schemeClr val="accent1"/>
                </a:solidFill>
                <a:effectLst>
                  <a:outerShdw blurRad="38100" dist="38100" dir="2700000" algn="tl">
                    <a:srgbClr val="000000">
                      <a:alpha val="43137"/>
                    </a:srgbClr>
                  </a:outerShdw>
                </a:effectLst>
                <a:ea typeface="+mj-ea"/>
                <a:cs typeface="Arial" pitchFamily="34" charset="0"/>
              </a:rPr>
              <a:t>state control and law </a:t>
            </a:r>
            <a:r>
              <a:rPr lang="en-US" sz="1400" b="1" dirty="0" smtClean="0">
                <a:solidFill>
                  <a:schemeClr val="accent1"/>
                </a:solidFill>
                <a:effectLst>
                  <a:outerShdw blurRad="38100" dist="38100" dir="2700000" algn="tl">
                    <a:srgbClr val="000000">
                      <a:alpha val="43137"/>
                    </a:srgbClr>
                  </a:outerShdw>
                </a:effectLst>
                <a:ea typeface="+mj-ea"/>
                <a:cs typeface="Arial" pitchFamily="34" charset="0"/>
              </a:rPr>
              <a:t>enforcement bodies, including through joint inspections, submission of materials of the Accounts Chamber </a:t>
            </a:r>
            <a:r>
              <a:rPr lang="en-US" sz="1400" b="1" dirty="0" smtClean="0">
                <a:solidFill>
                  <a:schemeClr val="accent1"/>
                </a:solidFill>
                <a:effectLst>
                  <a:outerShdw blurRad="38100" dist="38100" dir="2700000" algn="tl">
                    <a:srgbClr val="000000">
                      <a:alpha val="43137"/>
                    </a:srgbClr>
                  </a:outerShdw>
                </a:effectLst>
                <a:ea typeface="+mj-ea"/>
                <a:cs typeface="Arial" pitchFamily="34" charset="0"/>
              </a:rPr>
              <a:t>to law enforcement bodies on </a:t>
            </a:r>
            <a:r>
              <a:rPr lang="en-US" sz="1400" b="1" dirty="0" smtClean="0">
                <a:solidFill>
                  <a:schemeClr val="accent1"/>
                </a:solidFill>
                <a:effectLst>
                  <a:outerShdw blurRad="38100" dist="38100" dir="2700000" algn="tl">
                    <a:srgbClr val="000000">
                      <a:alpha val="43137"/>
                    </a:srgbClr>
                  </a:outerShdw>
                </a:effectLst>
                <a:ea typeface="+mj-ea"/>
                <a:cs typeface="Arial" pitchFamily="34" charset="0"/>
              </a:rPr>
              <a:t>the facts of gross violations of legislation and on additional requests.</a:t>
            </a:r>
            <a:endParaRPr kumimoji="0" lang="ru-RU" sz="1400" b="1" i="0" u="none" strike="noStrike" kern="1200" cap="none" spc="0" normalizeH="0" baseline="0" noProof="0" dirty="0">
              <a:ln>
                <a:noFill/>
              </a:ln>
              <a:solidFill>
                <a:schemeClr val="accent1"/>
              </a:solidFill>
              <a:effectLst>
                <a:outerShdw blurRad="38100" dist="38100" dir="2700000" algn="tl">
                  <a:srgbClr val="000000">
                    <a:alpha val="43137"/>
                  </a:srgbClr>
                </a:outerShdw>
              </a:effectLst>
              <a:uLnTx/>
              <a:uFillTx/>
              <a:ea typeface="+mj-ea"/>
              <a:cs typeface="Arial" pitchFamily="34" charset="0"/>
            </a:endParaRPr>
          </a:p>
        </p:txBody>
      </p:sp>
      <p:sp>
        <p:nvSpPr>
          <p:cNvPr id="11" name="Прямоугольник 10"/>
          <p:cNvSpPr/>
          <p:nvPr/>
        </p:nvSpPr>
        <p:spPr>
          <a:xfrm>
            <a:off x="0" y="0"/>
            <a:ext cx="9144000" cy="332656"/>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3175"/>
        </p:spPr>
        <p:style>
          <a:lnRef idx="2">
            <a:schemeClr val="accent1">
              <a:shade val="50000"/>
            </a:schemeClr>
          </a:lnRef>
          <a:fillRef idx="1">
            <a:schemeClr val="accent1"/>
          </a:fillRef>
          <a:effectRef idx="0">
            <a:schemeClr val="accent1"/>
          </a:effectRef>
          <a:fontRef idx="minor">
            <a:schemeClr val="lt1"/>
          </a:fontRef>
        </p:style>
        <p:txBody>
          <a:bodyPr lIns="92923" tIns="46462" rIns="92923" bIns="46462" anchor="ctr"/>
          <a:lstStyle/>
          <a:p>
            <a:pPr defTabSz="976343" fontAlgn="auto">
              <a:spcBef>
                <a:spcPts val="0"/>
              </a:spcBef>
              <a:spcAft>
                <a:spcPts val="0"/>
              </a:spcAft>
              <a:defRPr/>
            </a:pPr>
            <a:r>
              <a:rPr lang="en-US" sz="1500" dirty="0">
                <a:latin typeface="Times New Roman" pitchFamily="18" charset="0"/>
                <a:cs typeface="Times New Roman" pitchFamily="18" charset="0"/>
              </a:rPr>
              <a:t>              </a:t>
            </a:r>
            <a:r>
              <a:rPr lang="en-US" sz="1500" dirty="0" smtClean="0">
                <a:latin typeface="Times New Roman" pitchFamily="18" charset="0"/>
                <a:cs typeface="Times New Roman" pitchFamily="18" charset="0"/>
              </a:rPr>
              <a:t> </a:t>
            </a:r>
            <a:r>
              <a:rPr lang="ru-RU" sz="1500" dirty="0">
                <a:latin typeface="Times New Roman" pitchFamily="18" charset="0"/>
                <a:cs typeface="Times New Roman" pitchFamily="18" charset="0"/>
              </a:rPr>
              <a:t>Счетная палата Российской Федерации</a:t>
            </a:r>
            <a:r>
              <a:rPr lang="en-US" sz="1500" dirty="0">
                <a:latin typeface="Times New Roman" pitchFamily="18" charset="0"/>
                <a:cs typeface="Times New Roman" pitchFamily="18" charset="0"/>
              </a:rPr>
              <a:t>                                                                                     </a:t>
            </a:r>
            <a:r>
              <a:rPr lang="en-US" sz="1100" dirty="0" smtClean="0">
                <a:latin typeface="Times New Roman" pitchFamily="18" charset="0"/>
                <a:cs typeface="Times New Roman" pitchFamily="18" charset="0"/>
              </a:rPr>
              <a:t>www.ach.gov.ru</a:t>
            </a:r>
            <a:endParaRPr lang="ru-RU" sz="1100" dirty="0">
              <a:latin typeface="Times New Roman" pitchFamily="18" charset="0"/>
              <a:cs typeface="Times New Roman" pitchFamily="18" charset="0"/>
            </a:endParaRPr>
          </a:p>
        </p:txBody>
      </p:sp>
      <p:pic>
        <p:nvPicPr>
          <p:cNvPr id="24" name="Picture 2" descr="D:\Мои документы\Мои рисунки\мателиалы для отчетов\decor_logo_img.gif"/>
          <p:cNvPicPr>
            <a:picLocks noChangeAspect="1" noChangeArrowheads="1"/>
          </p:cNvPicPr>
          <p:nvPr/>
        </p:nvPicPr>
        <p:blipFill>
          <a:blip r:embed="rId2" cstate="print"/>
          <a:srcRect/>
          <a:stretch>
            <a:fillRect/>
          </a:stretch>
        </p:blipFill>
        <p:spPr bwMode="auto">
          <a:xfrm>
            <a:off x="250581" y="0"/>
            <a:ext cx="400050" cy="503238"/>
          </a:xfrm>
          <a:prstGeom prst="rect">
            <a:avLst/>
          </a:prstGeom>
          <a:noFill/>
          <a:ln w="9525">
            <a:noFill/>
            <a:miter lim="800000"/>
            <a:headEnd/>
            <a:tailEnd/>
          </a:ln>
        </p:spPr>
      </p:pic>
    </p:spTree>
    <p:extLst>
      <p:ext uri="{BB962C8B-B14F-4D97-AF65-F5344CB8AC3E}">
        <p14:creationId xmlns:p14="http://schemas.microsoft.com/office/powerpoint/2010/main" val="30760095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 двумя скругленными противолежащими углами 3"/>
          <p:cNvSpPr/>
          <p:nvPr/>
        </p:nvSpPr>
        <p:spPr>
          <a:xfrm>
            <a:off x="179512" y="404664"/>
            <a:ext cx="8773898" cy="6048672"/>
          </a:xfrm>
          <a:prstGeom prst="round2DiagRect">
            <a:avLst>
              <a:gd name="adj1" fmla="val 9270"/>
              <a:gd name="adj2" fmla="val 0"/>
            </a:avLst>
          </a:prstGeom>
          <a:solidFill>
            <a:schemeClr val="bg1"/>
          </a:solidFill>
          <a:ln>
            <a:solidFill>
              <a:srgbClr val="2C66B0"/>
            </a:solidFill>
          </a:ln>
        </p:spPr>
        <p:style>
          <a:lnRef idx="2">
            <a:schemeClr val="accent1">
              <a:shade val="50000"/>
            </a:schemeClr>
          </a:lnRef>
          <a:fillRef idx="1">
            <a:schemeClr val="accent1"/>
          </a:fillRef>
          <a:effectRef idx="0">
            <a:schemeClr val="accent1"/>
          </a:effectRef>
          <a:fontRef idx="minor">
            <a:schemeClr val="lt1"/>
          </a:fontRef>
        </p:style>
        <p:txBody>
          <a:bodyPr lIns="91428" tIns="45713" rIns="91428" bIns="45713" anchor="ctr"/>
          <a:lstStyle/>
          <a:p>
            <a:pPr algn="ctr" defTabSz="914278" fontAlgn="auto">
              <a:spcBef>
                <a:spcPts val="0"/>
              </a:spcBef>
              <a:spcAft>
                <a:spcPts val="0"/>
              </a:spcAft>
              <a:defRPr/>
            </a:pPr>
            <a:endParaRPr lang="ru-RU" dirty="0"/>
          </a:p>
        </p:txBody>
      </p:sp>
      <p:sp>
        <p:nvSpPr>
          <p:cNvPr id="7" name="Заголовок 10"/>
          <p:cNvSpPr>
            <a:spLocks noGrp="1"/>
          </p:cNvSpPr>
          <p:nvPr>
            <p:ph type="title"/>
          </p:nvPr>
        </p:nvSpPr>
        <p:spPr>
          <a:xfrm>
            <a:off x="457200" y="468314"/>
            <a:ext cx="8229600" cy="528637"/>
          </a:xfrm>
        </p:spPr>
        <p:txBody>
          <a:bodyPr lIns="97634" tIns="48817" rIns="97634" bIns="48817">
            <a:spAutoFit/>
          </a:bodyPr>
          <a:lstStyle/>
          <a:p>
            <a:pPr eaLnBrk="1" hangingPunct="1"/>
            <a:r>
              <a:rPr lang="en-US" sz="1400" dirty="0" smtClean="0">
                <a:latin typeface="Times New Roman" pitchFamily="18" charset="0"/>
                <a:cs typeface="Times New Roman" pitchFamily="18" charset="0"/>
              </a:rPr>
              <a:t/>
            </a:r>
            <a:br>
              <a:rPr lang="en-US" sz="1400" dirty="0" smtClean="0">
                <a:latin typeface="Times New Roman" pitchFamily="18" charset="0"/>
                <a:cs typeface="Times New Roman" pitchFamily="18" charset="0"/>
              </a:rPr>
            </a:br>
            <a:endParaRPr lang="ru-RU" sz="1400" dirty="0" smtClean="0">
              <a:latin typeface="Times New Roman" pitchFamily="18" charset="0"/>
              <a:cs typeface="Times New Roman" pitchFamily="18" charset="0"/>
            </a:endParaRPr>
          </a:p>
        </p:txBody>
      </p:sp>
      <p:sp>
        <p:nvSpPr>
          <p:cNvPr id="8" name="Заголовок 10"/>
          <p:cNvSpPr txBox="1">
            <a:spLocks/>
          </p:cNvSpPr>
          <p:nvPr/>
        </p:nvSpPr>
        <p:spPr bwMode="auto">
          <a:xfrm>
            <a:off x="849740" y="194929"/>
            <a:ext cx="7596554" cy="1606693"/>
          </a:xfrm>
          <a:prstGeom prst="rect">
            <a:avLst/>
          </a:prstGeom>
          <a:noFill/>
          <a:ln w="9525">
            <a:noFill/>
            <a:miter lim="800000"/>
            <a:headEnd/>
            <a:tailEnd/>
          </a:ln>
        </p:spPr>
        <p:txBody>
          <a:bodyPr vert="horz" wrap="square" lIns="97634" tIns="48817" rIns="97634" bIns="48817" numCol="1" anchor="ctr" anchorCtr="0" compatLnSpc="1">
            <a:prstTxWarp prst="textNoShape">
              <a:avLst/>
            </a:prstTxWarp>
            <a:spAutoFit/>
          </a:bodyPr>
          <a:lstStyle/>
          <a:p>
            <a:pPr lvl="0" algn="ctr" eaLnBrk="0" hangingPunct="0">
              <a:defRPr/>
            </a:pPr>
            <a:r>
              <a:rPr kumimoji="0" lang="en-US"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r>
            <a:br>
              <a:rPr kumimoji="0" lang="en-US"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br>
            <a:r>
              <a:rPr lang="en-US" sz="2000" b="1" dirty="0" smtClean="0">
                <a:solidFill>
                  <a:schemeClr val="accent2"/>
                </a:solidFill>
                <a:effectLst>
                  <a:outerShdw blurRad="38100" dist="38100" dir="2700000" algn="tl">
                    <a:srgbClr val="000000"/>
                  </a:outerShdw>
                </a:effectLst>
              </a:rPr>
              <a:t>Submission of the materials of the Accounts Chamber of the Russian Federation on the results of control and examining activities and reaction of law enforcement bodies</a:t>
            </a:r>
            <a:endParaRPr lang="ru-RU" sz="2000" b="1" dirty="0" smtClean="0">
              <a:solidFill>
                <a:schemeClr val="accent2"/>
              </a:solidFill>
              <a:effectLst>
                <a:outerShdw blurRad="38100" dist="38100" dir="2700000" algn="tl">
                  <a:srgbClr val="000000"/>
                </a:outerShdw>
              </a:effectLst>
            </a:endParaRPr>
          </a:p>
          <a:p>
            <a:pPr lvl="0" algn="ctr" eaLnBrk="0" hangingPunct="0">
              <a:defRPr/>
            </a:pPr>
            <a:r>
              <a:rPr lang="ru-RU" sz="2000" b="1" dirty="0" smtClean="0">
                <a:solidFill>
                  <a:schemeClr val="accent2"/>
                </a:solidFill>
                <a:effectLst>
                  <a:outerShdw blurRad="38100" dist="38100" dir="2700000" algn="tl">
                    <a:srgbClr val="000000"/>
                  </a:outerShdw>
                </a:effectLst>
              </a:rPr>
              <a:t>(</a:t>
            </a:r>
            <a:r>
              <a:rPr lang="en-US" sz="2000" b="1" dirty="0" smtClean="0">
                <a:solidFill>
                  <a:schemeClr val="accent2"/>
                </a:solidFill>
                <a:effectLst>
                  <a:outerShdw blurRad="38100" dist="38100" dir="2700000" algn="tl">
                    <a:srgbClr val="000000"/>
                  </a:outerShdw>
                </a:effectLst>
              </a:rPr>
              <a:t>in 2013</a:t>
            </a:r>
            <a:r>
              <a:rPr lang="ru-RU" sz="2000" b="1" dirty="0" smtClean="0">
                <a:solidFill>
                  <a:schemeClr val="accent2"/>
                </a:solidFill>
                <a:effectLst>
                  <a:outerShdw blurRad="38100" dist="38100" dir="2700000" algn="tl">
                    <a:srgbClr val="000000"/>
                  </a:outerShdw>
                </a:effectLst>
              </a:rPr>
              <a:t>)</a:t>
            </a:r>
          </a:p>
        </p:txBody>
      </p:sp>
      <p:sp>
        <p:nvSpPr>
          <p:cNvPr id="9" name="Номер слайда 14"/>
          <p:cNvSpPr txBox="1">
            <a:spLocks/>
          </p:cNvSpPr>
          <p:nvPr/>
        </p:nvSpPr>
        <p:spPr>
          <a:xfrm>
            <a:off x="6433130" y="6492878"/>
            <a:ext cx="2133600" cy="365125"/>
          </a:xfrm>
          <a:prstGeom prst="rect">
            <a:avLst/>
          </a:prstGeom>
        </p:spPr>
        <p:txBody>
          <a:bodyPr bIns="0" anchor="b"/>
          <a:lstStyle/>
          <a:p>
            <a:pPr algn="r">
              <a:defRPr/>
            </a:pPr>
            <a:fld id="{E0D44C21-BB0F-47AF-BCA6-817468FD8B3E}" type="slidenum">
              <a:rPr lang="ru-RU" sz="1200">
                <a:solidFill>
                  <a:schemeClr val="tx1">
                    <a:tint val="95000"/>
                  </a:schemeClr>
                </a:solidFill>
              </a:rPr>
              <a:pPr algn="r">
                <a:defRPr/>
              </a:pPr>
              <a:t>9</a:t>
            </a:fld>
            <a:endParaRPr lang="ru-RU" sz="1200" dirty="0">
              <a:solidFill>
                <a:schemeClr val="tx1">
                  <a:tint val="95000"/>
                </a:schemeClr>
              </a:solidFill>
            </a:endParaRPr>
          </a:p>
        </p:txBody>
      </p:sp>
      <p:sp>
        <p:nvSpPr>
          <p:cNvPr id="12" name="Скругленный прямоугольник 11"/>
          <p:cNvSpPr/>
          <p:nvPr/>
        </p:nvSpPr>
        <p:spPr>
          <a:xfrm>
            <a:off x="357255" y="2096852"/>
            <a:ext cx="8375084" cy="3960440"/>
          </a:xfrm>
          <a:prstGeom prst="roundRect">
            <a:avLst>
              <a:gd name="adj" fmla="val 9237"/>
            </a:avLst>
          </a:prstGeom>
          <a:solidFill>
            <a:schemeClr val="accent1"/>
          </a:solidFill>
          <a:ln>
            <a:noFill/>
          </a:ln>
        </p:spPr>
        <p:style>
          <a:lnRef idx="3">
            <a:schemeClr val="lt1"/>
          </a:lnRef>
          <a:fillRef idx="1">
            <a:schemeClr val="accent3"/>
          </a:fillRef>
          <a:effectRef idx="1">
            <a:schemeClr val="accent3"/>
          </a:effectRef>
          <a:fontRef idx="minor">
            <a:schemeClr val="lt1"/>
          </a:fontRef>
        </p:style>
        <p:txBody>
          <a:bodyPr lIns="0" tIns="36000" rIns="0" bIns="0"/>
          <a:lstStyle/>
          <a:p>
            <a:pPr marL="285750" lvl="0" indent="-285750" algn="just" defTabSz="927100" eaLnBrk="0" fontAlgn="base" hangingPunct="0">
              <a:spcBef>
                <a:spcPct val="0"/>
              </a:spcBef>
              <a:spcAft>
                <a:spcPct val="0"/>
              </a:spcAft>
              <a:buFont typeface="Wingdings" pitchFamily="2" charset="2"/>
              <a:buChar char="ü"/>
              <a:defRPr/>
            </a:pPr>
            <a:r>
              <a:rPr lang="ru-RU" sz="1400" dirty="0" smtClean="0">
                <a:solidFill>
                  <a:schemeClr val="bg1"/>
                </a:solidFill>
              </a:rPr>
              <a:t>1183 </a:t>
            </a:r>
            <a:r>
              <a:rPr lang="en-US" sz="1400" dirty="0" smtClean="0">
                <a:solidFill>
                  <a:schemeClr val="bg1"/>
                </a:solidFill>
              </a:rPr>
              <a:t>materials – to the chambers of the Parliament</a:t>
            </a:r>
            <a:endParaRPr lang="ru-RU" sz="1400" dirty="0">
              <a:solidFill>
                <a:schemeClr val="bg1"/>
              </a:solidFill>
            </a:endParaRPr>
          </a:p>
          <a:p>
            <a:pPr marL="285750" indent="-285750" algn="just" eaLnBrk="0" hangingPunct="0">
              <a:buSzPct val="80000"/>
              <a:defRPr/>
            </a:pPr>
            <a:endParaRPr lang="en-US" sz="1300" dirty="0" smtClean="0">
              <a:solidFill>
                <a:schemeClr val="bg1"/>
              </a:solidFill>
              <a:latin typeface="Arial" pitchFamily="34" charset="0"/>
              <a:ea typeface="Calibri" pitchFamily="34" charset="0"/>
              <a:cs typeface="Times New Roman" pitchFamily="18" charset="0"/>
            </a:endParaRPr>
          </a:p>
          <a:p>
            <a:pPr marL="285750" lvl="0" indent="-285750" algn="just" defTabSz="927100" eaLnBrk="0" fontAlgn="base" hangingPunct="0">
              <a:spcBef>
                <a:spcPct val="0"/>
              </a:spcBef>
              <a:spcAft>
                <a:spcPct val="0"/>
              </a:spcAft>
              <a:buFont typeface="Wingdings" pitchFamily="2" charset="2"/>
              <a:buChar char="ü"/>
              <a:defRPr/>
            </a:pPr>
            <a:r>
              <a:rPr lang="ru-RU" sz="1400" dirty="0" smtClean="0">
                <a:solidFill>
                  <a:schemeClr val="bg1"/>
                </a:solidFill>
                <a:cs typeface="Arial" pitchFamily="34" charset="0"/>
              </a:rPr>
              <a:t>366 </a:t>
            </a:r>
            <a:r>
              <a:rPr lang="en-US" sz="1400" dirty="0" smtClean="0">
                <a:solidFill>
                  <a:schemeClr val="bg1"/>
                </a:solidFill>
                <a:cs typeface="Arial" pitchFamily="34" charset="0"/>
              </a:rPr>
              <a:t>notions and 1 prescription of the Accounts Chamber </a:t>
            </a:r>
            <a:r>
              <a:rPr lang="ru-RU" sz="1400" dirty="0" smtClean="0">
                <a:solidFill>
                  <a:schemeClr val="bg1"/>
                </a:solidFill>
                <a:cs typeface="Arial" pitchFamily="34" charset="0"/>
              </a:rPr>
              <a:t>– </a:t>
            </a:r>
            <a:r>
              <a:rPr lang="en-US" sz="1400" dirty="0" smtClean="0">
                <a:solidFill>
                  <a:schemeClr val="bg1"/>
                </a:solidFill>
                <a:cs typeface="Arial" pitchFamily="34" charset="0"/>
              </a:rPr>
              <a:t>to the Ministry of Finance, chief administrators of the federal budget funds</a:t>
            </a:r>
            <a:endParaRPr lang="ru-RU" sz="1400" dirty="0" smtClean="0">
              <a:solidFill>
                <a:schemeClr val="bg1"/>
              </a:solidFill>
              <a:cs typeface="Arial" pitchFamily="34" charset="0"/>
            </a:endParaRPr>
          </a:p>
          <a:p>
            <a:pPr marL="285750" lvl="0" indent="-285750" algn="just" defTabSz="927100" eaLnBrk="0" fontAlgn="base" hangingPunct="0">
              <a:spcBef>
                <a:spcPct val="0"/>
              </a:spcBef>
              <a:spcAft>
                <a:spcPct val="0"/>
              </a:spcAft>
              <a:defRPr/>
            </a:pPr>
            <a:endParaRPr lang="ru-RU" sz="1400" dirty="0">
              <a:solidFill>
                <a:schemeClr val="bg1"/>
              </a:solidFill>
              <a:cs typeface="Arial" pitchFamily="34" charset="0"/>
            </a:endParaRPr>
          </a:p>
          <a:p>
            <a:pPr marL="285750" lvl="0" indent="-285750" algn="just" defTabSz="927100" eaLnBrk="0" fontAlgn="base" hangingPunct="0">
              <a:spcBef>
                <a:spcPct val="0"/>
              </a:spcBef>
              <a:spcAft>
                <a:spcPct val="0"/>
              </a:spcAft>
              <a:buFont typeface="Wingdings" pitchFamily="2" charset="2"/>
              <a:buChar char="ü"/>
              <a:defRPr/>
            </a:pPr>
            <a:r>
              <a:rPr lang="ru-RU" sz="1400" dirty="0">
                <a:solidFill>
                  <a:schemeClr val="bg1"/>
                </a:solidFill>
                <a:cs typeface="Arial" pitchFamily="34" charset="0"/>
              </a:rPr>
              <a:t>445 </a:t>
            </a:r>
            <a:r>
              <a:rPr lang="en-US" sz="1400" dirty="0" smtClean="0">
                <a:solidFill>
                  <a:schemeClr val="bg1"/>
                </a:solidFill>
                <a:cs typeface="Arial" pitchFamily="34" charset="0"/>
              </a:rPr>
              <a:t>informative letters, including</a:t>
            </a:r>
            <a:r>
              <a:rPr lang="ru-RU" sz="1400" dirty="0" smtClean="0">
                <a:solidFill>
                  <a:schemeClr val="bg1"/>
                </a:solidFill>
                <a:cs typeface="Arial" pitchFamily="34" charset="0"/>
              </a:rPr>
              <a:t>: </a:t>
            </a:r>
          </a:p>
          <a:p>
            <a:pPr lvl="0" algn="just" defTabSz="927100" eaLnBrk="0" fontAlgn="base" hangingPunct="0">
              <a:spcBef>
                <a:spcPct val="0"/>
              </a:spcBef>
              <a:spcAft>
                <a:spcPct val="0"/>
              </a:spcAft>
              <a:defRPr/>
            </a:pPr>
            <a:r>
              <a:rPr lang="ru-RU" sz="1400" dirty="0" smtClean="0">
                <a:solidFill>
                  <a:schemeClr val="bg1"/>
                </a:solidFill>
                <a:cs typeface="Arial" pitchFamily="34" charset="0"/>
              </a:rPr>
              <a:t>	31 – </a:t>
            </a:r>
            <a:r>
              <a:rPr lang="en-US" sz="1400" dirty="0" smtClean="0">
                <a:solidFill>
                  <a:schemeClr val="bg1"/>
                </a:solidFill>
                <a:cs typeface="Arial" pitchFamily="34" charset="0"/>
              </a:rPr>
              <a:t>to the President of the Russian Federation</a:t>
            </a:r>
            <a:r>
              <a:rPr lang="ru-RU" sz="1400" dirty="0" smtClean="0">
                <a:solidFill>
                  <a:schemeClr val="bg1"/>
                </a:solidFill>
                <a:cs typeface="Arial" pitchFamily="34" charset="0"/>
              </a:rPr>
              <a:t>,</a:t>
            </a:r>
          </a:p>
          <a:p>
            <a:pPr marL="285750" lvl="0" indent="-285750" algn="just" defTabSz="927100" eaLnBrk="0" fontAlgn="base" hangingPunct="0">
              <a:spcBef>
                <a:spcPct val="0"/>
              </a:spcBef>
              <a:spcAft>
                <a:spcPct val="0"/>
              </a:spcAft>
              <a:defRPr/>
            </a:pPr>
            <a:r>
              <a:rPr lang="ru-RU" sz="1400" dirty="0">
                <a:solidFill>
                  <a:schemeClr val="bg1"/>
                </a:solidFill>
                <a:cs typeface="Arial" pitchFamily="34" charset="0"/>
              </a:rPr>
              <a:t>	          </a:t>
            </a:r>
            <a:r>
              <a:rPr lang="ru-RU" sz="1400" dirty="0" smtClean="0">
                <a:solidFill>
                  <a:schemeClr val="bg1"/>
                </a:solidFill>
                <a:cs typeface="Arial" pitchFamily="34" charset="0"/>
              </a:rPr>
              <a:t>	79 – </a:t>
            </a:r>
            <a:r>
              <a:rPr lang="en-US" sz="1400" dirty="0" smtClean="0">
                <a:solidFill>
                  <a:schemeClr val="bg1"/>
                </a:solidFill>
                <a:cs typeface="Arial" pitchFamily="34" charset="0"/>
              </a:rPr>
              <a:t>to the Government of the Russian Federation</a:t>
            </a:r>
            <a:endParaRPr lang="ru-RU" sz="1400" dirty="0" smtClean="0">
              <a:solidFill>
                <a:schemeClr val="bg1"/>
              </a:solidFill>
              <a:cs typeface="Arial" pitchFamily="34" charset="0"/>
            </a:endParaRPr>
          </a:p>
          <a:p>
            <a:pPr marL="285750" lvl="0" indent="-285750" algn="just" defTabSz="927100" eaLnBrk="0" fontAlgn="base" hangingPunct="0">
              <a:spcBef>
                <a:spcPct val="0"/>
              </a:spcBef>
              <a:spcAft>
                <a:spcPct val="0"/>
              </a:spcAft>
              <a:defRPr/>
            </a:pPr>
            <a:endParaRPr lang="ru-RU" sz="1400" dirty="0">
              <a:solidFill>
                <a:schemeClr val="bg1"/>
              </a:solidFill>
              <a:cs typeface="Arial" pitchFamily="34" charset="0"/>
            </a:endParaRPr>
          </a:p>
          <a:p>
            <a:pPr marL="285750" lvl="0" indent="-285750" algn="just" defTabSz="927100" eaLnBrk="0" fontAlgn="base" hangingPunct="0">
              <a:spcBef>
                <a:spcPct val="0"/>
              </a:spcBef>
              <a:spcAft>
                <a:spcPct val="0"/>
              </a:spcAft>
              <a:buFont typeface="Wingdings" pitchFamily="2" charset="2"/>
              <a:buChar char="ü"/>
              <a:defRPr/>
            </a:pPr>
            <a:r>
              <a:rPr lang="ru-RU" sz="1400" dirty="0" smtClean="0">
                <a:solidFill>
                  <a:schemeClr val="bg1"/>
                </a:solidFill>
                <a:cs typeface="Arial" pitchFamily="34" charset="0"/>
              </a:rPr>
              <a:t>114 </a:t>
            </a:r>
            <a:r>
              <a:rPr lang="en-US" sz="1400" dirty="0" smtClean="0">
                <a:solidFill>
                  <a:schemeClr val="bg1"/>
                </a:solidFill>
                <a:cs typeface="Arial" pitchFamily="34" charset="0"/>
              </a:rPr>
              <a:t>materials </a:t>
            </a:r>
            <a:r>
              <a:rPr lang="ru-RU" sz="1400" dirty="0" smtClean="0">
                <a:solidFill>
                  <a:schemeClr val="bg1"/>
                </a:solidFill>
                <a:cs typeface="Arial" pitchFamily="34" charset="0"/>
              </a:rPr>
              <a:t>– </a:t>
            </a:r>
            <a:r>
              <a:rPr lang="en-US" sz="1400" dirty="0" smtClean="0">
                <a:solidFill>
                  <a:schemeClr val="bg1"/>
                </a:solidFill>
                <a:cs typeface="Arial" pitchFamily="34" charset="0"/>
              </a:rPr>
              <a:t>to the Prosecutor General’s Office, other law enforcement bodies</a:t>
            </a:r>
            <a:endParaRPr lang="ru-RU" sz="1400" dirty="0" smtClean="0">
              <a:solidFill>
                <a:schemeClr val="bg1"/>
              </a:solidFill>
              <a:cs typeface="Arial" pitchFamily="34" charset="0"/>
            </a:endParaRPr>
          </a:p>
          <a:p>
            <a:pPr marL="285750" lvl="0" indent="-285750" algn="just" defTabSz="927100" eaLnBrk="0" fontAlgn="base" hangingPunct="0">
              <a:spcBef>
                <a:spcPct val="0"/>
              </a:spcBef>
              <a:spcAft>
                <a:spcPct val="0"/>
              </a:spcAft>
              <a:defRPr/>
            </a:pPr>
            <a:endParaRPr lang="ru-RU" sz="1400" dirty="0">
              <a:solidFill>
                <a:schemeClr val="bg1"/>
              </a:solidFill>
              <a:cs typeface="Arial" pitchFamily="34" charset="0"/>
            </a:endParaRPr>
          </a:p>
          <a:p>
            <a:pPr marL="285750" lvl="0" indent="-285750" algn="just" defTabSz="927100" eaLnBrk="0" fontAlgn="base" hangingPunct="0">
              <a:spcBef>
                <a:spcPct val="0"/>
              </a:spcBef>
              <a:spcAft>
                <a:spcPct val="0"/>
              </a:spcAft>
              <a:buFont typeface="Wingdings" pitchFamily="2" charset="2"/>
              <a:buChar char="ü"/>
              <a:defRPr/>
            </a:pPr>
            <a:r>
              <a:rPr lang="ru-RU" sz="1400" dirty="0">
                <a:solidFill>
                  <a:schemeClr val="bg1"/>
                </a:solidFill>
                <a:cs typeface="Arial" pitchFamily="34" charset="0"/>
              </a:rPr>
              <a:t>60 </a:t>
            </a:r>
            <a:r>
              <a:rPr lang="en-US" sz="1400" dirty="0" smtClean="0">
                <a:solidFill>
                  <a:schemeClr val="bg1"/>
                </a:solidFill>
                <a:cs typeface="Arial" pitchFamily="34" charset="0"/>
              </a:rPr>
              <a:t>materials </a:t>
            </a:r>
            <a:r>
              <a:rPr lang="ru-RU" sz="1400" dirty="0" smtClean="0">
                <a:solidFill>
                  <a:schemeClr val="bg1"/>
                </a:solidFill>
                <a:cs typeface="Arial" pitchFamily="34" charset="0"/>
              </a:rPr>
              <a:t>– </a:t>
            </a:r>
            <a:r>
              <a:rPr lang="en-US" sz="1400" dirty="0" smtClean="0">
                <a:solidFill>
                  <a:schemeClr val="bg1"/>
                </a:solidFill>
                <a:cs typeface="Arial" pitchFamily="34" charset="0"/>
              </a:rPr>
              <a:t>on additional requests of law enforcement bodies</a:t>
            </a:r>
            <a:endParaRPr lang="ru-RU" sz="1400" dirty="0" smtClean="0">
              <a:solidFill>
                <a:schemeClr val="bg1"/>
              </a:solidFill>
              <a:cs typeface="Arial" pitchFamily="34" charset="0"/>
            </a:endParaRPr>
          </a:p>
          <a:p>
            <a:pPr marL="285750" lvl="0" indent="-285750" algn="just" defTabSz="927100" eaLnBrk="0" fontAlgn="base" hangingPunct="0">
              <a:spcBef>
                <a:spcPct val="0"/>
              </a:spcBef>
              <a:spcAft>
                <a:spcPct val="0"/>
              </a:spcAft>
              <a:defRPr/>
            </a:pPr>
            <a:endParaRPr lang="ru-RU" sz="1400" dirty="0">
              <a:solidFill>
                <a:schemeClr val="bg1"/>
              </a:solidFill>
              <a:cs typeface="Arial" pitchFamily="34" charset="0"/>
            </a:endParaRPr>
          </a:p>
          <a:p>
            <a:pPr marL="285750" lvl="0" indent="-285750" algn="just" defTabSz="927100" eaLnBrk="0" fontAlgn="base" hangingPunct="0">
              <a:spcBef>
                <a:spcPct val="0"/>
              </a:spcBef>
              <a:spcAft>
                <a:spcPct val="0"/>
              </a:spcAft>
              <a:buFont typeface="Wingdings" pitchFamily="2" charset="2"/>
              <a:buChar char="ü"/>
              <a:defRPr/>
            </a:pPr>
            <a:r>
              <a:rPr lang="ru-RU" sz="1400" dirty="0">
                <a:solidFill>
                  <a:schemeClr val="bg1"/>
                </a:solidFill>
                <a:cs typeface="Arial" pitchFamily="34" charset="0"/>
              </a:rPr>
              <a:t>39 </a:t>
            </a:r>
            <a:r>
              <a:rPr lang="en-US" sz="1400" dirty="0" smtClean="0">
                <a:solidFill>
                  <a:schemeClr val="bg1"/>
                </a:solidFill>
                <a:cs typeface="Arial" pitchFamily="34" charset="0"/>
              </a:rPr>
              <a:t>criminal cases on the materials of the Accounts Chamber</a:t>
            </a:r>
            <a:endParaRPr lang="ru-RU" sz="1400" dirty="0" smtClean="0">
              <a:solidFill>
                <a:schemeClr val="bg1"/>
              </a:solidFill>
              <a:cs typeface="Arial" pitchFamily="34" charset="0"/>
            </a:endParaRPr>
          </a:p>
          <a:p>
            <a:pPr marL="285750" lvl="0" indent="-285750" algn="just" defTabSz="927100" eaLnBrk="0" fontAlgn="base" hangingPunct="0">
              <a:spcBef>
                <a:spcPct val="0"/>
              </a:spcBef>
              <a:spcAft>
                <a:spcPct val="0"/>
              </a:spcAft>
              <a:defRPr/>
            </a:pPr>
            <a:endParaRPr lang="ru-RU" sz="1400" dirty="0">
              <a:solidFill>
                <a:schemeClr val="bg1"/>
              </a:solidFill>
              <a:cs typeface="Arial" pitchFamily="34" charset="0"/>
            </a:endParaRPr>
          </a:p>
          <a:p>
            <a:pPr marL="285750" lvl="0" indent="-285750" algn="just" defTabSz="927100" eaLnBrk="0" fontAlgn="base" hangingPunct="0">
              <a:spcBef>
                <a:spcPct val="0"/>
              </a:spcBef>
              <a:spcAft>
                <a:spcPct val="0"/>
              </a:spcAft>
              <a:buFont typeface="Wingdings" pitchFamily="2" charset="2"/>
              <a:buChar char="ü"/>
              <a:defRPr/>
            </a:pPr>
            <a:r>
              <a:rPr lang="ru-RU" sz="1400" dirty="0">
                <a:solidFill>
                  <a:schemeClr val="bg1"/>
                </a:solidFill>
                <a:cs typeface="Arial" pitchFamily="34" charset="0"/>
              </a:rPr>
              <a:t>575 </a:t>
            </a:r>
            <a:r>
              <a:rPr lang="en-US" sz="1400" dirty="0" smtClean="0">
                <a:solidFill>
                  <a:schemeClr val="bg1"/>
                </a:solidFill>
                <a:cs typeface="Arial" pitchFamily="34" charset="0"/>
              </a:rPr>
              <a:t>administrative penalties on the notions of the Accounts Chamber</a:t>
            </a:r>
            <a:r>
              <a:rPr lang="ru-RU" sz="1400" dirty="0" smtClean="0">
                <a:solidFill>
                  <a:schemeClr val="bg1"/>
                </a:solidFill>
                <a:cs typeface="Arial" pitchFamily="34" charset="0"/>
              </a:rPr>
              <a:t>,</a:t>
            </a:r>
            <a:endParaRPr lang="ru-RU" sz="1400" dirty="0">
              <a:solidFill>
                <a:schemeClr val="bg1"/>
              </a:solidFill>
              <a:cs typeface="Arial" pitchFamily="34" charset="0"/>
            </a:endParaRPr>
          </a:p>
          <a:p>
            <a:pPr marL="285750" lvl="0" indent="-285750" defTabSz="927100" eaLnBrk="0" fontAlgn="base" hangingPunct="0">
              <a:spcBef>
                <a:spcPct val="0"/>
              </a:spcBef>
              <a:spcAft>
                <a:spcPct val="0"/>
              </a:spcAft>
              <a:defRPr/>
            </a:pPr>
            <a:r>
              <a:rPr lang="ru-RU" sz="1400" dirty="0">
                <a:solidFill>
                  <a:schemeClr val="bg1"/>
                </a:solidFill>
                <a:cs typeface="Arial" pitchFamily="34" charset="0"/>
              </a:rPr>
              <a:t>	</a:t>
            </a:r>
            <a:r>
              <a:rPr lang="en-US" sz="1400" dirty="0" smtClean="0">
                <a:solidFill>
                  <a:schemeClr val="bg1"/>
                </a:solidFill>
                <a:cs typeface="Arial" pitchFamily="34" charset="0"/>
              </a:rPr>
              <a:t>including discharge of 75 persons</a:t>
            </a:r>
            <a:endParaRPr lang="ru-RU" sz="1400" dirty="0">
              <a:solidFill>
                <a:schemeClr val="bg1"/>
              </a:solidFill>
              <a:cs typeface="Arial" pitchFamily="34" charset="0"/>
            </a:endParaRPr>
          </a:p>
          <a:p>
            <a:pPr indent="450850" algn="just" eaLnBrk="0" hangingPunct="0">
              <a:buSzPct val="80000"/>
              <a:defRPr/>
            </a:pPr>
            <a:endParaRPr lang="ru-RU" sz="1300" dirty="0" smtClean="0">
              <a:solidFill>
                <a:schemeClr val="bg1"/>
              </a:solidFill>
              <a:latin typeface="Arial" pitchFamily="34" charset="0"/>
              <a:ea typeface="Calibri" pitchFamily="34" charset="0"/>
              <a:cs typeface="Times New Roman" pitchFamily="18" charset="0"/>
            </a:endParaRPr>
          </a:p>
          <a:p>
            <a:pPr indent="450850" algn="just" eaLnBrk="0" hangingPunct="0">
              <a:buSzPct val="80000"/>
              <a:defRPr/>
            </a:pPr>
            <a:endParaRPr lang="en-US" sz="1300" dirty="0" smtClean="0">
              <a:solidFill>
                <a:schemeClr val="tx1"/>
              </a:solidFill>
              <a:latin typeface="Arial" pitchFamily="34" charset="0"/>
              <a:ea typeface="Calibri" pitchFamily="34" charset="0"/>
              <a:cs typeface="Times New Roman" pitchFamily="18" charset="0"/>
            </a:endParaRPr>
          </a:p>
          <a:p>
            <a:pPr lvl="0" indent="0">
              <a:buNone/>
            </a:pPr>
            <a:endParaRPr lang="ru-RU" sz="1600" dirty="0" smtClean="0">
              <a:latin typeface="Arial" pitchFamily="34" charset="0"/>
              <a:cs typeface="Arial" pitchFamily="34" charset="0"/>
            </a:endParaRPr>
          </a:p>
          <a:p>
            <a:pPr indent="450850" algn="just" eaLnBrk="0" hangingPunct="0">
              <a:buSzPct val="80000"/>
              <a:buFont typeface="Wingdings" pitchFamily="2" charset="2"/>
              <a:buChar char="q"/>
              <a:defRPr/>
            </a:pPr>
            <a:endParaRPr lang="ru-RU" sz="1500" dirty="0" smtClean="0">
              <a:solidFill>
                <a:schemeClr val="tx1"/>
              </a:solidFill>
              <a:latin typeface="Arial" pitchFamily="34" charset="0"/>
              <a:ea typeface="Calibri" pitchFamily="34" charset="0"/>
              <a:cs typeface="Times New Roman" pitchFamily="18" charset="0"/>
            </a:endParaRPr>
          </a:p>
        </p:txBody>
      </p:sp>
      <p:sp>
        <p:nvSpPr>
          <p:cNvPr id="13" name="Номер слайда 14"/>
          <p:cNvSpPr txBox="1">
            <a:spLocks/>
          </p:cNvSpPr>
          <p:nvPr/>
        </p:nvSpPr>
        <p:spPr>
          <a:xfrm>
            <a:off x="6433130" y="6492878"/>
            <a:ext cx="2133600" cy="365125"/>
          </a:xfrm>
          <a:prstGeom prst="rect">
            <a:avLst/>
          </a:prstGeom>
        </p:spPr>
        <p:txBody>
          <a:bodyPr bIns="0" anchor="b"/>
          <a:lstStyle/>
          <a:p>
            <a:pPr algn="r">
              <a:defRPr/>
            </a:pPr>
            <a:fld id="{E0D44C21-BB0F-47AF-BCA6-817468FD8B3E}" type="slidenum">
              <a:rPr lang="ru-RU" sz="1200">
                <a:solidFill>
                  <a:schemeClr val="tx1">
                    <a:tint val="95000"/>
                  </a:schemeClr>
                </a:solidFill>
              </a:rPr>
              <a:pPr algn="r">
                <a:defRPr/>
              </a:pPr>
              <a:t>9</a:t>
            </a:fld>
            <a:endParaRPr lang="ru-RU" sz="1200" dirty="0">
              <a:solidFill>
                <a:schemeClr val="tx1">
                  <a:tint val="95000"/>
                </a:schemeClr>
              </a:solidFill>
            </a:endParaRPr>
          </a:p>
        </p:txBody>
      </p:sp>
      <p:cxnSp>
        <p:nvCxnSpPr>
          <p:cNvPr id="27" name="Прямая соединительная линия 26"/>
          <p:cNvCxnSpPr/>
          <p:nvPr/>
        </p:nvCxnSpPr>
        <p:spPr>
          <a:xfrm>
            <a:off x="650618" y="2564904"/>
            <a:ext cx="7511495"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grpSp>
        <p:nvGrpSpPr>
          <p:cNvPr id="16" name="Группа 15"/>
          <p:cNvGrpSpPr/>
          <p:nvPr/>
        </p:nvGrpSpPr>
        <p:grpSpPr>
          <a:xfrm>
            <a:off x="0" y="0"/>
            <a:ext cx="9144000" cy="503238"/>
            <a:chOff x="0" y="0"/>
            <a:chExt cx="9144000" cy="503238"/>
          </a:xfrm>
        </p:grpSpPr>
        <p:sp>
          <p:nvSpPr>
            <p:cNvPr id="17" name="Прямоугольник 16"/>
            <p:cNvSpPr/>
            <p:nvPr/>
          </p:nvSpPr>
          <p:spPr>
            <a:xfrm>
              <a:off x="0" y="0"/>
              <a:ext cx="9144000" cy="332656"/>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t="100000"/>
              </a:path>
              <a:tileRect r="-100000" b="-100000"/>
            </a:gradFill>
            <a:ln w="3175"/>
          </p:spPr>
          <p:style>
            <a:lnRef idx="2">
              <a:schemeClr val="accent1">
                <a:shade val="50000"/>
              </a:schemeClr>
            </a:lnRef>
            <a:fillRef idx="1">
              <a:schemeClr val="accent1"/>
            </a:fillRef>
            <a:effectRef idx="0">
              <a:schemeClr val="accent1"/>
            </a:effectRef>
            <a:fontRef idx="minor">
              <a:schemeClr val="lt1"/>
            </a:fontRef>
          </p:style>
          <p:txBody>
            <a:bodyPr lIns="92923" tIns="46462" rIns="92923" bIns="46462" anchor="ctr"/>
            <a:lstStyle/>
            <a:p>
              <a:pPr defTabSz="976343" fontAlgn="auto">
                <a:spcBef>
                  <a:spcPts val="0"/>
                </a:spcBef>
                <a:spcAft>
                  <a:spcPts val="0"/>
                </a:spcAft>
                <a:defRPr/>
              </a:pPr>
              <a:r>
                <a:rPr lang="en-US" sz="1500" dirty="0">
                  <a:latin typeface="Times New Roman" pitchFamily="18" charset="0"/>
                  <a:cs typeface="Times New Roman" pitchFamily="18" charset="0"/>
                </a:rPr>
                <a:t>              </a:t>
              </a:r>
              <a:r>
                <a:rPr lang="en-US" sz="1500" dirty="0" smtClean="0">
                  <a:latin typeface="Times New Roman" pitchFamily="18" charset="0"/>
                  <a:cs typeface="Times New Roman" pitchFamily="18" charset="0"/>
                </a:rPr>
                <a:t> </a:t>
              </a:r>
              <a:r>
                <a:rPr lang="ru-RU" sz="1500" dirty="0">
                  <a:latin typeface="Times New Roman" pitchFamily="18" charset="0"/>
                  <a:cs typeface="Times New Roman" pitchFamily="18" charset="0"/>
                </a:rPr>
                <a:t>Счетная палата Российской Федерации</a:t>
              </a:r>
              <a:r>
                <a:rPr lang="en-US" sz="1500" dirty="0">
                  <a:latin typeface="Times New Roman" pitchFamily="18" charset="0"/>
                  <a:cs typeface="Times New Roman" pitchFamily="18" charset="0"/>
                </a:rPr>
                <a:t>                                                                                     </a:t>
              </a:r>
              <a:r>
                <a:rPr lang="en-US" sz="1100" dirty="0" smtClean="0">
                  <a:latin typeface="Times New Roman" pitchFamily="18" charset="0"/>
                  <a:cs typeface="Times New Roman" pitchFamily="18" charset="0"/>
                </a:rPr>
                <a:t>www.ach.gov.ru</a:t>
              </a:r>
              <a:endParaRPr lang="ru-RU" sz="1100" dirty="0">
                <a:latin typeface="Times New Roman" pitchFamily="18" charset="0"/>
                <a:cs typeface="Times New Roman" pitchFamily="18" charset="0"/>
              </a:endParaRPr>
            </a:p>
          </p:txBody>
        </p:sp>
        <p:pic>
          <p:nvPicPr>
            <p:cNvPr id="18" name="Picture 2" descr="D:\Мои документы\Мои рисунки\мателиалы для отчетов\decor_logo_img.gif"/>
            <p:cNvPicPr>
              <a:picLocks noChangeAspect="1" noChangeArrowheads="1"/>
            </p:cNvPicPr>
            <p:nvPr/>
          </p:nvPicPr>
          <p:blipFill>
            <a:blip r:embed="rId2" cstate="print"/>
            <a:srcRect/>
            <a:stretch>
              <a:fillRect/>
            </a:stretch>
          </p:blipFill>
          <p:spPr bwMode="auto">
            <a:xfrm>
              <a:off x="250581" y="0"/>
              <a:ext cx="400050" cy="503238"/>
            </a:xfrm>
            <a:prstGeom prst="rect">
              <a:avLst/>
            </a:prstGeom>
            <a:noFill/>
            <a:ln w="9525">
              <a:noFill/>
              <a:miter lim="800000"/>
              <a:headEnd/>
              <a:tailEnd/>
            </a:ln>
          </p:spPr>
        </p:pic>
      </p:grpSp>
      <p:cxnSp>
        <p:nvCxnSpPr>
          <p:cNvPr id="25" name="Прямая соединительная линия 24"/>
          <p:cNvCxnSpPr/>
          <p:nvPr/>
        </p:nvCxnSpPr>
        <p:spPr>
          <a:xfrm>
            <a:off x="650631" y="4005064"/>
            <a:ext cx="7511495"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cxnSp>
        <p:nvCxnSpPr>
          <p:cNvPr id="29" name="Прямая соединительная линия 28"/>
          <p:cNvCxnSpPr/>
          <p:nvPr/>
        </p:nvCxnSpPr>
        <p:spPr>
          <a:xfrm>
            <a:off x="650619" y="3212976"/>
            <a:ext cx="7511495"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cxnSp>
        <p:nvCxnSpPr>
          <p:cNvPr id="32" name="Прямая соединительная линия 31"/>
          <p:cNvCxnSpPr/>
          <p:nvPr/>
        </p:nvCxnSpPr>
        <p:spPr>
          <a:xfrm>
            <a:off x="650620" y="4437112"/>
            <a:ext cx="7511495"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cxnSp>
        <p:nvCxnSpPr>
          <p:cNvPr id="33" name="Прямая соединительная линия 32"/>
          <p:cNvCxnSpPr/>
          <p:nvPr/>
        </p:nvCxnSpPr>
        <p:spPr>
          <a:xfrm>
            <a:off x="650621" y="4869160"/>
            <a:ext cx="7511495"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cxnSp>
        <p:nvCxnSpPr>
          <p:cNvPr id="34" name="Прямая соединительная линия 33"/>
          <p:cNvCxnSpPr/>
          <p:nvPr/>
        </p:nvCxnSpPr>
        <p:spPr>
          <a:xfrm>
            <a:off x="650631" y="5301208"/>
            <a:ext cx="7511495" cy="0"/>
          </a:xfrm>
          <a:prstGeom prst="line">
            <a:avLst/>
          </a:prstGeom>
          <a:solidFill>
            <a:schemeClr val="bg1"/>
          </a:solidFill>
          <a:ln w="15875" cmpd="sng">
            <a:solidFill>
              <a:schemeClr val="tx2">
                <a:lumMod val="50000"/>
              </a:schemeClr>
            </a:solidFill>
            <a:prstDash val="sysDot"/>
          </a:ln>
        </p:spPr>
        <p:style>
          <a:lnRef idx="3">
            <a:schemeClr val="lt1"/>
          </a:lnRef>
          <a:fillRef idx="1">
            <a:schemeClr val="accent3"/>
          </a:fillRef>
          <a:effectRef idx="1">
            <a:schemeClr val="accent3"/>
          </a:effectRef>
          <a:fontRef idx="minor">
            <a:schemeClr val="lt1"/>
          </a:fontRef>
        </p:style>
      </p:cxnSp>
    </p:spTree>
    <p:extLst>
      <p:ext uri="{BB962C8B-B14F-4D97-AF65-F5344CB8AC3E}">
        <p14:creationId xmlns:p14="http://schemas.microsoft.com/office/powerpoint/2010/main" val="2256285245"/>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tion Bishkek-22.03.13">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 Bishkek-22.03.13</Template>
  <TotalTime>388</TotalTime>
  <Words>1204</Words>
  <Application>Microsoft Office PowerPoint</Application>
  <PresentationFormat>Экран (4:3)</PresentationFormat>
  <Paragraphs>150</Paragraphs>
  <Slides>12</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12</vt:i4>
      </vt:variant>
    </vt:vector>
  </HeadingPairs>
  <TitlesOfParts>
    <vt:vector size="14" baseType="lpstr">
      <vt:lpstr>Presentation Bishkek-22.03.13</vt:lpstr>
      <vt:lpstr>Специальное оформление</vt:lpstr>
      <vt:lpstr>Презентация PowerPoint</vt:lpstr>
      <vt:lpstr> </vt:lpstr>
      <vt:lpstr>Презентация PowerPoint</vt:lpstr>
      <vt:lpstr>The principles of audit conduction, formulated in the Law on the Accounts Chamber of the Russian Federation</vt:lpstr>
      <vt:lpstr>Презентация PowerPoint</vt:lpstr>
      <vt:lpstr>Презентация PowerPoint</vt:lpstr>
      <vt:lpstr>Communication of the Accounts Chamber of the Russian Federation,  that gives real opportunity to influence Good Governance in the Public Administration</vt:lpstr>
      <vt:lpstr>Презентация PowerPoint</vt:lpstr>
      <vt:lpstr> </vt:lpstr>
      <vt:lpstr> The Accounts Chamber of the Russian Federation activities with applications of citizens (on the results of 2013)</vt:lpstr>
      <vt:lpstr>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Деликов Т.Г.</dc:creator>
  <cp:lastModifiedBy>Деликов Т.Г.</cp:lastModifiedBy>
  <cp:revision>39</cp:revision>
  <cp:lastPrinted>2014-05-22T10:50:10Z</cp:lastPrinted>
  <dcterms:created xsi:type="dcterms:W3CDTF">2014-05-14T13:41:58Z</dcterms:created>
  <dcterms:modified xsi:type="dcterms:W3CDTF">2014-05-22T10:52:08Z</dcterms:modified>
</cp:coreProperties>
</file>