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sldIdLst>
    <p:sldId id="256" r:id="rId2"/>
    <p:sldId id="325" r:id="rId3"/>
    <p:sldId id="326" r:id="rId4"/>
    <p:sldId id="322" r:id="rId5"/>
    <p:sldId id="321" r:id="rId6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28" charset="0"/>
        <a:ea typeface="ＭＳ Ｐゴシック" pitchFamily="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28" charset="0"/>
        <a:ea typeface="ＭＳ Ｐゴシック" pitchFamily="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28" charset="0"/>
        <a:ea typeface="ＭＳ Ｐゴシック" pitchFamily="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28" charset="0"/>
        <a:ea typeface="ＭＳ Ｐゴシック" pitchFamily="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28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28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28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28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28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B9A"/>
    <a:srgbClr val="155C9C"/>
    <a:srgbClr val="0079BC"/>
    <a:srgbClr val="F6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4" autoAdjust="0"/>
    <p:restoredTop sz="90929"/>
  </p:normalViewPr>
  <p:slideViewPr>
    <p:cSldViewPr>
      <p:cViewPr>
        <p:scale>
          <a:sx n="100" d="100"/>
          <a:sy n="100" d="100"/>
        </p:scale>
        <p:origin x="-1099" y="7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-313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4538896-04A6-4012-A22B-19A909BD52DB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291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6C6EA-4FA7-4932-A2C0-48E04E8381AF}" type="slidenum">
              <a:rPr lang="sv-SE" smtClean="0"/>
              <a:pPr/>
              <a:t>1</a:t>
            </a:fld>
            <a:endParaRPr lang="sv-SE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v-SE" smtClean="0"/>
              <a:t>[Start by introducing yourself]</a:t>
            </a:r>
          </a:p>
          <a:p>
            <a:pPr eaLnBrk="1" hangingPunct="1"/>
            <a:r>
              <a:rPr lang="sv-SE" smtClean="0"/>
              <a:t>I have been asked by the INTOSAI Financial Audit Subcommittee to give you an introduction to the INTOSAI Financial Audit Guidelines. I will explain what they are, what they cover and how you can use them.</a:t>
            </a:r>
          </a:p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259513" y="1981200"/>
            <a:ext cx="1665287" cy="39560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58888" y="1981200"/>
            <a:ext cx="4848225" cy="39560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58888" y="2698750"/>
            <a:ext cx="3252787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64075" y="2698750"/>
            <a:ext cx="3252788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Karta_Large_PPT"/>
          <p:cNvPicPr>
            <a:picLocks noChangeAspect="1" noChangeArrowheads="1"/>
          </p:cNvPicPr>
          <p:nvPr userDrawn="1"/>
        </p:nvPicPr>
        <p:blipFill>
          <a:blip r:embed="rId13" cstate="print"/>
          <a:srcRect l="20279" t="18250" r="20929" b="15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981200"/>
            <a:ext cx="66659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2698750"/>
            <a:ext cx="66579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pic>
        <p:nvPicPr>
          <p:cNvPr id="2053" name="Picture 2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7200" y="381000"/>
            <a:ext cx="701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152400" y="0"/>
            <a:ext cx="36513" cy="68564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B5B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B5B9A"/>
          </a:solidFill>
          <a:latin typeface="Verdana" pitchFamily="28" charset="0"/>
          <a:ea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B5B9A"/>
          </a:solidFill>
          <a:latin typeface="Verdana" pitchFamily="28" charset="0"/>
          <a:ea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B5B9A"/>
          </a:solidFill>
          <a:latin typeface="Verdana" pitchFamily="28" charset="0"/>
          <a:ea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B5B9A"/>
          </a:solidFill>
          <a:latin typeface="Verdana" pitchFamily="28" charset="0"/>
          <a:ea typeface="ＭＳ Ｐゴシック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1B5B9A"/>
          </a:solidFill>
          <a:latin typeface="Verdana" pitchFamily="28" charset="0"/>
          <a:ea typeface="ＭＳ Ｐゴシック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1B5B9A"/>
          </a:solidFill>
          <a:latin typeface="Verdana" pitchFamily="28" charset="0"/>
          <a:ea typeface="ＭＳ Ｐゴシック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1B5B9A"/>
          </a:solidFill>
          <a:latin typeface="Verdana" pitchFamily="28" charset="0"/>
          <a:ea typeface="ＭＳ Ｐゴシック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1B5B9A"/>
          </a:solidFill>
          <a:latin typeface="Verdana" pitchFamily="28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28" charset="0"/>
        <a:buChar char="•"/>
        <a:defRPr sz="2200">
          <a:solidFill>
            <a:srgbClr val="1B5B9A"/>
          </a:solidFill>
          <a:latin typeface="+mn-lt"/>
          <a:ea typeface="+mn-ea"/>
          <a:cs typeface="+mn-cs"/>
        </a:defRPr>
      </a:lvl1pPr>
      <a:lvl2pPr marL="952500" indent="-381000" algn="l" rtl="0" eaLnBrk="0" fontAlgn="base" hangingPunct="0">
        <a:spcBef>
          <a:spcPct val="20000"/>
        </a:spcBef>
        <a:spcAft>
          <a:spcPct val="0"/>
        </a:spcAft>
        <a:buFont typeface="Times" pitchFamily="28" charset="0"/>
        <a:buChar char="•"/>
        <a:defRPr sz="2200">
          <a:solidFill>
            <a:srgbClr val="1B5B9A"/>
          </a:solidFill>
          <a:latin typeface="+mn-lt"/>
          <a:ea typeface="+mn-ea"/>
        </a:defRPr>
      </a:lvl2pPr>
      <a:lvl3pPr marL="1371600" indent="-228600" algn="l" rtl="0" eaLnBrk="0" fontAlgn="base" hangingPunct="0">
        <a:spcBef>
          <a:spcPct val="20000"/>
        </a:spcBef>
        <a:spcAft>
          <a:spcPct val="0"/>
        </a:spcAft>
        <a:buFont typeface="Times" pitchFamily="28" charset="0"/>
        <a:buChar char="•"/>
        <a:defRPr sz="2200">
          <a:solidFill>
            <a:srgbClr val="1B5B9A"/>
          </a:solidFill>
          <a:latin typeface="+mn-lt"/>
          <a:ea typeface="+mn-ea"/>
        </a:defRPr>
      </a:lvl3pPr>
      <a:lvl4pPr marL="1790700" indent="-228600" algn="l" rtl="0" eaLnBrk="0" fontAlgn="base" hangingPunct="0">
        <a:spcBef>
          <a:spcPct val="20000"/>
        </a:spcBef>
        <a:spcAft>
          <a:spcPct val="0"/>
        </a:spcAft>
        <a:buFont typeface="Times" pitchFamily="28" charset="0"/>
        <a:buChar char="•"/>
        <a:defRPr sz="2200">
          <a:solidFill>
            <a:srgbClr val="1B5B9A"/>
          </a:solidFill>
          <a:latin typeface="+mn-lt"/>
          <a:ea typeface="+mn-ea"/>
        </a:defRPr>
      </a:lvl4pPr>
      <a:lvl5pPr marL="2209800" indent="-228600" algn="l" rtl="0" eaLnBrk="0" fontAlgn="base" hangingPunct="0">
        <a:spcBef>
          <a:spcPct val="20000"/>
        </a:spcBef>
        <a:spcAft>
          <a:spcPct val="0"/>
        </a:spcAft>
        <a:buFont typeface="Times" pitchFamily="28" charset="0"/>
        <a:buChar char="•"/>
        <a:defRPr sz="2200">
          <a:solidFill>
            <a:srgbClr val="1B5B9A"/>
          </a:solidFill>
          <a:latin typeface="+mn-lt"/>
          <a:ea typeface="+mn-ea"/>
        </a:defRPr>
      </a:lvl5pPr>
      <a:lvl6pPr marL="2667000" indent="-228600" algn="l" rtl="0" fontAlgn="base">
        <a:spcBef>
          <a:spcPct val="20000"/>
        </a:spcBef>
        <a:spcAft>
          <a:spcPct val="0"/>
        </a:spcAft>
        <a:buFont typeface="Times" pitchFamily="28" charset="0"/>
        <a:buChar char="•"/>
        <a:defRPr sz="2200">
          <a:solidFill>
            <a:srgbClr val="1B5B9A"/>
          </a:solidFill>
          <a:latin typeface="+mn-lt"/>
          <a:ea typeface="+mn-ea"/>
        </a:defRPr>
      </a:lvl6pPr>
      <a:lvl7pPr marL="3124200" indent="-228600" algn="l" rtl="0" fontAlgn="base">
        <a:spcBef>
          <a:spcPct val="20000"/>
        </a:spcBef>
        <a:spcAft>
          <a:spcPct val="0"/>
        </a:spcAft>
        <a:buFont typeface="Times" pitchFamily="28" charset="0"/>
        <a:buChar char="•"/>
        <a:defRPr sz="2200">
          <a:solidFill>
            <a:srgbClr val="1B5B9A"/>
          </a:solidFill>
          <a:latin typeface="+mn-lt"/>
          <a:ea typeface="+mn-ea"/>
        </a:defRPr>
      </a:lvl7pPr>
      <a:lvl8pPr marL="3581400" indent="-228600" algn="l" rtl="0" fontAlgn="base">
        <a:spcBef>
          <a:spcPct val="20000"/>
        </a:spcBef>
        <a:spcAft>
          <a:spcPct val="0"/>
        </a:spcAft>
        <a:buFont typeface="Times" pitchFamily="28" charset="0"/>
        <a:buChar char="•"/>
        <a:defRPr sz="2200">
          <a:solidFill>
            <a:srgbClr val="1B5B9A"/>
          </a:solidFill>
          <a:latin typeface="+mn-lt"/>
          <a:ea typeface="+mn-ea"/>
        </a:defRPr>
      </a:lvl8pPr>
      <a:lvl9pPr marL="4038600" indent="-228600" algn="l" rtl="0" fontAlgn="base">
        <a:spcBef>
          <a:spcPct val="20000"/>
        </a:spcBef>
        <a:spcAft>
          <a:spcPct val="0"/>
        </a:spcAft>
        <a:buFont typeface="Times" pitchFamily="28" charset="0"/>
        <a:buChar char="•"/>
        <a:defRPr sz="2200">
          <a:solidFill>
            <a:srgbClr val="1B5B9A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4" descr="Karta_Toning_Large_PPT"/>
          <p:cNvPicPr>
            <a:picLocks noChangeAspect="1" noChangeArrowheads="1"/>
          </p:cNvPicPr>
          <p:nvPr/>
        </p:nvPicPr>
        <p:blipFill>
          <a:blip r:embed="rId3" cstate="print"/>
          <a:srcRect l="20096" t="20346" r="20961" b="15067"/>
          <a:stretch>
            <a:fillRect/>
          </a:stretch>
        </p:blipFill>
        <p:spPr bwMode="auto">
          <a:xfrm>
            <a:off x="-17463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0" descr="Logo_intosai_n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500" y="381000"/>
            <a:ext cx="701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1619672" y="1916832"/>
            <a:ext cx="6452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FAS Progress report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152400" y="0"/>
            <a:ext cx="36513" cy="68564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/>
          </a:p>
        </p:txBody>
      </p:sp>
      <p:sp>
        <p:nvSpPr>
          <p:cNvPr id="3078" name="Rectangle 21"/>
          <p:cNvSpPr>
            <a:spLocks noChangeArrowheads="1"/>
          </p:cNvSpPr>
          <p:nvPr/>
        </p:nvSpPr>
        <p:spPr bwMode="auto">
          <a:xfrm>
            <a:off x="10880725" y="71691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sv-SE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1547664" y="3068960"/>
            <a:ext cx="6400800" cy="1752600"/>
          </a:xfrm>
        </p:spPr>
        <p:txBody>
          <a:bodyPr/>
          <a:lstStyle/>
          <a:p>
            <a:pPr lvl="0">
              <a:spcBef>
                <a:spcPct val="50000"/>
              </a:spcBef>
            </a:pPr>
            <a:r>
              <a:rPr lang="sv-SE" sz="2000" kern="1200" dirty="0" smtClean="0">
                <a:solidFill>
                  <a:srgbClr val="FFFFFF"/>
                </a:solidFill>
                <a:latin typeface="Verdana" pitchFamily="28" charset="0"/>
                <a:ea typeface="ＭＳ Ｐゴシック" pitchFamily="28" charset="-128"/>
              </a:rPr>
              <a:t>PSC Meeting June 2013</a:t>
            </a:r>
          </a:p>
          <a:p>
            <a:pPr lvl="0">
              <a:spcBef>
                <a:spcPct val="50000"/>
              </a:spcBef>
            </a:pPr>
            <a:r>
              <a:rPr lang="sv-SE" sz="2000" kern="1200" dirty="0" smtClean="0">
                <a:solidFill>
                  <a:srgbClr val="FFFFFF"/>
                </a:solidFill>
                <a:latin typeface="Verdana" pitchFamily="28" charset="0"/>
                <a:ea typeface="ＭＳ Ｐゴシック" pitchFamily="28" charset="-128"/>
              </a:rPr>
              <a:t>Jonas Hällström</a:t>
            </a:r>
          </a:p>
          <a:p>
            <a:pPr lvl="0">
              <a:spcBef>
                <a:spcPct val="50000"/>
              </a:spcBef>
            </a:pPr>
            <a:r>
              <a:rPr lang="sv-SE" sz="2000" kern="1200" dirty="0" smtClean="0">
                <a:solidFill>
                  <a:srgbClr val="FFFFFF"/>
                </a:solidFill>
                <a:latin typeface="Verdana" pitchFamily="28" charset="0"/>
                <a:ea typeface="ＭＳ Ｐゴシック" pitchFamily="28" charset="-128"/>
              </a:rPr>
              <a:t>FAS </a:t>
            </a:r>
            <a:r>
              <a:rPr lang="sv-SE" sz="2000" kern="1200" dirty="0" err="1" smtClean="0">
                <a:solidFill>
                  <a:srgbClr val="FFFFFF"/>
                </a:solidFill>
                <a:latin typeface="Verdana" pitchFamily="28" charset="0"/>
                <a:ea typeface="ＭＳ Ｐゴシック" pitchFamily="28" charset="-128"/>
              </a:rPr>
              <a:t>Director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9632" y="1556792"/>
            <a:ext cx="6665912" cy="533400"/>
          </a:xfrm>
        </p:spPr>
        <p:txBody>
          <a:bodyPr/>
          <a:lstStyle/>
          <a:p>
            <a:r>
              <a:rPr lang="sv-SE" dirty="0" smtClean="0"/>
              <a:t>Work Plan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59632" y="2420888"/>
            <a:ext cx="6657975" cy="3238500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1. Maintenance and continued development of ISSAIs on Financial Audit </a:t>
            </a:r>
            <a:endParaRPr lang="sv-SE" sz="1800" dirty="0" smtClean="0"/>
          </a:p>
          <a:p>
            <a:pPr>
              <a:buNone/>
            </a:pPr>
            <a:r>
              <a:rPr lang="en-US" sz="1800" dirty="0" smtClean="0"/>
              <a:t>2. Awareness raising</a:t>
            </a:r>
            <a:endParaRPr lang="sv-SE" sz="1800" dirty="0" smtClean="0"/>
          </a:p>
          <a:p>
            <a:pPr>
              <a:buNone/>
            </a:pPr>
            <a:r>
              <a:rPr lang="en-US" sz="1800" dirty="0" smtClean="0"/>
              <a:t>3. Contribution to the consistency in the ISSAI framework </a:t>
            </a:r>
            <a:endParaRPr lang="sv-SE" sz="1800" dirty="0" smtClean="0"/>
          </a:p>
          <a:p>
            <a:pPr>
              <a:buNone/>
            </a:pPr>
            <a:r>
              <a:rPr lang="en-US" sz="1800" dirty="0" smtClean="0"/>
              <a:t>4. Explore the need for other standards </a:t>
            </a:r>
          </a:p>
          <a:p>
            <a:pPr>
              <a:buNone/>
            </a:pPr>
            <a:r>
              <a:rPr lang="en-US" sz="1800" dirty="0" smtClean="0"/>
              <a:t>5. Summarize lessons learnt</a:t>
            </a:r>
            <a:endParaRPr lang="sv-SE" sz="1800" dirty="0" smtClean="0"/>
          </a:p>
          <a:p>
            <a:pPr>
              <a:buNone/>
            </a:pPr>
            <a:r>
              <a:rPr lang="en-US" sz="1800" dirty="0" smtClean="0"/>
              <a:t>6. Monitor implementation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578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9632" y="1700808"/>
            <a:ext cx="6665912" cy="533400"/>
          </a:xfrm>
        </p:spPr>
        <p:txBody>
          <a:bodyPr/>
          <a:lstStyle/>
          <a:p>
            <a:r>
              <a:rPr lang="en-US" dirty="0" smtClean="0"/>
              <a:t>Main focuses during the last year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87624" y="2420888"/>
            <a:ext cx="6657975" cy="3238500"/>
          </a:xfrm>
        </p:spPr>
        <p:txBody>
          <a:bodyPr/>
          <a:lstStyle/>
          <a:p>
            <a:r>
              <a:rPr lang="en-US" dirty="0" smtClean="0"/>
              <a:t>Harmonization Project and ISSAI 200 has been main focus for the last year</a:t>
            </a:r>
          </a:p>
          <a:p>
            <a:r>
              <a:rPr lang="en-US" dirty="0" smtClean="0"/>
              <a:t>Considerable resources has been devoted to the project</a:t>
            </a:r>
          </a:p>
          <a:p>
            <a:r>
              <a:rPr lang="en-US" dirty="0" smtClean="0"/>
              <a:t>On going work with ISA/PN</a:t>
            </a:r>
          </a:p>
          <a:p>
            <a:r>
              <a:rPr lang="en-US" dirty="0" smtClean="0"/>
              <a:t>Identification of possible changes in existing ISSAIs</a:t>
            </a:r>
          </a:p>
          <a:p>
            <a:r>
              <a:rPr lang="en-US" dirty="0" smtClean="0"/>
              <a:t>Participation in seminars</a:t>
            </a:r>
          </a:p>
          <a:p>
            <a:r>
              <a:rPr lang="en-US" dirty="0" smtClean="0"/>
              <a:t>Support to IDI </a:t>
            </a:r>
          </a:p>
        </p:txBody>
      </p:sp>
    </p:spTree>
    <p:extLst>
      <p:ext uri="{BB962C8B-B14F-4D97-AF65-F5344CB8AC3E}">
        <p14:creationId xmlns:p14="http://schemas.microsoft.com/office/powerpoint/2010/main" val="389603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new or updated ISSAIs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ISSAI 200</a:t>
            </a:r>
          </a:p>
          <a:p>
            <a:pPr lvl="1"/>
            <a:r>
              <a:rPr lang="en-US" dirty="0" smtClean="0"/>
              <a:t>Sweden, US and assisted by SA</a:t>
            </a:r>
          </a:p>
          <a:p>
            <a:r>
              <a:rPr lang="sv-SE" dirty="0" smtClean="0"/>
              <a:t>PN 1610</a:t>
            </a:r>
          </a:p>
          <a:p>
            <a:pPr lvl="1"/>
            <a:r>
              <a:rPr lang="en-US" dirty="0" smtClean="0"/>
              <a:t>New PN discussed at last FAS meeting, will be up for the FAS meeting in September</a:t>
            </a:r>
          </a:p>
          <a:p>
            <a:r>
              <a:rPr lang="sv-SE" dirty="0" smtClean="0"/>
              <a:t>PN 1720</a:t>
            </a:r>
          </a:p>
          <a:p>
            <a:pPr lvl="1"/>
            <a:r>
              <a:rPr lang="sv-SE" dirty="0" err="1" smtClean="0"/>
              <a:t>Work</a:t>
            </a:r>
            <a:r>
              <a:rPr lang="sv-SE" dirty="0" smtClean="0"/>
              <a:t> in Progress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501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6665912" cy="533400"/>
          </a:xfrm>
        </p:spPr>
        <p:txBody>
          <a:bodyPr/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59632" y="1916832"/>
            <a:ext cx="6657975" cy="32385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FAS secretariat has started to identify and examine all necessary changes in the financial Audit guidelines. Such changes may be initiated due to;</a:t>
            </a:r>
            <a:endParaRPr lang="sv-SE" dirty="0"/>
          </a:p>
          <a:p>
            <a:pPr lvl="1"/>
            <a:r>
              <a:rPr lang="en-US" sz="1800" dirty="0"/>
              <a:t>Revisions or conforming changes in the ISAs </a:t>
            </a:r>
            <a:r>
              <a:rPr lang="en-US" sz="1800" dirty="0" smtClean="0"/>
              <a:t>after 2010</a:t>
            </a:r>
          </a:p>
          <a:p>
            <a:pPr lvl="1"/>
            <a:r>
              <a:rPr lang="en-US" sz="1800" dirty="0" smtClean="0"/>
              <a:t>Revisions </a:t>
            </a:r>
            <a:r>
              <a:rPr lang="en-US" sz="1800" dirty="0"/>
              <a:t>as a consequence of the new ISSAIs on level </a:t>
            </a:r>
            <a:r>
              <a:rPr lang="en-US" sz="1800" dirty="0" smtClean="0"/>
              <a:t>3 (ISSAI 200)</a:t>
            </a:r>
            <a:endParaRPr lang="sv-SE" sz="1800" dirty="0"/>
          </a:p>
          <a:p>
            <a:pPr lvl="1"/>
            <a:r>
              <a:rPr lang="en-US" sz="1800" dirty="0"/>
              <a:t>Amendments based on comments provided ad hoc from INTOSAI members or identified by the secretariat</a:t>
            </a:r>
            <a:endParaRPr lang="sv-SE" sz="1800" dirty="0"/>
          </a:p>
          <a:p>
            <a:r>
              <a:rPr lang="en-US" dirty="0" smtClean="0"/>
              <a:t>All such needs for changes will be listed for FAS consideration of timing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82223"/>
      </p:ext>
    </p:extLst>
  </p:cSld>
  <p:clrMapOvr>
    <a:masterClrMapping/>
  </p:clrMapOvr>
</p:sld>
</file>

<file path=ppt/theme/theme1.xml><?xml version="1.0" encoding="utf-8"?>
<a:theme xmlns:a="http://schemas.openxmlformats.org/drawingml/2006/main" name="Tom presentation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28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28" charset="0"/>
            <a:ea typeface="ＭＳ Ｐゴシック" pitchFamily="28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262</Words>
  <Application>Microsoft Office PowerPoint</Application>
  <PresentationFormat>Skærmshow (4:3)</PresentationFormat>
  <Paragraphs>34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6" baseType="lpstr">
      <vt:lpstr>Tom presentation</vt:lpstr>
      <vt:lpstr>PowerPoint-præsentation</vt:lpstr>
      <vt:lpstr>Work Plan</vt:lpstr>
      <vt:lpstr>Main focuses during the last year</vt:lpstr>
      <vt:lpstr>Developing new or updated ISSAIs</vt:lpstr>
      <vt:lpstr>Maintenance</vt:lpstr>
    </vt:vector>
  </TitlesOfParts>
  <Company>Theresa Zonars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Theresa Zonars</dc:creator>
  <cp:lastModifiedBy>Mette E. Matthiasen</cp:lastModifiedBy>
  <cp:revision>103</cp:revision>
  <dcterms:created xsi:type="dcterms:W3CDTF">2009-09-18T13:13:12Z</dcterms:created>
  <dcterms:modified xsi:type="dcterms:W3CDTF">2013-06-26T06:18:07Z</dcterms:modified>
</cp:coreProperties>
</file>