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23"/>
  </p:notesMasterIdLst>
  <p:handoutMasterIdLst>
    <p:handoutMasterId r:id="rId24"/>
  </p:handoutMasterIdLst>
  <p:sldIdLst>
    <p:sldId id="600" r:id="rId2"/>
    <p:sldId id="402" r:id="rId3"/>
    <p:sldId id="434" r:id="rId4"/>
    <p:sldId id="443" r:id="rId5"/>
    <p:sldId id="551" r:id="rId6"/>
    <p:sldId id="548" r:id="rId7"/>
    <p:sldId id="561" r:id="rId8"/>
    <p:sldId id="562" r:id="rId9"/>
    <p:sldId id="567" r:id="rId10"/>
    <p:sldId id="445" r:id="rId11"/>
    <p:sldId id="446" r:id="rId12"/>
    <p:sldId id="583" r:id="rId13"/>
    <p:sldId id="598" r:id="rId14"/>
    <p:sldId id="601" r:id="rId15"/>
    <p:sldId id="460" r:id="rId16"/>
    <p:sldId id="571" r:id="rId17"/>
    <p:sldId id="514" r:id="rId18"/>
    <p:sldId id="576" r:id="rId19"/>
    <p:sldId id="577" r:id="rId20"/>
    <p:sldId id="578" r:id="rId21"/>
    <p:sldId id="285" r:id="rId2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Verdana"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Verdana"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Verdana"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Verdana"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Verdana" pitchFamily="34" charset="0"/>
        <a:ea typeface="ヒラギノ角ゴ Pro W3"/>
        <a:cs typeface="ヒラギノ角ゴ Pro W3"/>
      </a:defRPr>
    </a:lvl5pPr>
    <a:lvl6pPr marL="2286000" algn="l" defTabSz="914400" rtl="0" eaLnBrk="1" latinLnBrk="0" hangingPunct="1">
      <a:defRPr sz="2400" kern="1200">
        <a:solidFill>
          <a:schemeClr val="tx1"/>
        </a:solidFill>
        <a:latin typeface="Verdana" pitchFamily="34" charset="0"/>
        <a:ea typeface="ヒラギノ角ゴ Pro W3"/>
        <a:cs typeface="ヒラギノ角ゴ Pro W3"/>
      </a:defRPr>
    </a:lvl6pPr>
    <a:lvl7pPr marL="2743200" algn="l" defTabSz="914400" rtl="0" eaLnBrk="1" latinLnBrk="0" hangingPunct="1">
      <a:defRPr sz="2400" kern="1200">
        <a:solidFill>
          <a:schemeClr val="tx1"/>
        </a:solidFill>
        <a:latin typeface="Verdana" pitchFamily="34" charset="0"/>
        <a:ea typeface="ヒラギノ角ゴ Pro W3"/>
        <a:cs typeface="ヒラギノ角ゴ Pro W3"/>
      </a:defRPr>
    </a:lvl7pPr>
    <a:lvl8pPr marL="3200400" algn="l" defTabSz="914400" rtl="0" eaLnBrk="1" latinLnBrk="0" hangingPunct="1">
      <a:defRPr sz="2400" kern="1200">
        <a:solidFill>
          <a:schemeClr val="tx1"/>
        </a:solidFill>
        <a:latin typeface="Verdana" pitchFamily="34" charset="0"/>
        <a:ea typeface="ヒラギノ角ゴ Pro W3"/>
        <a:cs typeface="ヒラギノ角ゴ Pro W3"/>
      </a:defRPr>
    </a:lvl8pPr>
    <a:lvl9pPr marL="3657600" algn="l" defTabSz="914400" rtl="0" eaLnBrk="1" latinLnBrk="0" hangingPunct="1">
      <a:defRPr sz="2400" kern="1200">
        <a:solidFill>
          <a:schemeClr val="tx1"/>
        </a:solidFill>
        <a:latin typeface="Verdana"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02A"/>
    <a:srgbClr val="800000"/>
    <a:srgbClr val="3047D0"/>
    <a:srgbClr val="FFFFFF"/>
    <a:srgbClr val="000000"/>
    <a:srgbClr val="B7DEE1"/>
    <a:srgbClr val="E5001C"/>
    <a:srgbClr val="99FFFF"/>
    <a:srgbClr val="FFDE67"/>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8983" autoAdjust="0"/>
  </p:normalViewPr>
  <p:slideViewPr>
    <p:cSldViewPr snapToGrid="0">
      <p:cViewPr>
        <p:scale>
          <a:sx n="70" d="100"/>
          <a:sy n="70" d="100"/>
        </p:scale>
        <p:origin x="-170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03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5B6B7-8923-4E87-A80B-6FE1495013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F693F5B-83A5-4573-BEE7-EBB34A65E05E}">
      <dgm:prSet/>
      <dgm:spPr>
        <a:noFill/>
      </dgm:spPr>
      <dgm:t>
        <a:bodyPr/>
        <a:lstStyle/>
        <a:p>
          <a:pPr rtl="0"/>
          <a:r>
            <a:rPr lang="en-US" i="1" dirty="0" smtClean="0">
              <a:solidFill>
                <a:schemeClr val="tx1"/>
              </a:solidFill>
            </a:rPr>
            <a:t>The IIA’s Core Purpose</a:t>
          </a:r>
          <a:endParaRPr lang="en-US" dirty="0">
            <a:solidFill>
              <a:schemeClr val="tx1"/>
            </a:solidFill>
          </a:endParaRPr>
        </a:p>
      </dgm:t>
    </dgm:pt>
    <dgm:pt modelId="{20632EDD-221C-440B-9844-AE9A27EB0C40}" type="parTrans" cxnId="{F99F4127-648E-41EB-92D4-9184F3B93668}">
      <dgm:prSet/>
      <dgm:spPr/>
      <dgm:t>
        <a:bodyPr/>
        <a:lstStyle/>
        <a:p>
          <a:endParaRPr lang="en-US"/>
        </a:p>
      </dgm:t>
    </dgm:pt>
    <dgm:pt modelId="{8C75E718-AA74-4C1E-8B99-D9D7103B86DA}" type="sibTrans" cxnId="{F99F4127-648E-41EB-92D4-9184F3B93668}">
      <dgm:prSet/>
      <dgm:spPr/>
      <dgm:t>
        <a:bodyPr/>
        <a:lstStyle/>
        <a:p>
          <a:endParaRPr lang="en-US"/>
        </a:p>
      </dgm:t>
    </dgm:pt>
    <dgm:pt modelId="{4F91D83A-9E30-4316-A6BA-33A04B18B5DE}">
      <dgm:prSet custT="1"/>
      <dgm:spPr>
        <a:noFill/>
        <a:ln>
          <a:noFill/>
        </a:ln>
      </dgm:spPr>
      <dgm:t>
        <a:bodyPr/>
        <a:lstStyle/>
        <a:p>
          <a:pPr rtl="0"/>
          <a:r>
            <a:rPr lang="en-US" sz="2400" i="1" dirty="0" smtClean="0">
              <a:solidFill>
                <a:schemeClr val="bg2"/>
              </a:solidFill>
            </a:rPr>
            <a:t>To advance the profession and its value around the world.</a:t>
          </a:r>
          <a:endParaRPr lang="en-US" sz="2400" dirty="0">
            <a:solidFill>
              <a:schemeClr val="bg2"/>
            </a:solidFill>
          </a:endParaRPr>
        </a:p>
      </dgm:t>
    </dgm:pt>
    <dgm:pt modelId="{53FE562B-DDF6-41BF-AA0F-B945BF7F8108}" type="parTrans" cxnId="{6F5D7864-AC49-41BF-AA1C-F6729464094A}">
      <dgm:prSet/>
      <dgm:spPr/>
      <dgm:t>
        <a:bodyPr/>
        <a:lstStyle/>
        <a:p>
          <a:endParaRPr lang="en-US"/>
        </a:p>
      </dgm:t>
    </dgm:pt>
    <dgm:pt modelId="{1B41AFFA-CD42-45A3-9146-ADDD94CF460C}" type="sibTrans" cxnId="{6F5D7864-AC49-41BF-AA1C-F6729464094A}">
      <dgm:prSet/>
      <dgm:spPr/>
      <dgm:t>
        <a:bodyPr/>
        <a:lstStyle/>
        <a:p>
          <a:endParaRPr lang="en-US"/>
        </a:p>
      </dgm:t>
    </dgm:pt>
    <dgm:pt modelId="{BFFFFEA6-5847-4446-AB16-CD745419D9DF}">
      <dgm:prSet/>
      <dgm:spPr>
        <a:noFill/>
      </dgm:spPr>
      <dgm:t>
        <a:bodyPr/>
        <a:lstStyle/>
        <a:p>
          <a:pPr rtl="0"/>
          <a:r>
            <a:rPr lang="en-US" i="1" dirty="0" smtClean="0">
              <a:solidFill>
                <a:schemeClr val="tx1"/>
              </a:solidFill>
            </a:rPr>
            <a:t>The IIA’s Big Audacious Goal</a:t>
          </a:r>
          <a:endParaRPr lang="en-US" dirty="0">
            <a:solidFill>
              <a:schemeClr val="tx1"/>
            </a:solidFill>
          </a:endParaRPr>
        </a:p>
      </dgm:t>
    </dgm:pt>
    <dgm:pt modelId="{6D6C4440-A1BB-4809-9172-57AAE202BF92}" type="parTrans" cxnId="{30400DFF-F4E8-4E43-B48E-DDF35C392B4F}">
      <dgm:prSet/>
      <dgm:spPr/>
      <dgm:t>
        <a:bodyPr/>
        <a:lstStyle/>
        <a:p>
          <a:endParaRPr lang="en-US"/>
        </a:p>
      </dgm:t>
    </dgm:pt>
    <dgm:pt modelId="{E148E9F9-D239-49E0-8A1F-1B7CEE1C531A}" type="sibTrans" cxnId="{30400DFF-F4E8-4E43-B48E-DDF35C392B4F}">
      <dgm:prSet/>
      <dgm:spPr/>
      <dgm:t>
        <a:bodyPr/>
        <a:lstStyle/>
        <a:p>
          <a:endParaRPr lang="en-US"/>
        </a:p>
      </dgm:t>
    </dgm:pt>
    <dgm:pt modelId="{B97E9141-9694-4251-B9A8-3AF2600F7873}">
      <dgm:prSet custT="1"/>
      <dgm:spPr>
        <a:noFill/>
        <a:ln>
          <a:noFill/>
        </a:ln>
      </dgm:spPr>
      <dgm:t>
        <a:bodyPr/>
        <a:lstStyle/>
        <a:p>
          <a:pPr rtl="0"/>
          <a:r>
            <a:rPr lang="en-US" sz="2400" i="1" dirty="0" smtClean="0">
              <a:solidFill>
                <a:schemeClr val="bg2"/>
              </a:solidFill>
            </a:rPr>
            <a:t>Internal audit professionals will be universally recognized as indispensible to effective governance, risk management, and control.</a:t>
          </a:r>
          <a:endParaRPr lang="en-US" sz="2400" dirty="0">
            <a:solidFill>
              <a:schemeClr val="bg2"/>
            </a:solidFill>
          </a:endParaRPr>
        </a:p>
      </dgm:t>
    </dgm:pt>
    <dgm:pt modelId="{3E2E6363-5F6C-4D31-99F2-8CBC110E5EC6}" type="parTrans" cxnId="{0CFF1237-5969-4BFB-9936-790869981447}">
      <dgm:prSet/>
      <dgm:spPr/>
      <dgm:t>
        <a:bodyPr/>
        <a:lstStyle/>
        <a:p>
          <a:endParaRPr lang="en-US"/>
        </a:p>
      </dgm:t>
    </dgm:pt>
    <dgm:pt modelId="{A26C75B8-AF1A-45B0-85DA-0EED82F56C56}" type="sibTrans" cxnId="{0CFF1237-5969-4BFB-9936-790869981447}">
      <dgm:prSet/>
      <dgm:spPr/>
      <dgm:t>
        <a:bodyPr/>
        <a:lstStyle/>
        <a:p>
          <a:endParaRPr lang="en-US"/>
        </a:p>
      </dgm:t>
    </dgm:pt>
    <dgm:pt modelId="{352CFA67-9B37-4AB6-8ABD-FD8A575187F2}" type="pres">
      <dgm:prSet presAssocID="{2765B6B7-8923-4E87-A80B-6FE1495013FF}" presName="linear" presStyleCnt="0">
        <dgm:presLayoutVars>
          <dgm:dir/>
          <dgm:animLvl val="lvl"/>
          <dgm:resizeHandles val="exact"/>
        </dgm:presLayoutVars>
      </dgm:prSet>
      <dgm:spPr/>
      <dgm:t>
        <a:bodyPr/>
        <a:lstStyle/>
        <a:p>
          <a:endParaRPr lang="en-US"/>
        </a:p>
      </dgm:t>
    </dgm:pt>
    <dgm:pt modelId="{D7596C09-FBFB-4276-AF2D-FCF03DC6D37D}" type="pres">
      <dgm:prSet presAssocID="{3F693F5B-83A5-4573-BEE7-EBB34A65E05E}" presName="parentLin" presStyleCnt="0"/>
      <dgm:spPr/>
    </dgm:pt>
    <dgm:pt modelId="{257A65D0-A199-4C31-8E10-8EFAA4A1B2DB}" type="pres">
      <dgm:prSet presAssocID="{3F693F5B-83A5-4573-BEE7-EBB34A65E05E}" presName="parentLeftMargin" presStyleLbl="node1" presStyleIdx="0" presStyleCnt="2"/>
      <dgm:spPr/>
      <dgm:t>
        <a:bodyPr/>
        <a:lstStyle/>
        <a:p>
          <a:endParaRPr lang="en-US"/>
        </a:p>
      </dgm:t>
    </dgm:pt>
    <dgm:pt modelId="{B534EA27-5525-4C97-B3CF-B2690D7F9E87}" type="pres">
      <dgm:prSet presAssocID="{3F693F5B-83A5-4573-BEE7-EBB34A65E05E}" presName="parentText" presStyleLbl="node1" presStyleIdx="0" presStyleCnt="2" custLinFactNeighborX="48894" custLinFactNeighborY="-1677">
        <dgm:presLayoutVars>
          <dgm:chMax val="0"/>
          <dgm:bulletEnabled val="1"/>
        </dgm:presLayoutVars>
      </dgm:prSet>
      <dgm:spPr/>
      <dgm:t>
        <a:bodyPr/>
        <a:lstStyle/>
        <a:p>
          <a:endParaRPr lang="en-US"/>
        </a:p>
      </dgm:t>
    </dgm:pt>
    <dgm:pt modelId="{E0F60E81-F4E6-4872-8D47-7598645AAD2D}" type="pres">
      <dgm:prSet presAssocID="{3F693F5B-83A5-4573-BEE7-EBB34A65E05E}" presName="negativeSpace" presStyleCnt="0"/>
      <dgm:spPr/>
    </dgm:pt>
    <dgm:pt modelId="{9E93E474-54D5-4B8B-9851-EACA49C29FE1}" type="pres">
      <dgm:prSet presAssocID="{3F693F5B-83A5-4573-BEE7-EBB34A65E05E}" presName="childText" presStyleLbl="conFgAcc1" presStyleIdx="0" presStyleCnt="2" custLinFactNeighborY="-31417">
        <dgm:presLayoutVars>
          <dgm:bulletEnabled val="1"/>
        </dgm:presLayoutVars>
      </dgm:prSet>
      <dgm:spPr/>
      <dgm:t>
        <a:bodyPr/>
        <a:lstStyle/>
        <a:p>
          <a:endParaRPr lang="en-US"/>
        </a:p>
      </dgm:t>
    </dgm:pt>
    <dgm:pt modelId="{8809AAD7-85DF-41AC-A92B-8D50F2E212DB}" type="pres">
      <dgm:prSet presAssocID="{8C75E718-AA74-4C1E-8B99-D9D7103B86DA}" presName="spaceBetweenRectangles" presStyleCnt="0"/>
      <dgm:spPr/>
    </dgm:pt>
    <dgm:pt modelId="{7D08E70D-C69B-4326-8418-FC13757B65DA}" type="pres">
      <dgm:prSet presAssocID="{BFFFFEA6-5847-4446-AB16-CD745419D9DF}" presName="parentLin" presStyleCnt="0"/>
      <dgm:spPr/>
    </dgm:pt>
    <dgm:pt modelId="{E8040764-04A5-4446-8F9D-2EBB90785159}" type="pres">
      <dgm:prSet presAssocID="{BFFFFEA6-5847-4446-AB16-CD745419D9DF}" presName="parentLeftMargin" presStyleLbl="node1" presStyleIdx="0" presStyleCnt="2"/>
      <dgm:spPr/>
      <dgm:t>
        <a:bodyPr/>
        <a:lstStyle/>
        <a:p>
          <a:endParaRPr lang="en-US"/>
        </a:p>
      </dgm:t>
    </dgm:pt>
    <dgm:pt modelId="{FAAF9985-BC0D-4A9B-81C2-CB3924481799}" type="pres">
      <dgm:prSet presAssocID="{BFFFFEA6-5847-4446-AB16-CD745419D9DF}" presName="parentText" presStyleLbl="node1" presStyleIdx="1" presStyleCnt="2" custLinFactNeighborX="40689" custLinFactNeighborY="2334">
        <dgm:presLayoutVars>
          <dgm:chMax val="0"/>
          <dgm:bulletEnabled val="1"/>
        </dgm:presLayoutVars>
      </dgm:prSet>
      <dgm:spPr/>
      <dgm:t>
        <a:bodyPr/>
        <a:lstStyle/>
        <a:p>
          <a:endParaRPr lang="en-US"/>
        </a:p>
      </dgm:t>
    </dgm:pt>
    <dgm:pt modelId="{3D1086ED-5D80-42C1-A901-BC91D4BF0DD6}" type="pres">
      <dgm:prSet presAssocID="{BFFFFEA6-5847-4446-AB16-CD745419D9DF}" presName="negativeSpace" presStyleCnt="0"/>
      <dgm:spPr/>
    </dgm:pt>
    <dgm:pt modelId="{10B4673C-14CF-4EFD-B172-A1E5B8D079BE}" type="pres">
      <dgm:prSet presAssocID="{BFFFFEA6-5847-4446-AB16-CD745419D9DF}" presName="childText" presStyleLbl="conFgAcc1" presStyleIdx="1" presStyleCnt="2">
        <dgm:presLayoutVars>
          <dgm:bulletEnabled val="1"/>
        </dgm:presLayoutVars>
      </dgm:prSet>
      <dgm:spPr/>
      <dgm:t>
        <a:bodyPr/>
        <a:lstStyle/>
        <a:p>
          <a:endParaRPr lang="en-US"/>
        </a:p>
      </dgm:t>
    </dgm:pt>
  </dgm:ptLst>
  <dgm:cxnLst>
    <dgm:cxn modelId="{E628CDFF-14CF-4F53-B5CA-AF3AC94687CD}" type="presOf" srcId="{3F693F5B-83A5-4573-BEE7-EBB34A65E05E}" destId="{B534EA27-5525-4C97-B3CF-B2690D7F9E87}" srcOrd="1" destOrd="0" presId="urn:microsoft.com/office/officeart/2005/8/layout/list1"/>
    <dgm:cxn modelId="{9D54EFFC-BD6C-443B-A2C2-B4AA36FC6A4E}" type="presOf" srcId="{4F91D83A-9E30-4316-A6BA-33A04B18B5DE}" destId="{9E93E474-54D5-4B8B-9851-EACA49C29FE1}" srcOrd="0" destOrd="0" presId="urn:microsoft.com/office/officeart/2005/8/layout/list1"/>
    <dgm:cxn modelId="{F99F4127-648E-41EB-92D4-9184F3B93668}" srcId="{2765B6B7-8923-4E87-A80B-6FE1495013FF}" destId="{3F693F5B-83A5-4573-BEE7-EBB34A65E05E}" srcOrd="0" destOrd="0" parTransId="{20632EDD-221C-440B-9844-AE9A27EB0C40}" sibTransId="{8C75E718-AA74-4C1E-8B99-D9D7103B86DA}"/>
    <dgm:cxn modelId="{30400DFF-F4E8-4E43-B48E-DDF35C392B4F}" srcId="{2765B6B7-8923-4E87-A80B-6FE1495013FF}" destId="{BFFFFEA6-5847-4446-AB16-CD745419D9DF}" srcOrd="1" destOrd="0" parTransId="{6D6C4440-A1BB-4809-9172-57AAE202BF92}" sibTransId="{E148E9F9-D239-49E0-8A1F-1B7CEE1C531A}"/>
    <dgm:cxn modelId="{F5657078-938A-49FF-AB49-70618EB6A148}" type="presOf" srcId="{B97E9141-9694-4251-B9A8-3AF2600F7873}" destId="{10B4673C-14CF-4EFD-B172-A1E5B8D079BE}" srcOrd="0" destOrd="0" presId="urn:microsoft.com/office/officeart/2005/8/layout/list1"/>
    <dgm:cxn modelId="{5B58C035-1E8E-4EAD-B2C5-A8B1A998349A}" type="presOf" srcId="{BFFFFEA6-5847-4446-AB16-CD745419D9DF}" destId="{E8040764-04A5-4446-8F9D-2EBB90785159}" srcOrd="0" destOrd="0" presId="urn:microsoft.com/office/officeart/2005/8/layout/list1"/>
    <dgm:cxn modelId="{8ADF9698-4CDF-4CA2-942A-ACF1874A5C9A}" type="presOf" srcId="{BFFFFEA6-5847-4446-AB16-CD745419D9DF}" destId="{FAAF9985-BC0D-4A9B-81C2-CB3924481799}" srcOrd="1" destOrd="0" presId="urn:microsoft.com/office/officeart/2005/8/layout/list1"/>
    <dgm:cxn modelId="{6F5D7864-AC49-41BF-AA1C-F6729464094A}" srcId="{3F693F5B-83A5-4573-BEE7-EBB34A65E05E}" destId="{4F91D83A-9E30-4316-A6BA-33A04B18B5DE}" srcOrd="0" destOrd="0" parTransId="{53FE562B-DDF6-41BF-AA0F-B945BF7F8108}" sibTransId="{1B41AFFA-CD42-45A3-9146-ADDD94CF460C}"/>
    <dgm:cxn modelId="{3D1D5365-1B5D-400A-887F-D8971519735B}" type="presOf" srcId="{2765B6B7-8923-4E87-A80B-6FE1495013FF}" destId="{352CFA67-9B37-4AB6-8ABD-FD8A575187F2}" srcOrd="0" destOrd="0" presId="urn:microsoft.com/office/officeart/2005/8/layout/list1"/>
    <dgm:cxn modelId="{5971310A-3FC9-466E-90E6-2EBE911D8EB0}" type="presOf" srcId="{3F693F5B-83A5-4573-BEE7-EBB34A65E05E}" destId="{257A65D0-A199-4C31-8E10-8EFAA4A1B2DB}" srcOrd="0" destOrd="0" presId="urn:microsoft.com/office/officeart/2005/8/layout/list1"/>
    <dgm:cxn modelId="{0CFF1237-5969-4BFB-9936-790869981447}" srcId="{BFFFFEA6-5847-4446-AB16-CD745419D9DF}" destId="{B97E9141-9694-4251-B9A8-3AF2600F7873}" srcOrd="0" destOrd="0" parTransId="{3E2E6363-5F6C-4D31-99F2-8CBC110E5EC6}" sibTransId="{A26C75B8-AF1A-45B0-85DA-0EED82F56C56}"/>
    <dgm:cxn modelId="{A1BEBCCC-E447-4AB6-ACD1-C4EF3DF98128}" type="presParOf" srcId="{352CFA67-9B37-4AB6-8ABD-FD8A575187F2}" destId="{D7596C09-FBFB-4276-AF2D-FCF03DC6D37D}" srcOrd="0" destOrd="0" presId="urn:microsoft.com/office/officeart/2005/8/layout/list1"/>
    <dgm:cxn modelId="{87EEC0A0-7293-40CB-9AEE-B6C05E8B3E43}" type="presParOf" srcId="{D7596C09-FBFB-4276-AF2D-FCF03DC6D37D}" destId="{257A65D0-A199-4C31-8E10-8EFAA4A1B2DB}" srcOrd="0" destOrd="0" presId="urn:microsoft.com/office/officeart/2005/8/layout/list1"/>
    <dgm:cxn modelId="{8697FFED-8DFA-4389-943D-38C0880F5FCD}" type="presParOf" srcId="{D7596C09-FBFB-4276-AF2D-FCF03DC6D37D}" destId="{B534EA27-5525-4C97-B3CF-B2690D7F9E87}" srcOrd="1" destOrd="0" presId="urn:microsoft.com/office/officeart/2005/8/layout/list1"/>
    <dgm:cxn modelId="{797C4876-42A6-4AE6-971D-7F2DD240E7E3}" type="presParOf" srcId="{352CFA67-9B37-4AB6-8ABD-FD8A575187F2}" destId="{E0F60E81-F4E6-4872-8D47-7598645AAD2D}" srcOrd="1" destOrd="0" presId="urn:microsoft.com/office/officeart/2005/8/layout/list1"/>
    <dgm:cxn modelId="{A4B3B4F6-3BF4-47F6-9402-93940219FFF4}" type="presParOf" srcId="{352CFA67-9B37-4AB6-8ABD-FD8A575187F2}" destId="{9E93E474-54D5-4B8B-9851-EACA49C29FE1}" srcOrd="2" destOrd="0" presId="urn:microsoft.com/office/officeart/2005/8/layout/list1"/>
    <dgm:cxn modelId="{541EF2A1-2D66-46F6-99D1-BF0DB112919F}" type="presParOf" srcId="{352CFA67-9B37-4AB6-8ABD-FD8A575187F2}" destId="{8809AAD7-85DF-41AC-A92B-8D50F2E212DB}" srcOrd="3" destOrd="0" presId="urn:microsoft.com/office/officeart/2005/8/layout/list1"/>
    <dgm:cxn modelId="{F161A3E4-156F-448D-9EB4-F37B815F9837}" type="presParOf" srcId="{352CFA67-9B37-4AB6-8ABD-FD8A575187F2}" destId="{7D08E70D-C69B-4326-8418-FC13757B65DA}" srcOrd="4" destOrd="0" presId="urn:microsoft.com/office/officeart/2005/8/layout/list1"/>
    <dgm:cxn modelId="{DBA19555-8C6F-4801-B8CB-FD15B14DEB13}" type="presParOf" srcId="{7D08E70D-C69B-4326-8418-FC13757B65DA}" destId="{E8040764-04A5-4446-8F9D-2EBB90785159}" srcOrd="0" destOrd="0" presId="urn:microsoft.com/office/officeart/2005/8/layout/list1"/>
    <dgm:cxn modelId="{975D20BD-1246-43FA-BE26-8C14306DBE95}" type="presParOf" srcId="{7D08E70D-C69B-4326-8418-FC13757B65DA}" destId="{FAAF9985-BC0D-4A9B-81C2-CB3924481799}" srcOrd="1" destOrd="0" presId="urn:microsoft.com/office/officeart/2005/8/layout/list1"/>
    <dgm:cxn modelId="{D7B7CDD1-7064-462B-899F-1A35183579FA}" type="presParOf" srcId="{352CFA67-9B37-4AB6-8ABD-FD8A575187F2}" destId="{3D1086ED-5D80-42C1-A901-BC91D4BF0DD6}" srcOrd="5" destOrd="0" presId="urn:microsoft.com/office/officeart/2005/8/layout/list1"/>
    <dgm:cxn modelId="{139AC192-0C0E-43E3-88A4-AAA5872D4032}" type="presParOf" srcId="{352CFA67-9B37-4AB6-8ABD-FD8A575187F2}" destId="{10B4673C-14CF-4EFD-B172-A1E5B8D079B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4AF2E4-F4DA-478D-9205-9EA8041BDEB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0435B494-5B82-4553-846D-1635587E0832}">
      <dgm:prSet phldrT="[Text]" custT="1"/>
      <dgm:spPr>
        <a:noFill/>
      </dgm:spPr>
      <dgm:t>
        <a:bodyPr/>
        <a:lstStyle/>
        <a:p>
          <a:r>
            <a:rPr lang="en-US" sz="1400" dirty="0" smtClean="0">
              <a:solidFill>
                <a:schemeClr val="tx1"/>
              </a:solidFill>
            </a:rPr>
            <a:t>Knowledge &amp; Research</a:t>
          </a:r>
          <a:endParaRPr lang="en-US" sz="1400" dirty="0">
            <a:solidFill>
              <a:schemeClr val="tx1"/>
            </a:solidFill>
          </a:endParaRPr>
        </a:p>
      </dgm:t>
    </dgm:pt>
    <dgm:pt modelId="{649EFD5B-AC22-4637-BF79-F62E2647A1B5}" type="parTrans" cxnId="{DF2A8261-2F1C-4CF0-9E65-48E577A3480D}">
      <dgm:prSet/>
      <dgm:spPr>
        <a:ln>
          <a:solidFill>
            <a:schemeClr val="tx1"/>
          </a:solidFill>
        </a:ln>
      </dgm:spPr>
      <dgm:t>
        <a:bodyPr/>
        <a:lstStyle/>
        <a:p>
          <a:endParaRPr lang="en-US" dirty="0"/>
        </a:p>
      </dgm:t>
    </dgm:pt>
    <dgm:pt modelId="{A824CAED-19D6-4F4F-A1C6-DF06FF79A9B6}" type="sibTrans" cxnId="{DF2A8261-2F1C-4CF0-9E65-48E577A3480D}">
      <dgm:prSet/>
      <dgm:spPr/>
      <dgm:t>
        <a:bodyPr/>
        <a:lstStyle/>
        <a:p>
          <a:endParaRPr lang="en-US"/>
        </a:p>
      </dgm:t>
    </dgm:pt>
    <dgm:pt modelId="{2C360A62-DB4E-4982-ADEB-E0EB6F8504D3}">
      <dgm:prSet phldrT="[Text]" custT="1"/>
      <dgm:spPr>
        <a:noFill/>
      </dgm:spPr>
      <dgm:t>
        <a:bodyPr/>
        <a:lstStyle/>
        <a:p>
          <a:r>
            <a:rPr lang="en-US" sz="1400" dirty="0" smtClean="0">
              <a:solidFill>
                <a:schemeClr val="tx1"/>
              </a:solidFill>
            </a:rPr>
            <a:t>Certifications &amp; Professional Development</a:t>
          </a:r>
          <a:endParaRPr lang="en-US" sz="1400" dirty="0">
            <a:solidFill>
              <a:schemeClr val="tx1"/>
            </a:solidFill>
          </a:endParaRPr>
        </a:p>
      </dgm:t>
    </dgm:pt>
    <dgm:pt modelId="{DA3D45C7-6C0D-436C-806F-3EBDEE8D0E32}" type="parTrans" cxnId="{38A83932-34E9-4674-AB28-886202542A9F}">
      <dgm:prSet/>
      <dgm:spPr>
        <a:ln>
          <a:solidFill>
            <a:schemeClr val="tx1"/>
          </a:solidFill>
        </a:ln>
      </dgm:spPr>
      <dgm:t>
        <a:bodyPr/>
        <a:lstStyle/>
        <a:p>
          <a:endParaRPr lang="en-US" dirty="0"/>
        </a:p>
      </dgm:t>
    </dgm:pt>
    <dgm:pt modelId="{6FD808A2-8FA3-45D9-8565-CDAA60CB8CC0}" type="sibTrans" cxnId="{38A83932-34E9-4674-AB28-886202542A9F}">
      <dgm:prSet/>
      <dgm:spPr/>
      <dgm:t>
        <a:bodyPr/>
        <a:lstStyle/>
        <a:p>
          <a:endParaRPr lang="en-US"/>
        </a:p>
      </dgm:t>
    </dgm:pt>
    <dgm:pt modelId="{2D0C1E8D-4460-461C-BE3F-2E9920C6F997}">
      <dgm:prSet phldrT="[Text]" custT="1"/>
      <dgm:spPr>
        <a:noFill/>
      </dgm:spPr>
      <dgm:t>
        <a:bodyPr/>
        <a:lstStyle/>
        <a:p>
          <a:r>
            <a:rPr lang="en-US" sz="1400" dirty="0" smtClean="0">
              <a:solidFill>
                <a:schemeClr val="tx1"/>
              </a:solidFill>
            </a:rPr>
            <a:t>Network</a:t>
          </a:r>
          <a:endParaRPr lang="en-US" sz="1400" dirty="0">
            <a:solidFill>
              <a:schemeClr val="tx1"/>
            </a:solidFill>
          </a:endParaRPr>
        </a:p>
      </dgm:t>
    </dgm:pt>
    <dgm:pt modelId="{6F43F76C-20CF-4633-ACC2-EEC3FF67E79A}" type="parTrans" cxnId="{02A8A466-9446-485B-9431-059D537DD56E}">
      <dgm:prSet/>
      <dgm:spPr>
        <a:ln>
          <a:solidFill>
            <a:schemeClr val="tx1"/>
          </a:solidFill>
        </a:ln>
      </dgm:spPr>
      <dgm:t>
        <a:bodyPr/>
        <a:lstStyle/>
        <a:p>
          <a:endParaRPr lang="en-US" dirty="0"/>
        </a:p>
      </dgm:t>
    </dgm:pt>
    <dgm:pt modelId="{08A6FFE4-6FD1-4215-BAE9-81D24B86B9E4}" type="sibTrans" cxnId="{02A8A466-9446-485B-9431-059D537DD56E}">
      <dgm:prSet/>
      <dgm:spPr/>
      <dgm:t>
        <a:bodyPr/>
        <a:lstStyle/>
        <a:p>
          <a:endParaRPr lang="en-US"/>
        </a:p>
      </dgm:t>
    </dgm:pt>
    <dgm:pt modelId="{591DE4AE-B0F2-47FD-9EC6-6DDADA1BDB7A}">
      <dgm:prSet/>
      <dgm:spPr>
        <a:noFill/>
      </dgm:spPr>
      <dgm:t>
        <a:bodyPr/>
        <a:lstStyle/>
        <a:p>
          <a:endParaRPr lang="en-US" dirty="0"/>
        </a:p>
      </dgm:t>
    </dgm:pt>
    <dgm:pt modelId="{EAA5CD04-78F0-40E9-B131-2B8407520B26}" type="parTrans" cxnId="{77ABDEA6-20AC-45CF-855D-8F335F98CCA3}">
      <dgm:prSet/>
      <dgm:spPr>
        <a:ln>
          <a:solidFill>
            <a:schemeClr val="tx1"/>
          </a:solidFill>
        </a:ln>
      </dgm:spPr>
      <dgm:t>
        <a:bodyPr/>
        <a:lstStyle/>
        <a:p>
          <a:endParaRPr lang="en-US" dirty="0"/>
        </a:p>
      </dgm:t>
    </dgm:pt>
    <dgm:pt modelId="{E1BE5FAA-A9DE-4183-A922-C38C9EE61154}" type="sibTrans" cxnId="{77ABDEA6-20AC-45CF-855D-8F335F98CCA3}">
      <dgm:prSet/>
      <dgm:spPr/>
      <dgm:t>
        <a:bodyPr/>
        <a:lstStyle/>
        <a:p>
          <a:endParaRPr lang="en-US"/>
        </a:p>
      </dgm:t>
    </dgm:pt>
    <dgm:pt modelId="{347D7681-036A-49FF-98A4-F295D160A22A}" type="pres">
      <dgm:prSet presAssocID="{D64AF2E4-F4DA-478D-9205-9EA8041BDEB0}" presName="composite" presStyleCnt="0">
        <dgm:presLayoutVars>
          <dgm:chMax val="5"/>
          <dgm:dir/>
          <dgm:animLvl val="ctr"/>
          <dgm:resizeHandles val="exact"/>
        </dgm:presLayoutVars>
      </dgm:prSet>
      <dgm:spPr/>
      <dgm:t>
        <a:bodyPr/>
        <a:lstStyle/>
        <a:p>
          <a:endParaRPr lang="en-US"/>
        </a:p>
      </dgm:t>
    </dgm:pt>
    <dgm:pt modelId="{8548E401-8371-480F-97A4-B8AE2EEA1492}" type="pres">
      <dgm:prSet presAssocID="{D64AF2E4-F4DA-478D-9205-9EA8041BDEB0}" presName="cycle" presStyleCnt="0"/>
      <dgm:spPr/>
    </dgm:pt>
    <dgm:pt modelId="{FD0C5FF4-74BB-4AFD-8205-CBD4D36E07EC}" type="pres">
      <dgm:prSet presAssocID="{D64AF2E4-F4DA-478D-9205-9EA8041BDEB0}" presName="centerShape" presStyleCnt="0"/>
      <dgm:spPr/>
    </dgm:pt>
    <dgm:pt modelId="{2D98C32C-4550-4D5E-8DF8-143DFBD65A95}" type="pres">
      <dgm:prSet presAssocID="{D64AF2E4-F4DA-478D-9205-9EA8041BDEB0}" presName="connSite" presStyleLbl="node1" presStyleIdx="0" presStyleCnt="5"/>
      <dgm:spPr/>
    </dgm:pt>
    <dgm:pt modelId="{726EC636-06F4-4FA0-8801-37833B14B113}" type="pres">
      <dgm:prSet presAssocID="{D64AF2E4-F4DA-478D-9205-9EA8041BDEB0}" presName="visible" presStyleLbl="node1" presStyleIdx="0" presStyleCnt="5"/>
      <dgm:spPr>
        <a:noFill/>
        <a:ln>
          <a:noFill/>
        </a:ln>
      </dgm:spPr>
    </dgm:pt>
    <dgm:pt modelId="{6CDEA051-D095-4BD3-8239-CC3A14CE0A0E}" type="pres">
      <dgm:prSet presAssocID="{EAA5CD04-78F0-40E9-B131-2B8407520B26}" presName="Name25" presStyleLbl="parChTrans1D1" presStyleIdx="0" presStyleCnt="4"/>
      <dgm:spPr/>
      <dgm:t>
        <a:bodyPr/>
        <a:lstStyle/>
        <a:p>
          <a:endParaRPr lang="en-US"/>
        </a:p>
      </dgm:t>
    </dgm:pt>
    <dgm:pt modelId="{4632FFF8-66B9-4BC2-A2CF-451569CBC9AC}" type="pres">
      <dgm:prSet presAssocID="{591DE4AE-B0F2-47FD-9EC6-6DDADA1BDB7A}" presName="node" presStyleCnt="0"/>
      <dgm:spPr/>
    </dgm:pt>
    <dgm:pt modelId="{23F1EC45-D87C-4F96-8962-4C0CA1BE204A}" type="pres">
      <dgm:prSet presAssocID="{591DE4AE-B0F2-47FD-9EC6-6DDADA1BDB7A}" presName="parentNode" presStyleLbl="node1" presStyleIdx="1" presStyleCnt="5" custScaleX="136392" custLinFactNeighborX="13271" custLinFactNeighborY="1106">
        <dgm:presLayoutVars>
          <dgm:chMax val="1"/>
          <dgm:bulletEnabled val="1"/>
        </dgm:presLayoutVars>
      </dgm:prSet>
      <dgm:spPr/>
      <dgm:t>
        <a:bodyPr/>
        <a:lstStyle/>
        <a:p>
          <a:endParaRPr lang="en-US"/>
        </a:p>
      </dgm:t>
    </dgm:pt>
    <dgm:pt modelId="{4B4A067B-BE10-40BD-A525-35BE4554B9D4}" type="pres">
      <dgm:prSet presAssocID="{591DE4AE-B0F2-47FD-9EC6-6DDADA1BDB7A}" presName="childNode" presStyleLbl="revTx" presStyleIdx="0" presStyleCnt="0">
        <dgm:presLayoutVars>
          <dgm:bulletEnabled val="1"/>
        </dgm:presLayoutVars>
      </dgm:prSet>
      <dgm:spPr/>
    </dgm:pt>
    <dgm:pt modelId="{94CD95B3-951B-4D14-8E2C-2D28856F39E2}" type="pres">
      <dgm:prSet presAssocID="{649EFD5B-AC22-4637-BF79-F62E2647A1B5}" presName="Name25" presStyleLbl="parChTrans1D1" presStyleIdx="1" presStyleCnt="4"/>
      <dgm:spPr/>
      <dgm:t>
        <a:bodyPr/>
        <a:lstStyle/>
        <a:p>
          <a:endParaRPr lang="en-US"/>
        </a:p>
      </dgm:t>
    </dgm:pt>
    <dgm:pt modelId="{06C6A292-FF81-4391-9F2B-58FD219667D9}" type="pres">
      <dgm:prSet presAssocID="{0435B494-5B82-4553-846D-1635587E0832}" presName="node" presStyleCnt="0"/>
      <dgm:spPr/>
    </dgm:pt>
    <dgm:pt modelId="{8FA74B05-DF07-4D40-806D-76BF6343213B}" type="pres">
      <dgm:prSet presAssocID="{0435B494-5B82-4553-846D-1635587E0832}" presName="parentNode" presStyleLbl="node1" presStyleIdx="2" presStyleCnt="5" custScaleX="131045">
        <dgm:presLayoutVars>
          <dgm:chMax val="1"/>
          <dgm:bulletEnabled val="1"/>
        </dgm:presLayoutVars>
      </dgm:prSet>
      <dgm:spPr/>
      <dgm:t>
        <a:bodyPr/>
        <a:lstStyle/>
        <a:p>
          <a:endParaRPr lang="en-US"/>
        </a:p>
      </dgm:t>
    </dgm:pt>
    <dgm:pt modelId="{761BD4DF-AEAE-4924-8471-2AA5DBC2C73C}" type="pres">
      <dgm:prSet presAssocID="{0435B494-5B82-4553-846D-1635587E0832}" presName="childNode" presStyleLbl="revTx" presStyleIdx="0" presStyleCnt="0">
        <dgm:presLayoutVars>
          <dgm:bulletEnabled val="1"/>
        </dgm:presLayoutVars>
      </dgm:prSet>
      <dgm:spPr/>
      <dgm:t>
        <a:bodyPr/>
        <a:lstStyle/>
        <a:p>
          <a:endParaRPr lang="en-US"/>
        </a:p>
      </dgm:t>
    </dgm:pt>
    <dgm:pt modelId="{513B5EC2-D11B-4AA0-A84A-9F8D094CD137}" type="pres">
      <dgm:prSet presAssocID="{DA3D45C7-6C0D-436C-806F-3EBDEE8D0E32}" presName="Name25" presStyleLbl="parChTrans1D1" presStyleIdx="2" presStyleCnt="4"/>
      <dgm:spPr/>
      <dgm:t>
        <a:bodyPr/>
        <a:lstStyle/>
        <a:p>
          <a:endParaRPr lang="en-US"/>
        </a:p>
      </dgm:t>
    </dgm:pt>
    <dgm:pt modelId="{CEC7A4A1-9578-418C-A89A-465E2D593A49}" type="pres">
      <dgm:prSet presAssocID="{2C360A62-DB4E-4982-ADEB-E0EB6F8504D3}" presName="node" presStyleCnt="0"/>
      <dgm:spPr/>
    </dgm:pt>
    <dgm:pt modelId="{D3E1FCF2-E01A-4A99-85C4-7C7C41C43620}" type="pres">
      <dgm:prSet presAssocID="{2C360A62-DB4E-4982-ADEB-E0EB6F8504D3}" presName="parentNode" presStyleLbl="node1" presStyleIdx="3" presStyleCnt="5" custScaleX="133413">
        <dgm:presLayoutVars>
          <dgm:chMax val="1"/>
          <dgm:bulletEnabled val="1"/>
        </dgm:presLayoutVars>
      </dgm:prSet>
      <dgm:spPr/>
      <dgm:t>
        <a:bodyPr/>
        <a:lstStyle/>
        <a:p>
          <a:endParaRPr lang="en-US"/>
        </a:p>
      </dgm:t>
    </dgm:pt>
    <dgm:pt modelId="{44AC1A2D-07FF-4FC5-9D1E-29D02091DEF2}" type="pres">
      <dgm:prSet presAssocID="{2C360A62-DB4E-4982-ADEB-E0EB6F8504D3}" presName="childNode" presStyleLbl="revTx" presStyleIdx="0" presStyleCnt="0">
        <dgm:presLayoutVars>
          <dgm:bulletEnabled val="1"/>
        </dgm:presLayoutVars>
      </dgm:prSet>
      <dgm:spPr/>
      <dgm:t>
        <a:bodyPr/>
        <a:lstStyle/>
        <a:p>
          <a:endParaRPr lang="en-US"/>
        </a:p>
      </dgm:t>
    </dgm:pt>
    <dgm:pt modelId="{7B8499DF-9EB2-42E5-A519-294B0C77EB14}" type="pres">
      <dgm:prSet presAssocID="{6F43F76C-20CF-4633-ACC2-EEC3FF67E79A}" presName="Name25" presStyleLbl="parChTrans1D1" presStyleIdx="3" presStyleCnt="4"/>
      <dgm:spPr/>
      <dgm:t>
        <a:bodyPr/>
        <a:lstStyle/>
        <a:p>
          <a:endParaRPr lang="en-US"/>
        </a:p>
      </dgm:t>
    </dgm:pt>
    <dgm:pt modelId="{F80A90A1-476B-4400-B199-8ED15CBACBD4}" type="pres">
      <dgm:prSet presAssocID="{2D0C1E8D-4460-461C-BE3F-2E9920C6F997}" presName="node" presStyleCnt="0"/>
      <dgm:spPr/>
    </dgm:pt>
    <dgm:pt modelId="{3250B934-7D97-49D1-8F8B-4B7B8412FE8F}" type="pres">
      <dgm:prSet presAssocID="{2D0C1E8D-4460-461C-BE3F-2E9920C6F997}" presName="parentNode" presStyleLbl="node1" presStyleIdx="4" presStyleCnt="5" custScaleX="131880">
        <dgm:presLayoutVars>
          <dgm:chMax val="1"/>
          <dgm:bulletEnabled val="1"/>
        </dgm:presLayoutVars>
      </dgm:prSet>
      <dgm:spPr/>
      <dgm:t>
        <a:bodyPr/>
        <a:lstStyle/>
        <a:p>
          <a:endParaRPr lang="en-US"/>
        </a:p>
      </dgm:t>
    </dgm:pt>
    <dgm:pt modelId="{820AB186-C616-4387-836E-C36C148EEB7D}" type="pres">
      <dgm:prSet presAssocID="{2D0C1E8D-4460-461C-BE3F-2E9920C6F997}" presName="childNode" presStyleLbl="revTx" presStyleIdx="0" presStyleCnt="0">
        <dgm:presLayoutVars>
          <dgm:bulletEnabled val="1"/>
        </dgm:presLayoutVars>
      </dgm:prSet>
      <dgm:spPr/>
      <dgm:t>
        <a:bodyPr/>
        <a:lstStyle/>
        <a:p>
          <a:endParaRPr lang="en-US"/>
        </a:p>
      </dgm:t>
    </dgm:pt>
  </dgm:ptLst>
  <dgm:cxnLst>
    <dgm:cxn modelId="{C7EE66D0-8DF1-413C-B4FD-9E3EF551A578}" type="presOf" srcId="{649EFD5B-AC22-4637-BF79-F62E2647A1B5}" destId="{94CD95B3-951B-4D14-8E2C-2D28856F39E2}" srcOrd="0" destOrd="0" presId="urn:microsoft.com/office/officeart/2005/8/layout/radial2"/>
    <dgm:cxn modelId="{593A3CD4-D5C1-4E63-9FD8-2121847A11E8}" type="presOf" srcId="{DA3D45C7-6C0D-436C-806F-3EBDEE8D0E32}" destId="{513B5EC2-D11B-4AA0-A84A-9F8D094CD137}" srcOrd="0" destOrd="0" presId="urn:microsoft.com/office/officeart/2005/8/layout/radial2"/>
    <dgm:cxn modelId="{02A8A466-9446-485B-9431-059D537DD56E}" srcId="{D64AF2E4-F4DA-478D-9205-9EA8041BDEB0}" destId="{2D0C1E8D-4460-461C-BE3F-2E9920C6F997}" srcOrd="3" destOrd="0" parTransId="{6F43F76C-20CF-4633-ACC2-EEC3FF67E79A}" sibTransId="{08A6FFE4-6FD1-4215-BAE9-81D24B86B9E4}"/>
    <dgm:cxn modelId="{7501D7FB-327F-45CE-8701-35A0620212C1}" type="presOf" srcId="{6F43F76C-20CF-4633-ACC2-EEC3FF67E79A}" destId="{7B8499DF-9EB2-42E5-A519-294B0C77EB14}" srcOrd="0" destOrd="0" presId="urn:microsoft.com/office/officeart/2005/8/layout/radial2"/>
    <dgm:cxn modelId="{6D3314E7-F598-4109-827A-9E57200B37BA}" type="presOf" srcId="{0435B494-5B82-4553-846D-1635587E0832}" destId="{8FA74B05-DF07-4D40-806D-76BF6343213B}" srcOrd="0" destOrd="0" presId="urn:microsoft.com/office/officeart/2005/8/layout/radial2"/>
    <dgm:cxn modelId="{DF2A8261-2F1C-4CF0-9E65-48E577A3480D}" srcId="{D64AF2E4-F4DA-478D-9205-9EA8041BDEB0}" destId="{0435B494-5B82-4553-846D-1635587E0832}" srcOrd="1" destOrd="0" parTransId="{649EFD5B-AC22-4637-BF79-F62E2647A1B5}" sibTransId="{A824CAED-19D6-4F4F-A1C6-DF06FF79A9B6}"/>
    <dgm:cxn modelId="{CC505035-CE1C-4874-8171-79731946B343}" type="presOf" srcId="{2C360A62-DB4E-4982-ADEB-E0EB6F8504D3}" destId="{D3E1FCF2-E01A-4A99-85C4-7C7C41C43620}" srcOrd="0" destOrd="0" presId="urn:microsoft.com/office/officeart/2005/8/layout/radial2"/>
    <dgm:cxn modelId="{38A83932-34E9-4674-AB28-886202542A9F}" srcId="{D64AF2E4-F4DA-478D-9205-9EA8041BDEB0}" destId="{2C360A62-DB4E-4982-ADEB-E0EB6F8504D3}" srcOrd="2" destOrd="0" parTransId="{DA3D45C7-6C0D-436C-806F-3EBDEE8D0E32}" sibTransId="{6FD808A2-8FA3-45D9-8565-CDAA60CB8CC0}"/>
    <dgm:cxn modelId="{567B3BC8-72B5-40DF-9895-ECE356043EDA}" type="presOf" srcId="{2D0C1E8D-4460-461C-BE3F-2E9920C6F997}" destId="{3250B934-7D97-49D1-8F8B-4B7B8412FE8F}" srcOrd="0" destOrd="0" presId="urn:microsoft.com/office/officeart/2005/8/layout/radial2"/>
    <dgm:cxn modelId="{141489F9-37E7-42DA-A0C7-472AA82DE4AB}" type="presOf" srcId="{EAA5CD04-78F0-40E9-B131-2B8407520B26}" destId="{6CDEA051-D095-4BD3-8239-CC3A14CE0A0E}" srcOrd="0" destOrd="0" presId="urn:microsoft.com/office/officeart/2005/8/layout/radial2"/>
    <dgm:cxn modelId="{D386F84F-784D-4F8E-846A-66C83D34F9D3}" type="presOf" srcId="{591DE4AE-B0F2-47FD-9EC6-6DDADA1BDB7A}" destId="{23F1EC45-D87C-4F96-8962-4C0CA1BE204A}" srcOrd="0" destOrd="0" presId="urn:microsoft.com/office/officeart/2005/8/layout/radial2"/>
    <dgm:cxn modelId="{1FDC4D0A-3E12-41B0-8D29-A62FC82A0178}" type="presOf" srcId="{D64AF2E4-F4DA-478D-9205-9EA8041BDEB0}" destId="{347D7681-036A-49FF-98A4-F295D160A22A}" srcOrd="0" destOrd="0" presId="urn:microsoft.com/office/officeart/2005/8/layout/radial2"/>
    <dgm:cxn modelId="{77ABDEA6-20AC-45CF-855D-8F335F98CCA3}" srcId="{D64AF2E4-F4DA-478D-9205-9EA8041BDEB0}" destId="{591DE4AE-B0F2-47FD-9EC6-6DDADA1BDB7A}" srcOrd="0" destOrd="0" parTransId="{EAA5CD04-78F0-40E9-B131-2B8407520B26}" sibTransId="{E1BE5FAA-A9DE-4183-A922-C38C9EE61154}"/>
    <dgm:cxn modelId="{4270CECE-CFBD-4A1D-A444-D9692BCECD37}" type="presParOf" srcId="{347D7681-036A-49FF-98A4-F295D160A22A}" destId="{8548E401-8371-480F-97A4-B8AE2EEA1492}" srcOrd="0" destOrd="0" presId="urn:microsoft.com/office/officeart/2005/8/layout/radial2"/>
    <dgm:cxn modelId="{673A1A48-076B-4344-AEAD-7BE50C3074B7}" type="presParOf" srcId="{8548E401-8371-480F-97A4-B8AE2EEA1492}" destId="{FD0C5FF4-74BB-4AFD-8205-CBD4D36E07EC}" srcOrd="0" destOrd="0" presId="urn:microsoft.com/office/officeart/2005/8/layout/radial2"/>
    <dgm:cxn modelId="{4A7B071E-919D-4CE9-BB89-E063ECB148A7}" type="presParOf" srcId="{FD0C5FF4-74BB-4AFD-8205-CBD4D36E07EC}" destId="{2D98C32C-4550-4D5E-8DF8-143DFBD65A95}" srcOrd="0" destOrd="0" presId="urn:microsoft.com/office/officeart/2005/8/layout/radial2"/>
    <dgm:cxn modelId="{366E330C-9479-430D-8EF1-083DC2FDE5E8}" type="presParOf" srcId="{FD0C5FF4-74BB-4AFD-8205-CBD4D36E07EC}" destId="{726EC636-06F4-4FA0-8801-37833B14B113}" srcOrd="1" destOrd="0" presId="urn:microsoft.com/office/officeart/2005/8/layout/radial2"/>
    <dgm:cxn modelId="{CD845C43-CE4C-4944-94BB-E05C381FB56F}" type="presParOf" srcId="{8548E401-8371-480F-97A4-B8AE2EEA1492}" destId="{6CDEA051-D095-4BD3-8239-CC3A14CE0A0E}" srcOrd="1" destOrd="0" presId="urn:microsoft.com/office/officeart/2005/8/layout/radial2"/>
    <dgm:cxn modelId="{88E59A2A-C93C-4221-B780-534C7EEBD883}" type="presParOf" srcId="{8548E401-8371-480F-97A4-B8AE2EEA1492}" destId="{4632FFF8-66B9-4BC2-A2CF-451569CBC9AC}" srcOrd="2" destOrd="0" presId="urn:microsoft.com/office/officeart/2005/8/layout/radial2"/>
    <dgm:cxn modelId="{5E86E60A-EF3D-4BBB-95FD-118CB92FE715}" type="presParOf" srcId="{4632FFF8-66B9-4BC2-A2CF-451569CBC9AC}" destId="{23F1EC45-D87C-4F96-8962-4C0CA1BE204A}" srcOrd="0" destOrd="0" presId="urn:microsoft.com/office/officeart/2005/8/layout/radial2"/>
    <dgm:cxn modelId="{048713B9-0210-42F0-8AF2-10889600DE3C}" type="presParOf" srcId="{4632FFF8-66B9-4BC2-A2CF-451569CBC9AC}" destId="{4B4A067B-BE10-40BD-A525-35BE4554B9D4}" srcOrd="1" destOrd="0" presId="urn:microsoft.com/office/officeart/2005/8/layout/radial2"/>
    <dgm:cxn modelId="{F1678EAA-2A17-4F1D-A057-FCC987B35F8F}" type="presParOf" srcId="{8548E401-8371-480F-97A4-B8AE2EEA1492}" destId="{94CD95B3-951B-4D14-8E2C-2D28856F39E2}" srcOrd="3" destOrd="0" presId="urn:microsoft.com/office/officeart/2005/8/layout/radial2"/>
    <dgm:cxn modelId="{649B9785-7623-4139-BE90-197E157BEEA9}" type="presParOf" srcId="{8548E401-8371-480F-97A4-B8AE2EEA1492}" destId="{06C6A292-FF81-4391-9F2B-58FD219667D9}" srcOrd="4" destOrd="0" presId="urn:microsoft.com/office/officeart/2005/8/layout/radial2"/>
    <dgm:cxn modelId="{445CC0F1-90F9-4855-9311-EB95F6B654D2}" type="presParOf" srcId="{06C6A292-FF81-4391-9F2B-58FD219667D9}" destId="{8FA74B05-DF07-4D40-806D-76BF6343213B}" srcOrd="0" destOrd="0" presId="urn:microsoft.com/office/officeart/2005/8/layout/radial2"/>
    <dgm:cxn modelId="{C70F0E6B-7FF4-44F3-8C77-A50653A46F11}" type="presParOf" srcId="{06C6A292-FF81-4391-9F2B-58FD219667D9}" destId="{761BD4DF-AEAE-4924-8471-2AA5DBC2C73C}" srcOrd="1" destOrd="0" presId="urn:microsoft.com/office/officeart/2005/8/layout/radial2"/>
    <dgm:cxn modelId="{343C0DB0-F9DC-42C3-A59A-3E9B998400EA}" type="presParOf" srcId="{8548E401-8371-480F-97A4-B8AE2EEA1492}" destId="{513B5EC2-D11B-4AA0-A84A-9F8D094CD137}" srcOrd="5" destOrd="0" presId="urn:microsoft.com/office/officeart/2005/8/layout/radial2"/>
    <dgm:cxn modelId="{4B9A5003-70BD-4F40-B0BC-A6221999452C}" type="presParOf" srcId="{8548E401-8371-480F-97A4-B8AE2EEA1492}" destId="{CEC7A4A1-9578-418C-A89A-465E2D593A49}" srcOrd="6" destOrd="0" presId="urn:microsoft.com/office/officeart/2005/8/layout/radial2"/>
    <dgm:cxn modelId="{FBA0126E-1717-4783-9B6D-2E681CB8CAAA}" type="presParOf" srcId="{CEC7A4A1-9578-418C-A89A-465E2D593A49}" destId="{D3E1FCF2-E01A-4A99-85C4-7C7C41C43620}" srcOrd="0" destOrd="0" presId="urn:microsoft.com/office/officeart/2005/8/layout/radial2"/>
    <dgm:cxn modelId="{10657937-A764-4BC0-8940-61DAF2E67B77}" type="presParOf" srcId="{CEC7A4A1-9578-418C-A89A-465E2D593A49}" destId="{44AC1A2D-07FF-4FC5-9D1E-29D02091DEF2}" srcOrd="1" destOrd="0" presId="urn:microsoft.com/office/officeart/2005/8/layout/radial2"/>
    <dgm:cxn modelId="{CE00E824-BDFA-483F-AD71-2D6E1CCD16D0}" type="presParOf" srcId="{8548E401-8371-480F-97A4-B8AE2EEA1492}" destId="{7B8499DF-9EB2-42E5-A519-294B0C77EB14}" srcOrd="7" destOrd="0" presId="urn:microsoft.com/office/officeart/2005/8/layout/radial2"/>
    <dgm:cxn modelId="{655AC14E-5D64-4B34-B120-97C06AC8BEA5}" type="presParOf" srcId="{8548E401-8371-480F-97A4-B8AE2EEA1492}" destId="{F80A90A1-476B-4400-B199-8ED15CBACBD4}" srcOrd="8" destOrd="0" presId="urn:microsoft.com/office/officeart/2005/8/layout/radial2"/>
    <dgm:cxn modelId="{B9C39442-26EB-46A0-BF36-DA87E82C7082}" type="presParOf" srcId="{F80A90A1-476B-4400-B199-8ED15CBACBD4}" destId="{3250B934-7D97-49D1-8F8B-4B7B8412FE8F}" srcOrd="0" destOrd="0" presId="urn:microsoft.com/office/officeart/2005/8/layout/radial2"/>
    <dgm:cxn modelId="{AEFA384E-3C0F-404C-89C4-EFF784F66190}" type="presParOf" srcId="{F80A90A1-476B-4400-B199-8ED15CBACBD4}" destId="{820AB186-C616-4387-836E-C36C148EEB7D}"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3E474-54D5-4B8B-9851-EACA49C29FE1}">
      <dsp:nvSpPr>
        <dsp:cNvPr id="0" name=""/>
        <dsp:cNvSpPr/>
      </dsp:nvSpPr>
      <dsp:spPr>
        <a:xfrm>
          <a:off x="0" y="433870"/>
          <a:ext cx="8288977" cy="14868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43317" tIns="666496" rIns="643317" bIns="170688" numCol="1" spcCol="1270" anchor="t" anchorCtr="0">
          <a:noAutofit/>
        </a:bodyPr>
        <a:lstStyle/>
        <a:p>
          <a:pPr marL="228600" lvl="1" indent="-228600" algn="l" defTabSz="1066800" rtl="0">
            <a:lnSpc>
              <a:spcPct val="90000"/>
            </a:lnSpc>
            <a:spcBef>
              <a:spcPct val="0"/>
            </a:spcBef>
            <a:spcAft>
              <a:spcPct val="15000"/>
            </a:spcAft>
            <a:buChar char="••"/>
          </a:pPr>
          <a:r>
            <a:rPr lang="en-US" sz="2400" i="1" kern="1200" dirty="0" smtClean="0">
              <a:solidFill>
                <a:schemeClr val="bg2"/>
              </a:solidFill>
            </a:rPr>
            <a:t>To advance the profession and its value around the world.</a:t>
          </a:r>
          <a:endParaRPr lang="en-US" sz="2400" kern="1200" dirty="0">
            <a:solidFill>
              <a:schemeClr val="bg2"/>
            </a:solidFill>
          </a:endParaRPr>
        </a:p>
      </dsp:txBody>
      <dsp:txXfrm>
        <a:off x="0" y="433870"/>
        <a:ext cx="8288977" cy="1486800"/>
      </dsp:txXfrm>
    </dsp:sp>
    <dsp:sp modelId="{B534EA27-5525-4C97-B3CF-B2690D7F9E87}">
      <dsp:nvSpPr>
        <dsp:cNvPr id="0" name=""/>
        <dsp:cNvSpPr/>
      </dsp:nvSpPr>
      <dsp:spPr>
        <a:xfrm>
          <a:off x="617089" y="0"/>
          <a:ext cx="5802283" cy="94464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13" tIns="0" rIns="219313" bIns="0" numCol="1" spcCol="1270" anchor="ctr" anchorCtr="0">
          <a:noAutofit/>
        </a:bodyPr>
        <a:lstStyle/>
        <a:p>
          <a:pPr lvl="0" algn="l" defTabSz="1422400" rtl="0">
            <a:lnSpc>
              <a:spcPct val="90000"/>
            </a:lnSpc>
            <a:spcBef>
              <a:spcPct val="0"/>
            </a:spcBef>
            <a:spcAft>
              <a:spcPct val="35000"/>
            </a:spcAft>
          </a:pPr>
          <a:r>
            <a:rPr lang="en-US" sz="3200" i="1" kern="1200" dirty="0" smtClean="0">
              <a:solidFill>
                <a:schemeClr val="tx1"/>
              </a:solidFill>
            </a:rPr>
            <a:t>The IIA’s Core Purpose</a:t>
          </a:r>
          <a:endParaRPr lang="en-US" sz="3200" kern="1200" dirty="0">
            <a:solidFill>
              <a:schemeClr val="tx1"/>
            </a:solidFill>
          </a:endParaRPr>
        </a:p>
      </dsp:txBody>
      <dsp:txXfrm>
        <a:off x="663203" y="46114"/>
        <a:ext cx="5710055" cy="852412"/>
      </dsp:txXfrm>
    </dsp:sp>
    <dsp:sp modelId="{10B4673C-14CF-4EFD-B172-A1E5B8D079BE}">
      <dsp:nvSpPr>
        <dsp:cNvPr id="0" name=""/>
        <dsp:cNvSpPr/>
      </dsp:nvSpPr>
      <dsp:spPr>
        <a:xfrm>
          <a:off x="0" y="2620079"/>
          <a:ext cx="8288977" cy="18144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43317" tIns="666496" rIns="643317" bIns="170688" numCol="1" spcCol="1270" anchor="t" anchorCtr="0">
          <a:noAutofit/>
        </a:bodyPr>
        <a:lstStyle/>
        <a:p>
          <a:pPr marL="228600" lvl="1" indent="-228600" algn="l" defTabSz="1066800" rtl="0">
            <a:lnSpc>
              <a:spcPct val="90000"/>
            </a:lnSpc>
            <a:spcBef>
              <a:spcPct val="0"/>
            </a:spcBef>
            <a:spcAft>
              <a:spcPct val="15000"/>
            </a:spcAft>
            <a:buChar char="••"/>
          </a:pPr>
          <a:r>
            <a:rPr lang="en-US" sz="2400" i="1" kern="1200" dirty="0" smtClean="0">
              <a:solidFill>
                <a:schemeClr val="bg2"/>
              </a:solidFill>
            </a:rPr>
            <a:t>Internal audit professionals will be universally recognized as indispensible to effective governance, risk management, and control.</a:t>
          </a:r>
          <a:endParaRPr lang="en-US" sz="2400" kern="1200" dirty="0">
            <a:solidFill>
              <a:schemeClr val="bg2"/>
            </a:solidFill>
          </a:endParaRPr>
        </a:p>
      </dsp:txBody>
      <dsp:txXfrm>
        <a:off x="0" y="2620079"/>
        <a:ext cx="8288977" cy="1814400"/>
      </dsp:txXfrm>
    </dsp:sp>
    <dsp:sp modelId="{FAAF9985-BC0D-4A9B-81C2-CB3924481799}">
      <dsp:nvSpPr>
        <dsp:cNvPr id="0" name=""/>
        <dsp:cNvSpPr/>
      </dsp:nvSpPr>
      <dsp:spPr>
        <a:xfrm>
          <a:off x="583083" y="2169807"/>
          <a:ext cx="5802283" cy="94464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13" tIns="0" rIns="219313" bIns="0" numCol="1" spcCol="1270" anchor="ctr" anchorCtr="0">
          <a:noAutofit/>
        </a:bodyPr>
        <a:lstStyle/>
        <a:p>
          <a:pPr lvl="0" algn="l" defTabSz="1422400" rtl="0">
            <a:lnSpc>
              <a:spcPct val="90000"/>
            </a:lnSpc>
            <a:spcBef>
              <a:spcPct val="0"/>
            </a:spcBef>
            <a:spcAft>
              <a:spcPct val="35000"/>
            </a:spcAft>
          </a:pPr>
          <a:r>
            <a:rPr lang="en-US" sz="3200" i="1" kern="1200" dirty="0" smtClean="0">
              <a:solidFill>
                <a:schemeClr val="tx1"/>
              </a:solidFill>
            </a:rPr>
            <a:t>The IIA’s Big Audacious Goal</a:t>
          </a:r>
          <a:endParaRPr lang="en-US" sz="3200" kern="1200" dirty="0">
            <a:solidFill>
              <a:schemeClr val="tx1"/>
            </a:solidFill>
          </a:endParaRPr>
        </a:p>
      </dsp:txBody>
      <dsp:txXfrm>
        <a:off x="629197" y="2215921"/>
        <a:ext cx="5710055" cy="852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0" hangingPunct="0">
              <a:defRPr sz="1200">
                <a:latin typeface="Verdana" pitchFamily="34" charset="0"/>
                <a:ea typeface="+mn-ea"/>
                <a:cs typeface="+mn-cs"/>
              </a:defRPr>
            </a:lvl1pPr>
          </a:lstStyle>
          <a:p>
            <a:pPr>
              <a:defRPr/>
            </a:pPr>
            <a:endParaRPr lang="en-US" dirty="0"/>
          </a:p>
        </p:txBody>
      </p:sp>
      <p:sp>
        <p:nvSpPr>
          <p:cNvPr id="1229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atin typeface="Verdana" pitchFamily="34" charset="0"/>
                <a:ea typeface="+mn-ea"/>
                <a:cs typeface="+mn-cs"/>
              </a:defRPr>
            </a:lvl1pPr>
          </a:lstStyle>
          <a:p>
            <a:pPr>
              <a:defRPr/>
            </a:pPr>
            <a:endParaRPr lang="en-US" dirty="0"/>
          </a:p>
        </p:txBody>
      </p:sp>
      <p:sp>
        <p:nvSpPr>
          <p:cNvPr id="1229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0" hangingPunct="0">
              <a:defRPr sz="1200">
                <a:latin typeface="Verdana" pitchFamily="34" charset="0"/>
                <a:ea typeface="+mn-ea"/>
                <a:cs typeface="+mn-cs"/>
              </a:defRPr>
            </a:lvl1pPr>
          </a:lstStyle>
          <a:p>
            <a:pPr>
              <a:defRPr/>
            </a:pPr>
            <a:endParaRPr lang="en-US" dirty="0"/>
          </a:p>
        </p:txBody>
      </p:sp>
      <p:sp>
        <p:nvSpPr>
          <p:cNvPr id="1229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atin typeface="Verdana" pitchFamily="34" charset="0"/>
                <a:ea typeface="+mn-ea"/>
                <a:cs typeface="+mn-cs"/>
              </a:defRPr>
            </a:lvl1pPr>
          </a:lstStyle>
          <a:p>
            <a:pPr>
              <a:defRPr/>
            </a:pPr>
            <a:fld id="{392B6418-773E-4E94-A217-0DF5EEDE9113}" type="slidenum">
              <a:rPr lang="en-US"/>
              <a:pPr>
                <a:defRPr/>
              </a:pPr>
              <a:t>‹nr.›</a:t>
            </a:fld>
            <a:endParaRPr lang="en-US" dirty="0"/>
          </a:p>
        </p:txBody>
      </p:sp>
    </p:spTree>
    <p:extLst>
      <p:ext uri="{BB962C8B-B14F-4D97-AF65-F5344CB8AC3E}">
        <p14:creationId xmlns:p14="http://schemas.microsoft.com/office/powerpoint/2010/main" val="146492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0" hangingPunct="0">
              <a:defRPr sz="1200">
                <a:latin typeface="Verdana" pitchFamily="34" charset="0"/>
                <a:ea typeface="+mn-ea"/>
                <a:cs typeface="+mn-cs"/>
              </a:defRPr>
            </a:lvl1pPr>
          </a:lstStyle>
          <a:p>
            <a:pPr>
              <a:defRPr/>
            </a:pPr>
            <a:endParaRPr lang="en-US" dirty="0"/>
          </a:p>
        </p:txBody>
      </p:sp>
      <p:sp>
        <p:nvSpPr>
          <p:cNvPr id="921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atin typeface="Verdana" pitchFamily="34" charset="0"/>
                <a:ea typeface="+mn-ea"/>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0" hangingPunct="0">
              <a:defRPr sz="1200">
                <a:latin typeface="Verdana" pitchFamily="34" charset="0"/>
                <a:ea typeface="+mn-ea"/>
                <a:cs typeface="+mn-cs"/>
              </a:defRPr>
            </a:lvl1pPr>
          </a:lstStyle>
          <a:p>
            <a:pPr>
              <a:defRPr/>
            </a:pPr>
            <a:endParaRPr lang="en-US" dirty="0"/>
          </a:p>
        </p:txBody>
      </p:sp>
      <p:sp>
        <p:nvSpPr>
          <p:cNvPr id="922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atin typeface="Verdana" pitchFamily="34" charset="0"/>
                <a:ea typeface="+mn-ea"/>
                <a:cs typeface="+mn-cs"/>
              </a:defRPr>
            </a:lvl1pPr>
          </a:lstStyle>
          <a:p>
            <a:pPr>
              <a:defRPr/>
            </a:pPr>
            <a:fld id="{032CB4E1-2413-43E2-B75F-4D1513F68655}" type="slidenum">
              <a:rPr lang="en-US"/>
              <a:pPr>
                <a:defRPr/>
              </a:pPr>
              <a:t>‹nr.›</a:t>
            </a:fld>
            <a:endParaRPr lang="en-US" dirty="0"/>
          </a:p>
        </p:txBody>
      </p:sp>
    </p:spTree>
    <p:extLst>
      <p:ext uri="{BB962C8B-B14F-4D97-AF65-F5344CB8AC3E}">
        <p14:creationId xmlns:p14="http://schemas.microsoft.com/office/powerpoint/2010/main" val="971887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4" charset="0"/>
        <a:ea typeface="MS PGothic" pitchFamily="34"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Times"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34" charset="0"/>
        <a:ea typeface="ヒラギノ角ゴ Pro W3" pitchFamily="-60" charset="-128"/>
        <a:cs typeface="ヒラギノ角ゴ Pro W3" pitchFamily="-60" charset="-128"/>
      </a:defRPr>
    </a:lvl3pPr>
    <a:lvl4pPr marL="1371600" algn="l" rtl="0" eaLnBrk="0" fontAlgn="base" hangingPunct="0">
      <a:spcBef>
        <a:spcPct val="30000"/>
      </a:spcBef>
      <a:spcAft>
        <a:spcPct val="0"/>
      </a:spcAft>
      <a:defRPr sz="1200" kern="1200">
        <a:solidFill>
          <a:schemeClr val="tx1"/>
        </a:solidFill>
        <a:latin typeface="Times" pitchFamily="34" charset="0"/>
        <a:ea typeface="ヒラギノ角ゴ Pro W3" pitchFamily="-60" charset="-128"/>
        <a:cs typeface="ヒラギノ角ゴ Pro W3"/>
      </a:defRPr>
    </a:lvl4pPr>
    <a:lvl5pPr marL="1828800" algn="l" rtl="0" eaLnBrk="0" fontAlgn="base" hangingPunct="0">
      <a:spcBef>
        <a:spcPct val="30000"/>
      </a:spcBef>
      <a:spcAft>
        <a:spcPct val="0"/>
      </a:spcAft>
      <a:defRPr sz="1200" kern="1200">
        <a:solidFill>
          <a:schemeClr val="tx1"/>
        </a:solidFill>
        <a:latin typeface="Times" pitchFamily="34" charset="0"/>
        <a:ea typeface="ヒラギノ角ゴ Pro W3" pitchFamily="-60"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lobal.theiia.org/standards-guidance/Public%20Documents/IPPF%20OC%20Charter.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a:t>
            </a:r>
            <a:r>
              <a:rPr lang="en-US" baseline="0" dirty="0" smtClean="0"/>
              <a:t> – To Impress – Let them know who we are, what we do and how we got there.  Focus on IPPF, Global Reach, ability to turn the ship around and our impact on the good governance, risk management and supporting good financial practices to protect the public good. </a:t>
            </a:r>
            <a:endParaRPr lang="en-US" dirty="0"/>
          </a:p>
        </p:txBody>
      </p:sp>
      <p:sp>
        <p:nvSpPr>
          <p:cNvPr id="4" name="Slide Number Placeholder 3"/>
          <p:cNvSpPr>
            <a:spLocks noGrp="1"/>
          </p:cNvSpPr>
          <p:nvPr>
            <p:ph type="sldNum" sz="quarter" idx="10"/>
          </p:nvPr>
        </p:nvSpPr>
        <p:spPr/>
        <p:txBody>
          <a:bodyPr/>
          <a:lstStyle/>
          <a:p>
            <a:pPr>
              <a:defRPr/>
            </a:pPr>
            <a:fld id="{032CB4E1-2413-43E2-B75F-4D1513F6865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Listing of responses submitted</a:t>
            </a:r>
            <a:r>
              <a:rPr lang="en-US" baseline="0" dirty="0" smtClean="0"/>
              <a:t> by PSC on behalf the IIA’s Global Membership </a:t>
            </a:r>
            <a:endParaRPr lang="en-US" dirty="0"/>
          </a:p>
        </p:txBody>
      </p:sp>
      <p:sp>
        <p:nvSpPr>
          <p:cNvPr id="4" name="Slide Number Placeholder 3"/>
          <p:cNvSpPr>
            <a:spLocks noGrp="1"/>
          </p:cNvSpPr>
          <p:nvPr>
            <p:ph type="sldNum" sz="quarter" idx="10"/>
          </p:nvPr>
        </p:nvSpPr>
        <p:spPr/>
        <p:txBody>
          <a:bodyPr/>
          <a:lstStyle/>
          <a:p>
            <a:pPr>
              <a:defRPr/>
            </a:pPr>
            <a:fld id="{032CB4E1-2413-43E2-B75F-4D1513F68655}"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a:t>
            </a:r>
            <a:r>
              <a:rPr lang="en-US" baseline="0" dirty="0" smtClean="0"/>
              <a:t> on our advocacy efforts.</a:t>
            </a:r>
            <a:endParaRPr lang="en-US" dirty="0"/>
          </a:p>
        </p:txBody>
      </p:sp>
      <p:sp>
        <p:nvSpPr>
          <p:cNvPr id="4" name="Slide Number Placeholder 3"/>
          <p:cNvSpPr>
            <a:spLocks noGrp="1"/>
          </p:cNvSpPr>
          <p:nvPr>
            <p:ph type="sldNum" sz="quarter" idx="10"/>
          </p:nvPr>
        </p:nvSpPr>
        <p:spPr/>
        <p:txBody>
          <a:bodyPr/>
          <a:lstStyle/>
          <a:p>
            <a:pPr>
              <a:defRPr/>
            </a:pPr>
            <a:fld id="{032CB4E1-2413-43E2-B75F-4D1513F68655}"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Key</a:t>
            </a:r>
            <a:r>
              <a:rPr lang="en-US" baseline="0" dirty="0" smtClean="0"/>
              <a:t> Strategic Goal – Enhance the global profile of and demand for professional internal auditing</a:t>
            </a:r>
          </a:p>
          <a:p>
            <a:endParaRPr lang="en-US" baseline="0" dirty="0" smtClean="0"/>
          </a:p>
          <a:p>
            <a:endParaRPr lang="en-US" baseline="0" dirty="0" smtClean="0"/>
          </a:p>
          <a:p>
            <a:pPr rtl="0" eaLnBrk="1" fontAlgn="t" latinLnBrk="0" hangingPunct="1"/>
            <a:r>
              <a:rPr lang="en-US" sz="1200" b="1" i="0" u="none" strike="noStrike" kern="1200" dirty="0" smtClean="0">
                <a:solidFill>
                  <a:schemeClr val="tx1"/>
                </a:solidFill>
                <a:latin typeface="Times" pitchFamily="34" charset="0"/>
                <a:ea typeface="MS PGothic" pitchFamily="34" charset="-128"/>
                <a:cs typeface="ＭＳ Ｐゴシック" pitchFamily="36" charset="-128"/>
              </a:rPr>
              <a:t>Organization</a:t>
            </a:r>
            <a:r>
              <a:rPr lang="en-US" sz="1200" b="1" i="0" u="none" strike="noStrike" kern="1200" baseline="0" dirty="0" smtClean="0">
                <a:solidFill>
                  <a:schemeClr val="tx1"/>
                </a:solidFill>
                <a:latin typeface="Times" pitchFamily="34" charset="0"/>
                <a:ea typeface="MS PGothic" pitchFamily="34" charset="-128"/>
                <a:cs typeface="ＭＳ Ｐゴシック" pitchFamily="36" charset="-128"/>
              </a:rPr>
              <a:t> </a:t>
            </a:r>
            <a:r>
              <a:rPr lang="en-US" sz="1200" b="1" i="0" u="none" strike="noStrike" kern="1200" dirty="0" smtClean="0">
                <a:solidFill>
                  <a:schemeClr val="tx1"/>
                </a:solidFill>
                <a:latin typeface="Times" pitchFamily="34" charset="0"/>
                <a:ea typeface="MS PGothic" pitchFamily="34" charset="-128"/>
                <a:cs typeface="ＭＳ Ｐゴシック" pitchFamily="36" charset="-128"/>
              </a:rPr>
              <a:t>Engagement</a:t>
            </a:r>
          </a:p>
          <a:p>
            <a:pPr rtl="0" eaLnBrk="1" fontAlgn="t" latinLnBrk="0" hangingPunct="1"/>
            <a:r>
              <a:rPr lang="en-US" sz="1200" b="0" i="0" u="none" strike="noStrike" kern="1200" dirty="0" smtClean="0">
                <a:solidFill>
                  <a:schemeClr val="tx1"/>
                </a:solidFill>
                <a:latin typeface="Times" pitchFamily="34" charset="0"/>
                <a:ea typeface="MS PGothic" pitchFamily="34" charset="-128"/>
                <a:cs typeface="ＭＳ Ｐゴシック" pitchFamily="36" charset="-128"/>
              </a:rPr>
              <a:t>Financial Stability Board (FSB)</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 </a:t>
            </a:r>
            <a:r>
              <a:rPr lang="en-US" sz="1200" b="0" i="0" u="none" strike="noStrike" kern="1200" dirty="0" smtClean="0">
                <a:solidFill>
                  <a:schemeClr val="tx1"/>
                </a:solidFill>
                <a:latin typeface="Times" pitchFamily="34" charset="0"/>
                <a:ea typeface="MS PGothic" pitchFamily="34" charset="-128"/>
                <a:cs typeface="ＭＳ Ｐゴシック" pitchFamily="36" charset="-128"/>
              </a:rPr>
              <a:t>Inclusion</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of </a:t>
            </a:r>
            <a:r>
              <a:rPr lang="en-US" sz="1200" b="0" i="1" u="none" strike="noStrike" kern="1200" baseline="0" dirty="0" smtClean="0">
                <a:solidFill>
                  <a:schemeClr val="tx1"/>
                </a:solidFill>
                <a:latin typeface="Times" pitchFamily="34" charset="0"/>
                <a:ea typeface="MS PGothic" pitchFamily="34" charset="-128"/>
                <a:cs typeface="ＭＳ Ｐゴシック" pitchFamily="36" charset="-128"/>
              </a:rPr>
              <a:t>Standards </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in FSB Compendium of Key Standards for Sound Financial Systems</a:t>
            </a:r>
            <a:endParaRPr lang="en-US" sz="1200" b="0" i="1"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r>
              <a:rPr lang="en-US" sz="1200" b="0" i="0" u="none" strike="noStrike" kern="1200" dirty="0" smtClean="0">
                <a:solidFill>
                  <a:schemeClr val="tx1"/>
                </a:solidFill>
                <a:latin typeface="Times" pitchFamily="34" charset="0"/>
                <a:ea typeface="MS PGothic" pitchFamily="34" charset="-128"/>
                <a:cs typeface="ＭＳ Ｐゴシック" pitchFamily="36" charset="-128"/>
              </a:rPr>
              <a:t>International Integrated</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Reporting Council (IIRC) -</a:t>
            </a:r>
            <a:r>
              <a:rPr lang="en-US" sz="1200" b="0" i="0" u="none" strike="noStrike" kern="1200" dirty="0" smtClean="0">
                <a:solidFill>
                  <a:schemeClr val="tx1"/>
                </a:solidFill>
                <a:latin typeface="Times" pitchFamily="34" charset="0"/>
                <a:ea typeface="MS PGothic" pitchFamily="34" charset="-128"/>
                <a:cs typeface="ＭＳ Ｐゴシック" pitchFamily="36" charset="-128"/>
              </a:rPr>
              <a:t>President</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and CEO invited to serve on council. Influencing Integrated Reporting Framework.  </a:t>
            </a:r>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r>
              <a:rPr lang="en-US" sz="1200" b="0" i="0" u="none" strike="noStrike" kern="1200" dirty="0" smtClean="0">
                <a:solidFill>
                  <a:schemeClr val="tx1"/>
                </a:solidFill>
                <a:latin typeface="Times" pitchFamily="34" charset="0"/>
                <a:ea typeface="MS PGothic" pitchFamily="34" charset="-128"/>
                <a:cs typeface="ＭＳ Ｐゴシック" pitchFamily="36" charset="-128"/>
              </a:rPr>
              <a:t>International</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Federation of Accountants (IFAC) - </a:t>
            </a:r>
            <a:r>
              <a:rPr lang="en-US" sz="1200" b="0" i="0" u="none" strike="noStrike" kern="1200" dirty="0" smtClean="0">
                <a:solidFill>
                  <a:schemeClr val="tx1"/>
                </a:solidFill>
                <a:latin typeface="Times" pitchFamily="34" charset="0"/>
                <a:ea typeface="MS PGothic" pitchFamily="34" charset="-128"/>
                <a:cs typeface="ＭＳ Ｐゴシック" pitchFamily="36" charset="-128"/>
              </a:rPr>
              <a:t>Revised Memorandum</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of </a:t>
            </a:r>
            <a:r>
              <a:rPr lang="en-US" sz="1200" b="0" i="0" u="none" strike="noStrike" kern="1200" dirty="0" smtClean="0">
                <a:solidFill>
                  <a:schemeClr val="tx1"/>
                </a:solidFill>
                <a:latin typeface="Times" pitchFamily="34" charset="0"/>
                <a:ea typeface="MS PGothic" pitchFamily="34" charset="-128"/>
                <a:cs typeface="ＭＳ Ｐゴシック" pitchFamily="36" charset="-128"/>
              </a:rPr>
              <a:t>Understanding</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with goal of recognition of the </a:t>
            </a:r>
            <a:r>
              <a:rPr lang="en-US" sz="1200" b="0" i="1" u="none" strike="noStrike" kern="1200" baseline="0" dirty="0" smtClean="0">
                <a:solidFill>
                  <a:schemeClr val="tx1"/>
                </a:solidFill>
                <a:latin typeface="Times" pitchFamily="34" charset="0"/>
                <a:ea typeface="MS PGothic" pitchFamily="34" charset="-128"/>
                <a:cs typeface="ＭＳ Ｐゴシック" pitchFamily="36" charset="-128"/>
              </a:rPr>
              <a:t>Standards</a:t>
            </a:r>
            <a:endParaRPr lang="en-US" sz="1200" b="0" i="1"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r>
              <a:rPr lang="en-US" sz="1200" b="0" i="0" u="none" strike="noStrike" kern="1200" dirty="0" smtClean="0">
                <a:solidFill>
                  <a:schemeClr val="tx1"/>
                </a:solidFill>
                <a:latin typeface="Times" pitchFamily="34" charset="0"/>
                <a:ea typeface="MS PGothic" pitchFamily="34" charset="-128"/>
                <a:cs typeface="ＭＳ Ｐゴシック" pitchFamily="36" charset="-128"/>
              </a:rPr>
              <a:t>Organization for</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Economic Cooperation and Development (OECD)  - </a:t>
            </a:r>
            <a:r>
              <a:rPr lang="en-US" sz="1200" b="0" i="0" u="none" strike="noStrike" kern="1200" dirty="0" smtClean="0">
                <a:solidFill>
                  <a:schemeClr val="tx1"/>
                </a:solidFill>
                <a:latin typeface="Times" pitchFamily="34" charset="0"/>
                <a:ea typeface="MS PGothic" pitchFamily="34" charset="-128"/>
                <a:cs typeface="ＭＳ Ｐゴシック" pitchFamily="36" charset="-128"/>
              </a:rPr>
              <a:t>Opportunities</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to influence public sector and corporate governance and risk management initiatives. </a:t>
            </a:r>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r>
              <a:rPr lang="en-US" sz="1200" b="0" i="0" u="none" strike="noStrike" kern="1200" dirty="0" smtClean="0">
                <a:solidFill>
                  <a:schemeClr val="tx1"/>
                </a:solidFill>
                <a:latin typeface="Times" pitchFamily="34" charset="0"/>
                <a:ea typeface="MS PGothic" pitchFamily="34" charset="-128"/>
                <a:cs typeface="ＭＳ Ｐゴシック" pitchFamily="36" charset="-128"/>
              </a:rPr>
              <a:t>International Organization</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of Supreme Audit Institutions (INTOSAI) - </a:t>
            </a:r>
            <a:r>
              <a:rPr lang="en-US" sz="1200" b="0" i="0" u="none" strike="noStrike" kern="1200" dirty="0" smtClean="0">
                <a:solidFill>
                  <a:schemeClr val="tx1"/>
                </a:solidFill>
                <a:latin typeface="Times" pitchFamily="34" charset="0"/>
                <a:ea typeface="MS PGothic" pitchFamily="34" charset="-128"/>
                <a:cs typeface="ＭＳ Ｐゴシック" pitchFamily="36" charset="-128"/>
              </a:rPr>
              <a:t>Serve on Professional</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Standards Committee and related subcommittees to influence standards under development. </a:t>
            </a:r>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endParaRPr lang="en-US" baseline="0" dirty="0" smtClean="0"/>
          </a:p>
          <a:p>
            <a:pPr rtl="0" eaLnBrk="1" fontAlgn="t" latinLnBrk="0" hangingPunct="1"/>
            <a:r>
              <a:rPr lang="en-US" sz="1200" b="1" i="0" u="none" strike="noStrike" kern="1200" dirty="0" smtClean="0">
                <a:solidFill>
                  <a:schemeClr val="tx1"/>
                </a:solidFill>
                <a:latin typeface="Times" pitchFamily="34" charset="0"/>
                <a:ea typeface="MS PGothic" pitchFamily="34" charset="-128"/>
                <a:cs typeface="ＭＳ Ｐゴシック" pitchFamily="36" charset="-128"/>
              </a:rPr>
              <a:t>Organization</a:t>
            </a:r>
            <a:r>
              <a:rPr lang="en-US" sz="1200" b="1" i="0" u="none" strike="noStrike" kern="1200" baseline="0" dirty="0" smtClean="0">
                <a:solidFill>
                  <a:schemeClr val="tx1"/>
                </a:solidFill>
                <a:latin typeface="Times" pitchFamily="34" charset="0"/>
                <a:ea typeface="MS PGothic" pitchFamily="34" charset="-128"/>
                <a:cs typeface="ＭＳ Ｐゴシック" pitchFamily="36" charset="-128"/>
              </a:rPr>
              <a:t> </a:t>
            </a:r>
            <a:r>
              <a:rPr lang="en-US" sz="1200" b="1" i="0" u="none" strike="noStrike" kern="1200" dirty="0" smtClean="0">
                <a:solidFill>
                  <a:schemeClr val="tx1"/>
                </a:solidFill>
                <a:latin typeface="Times" pitchFamily="34" charset="0"/>
                <a:ea typeface="MS PGothic" pitchFamily="34" charset="-128"/>
                <a:cs typeface="ＭＳ Ｐゴシック" pitchFamily="36" charset="-128"/>
              </a:rPr>
              <a:t>Engagement – North America</a:t>
            </a:r>
          </a:p>
          <a:p>
            <a:pPr rtl="0" eaLnBrk="1" fontAlgn="t" latinLnBrk="0" hangingPunct="1"/>
            <a:r>
              <a:rPr lang="en-US" sz="1200" b="0" i="0" u="none" strike="noStrike" kern="1200" dirty="0" smtClean="0">
                <a:solidFill>
                  <a:schemeClr val="tx1"/>
                </a:solidFill>
                <a:latin typeface="Times" pitchFamily="34" charset="0"/>
                <a:ea typeface="MS PGothic" pitchFamily="34" charset="-128"/>
                <a:cs typeface="ＭＳ Ｐゴシック" pitchFamily="36" charset="-128"/>
              </a:rPr>
              <a:t>House of Financial Services - 61</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Members  (33 Republican/ 28 Democrats) 16 Meetings  Majority and Minority Staff 9 Republican offices ( 5 with members) 5  Democratic Offices (all staff)</a:t>
            </a:r>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r>
              <a:rPr lang="en-US" sz="1200" b="0" i="0" u="none" strike="noStrike" kern="1200" dirty="0" smtClean="0">
                <a:solidFill>
                  <a:schemeClr val="tx1"/>
                </a:solidFill>
                <a:latin typeface="Times" pitchFamily="34" charset="0"/>
                <a:ea typeface="MS PGothic" pitchFamily="34" charset="-128"/>
                <a:cs typeface="ＭＳ Ｐゴシック" pitchFamily="36" charset="-128"/>
              </a:rPr>
              <a:t>CPA Caucus</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 12 Members (10 House/2 Senate) </a:t>
            </a:r>
            <a:r>
              <a:rPr lang="en-US" sz="1200" b="0" i="0" u="none" strike="noStrike" kern="1200" dirty="0" smtClean="0">
                <a:solidFill>
                  <a:schemeClr val="tx1"/>
                </a:solidFill>
                <a:latin typeface="Times" pitchFamily="34" charset="0"/>
                <a:ea typeface="MS PGothic" pitchFamily="34" charset="-128"/>
                <a:cs typeface="ＭＳ Ｐゴシック" pitchFamily="36" charset="-128"/>
              </a:rPr>
              <a:t>7 Meetings </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4 members and staff 3 staff only</a:t>
            </a:r>
          </a:p>
          <a:p>
            <a:pPr rtl="0" eaLnBrk="1" fontAlgn="t" latinLnBrk="0" hangingPunct="1"/>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r>
              <a:rPr lang="en-US" sz="1200" b="0" i="0" u="none" strike="noStrike" kern="1200" dirty="0" smtClean="0">
                <a:solidFill>
                  <a:schemeClr val="tx1"/>
                </a:solidFill>
                <a:latin typeface="Times" pitchFamily="34" charset="0"/>
                <a:ea typeface="MS PGothic" pitchFamily="34" charset="-128"/>
                <a:cs typeface="ＭＳ Ｐゴシック" pitchFamily="36" charset="-128"/>
              </a:rPr>
              <a:t>Senate Banking Committee – 22 Members (12 Democrats/10</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Republicans) </a:t>
            </a:r>
            <a:r>
              <a:rPr lang="en-US" sz="1200" b="0" i="0" u="none" strike="noStrike" kern="1200" dirty="0" smtClean="0">
                <a:solidFill>
                  <a:schemeClr val="tx1"/>
                </a:solidFill>
                <a:latin typeface="Times" pitchFamily="34" charset="0"/>
                <a:ea typeface="MS PGothic" pitchFamily="34" charset="-128"/>
                <a:cs typeface="ＭＳ Ｐゴシック" pitchFamily="36" charset="-128"/>
              </a:rPr>
              <a:t>Met</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with Special Counsel for the Banking Committee (Stephen Kroll) </a:t>
            </a:r>
            <a:r>
              <a:rPr lang="en-US" sz="1200" b="0" i="0" u="none" strike="noStrike" kern="1200" dirty="0" smtClean="0">
                <a:solidFill>
                  <a:schemeClr val="tx1"/>
                </a:solidFill>
                <a:latin typeface="Times" pitchFamily="34" charset="0"/>
                <a:ea typeface="MS PGothic" pitchFamily="34" charset="-128"/>
                <a:cs typeface="ＭＳ Ｐゴシック" pitchFamily="36" charset="-128"/>
              </a:rPr>
              <a:t>Senate/House</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Leadership  </a:t>
            </a:r>
            <a:r>
              <a:rPr lang="en-US" sz="1200" b="0" i="0" u="none" strike="noStrike" kern="1200" dirty="0" smtClean="0">
                <a:solidFill>
                  <a:schemeClr val="tx1"/>
                </a:solidFill>
                <a:latin typeface="Times" pitchFamily="34" charset="0"/>
                <a:ea typeface="MS PGothic" pitchFamily="34" charset="-128"/>
                <a:cs typeface="ＭＳ Ｐゴシック" pitchFamily="36" charset="-128"/>
              </a:rPr>
              <a:t>5 Meetings with Staff</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a:t>
            </a:r>
            <a:r>
              <a:rPr lang="en-US" sz="1200" b="0" i="0" u="none" strike="noStrike" kern="1200" dirty="0" smtClean="0">
                <a:solidFill>
                  <a:schemeClr val="tx1"/>
                </a:solidFill>
                <a:latin typeface="Times" pitchFamily="34" charset="0"/>
                <a:ea typeface="MS PGothic" pitchFamily="34" charset="-128"/>
                <a:cs typeface="ＭＳ Ｐゴシック" pitchFamily="36" charset="-128"/>
              </a:rPr>
              <a:t>Senate</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Majority Leader (Harry Reid /D-NV) Senate Minority Leader (Mitch McConnell/R-KY) Speaker of the House (John Boehner/R-OH) House Majority Whip (Kevin McCarthy R-CA)</a:t>
            </a:r>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House Minority Whip (Steny Hoyer D-MD)</a:t>
            </a:r>
          </a:p>
          <a:p>
            <a:pPr rtl="0" eaLnBrk="1" fontAlgn="t" latinLnBrk="0" hangingPunct="1"/>
            <a:endParaRPr lang="en-US" sz="1200" b="0" i="0" u="none" strike="noStrike" kern="1200" baseline="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r>
              <a:rPr lang="en-US" sz="1200" b="1" i="0" u="none" strike="noStrike" kern="1200" dirty="0" smtClean="0">
                <a:solidFill>
                  <a:schemeClr val="tx1"/>
                </a:solidFill>
                <a:latin typeface="Times" pitchFamily="34" charset="0"/>
                <a:ea typeface="MS PGothic" pitchFamily="34" charset="-128"/>
                <a:cs typeface="ＭＳ Ｐゴシック" pitchFamily="36" charset="-128"/>
              </a:rPr>
              <a:t>Organization</a:t>
            </a:r>
            <a:r>
              <a:rPr lang="en-US" sz="1200" b="1" i="0" u="none" strike="noStrike" kern="1200" baseline="0" dirty="0" smtClean="0">
                <a:solidFill>
                  <a:schemeClr val="tx1"/>
                </a:solidFill>
                <a:latin typeface="Times" pitchFamily="34" charset="0"/>
                <a:ea typeface="MS PGothic" pitchFamily="34" charset="-128"/>
                <a:cs typeface="ＭＳ Ｐゴシック" pitchFamily="36" charset="-128"/>
              </a:rPr>
              <a:t> </a:t>
            </a:r>
            <a:r>
              <a:rPr lang="en-US" sz="1200" b="1" i="0" u="none" strike="noStrike" kern="1200" dirty="0" smtClean="0">
                <a:solidFill>
                  <a:schemeClr val="tx1"/>
                </a:solidFill>
                <a:latin typeface="Times" pitchFamily="34" charset="0"/>
                <a:ea typeface="MS PGothic" pitchFamily="34" charset="-128"/>
                <a:cs typeface="ＭＳ Ｐゴシック" pitchFamily="36" charset="-128"/>
              </a:rPr>
              <a:t>Engagement</a:t>
            </a:r>
          </a:p>
          <a:p>
            <a:pPr rtl="0" eaLnBrk="1" fontAlgn="t" latinLnBrk="0" hangingPunct="1"/>
            <a:r>
              <a:rPr lang="en-US" sz="1200" b="0" i="0" u="none" strike="noStrike" kern="1200" dirty="0" smtClean="0">
                <a:solidFill>
                  <a:schemeClr val="tx1"/>
                </a:solidFill>
                <a:latin typeface="Times" pitchFamily="34" charset="0"/>
                <a:ea typeface="MS PGothic" pitchFamily="34" charset="-128"/>
                <a:cs typeface="ＭＳ Ｐゴシック" pitchFamily="36" charset="-128"/>
              </a:rPr>
              <a:t>Securities &amp; Exchange</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Commission (SEC) 4 Meetings 3 Commissioners (Walter, Aguilar, &amp; Paredes) Director, Office of Compliance, Investigations and Examinations (di Florio)</a:t>
            </a:r>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r>
              <a:rPr lang="en-US" sz="1200" b="0" i="0" u="none" strike="noStrike" kern="1200" dirty="0" smtClean="0">
                <a:solidFill>
                  <a:schemeClr val="tx1"/>
                </a:solidFill>
                <a:latin typeface="Times" pitchFamily="34" charset="0"/>
                <a:ea typeface="MS PGothic" pitchFamily="34" charset="-128"/>
                <a:cs typeface="ＭＳ Ｐゴシック" pitchFamily="36" charset="-128"/>
              </a:rPr>
              <a:t>Public Company Accounting Oversight</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Board (PCAOB) </a:t>
            </a:r>
            <a:r>
              <a:rPr lang="en-US" sz="1200" b="0" i="0" u="none" strike="noStrike" kern="1200" dirty="0" smtClean="0">
                <a:solidFill>
                  <a:schemeClr val="tx1"/>
                </a:solidFill>
                <a:latin typeface="Times" pitchFamily="34" charset="0"/>
                <a:ea typeface="MS PGothic" pitchFamily="34" charset="-128"/>
                <a:cs typeface="ＭＳ Ｐゴシック" pitchFamily="36" charset="-128"/>
              </a:rPr>
              <a:t>4</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a:t>
            </a:r>
            <a:r>
              <a:rPr lang="en-US" sz="1200" b="0" i="0" u="none" strike="noStrike" kern="1200" dirty="0" smtClean="0">
                <a:solidFill>
                  <a:schemeClr val="tx1"/>
                </a:solidFill>
                <a:latin typeface="Times" pitchFamily="34" charset="0"/>
                <a:ea typeface="MS PGothic" pitchFamily="34" charset="-128"/>
                <a:cs typeface="ＭＳ Ｐゴシック" pitchFamily="36" charset="-128"/>
              </a:rPr>
              <a:t>Meetings</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a:t>
            </a:r>
            <a:r>
              <a:rPr lang="en-US" sz="1200" b="0" i="0" u="none" strike="noStrike" kern="1200" dirty="0" smtClean="0">
                <a:solidFill>
                  <a:schemeClr val="tx1"/>
                </a:solidFill>
                <a:latin typeface="Times" pitchFamily="34" charset="0"/>
                <a:ea typeface="MS PGothic" pitchFamily="34" charset="-128"/>
                <a:cs typeface="ＭＳ Ｐゴシック" pitchFamily="36" charset="-128"/>
              </a:rPr>
              <a:t>Met</a:t>
            </a:r>
            <a:r>
              <a:rPr lang="en-US" sz="1200" b="0" i="0" u="none" strike="noStrike" kern="1200" baseline="0" dirty="0" smtClean="0">
                <a:solidFill>
                  <a:schemeClr val="tx1"/>
                </a:solidFill>
                <a:latin typeface="Times" pitchFamily="34" charset="0"/>
                <a:ea typeface="MS PGothic" pitchFamily="34" charset="-128"/>
                <a:cs typeface="ＭＳ Ｐゴシック" pitchFamily="36" charset="-128"/>
              </a:rPr>
              <a:t> with 4 of 5 Board Members (Doty, Franzel, Hanson, &amp; Harris) Biannual meetings with Chief and Deputy Chief Auditors </a:t>
            </a:r>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endParaRPr lang="en-US" sz="1200" b="0" i="0" u="none" strike="noStrike" kern="1200" baseline="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endParaRPr lang="en-US" sz="1200" b="0" i="0" u="none" strike="noStrike" kern="1200" baseline="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endParaRPr lang="en-US" sz="1200" b="0" i="0" u="none" strike="noStrike" kern="1200" baseline="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endParaRPr lang="en-US" sz="1200" b="0" i="0" u="none" strike="noStrike" kern="1200" baseline="0" dirty="0" smtClean="0">
              <a:solidFill>
                <a:schemeClr val="tx1"/>
              </a:solidFill>
              <a:latin typeface="Times" pitchFamily="34" charset="0"/>
              <a:ea typeface="MS PGothic" pitchFamily="34" charset="-128"/>
              <a:cs typeface="ＭＳ Ｐゴシック" pitchFamily="36" charset="-128"/>
            </a:endParaRPr>
          </a:p>
          <a:p>
            <a:pPr rtl="0" eaLnBrk="1" fontAlgn="t" latinLnBrk="0" hangingPunct="1"/>
            <a:endParaRPr lang="en-US" sz="1200" b="0" i="0" u="none" strike="noStrike" kern="1200" dirty="0" smtClean="0">
              <a:solidFill>
                <a:schemeClr val="tx1"/>
              </a:solidFill>
              <a:latin typeface="Times" pitchFamily="34" charset="0"/>
              <a:ea typeface="MS PGothic" pitchFamily="34" charset="-128"/>
              <a:cs typeface="ＭＳ Ｐゴシック" pitchFamily="36" charset="-128"/>
            </a:endParaRPr>
          </a:p>
          <a:p>
            <a:endParaRPr lang="en-US" dirty="0"/>
          </a:p>
        </p:txBody>
      </p:sp>
      <p:sp>
        <p:nvSpPr>
          <p:cNvPr id="4" name="Slide Number Placeholder 3"/>
          <p:cNvSpPr>
            <a:spLocks noGrp="1"/>
          </p:cNvSpPr>
          <p:nvPr>
            <p:ph type="sldNum" sz="quarter" idx="10"/>
          </p:nvPr>
        </p:nvSpPr>
        <p:spPr/>
        <p:txBody>
          <a:bodyPr/>
          <a:lstStyle/>
          <a:p>
            <a:pPr>
              <a:defRPr/>
            </a:pPr>
            <a:fld id="{032CB4E1-2413-43E2-B75F-4D1513F68655}"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Collaboration and Advocacy Efforts</a:t>
            </a:r>
            <a:r>
              <a:rPr lang="en-US" baseline="0" dirty="0" smtClean="0"/>
              <a:t> with These Organizations. Examples include:</a:t>
            </a:r>
          </a:p>
          <a:p>
            <a:endParaRPr lang="en-US" baseline="0" dirty="0" smtClean="0"/>
          </a:p>
          <a:p>
            <a:pPr marL="228600" indent="-228600">
              <a:buAutoNum type="arabicPeriod"/>
            </a:pPr>
            <a:r>
              <a:rPr lang="en-US" sz="1200" kern="1200" baseline="0" dirty="0" smtClean="0">
                <a:solidFill>
                  <a:schemeClr val="tx1"/>
                </a:solidFill>
                <a:latin typeface="Times" pitchFamily="34" charset="0"/>
                <a:ea typeface="MS PGothic" pitchFamily="34" charset="-128"/>
                <a:cs typeface="ＭＳ Ｐゴシック" pitchFamily="36" charset="-128"/>
              </a:rPr>
              <a:t>FSB – Financial Stability Board – Adoption of The Standards in to the FSB Compendium of Key Standards for Sound Financial Systems</a:t>
            </a:r>
          </a:p>
          <a:p>
            <a:pPr marL="228600" indent="-228600">
              <a:buNone/>
            </a:pPr>
            <a:endParaRPr lang="en-US" sz="1200" kern="1200" baseline="0" dirty="0" smtClean="0">
              <a:solidFill>
                <a:schemeClr val="tx1"/>
              </a:solidFill>
              <a:latin typeface="Times" pitchFamily="34" charset="0"/>
              <a:ea typeface="MS PGothic" pitchFamily="34" charset="-128"/>
              <a:cs typeface="ＭＳ Ｐゴシック" pitchFamily="36" charset="-128"/>
            </a:endParaRPr>
          </a:p>
          <a:p>
            <a:pPr marL="228600" indent="-228600">
              <a:buNone/>
            </a:pPr>
            <a:r>
              <a:rPr lang="en-US" sz="1200" kern="1200" baseline="0" dirty="0" smtClean="0">
                <a:solidFill>
                  <a:schemeClr val="tx1"/>
                </a:solidFill>
                <a:latin typeface="Times" pitchFamily="34" charset="0"/>
                <a:ea typeface="MS PGothic" pitchFamily="34" charset="-128"/>
                <a:cs typeface="ＭＳ Ｐゴシック" pitchFamily="36" charset="-128"/>
              </a:rPr>
              <a:t>2.  IIRC – International Integrated Reporting Council – Influencing the role of the internal auditing in integrated reporting - </a:t>
            </a:r>
            <a:r>
              <a:rPr lang="en-US" dirty="0" smtClean="0"/>
              <a:t>a concise communication about how an organization’s strategy, governance, performance and prospects lead to the creation of value over the short, medium and long term.</a:t>
            </a:r>
            <a:endParaRPr lang="en-US" sz="1200" kern="1200" baseline="0" dirty="0" smtClean="0">
              <a:solidFill>
                <a:schemeClr val="tx1"/>
              </a:solidFill>
              <a:latin typeface="Times" pitchFamily="34" charset="0"/>
              <a:ea typeface="MS PGothic" pitchFamily="34" charset="-128"/>
              <a:cs typeface="ＭＳ Ｐゴシック" pitchFamily="36" charset="-128"/>
            </a:endParaRPr>
          </a:p>
          <a:p>
            <a:pPr marL="228600" indent="-228600">
              <a:buNone/>
            </a:pPr>
            <a:endParaRPr lang="en-US" sz="1200" kern="1200" baseline="0" dirty="0" smtClean="0">
              <a:solidFill>
                <a:schemeClr val="tx1"/>
              </a:solidFill>
              <a:latin typeface="Times" pitchFamily="34" charset="0"/>
              <a:ea typeface="MS PGothic" pitchFamily="34" charset="-128"/>
              <a:cs typeface="ＭＳ Ｐゴシック" pitchFamily="36" charset="-128"/>
            </a:endParaRPr>
          </a:p>
          <a:p>
            <a:pPr marL="228600" indent="-228600">
              <a:buAutoNum type="arabicPeriod" startAt="3"/>
            </a:pPr>
            <a:r>
              <a:rPr lang="en-US" sz="1200" kern="1200" baseline="0" dirty="0" smtClean="0">
                <a:solidFill>
                  <a:schemeClr val="tx1"/>
                </a:solidFill>
                <a:latin typeface="Times" pitchFamily="34" charset="0"/>
                <a:ea typeface="MS PGothic" pitchFamily="34" charset="-128"/>
                <a:cs typeface="ＭＳ Ｐゴシック" pitchFamily="36" charset="-128"/>
              </a:rPr>
              <a:t>IFAC – International Federation of Accountants – Endorsement/recognition of The Standards </a:t>
            </a:r>
          </a:p>
          <a:p>
            <a:pPr marL="228600" indent="-228600">
              <a:buAutoNum type="arabicPeriod" startAt="3"/>
            </a:pPr>
            <a:endParaRPr lang="en-US" sz="1200" kern="1200" baseline="0" dirty="0" smtClean="0">
              <a:solidFill>
                <a:schemeClr val="tx1"/>
              </a:solidFill>
              <a:latin typeface="Times" pitchFamily="34" charset="0"/>
              <a:ea typeface="MS PGothic" pitchFamily="34" charset="-128"/>
              <a:cs typeface="ＭＳ Ｐゴシック" pitchFamily="36" charset="-128"/>
            </a:endParaRPr>
          </a:p>
          <a:p>
            <a:pPr marL="228600" indent="-228600">
              <a:buAutoNum type="arabicPeriod" startAt="3"/>
            </a:pPr>
            <a:r>
              <a:rPr lang="en-US" sz="1200" kern="1200" baseline="0" dirty="0" smtClean="0">
                <a:solidFill>
                  <a:schemeClr val="tx1"/>
                </a:solidFill>
                <a:latin typeface="Times" pitchFamily="34" charset="0"/>
                <a:ea typeface="MS PGothic" pitchFamily="34" charset="-128"/>
                <a:cs typeface="ＭＳ Ｐゴシック" pitchFamily="36" charset="-128"/>
              </a:rPr>
              <a:t>OECD – Organization for Economic Cooperation and Development – Influence public sector and corporate governance and risk management initiatives.</a:t>
            </a:r>
          </a:p>
          <a:p>
            <a:pPr marL="228600" indent="-228600">
              <a:buAutoNum type="arabicPeriod" startAt="3"/>
            </a:pPr>
            <a:endParaRPr lang="en-US" sz="1200" kern="1200" baseline="0" dirty="0" smtClean="0">
              <a:solidFill>
                <a:schemeClr val="tx1"/>
              </a:solidFill>
              <a:latin typeface="Times" pitchFamily="34" charset="0"/>
              <a:ea typeface="MS PGothic" pitchFamily="34" charset="-128"/>
              <a:cs typeface="ＭＳ Ｐゴシック" pitchFamily="36" charset="-128"/>
            </a:endParaRPr>
          </a:p>
          <a:p>
            <a:pPr marL="228600" indent="-228600">
              <a:buAutoNum type="arabicPeriod" startAt="3"/>
            </a:pPr>
            <a:r>
              <a:rPr lang="en-US" sz="1200" kern="1200" baseline="0" dirty="0" smtClean="0">
                <a:solidFill>
                  <a:schemeClr val="tx1"/>
                </a:solidFill>
                <a:latin typeface="Times" pitchFamily="34" charset="0"/>
                <a:ea typeface="MS PGothic" pitchFamily="34" charset="-128"/>
                <a:cs typeface="ＭＳ Ｐゴシック" pitchFamily="36" charset="-128"/>
              </a:rPr>
              <a:t>INTOSAI – International Organization of Supreme Audit Institutions – Endorsement/recognition of The Standards within Supreme Audit Institutions and influencing standards/guidance being developed by INTOSAI. </a:t>
            </a:r>
          </a:p>
          <a:p>
            <a:pPr marL="228600" indent="-228600">
              <a:buAutoNum type="arabicPeriod" startAt="3"/>
            </a:pPr>
            <a:endParaRPr lang="en-US" sz="1200" kern="1200" baseline="0" dirty="0" smtClean="0">
              <a:solidFill>
                <a:schemeClr val="tx1"/>
              </a:solidFill>
              <a:latin typeface="Times" pitchFamily="34" charset="0"/>
              <a:ea typeface="MS PGothic" pitchFamily="34" charset="-128"/>
              <a:cs typeface="ＭＳ Ｐゴシック" pitchFamily="36" charset="-128"/>
            </a:endParaRPr>
          </a:p>
          <a:p>
            <a:pPr marL="228600" indent="-228600">
              <a:buAutoNum type="arabicPeriod" startAt="3"/>
            </a:pPr>
            <a:r>
              <a:rPr lang="en-US" sz="1200" kern="1200" baseline="0" dirty="0" smtClean="0">
                <a:solidFill>
                  <a:schemeClr val="tx1"/>
                </a:solidFill>
                <a:latin typeface="Times" pitchFamily="34" charset="0"/>
                <a:ea typeface="MS PGothic" pitchFamily="34" charset="-128"/>
                <a:cs typeface="ＭＳ Ｐゴシック" pitchFamily="36" charset="-128"/>
              </a:rPr>
              <a:t>BASEL - Basel Committee on Banking Supervision – Influencing guidance from an internal auditing perspective. </a:t>
            </a:r>
          </a:p>
          <a:p>
            <a:pPr marL="228600" indent="-228600">
              <a:buAutoNum type="arabicPeriod" startAt="3"/>
            </a:pPr>
            <a:endParaRPr lang="en-US" sz="1200" kern="1200" baseline="0" dirty="0" smtClean="0">
              <a:solidFill>
                <a:schemeClr val="tx1"/>
              </a:solidFill>
              <a:latin typeface="Times" pitchFamily="34" charset="0"/>
              <a:ea typeface="MS PGothic" pitchFamily="34" charset="-128"/>
              <a:cs typeface="ＭＳ Ｐゴシック" pitchFamily="36" charset="-128"/>
            </a:endParaRPr>
          </a:p>
          <a:p>
            <a:pPr marL="228600" indent="-228600">
              <a:buAutoNum type="arabicPeriod" startAt="3"/>
            </a:pPr>
            <a:r>
              <a:rPr lang="en-US" sz="1200" kern="1200" baseline="0" dirty="0" smtClean="0">
                <a:solidFill>
                  <a:schemeClr val="tx1"/>
                </a:solidFill>
                <a:latin typeface="Times" pitchFamily="34" charset="0"/>
                <a:ea typeface="MS PGothic" pitchFamily="34" charset="-128"/>
                <a:cs typeface="ＭＳ Ｐゴシック" pitchFamily="36" charset="-128"/>
              </a:rPr>
              <a:t>ISO – International Organization for Standardization – Monitoring the issue of guidance related to risk management and corporate governance to influence from an internal auditing perspective. </a:t>
            </a:r>
          </a:p>
          <a:p>
            <a:pPr marL="228600" indent="-228600">
              <a:buAutoNum type="arabicPeriod" startAt="3"/>
            </a:pPr>
            <a:endParaRPr lang="en-US" sz="1200" kern="1200" baseline="0" dirty="0" smtClean="0">
              <a:solidFill>
                <a:schemeClr val="tx1"/>
              </a:solidFill>
              <a:latin typeface="Times" pitchFamily="34" charset="0"/>
              <a:ea typeface="MS PGothic" pitchFamily="34" charset="-128"/>
              <a:cs typeface="ＭＳ Ｐゴシック" pitchFamily="36" charset="-128"/>
            </a:endParaRPr>
          </a:p>
          <a:p>
            <a:pPr marL="228600" indent="-228600">
              <a:buAutoNum type="arabicPeriod" startAt="3"/>
            </a:pPr>
            <a:r>
              <a:rPr lang="en-US" sz="1200" kern="1200" baseline="0" dirty="0" smtClean="0">
                <a:solidFill>
                  <a:schemeClr val="tx1"/>
                </a:solidFill>
                <a:latin typeface="Times" pitchFamily="34" charset="0"/>
                <a:ea typeface="MS PGothic" pitchFamily="34" charset="-128"/>
                <a:cs typeface="ＭＳ Ｐゴシック" pitchFamily="36" charset="-128"/>
              </a:rPr>
              <a:t>ACCA – Association of Chartered Certified Accountants – Monitoring activities for potential opportunity to collaborate on initiatives related to internal auditing.</a:t>
            </a:r>
          </a:p>
          <a:p>
            <a:pPr marL="228600" indent="-228600">
              <a:buAutoNum type="arabicPeriod" startAt="3"/>
            </a:pPr>
            <a:endParaRPr lang="en-US" sz="1200" kern="1200" baseline="0" dirty="0" smtClean="0">
              <a:solidFill>
                <a:schemeClr val="tx1"/>
              </a:solidFill>
              <a:latin typeface="Times" pitchFamily="34" charset="0"/>
              <a:ea typeface="MS PGothic" pitchFamily="34" charset="-128"/>
              <a:cs typeface="ＭＳ Ｐゴシック" pitchFamily="36" charset="-128"/>
            </a:endParaRPr>
          </a:p>
          <a:p>
            <a:pPr marL="228600" indent="-228600">
              <a:buAutoNum type="arabicPeriod" startAt="3"/>
            </a:pPr>
            <a:r>
              <a:rPr lang="en-US" sz="1200" kern="1200" baseline="0" dirty="0" smtClean="0">
                <a:solidFill>
                  <a:schemeClr val="tx1"/>
                </a:solidFill>
                <a:latin typeface="Times" pitchFamily="34" charset="0"/>
                <a:ea typeface="MS PGothic" pitchFamily="34" charset="-128"/>
                <a:cs typeface="ＭＳ Ｐゴシック" pitchFamily="36" charset="-128"/>
              </a:rPr>
              <a:t>IMF – International Monetary Fund - Monitoring activities for potential opportunity to collaborate on initiatives related to internal auditing.</a:t>
            </a:r>
          </a:p>
          <a:p>
            <a:pPr marL="228600" indent="-228600">
              <a:buAutoNum type="arabicPeriod" startAt="3"/>
            </a:pPr>
            <a:endParaRPr lang="en-US" sz="1200" kern="1200" baseline="0" dirty="0" smtClean="0">
              <a:solidFill>
                <a:schemeClr val="tx1"/>
              </a:solidFill>
              <a:latin typeface="Times" pitchFamily="34" charset="0"/>
              <a:ea typeface="MS PGothic" pitchFamily="34" charset="-128"/>
              <a:cs typeface="ＭＳ Ｐゴシック" pitchFamily="36" charset="-128"/>
            </a:endParaRPr>
          </a:p>
          <a:p>
            <a:pPr marL="228600" indent="-228600">
              <a:buAutoNum type="arabicPeriod" startAt="3"/>
            </a:pPr>
            <a:r>
              <a:rPr lang="en-US" sz="1200" kern="1200" baseline="0" dirty="0" smtClean="0">
                <a:solidFill>
                  <a:schemeClr val="tx1"/>
                </a:solidFill>
                <a:latin typeface="Times" pitchFamily="34" charset="0"/>
                <a:ea typeface="MS PGothic" pitchFamily="34" charset="-128"/>
                <a:cs typeface="ＭＳ Ｐゴシック" pitchFamily="36" charset="-128"/>
              </a:rPr>
              <a:t> IOSCO – International Association of Securities Commission - Monitoring activities for potential opportunity to collaborate on initiatives related to internal auditing.</a:t>
            </a:r>
          </a:p>
          <a:p>
            <a:pPr marL="228600" indent="-228600">
              <a:buAutoNum type="arabicPeriod" startAt="3"/>
            </a:pPr>
            <a:endParaRPr lang="en-US" sz="1200" kern="1200" baseline="0" dirty="0" smtClean="0">
              <a:solidFill>
                <a:schemeClr val="tx1"/>
              </a:solidFill>
              <a:latin typeface="Times" pitchFamily="34" charset="0"/>
              <a:ea typeface="MS PGothic" pitchFamily="34" charset="-128"/>
              <a:cs typeface="ＭＳ Ｐゴシック" pitchFamily="36" charset="-128"/>
            </a:endParaRPr>
          </a:p>
          <a:p>
            <a:pPr marL="228600" indent="-228600">
              <a:buAutoNum type="arabicPeriod" startAt="3"/>
            </a:pPr>
            <a:r>
              <a:rPr lang="en-US" sz="1200" kern="1200" baseline="0" dirty="0" smtClean="0">
                <a:solidFill>
                  <a:schemeClr val="tx1"/>
                </a:solidFill>
                <a:latin typeface="Times" pitchFamily="34" charset="0"/>
                <a:ea typeface="MS PGothic" pitchFamily="34" charset="-128"/>
                <a:cs typeface="ＭＳ Ｐゴシック" pitchFamily="36" charset="-128"/>
              </a:rPr>
              <a:t> World Bank - Monitoring activities for potential opportunity to collaborate on initiatives related to internal auditing.</a:t>
            </a:r>
          </a:p>
          <a:p>
            <a:pPr marL="228600" indent="-228600">
              <a:buAutoNum type="arabicPeriod" startAt="3"/>
            </a:pPr>
            <a:endParaRPr lang="en-US" sz="1200" kern="1200" baseline="0" dirty="0" smtClean="0">
              <a:solidFill>
                <a:schemeClr val="tx1"/>
              </a:solidFill>
              <a:latin typeface="Times" pitchFamily="34" charset="0"/>
              <a:ea typeface="MS PGothic" pitchFamily="34" charset="-128"/>
              <a:cs typeface="ＭＳ Ｐゴシック" pitchFamily="36" charset="-128"/>
            </a:endParaRPr>
          </a:p>
          <a:p>
            <a:pPr marL="228600" indent="-228600">
              <a:buAutoNum type="arabicPeriod" startAt="3"/>
            </a:pPr>
            <a:r>
              <a:rPr lang="en-US" sz="1200" kern="1200" baseline="0" dirty="0" smtClean="0">
                <a:solidFill>
                  <a:schemeClr val="tx1"/>
                </a:solidFill>
                <a:latin typeface="Times" pitchFamily="34" charset="0"/>
                <a:ea typeface="MS PGothic" pitchFamily="34" charset="-128"/>
                <a:cs typeface="ＭＳ Ｐゴシック" pitchFamily="36" charset="-128"/>
              </a:rPr>
              <a:t> ICFM -International Consortium of Government Financial Managers – Member of the Board of Directors with the objective of influencing internal auditing initiatives within the global Government Financial Manager community.   </a:t>
            </a:r>
          </a:p>
          <a:p>
            <a:pPr marL="228600" indent="-228600">
              <a:buAutoNum type="arabicPeriod" startAt="3"/>
            </a:pPr>
            <a:endParaRPr lang="en-US" sz="1200" kern="1200" baseline="0" dirty="0" smtClean="0">
              <a:solidFill>
                <a:schemeClr val="tx1"/>
              </a:solidFill>
              <a:latin typeface="Times" pitchFamily="34" charset="0"/>
              <a:ea typeface="MS PGothic" pitchFamily="34" charset="-128"/>
              <a:cs typeface="ＭＳ Ｐゴシック" pitchFamily="36" charset="-128"/>
            </a:endParaRPr>
          </a:p>
          <a:p>
            <a:pPr marL="228600" indent="-228600">
              <a:buAutoNum type="arabicPeriod" startAt="3"/>
            </a:pPr>
            <a:r>
              <a:rPr lang="en-US" sz="1200" kern="1200" baseline="0" dirty="0" smtClean="0">
                <a:solidFill>
                  <a:schemeClr val="tx1"/>
                </a:solidFill>
                <a:latin typeface="Times" pitchFamily="34" charset="0"/>
                <a:ea typeface="MS PGothic" pitchFamily="34" charset="-128"/>
                <a:cs typeface="ＭＳ Ｐゴシック" pitchFamily="36" charset="-128"/>
              </a:rPr>
              <a:t> ISACA – Information Security Audit and Control Association – Collaboration efforts with the objective of supporting the global internal auditing profession. </a:t>
            </a:r>
          </a:p>
          <a:p>
            <a:endParaRPr lang="en-US" dirty="0"/>
          </a:p>
        </p:txBody>
      </p:sp>
      <p:sp>
        <p:nvSpPr>
          <p:cNvPr id="4" name="Slide Number Placeholder 3"/>
          <p:cNvSpPr>
            <a:spLocks noGrp="1"/>
          </p:cNvSpPr>
          <p:nvPr>
            <p:ph type="sldNum" sz="quarter" idx="10"/>
          </p:nvPr>
        </p:nvSpPr>
        <p:spPr/>
        <p:txBody>
          <a:bodyPr/>
          <a:lstStyle/>
          <a:p>
            <a:pPr>
              <a:defRPr/>
            </a:pPr>
            <a:fld id="{032CB4E1-2413-43E2-B75F-4D1513F68655}"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next for the profession that will</a:t>
            </a:r>
            <a:r>
              <a:rPr lang="en-US" baseline="0" dirty="0" smtClean="0"/>
              <a:t> guide what we do for our members and the internal auditing profession.  </a:t>
            </a:r>
            <a:endParaRPr lang="en-US" dirty="0"/>
          </a:p>
        </p:txBody>
      </p:sp>
      <p:sp>
        <p:nvSpPr>
          <p:cNvPr id="4" name="Slide Number Placeholder 3"/>
          <p:cNvSpPr>
            <a:spLocks noGrp="1"/>
          </p:cNvSpPr>
          <p:nvPr>
            <p:ph type="sldNum" sz="quarter" idx="10"/>
          </p:nvPr>
        </p:nvSpPr>
        <p:spPr/>
        <p:txBody>
          <a:bodyPr/>
          <a:lstStyle/>
          <a:p>
            <a:pPr>
              <a:defRPr/>
            </a:pPr>
            <a:fld id="{032CB4E1-2413-43E2-B75F-4D1513F68655}"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3971929" y="8831267"/>
            <a:ext cx="3038475" cy="465137"/>
          </a:xfrm>
          <a:prstGeom prst="rect">
            <a:avLst/>
          </a:prstGeom>
          <a:noFill/>
          <a:ln>
            <a:miter lim="800000"/>
            <a:headEnd/>
            <a:tailEnd/>
          </a:ln>
        </p:spPr>
        <p:txBody>
          <a:bodyPr lIns="93157" tIns="46581" rIns="93157" bIns="46581"/>
          <a:lstStyle/>
          <a:p>
            <a:fld id="{2F7DF8BE-429D-4A97-8D1D-620022EAD95A}" type="slidenum">
              <a:rPr lang="en-US"/>
              <a:pPr/>
              <a:t>21</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2CB4E1-2413-43E2-B75F-4D1513F68655}"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defRPr/>
            </a:pPr>
            <a:r>
              <a:rPr lang="en-US" sz="1400" dirty="0"/>
              <a:t>The Core purpose identifies the big picture – why the organization will or should not exist 10 to 30 years into the future. What sense of purpose will motivate members to dedicate their creative energies to The IIA and its efforts over a long period of time?</a:t>
            </a:r>
          </a:p>
          <a:p>
            <a:pPr>
              <a:defRPr/>
            </a:pPr>
            <a:r>
              <a:rPr lang="en-US" sz="1400" dirty="0"/>
              <a:t>As you can see on the screen, the </a:t>
            </a:r>
            <a:r>
              <a:rPr lang="en-US" sz="1400" dirty="0" smtClean="0"/>
              <a:t>core purpose of The IIA is simple</a:t>
            </a:r>
            <a:r>
              <a:rPr lang="en-US" sz="1400" dirty="0"/>
              <a:t>:  To advance the profession and its value around the world.</a:t>
            </a:r>
          </a:p>
          <a:p>
            <a:pPr>
              <a:defRPr/>
            </a:pPr>
            <a:endParaRPr lang="en-US" sz="1400" dirty="0"/>
          </a:p>
          <a:p>
            <a:pPr>
              <a:defRPr/>
            </a:pPr>
            <a:r>
              <a:rPr lang="en-US" sz="1400" dirty="0"/>
              <a:t>The </a:t>
            </a:r>
            <a:r>
              <a:rPr lang="en-US" sz="1400" b="1" dirty="0"/>
              <a:t>10- to 15-year envisioned future</a:t>
            </a:r>
            <a:r>
              <a:rPr lang="en-US" sz="1400" dirty="0"/>
              <a:t> consists of a single, </a:t>
            </a:r>
            <a:r>
              <a:rPr lang="en-US" sz="1400" b="1" dirty="0"/>
              <a:t>big audacious goal (BAG) or vision</a:t>
            </a:r>
            <a:r>
              <a:rPr lang="en-US" sz="1400" dirty="0"/>
              <a:t>. Because it is “audacious” it represents a significant challenge, and its achievement will require all members, institutes, and committees to embrace it. It helps to set the direction for the succession of future three- to five-year strategic plans.</a:t>
            </a:r>
          </a:p>
          <a:p>
            <a:pPr>
              <a:defRPr/>
            </a:pPr>
            <a:r>
              <a:rPr lang="en-US" sz="1400" dirty="0"/>
              <a:t>I believe we all want to embrace the goal that “Internal audit professionals will be universally recognized as indispensible to effective governance, risk management, and control.”</a:t>
            </a:r>
          </a:p>
          <a:p>
            <a:pPr>
              <a:defRPr/>
            </a:pPr>
            <a:endParaRPr lang="en-US" dirty="0" smtClean="0"/>
          </a:p>
        </p:txBody>
      </p:sp>
      <p:sp>
        <p:nvSpPr>
          <p:cNvPr id="54276" name="Slide Number Placeholder 3"/>
          <p:cNvSpPr>
            <a:spLocks noGrp="1"/>
          </p:cNvSpPr>
          <p:nvPr>
            <p:ph type="sldNum" sz="quarter" idx="5"/>
          </p:nvPr>
        </p:nvSpPr>
        <p:spPr>
          <a:noFill/>
        </p:spPr>
        <p:txBody>
          <a:bodyPr/>
          <a:lstStyle/>
          <a:p>
            <a:fld id="{275F0B29-467C-4166-B774-1E0EBF6EF297}" type="slidenum">
              <a:rPr lang="en-US" smtClean="0"/>
              <a:pPr/>
              <a:t>6</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2CB4E1-2413-43E2-B75F-4D1513F68655}"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2CB4E1-2413-43E2-B75F-4D1513F68655}"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pitchFamily="34" charset="0"/>
                <a:ea typeface="MS PGothic" pitchFamily="34" charset="-128"/>
                <a:cs typeface="ＭＳ Ｐゴシック" pitchFamily="36" charset="-128"/>
              </a:rPr>
              <a:t>The IIA is the global voice, acknowledged leader, principal educator, and recognized authority of the internal audit profession and maintains the International </a:t>
            </a:r>
            <a:r>
              <a:rPr lang="en-US" sz="1200" i="1" kern="1200" dirty="0" smtClean="0">
                <a:solidFill>
                  <a:schemeClr val="tx1"/>
                </a:solidFill>
                <a:latin typeface="Times" pitchFamily="34" charset="0"/>
                <a:ea typeface="MS PGothic" pitchFamily="34" charset="-128"/>
                <a:cs typeface="ＭＳ Ｐゴシック" pitchFamily="36" charset="-128"/>
              </a:rPr>
              <a:t>Standards</a:t>
            </a:r>
            <a:r>
              <a:rPr lang="en-US" sz="1200" kern="1200" dirty="0" smtClean="0">
                <a:solidFill>
                  <a:schemeClr val="tx1"/>
                </a:solidFill>
                <a:latin typeface="Times" pitchFamily="34" charset="0"/>
                <a:ea typeface="MS PGothic" pitchFamily="34" charset="-128"/>
                <a:cs typeface="ＭＳ Ｐゴシック" pitchFamily="36" charset="-128"/>
              </a:rPr>
              <a:t> for the Professional Practice of Internal Auditing (</a:t>
            </a:r>
            <a:r>
              <a:rPr lang="en-US" sz="1200" i="1" kern="1200" dirty="0" smtClean="0">
                <a:solidFill>
                  <a:schemeClr val="tx1"/>
                </a:solidFill>
                <a:latin typeface="Times" pitchFamily="34" charset="0"/>
                <a:ea typeface="MS PGothic" pitchFamily="34" charset="-128"/>
                <a:cs typeface="ＭＳ Ｐゴシック" pitchFamily="36" charset="-128"/>
              </a:rPr>
              <a:t>Standards</a:t>
            </a:r>
            <a:r>
              <a:rPr lang="en-US" sz="1200" kern="1200" dirty="0" smtClean="0">
                <a:solidFill>
                  <a:schemeClr val="tx1"/>
                </a:solidFill>
                <a:latin typeface="Times" pitchFamily="34" charset="0"/>
                <a:ea typeface="MS PGothic" pitchFamily="34" charset="-128"/>
                <a:cs typeface="ＭＳ Ｐゴシック" pitchFamily="36" charset="-128"/>
              </a:rPr>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32CB4E1-2413-43E2-B75F-4D1513F68655}"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Times" pitchFamily="34" charset="0"/>
                <a:ea typeface="MS PGothic" pitchFamily="34" charset="-128"/>
                <a:cs typeface="ＭＳ Ｐゴシック" pitchFamily="36" charset="-128"/>
              </a:rPr>
              <a:t>The IIA provides comprehensive guidance for the profession through its globally acknowledged International Professional Practices Framework (IPPF). The IPPF comprises the official Definition of Internal Auditing, the International Standards for the Professional Practice of Internal Auditing (Standards) included in Attachment A, the Code of Ethics, Practice Advisories, Position Papers, and Practice Guides. Thus, internal auditors everywhere speak the same professional language and universally hold themselves accountable to adherence to a common set of standards and guidance.  Globally, the IPPF has been formally adopted as part of several industry and country-specific regulations. </a:t>
            </a:r>
            <a:endParaRPr lang="en-US" sz="1200" kern="1200" dirty="0" smtClean="0">
              <a:solidFill>
                <a:schemeClr val="tx1"/>
              </a:solidFill>
              <a:latin typeface="Times" pitchFamily="34" charset="0"/>
              <a:ea typeface="MS PGothic" pitchFamily="34" charset="-128"/>
              <a:cs typeface="ＭＳ Ｐゴシック" pitchFamily="36" charset="-128"/>
            </a:endParaRPr>
          </a:p>
          <a:p>
            <a:r>
              <a:rPr lang="en-US" sz="1200" i="0" kern="1200" dirty="0" smtClean="0">
                <a:solidFill>
                  <a:schemeClr val="tx1"/>
                </a:solidFill>
                <a:latin typeface="Times" pitchFamily="34" charset="0"/>
                <a:ea typeface="MS PGothic" pitchFamily="34" charset="-128"/>
                <a:cs typeface="ＭＳ Ｐゴシック" pitchFamily="36" charset="-128"/>
              </a:rPr>
              <a:t> </a:t>
            </a:r>
            <a:endParaRPr lang="en-US" sz="1200" kern="1200" dirty="0" smtClean="0">
              <a:solidFill>
                <a:schemeClr val="tx1"/>
              </a:solidFill>
              <a:latin typeface="Times" pitchFamily="34" charset="0"/>
              <a:ea typeface="MS PGothic" pitchFamily="34" charset="-128"/>
              <a:cs typeface="ＭＳ Ｐゴシック" pitchFamily="36" charset="-128"/>
            </a:endParaRPr>
          </a:p>
          <a:p>
            <a:r>
              <a:rPr lang="en-US" sz="1200" i="1" kern="1200" dirty="0" smtClean="0">
                <a:solidFill>
                  <a:schemeClr val="tx1"/>
                </a:solidFill>
                <a:latin typeface="Times" pitchFamily="34" charset="0"/>
                <a:ea typeface="MS PGothic" pitchFamily="34" charset="-128"/>
                <a:cs typeface="ＭＳ Ｐゴシック" pitchFamily="36" charset="-128"/>
              </a:rPr>
              <a:t>To be effective and provide the utmost value in assuring effective governance, risk management and control; internal auditors worldwide make a commitment to professionalism by practicing in accordance with the Standards. The Standards, along with the Definition of Internal Auditing and the Code of Ethics, form the mandatory guidance for all seeking to practice the profession of internal auditing. Complimented by the strongly recommended Practice Guides, Practice Advisories and Position Papers, the entire IPPF is assessed, evaluated and enhanced on a continuous basis.</a:t>
            </a:r>
            <a:endParaRPr lang="en-US" sz="1200" kern="1200" dirty="0" smtClean="0">
              <a:solidFill>
                <a:schemeClr val="tx1"/>
              </a:solidFill>
              <a:latin typeface="Times" pitchFamily="34" charset="0"/>
              <a:ea typeface="MS PGothic" pitchFamily="34" charset="-128"/>
              <a:cs typeface="ＭＳ Ｐゴシック" pitchFamily="36" charset="-128"/>
            </a:endParaRPr>
          </a:p>
          <a:p>
            <a:endParaRPr lang="en-US" dirty="0"/>
          </a:p>
        </p:txBody>
      </p:sp>
      <p:sp>
        <p:nvSpPr>
          <p:cNvPr id="4" name="Slide Number Placeholder 3"/>
          <p:cNvSpPr>
            <a:spLocks noGrp="1"/>
          </p:cNvSpPr>
          <p:nvPr>
            <p:ph type="sldNum" sz="quarter" idx="10"/>
          </p:nvPr>
        </p:nvSpPr>
        <p:spPr/>
        <p:txBody>
          <a:bodyPr/>
          <a:lstStyle/>
          <a:p>
            <a:pPr>
              <a:defRPr/>
            </a:pPr>
            <a:fld id="{032CB4E1-2413-43E2-B75F-4D1513F68655}"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Times" pitchFamily="34" charset="0"/>
                <a:ea typeface="MS PGothic" pitchFamily="34" charset="-128"/>
                <a:cs typeface="ＭＳ Ｐゴシック" pitchFamily="36" charset="-128"/>
              </a:rPr>
              <a:t>The IIA is globally recognized as the acknowledged leader, chief advocate and principle educator for internal audit.  A trustworthy global guidance–setting body, The IIA provides internal audit professionals worldwide with authoritative guidance. </a:t>
            </a:r>
            <a:endParaRPr lang="en-US" sz="1200" kern="1200" dirty="0" smtClean="0">
              <a:solidFill>
                <a:schemeClr val="tx1"/>
              </a:solidFill>
              <a:latin typeface="Times" pitchFamily="34" charset="0"/>
              <a:ea typeface="MS PGothic" pitchFamily="34" charset="-128"/>
              <a:cs typeface="ＭＳ Ｐゴシック" pitchFamily="36" charset="-128"/>
            </a:endParaRPr>
          </a:p>
          <a:p>
            <a:r>
              <a:rPr lang="en-US" sz="1200" kern="1200" dirty="0" smtClean="0">
                <a:solidFill>
                  <a:schemeClr val="tx1"/>
                </a:solidFill>
                <a:latin typeface="Times" pitchFamily="34" charset="0"/>
                <a:ea typeface="MS PGothic" pitchFamily="34" charset="-128"/>
                <a:cs typeface="ＭＳ Ｐゴシック" pitchFamily="36" charset="-128"/>
              </a:rPr>
              <a:t> </a:t>
            </a:r>
          </a:p>
          <a:p>
            <a:r>
              <a:rPr lang="en-US" sz="1200" kern="1200" dirty="0" smtClean="0">
                <a:solidFill>
                  <a:schemeClr val="tx1"/>
                </a:solidFill>
                <a:latin typeface="Times" pitchFamily="34" charset="0"/>
                <a:ea typeface="MS PGothic" pitchFamily="34" charset="-128"/>
                <a:cs typeface="ＭＳ Ｐゴシック" pitchFamily="36" charset="-128"/>
              </a:rPr>
              <a:t>The review and development of the </a:t>
            </a:r>
            <a:r>
              <a:rPr lang="en-US" sz="1200" i="1" kern="1200" dirty="0" smtClean="0">
                <a:solidFill>
                  <a:schemeClr val="tx1"/>
                </a:solidFill>
                <a:latin typeface="Times" pitchFamily="34" charset="0"/>
                <a:ea typeface="MS PGothic" pitchFamily="34" charset="-128"/>
                <a:cs typeface="ＭＳ Ｐゴシック" pitchFamily="36" charset="-128"/>
              </a:rPr>
              <a:t>Standards</a:t>
            </a:r>
            <a:r>
              <a:rPr lang="en-US" sz="1200" i="0" kern="1200" dirty="0" smtClean="0">
                <a:solidFill>
                  <a:schemeClr val="tx1"/>
                </a:solidFill>
                <a:latin typeface="Times" pitchFamily="34" charset="0"/>
                <a:ea typeface="MS PGothic" pitchFamily="34" charset="-128"/>
                <a:cs typeface="ＭＳ Ｐゴシック" pitchFamily="36" charset="-128"/>
              </a:rPr>
              <a:t> </a:t>
            </a:r>
            <a:r>
              <a:rPr lang="en-US" sz="1200" kern="1200" dirty="0" smtClean="0">
                <a:solidFill>
                  <a:schemeClr val="tx1"/>
                </a:solidFill>
                <a:latin typeface="Times" pitchFamily="34" charset="0"/>
                <a:ea typeface="MS PGothic" pitchFamily="34" charset="-128"/>
                <a:cs typeface="ＭＳ Ｐゴシック" pitchFamily="36" charset="-128"/>
              </a:rPr>
              <a:t>is an ongoing process. As part of the IPPF due process, the </a:t>
            </a:r>
            <a:r>
              <a:rPr lang="en-US" sz="1200" i="1" kern="1200" dirty="0" smtClean="0">
                <a:solidFill>
                  <a:schemeClr val="tx1"/>
                </a:solidFill>
                <a:latin typeface="Times" pitchFamily="34" charset="0"/>
                <a:ea typeface="MS PGothic" pitchFamily="34" charset="-128"/>
                <a:cs typeface="ＭＳ Ｐゴシック" pitchFamily="36" charset="-128"/>
              </a:rPr>
              <a:t>Standards</a:t>
            </a:r>
            <a:r>
              <a:rPr lang="en-US" sz="1200" kern="1200" dirty="0" smtClean="0">
                <a:solidFill>
                  <a:schemeClr val="tx1"/>
                </a:solidFill>
                <a:latin typeface="Times" pitchFamily="34" charset="0"/>
                <a:ea typeface="MS PGothic" pitchFamily="34" charset="-128"/>
                <a:cs typeface="ＭＳ Ｐゴシック" pitchFamily="36" charset="-128"/>
              </a:rPr>
              <a:t> must be reviewed at least once every three years in order to remain current, relevant, and timely. The International Internal Audit Standards Board (IIASB) engages in extensive consultation and discussion prior to issuing the </a:t>
            </a:r>
            <a:r>
              <a:rPr lang="en-US" sz="1200" i="1" kern="1200" dirty="0" smtClean="0">
                <a:solidFill>
                  <a:schemeClr val="tx1"/>
                </a:solidFill>
                <a:latin typeface="Times" pitchFamily="34" charset="0"/>
                <a:ea typeface="MS PGothic" pitchFamily="34" charset="-128"/>
                <a:cs typeface="ＭＳ Ｐゴシック" pitchFamily="36" charset="-128"/>
              </a:rPr>
              <a:t>Standards</a:t>
            </a:r>
            <a:r>
              <a:rPr lang="en-US" sz="1200" kern="1200" dirty="0" smtClean="0">
                <a:solidFill>
                  <a:schemeClr val="tx1"/>
                </a:solidFill>
                <a:latin typeface="Times" pitchFamily="34" charset="0"/>
                <a:ea typeface="MS PGothic" pitchFamily="34" charset="-128"/>
                <a:cs typeface="ＭＳ Ｐゴシック" pitchFamily="36" charset="-128"/>
              </a:rPr>
              <a:t>. This includes worldwide solicitation for public comment including internal auditing professionals and their stakeholders, through the exposure draft process. All exposure drafts are posted on The IIA's website as well as being distributed to all IIA Institutes.</a:t>
            </a:r>
          </a:p>
          <a:p>
            <a:r>
              <a:rPr lang="en-US" sz="1200" kern="1200" dirty="0" smtClean="0">
                <a:solidFill>
                  <a:schemeClr val="tx1"/>
                </a:solidFill>
                <a:latin typeface="Times" pitchFamily="34" charset="0"/>
                <a:ea typeface="MS PGothic" pitchFamily="34" charset="-128"/>
                <a:cs typeface="ＭＳ Ｐゴシック" pitchFamily="36" charset="-128"/>
              </a:rPr>
              <a:t> </a:t>
            </a:r>
          </a:p>
          <a:p>
            <a:r>
              <a:rPr lang="en-US" sz="1200" kern="1200" dirty="0" smtClean="0">
                <a:solidFill>
                  <a:schemeClr val="tx1"/>
                </a:solidFill>
                <a:latin typeface="Times" pitchFamily="34" charset="0"/>
                <a:ea typeface="MS PGothic" pitchFamily="34" charset="-128"/>
                <a:cs typeface="ＭＳ Ｐゴシック" pitchFamily="36" charset="-128"/>
              </a:rPr>
              <a:t>In order to promote inclusiveness, transparency, and other qualities that increase internal audit stakeholders’ confidence that the outputs of standard-and guidance-setting committees are in the public interest, the IPPF Oversight Council (IPPFOC) was established in October 2010. Its mission is to evaluate and advise on the adequacy and appropriateness of The IIA’s standard-and guidance-setting processes. </a:t>
            </a:r>
          </a:p>
          <a:p>
            <a:r>
              <a:rPr lang="en-US" sz="1200" kern="1200" dirty="0" smtClean="0">
                <a:solidFill>
                  <a:schemeClr val="tx1"/>
                </a:solidFill>
                <a:latin typeface="Times" pitchFamily="34" charset="0"/>
                <a:ea typeface="MS PGothic" pitchFamily="34" charset="-128"/>
                <a:cs typeface="ＭＳ Ｐゴシック" pitchFamily="36" charset="-128"/>
              </a:rPr>
              <a:t> </a:t>
            </a:r>
          </a:p>
          <a:p>
            <a:r>
              <a:rPr lang="en-US" sz="1200" kern="1200" dirty="0" smtClean="0">
                <a:solidFill>
                  <a:schemeClr val="tx1"/>
                </a:solidFill>
                <a:latin typeface="Times" pitchFamily="34" charset="0"/>
                <a:ea typeface="MS PGothic" pitchFamily="34" charset="-128"/>
                <a:cs typeface="ＭＳ Ｐゴシック" pitchFamily="36" charset="-128"/>
              </a:rPr>
              <a:t>Appointed by The IIA Board of Directors, the stakeholder organizations serving on the council represent boards, management, public and private sector auditors, regulators and government authorities, investors, and international organizations.  Current members of the IPPFOC include representatives from the International Federation of Accountants (IFAC), National Association of Corporate Directors (NACD), International Organization of Supreme Audit Institutions (INTOSAI), World Bank and Organizations for Economic Cooperation and Development (OECD), being chaired by the fully independent representative from IFAC. </a:t>
            </a:r>
          </a:p>
          <a:p>
            <a:r>
              <a:rPr lang="en-US" sz="1200" kern="1200" dirty="0" smtClean="0">
                <a:solidFill>
                  <a:schemeClr val="tx1"/>
                </a:solidFill>
                <a:latin typeface="Times" pitchFamily="34" charset="0"/>
                <a:ea typeface="MS PGothic" pitchFamily="34" charset="-128"/>
                <a:cs typeface="ＭＳ Ｐゴシック" pitchFamily="36" charset="-128"/>
              </a:rPr>
              <a:t> </a:t>
            </a:r>
          </a:p>
          <a:p>
            <a:r>
              <a:rPr lang="en-US" sz="1200" kern="1200" dirty="0" smtClean="0">
                <a:solidFill>
                  <a:schemeClr val="tx1"/>
                </a:solidFill>
                <a:latin typeface="Times" pitchFamily="34" charset="0"/>
                <a:ea typeface="MS PGothic" pitchFamily="34" charset="-128"/>
                <a:cs typeface="ＭＳ Ｐゴシック" pitchFamily="36" charset="-128"/>
              </a:rPr>
              <a:t>Based on recommendations from the IPPFOC, in 2011 The IIA incorporated stakeholder input throughout the standard-setting process.  Currently The IIA Standards Board (IIASB) twenty-one person membership includes two members from representatives from stakeholder organizations, the Association of Chartered Certified Accountants (ACCA), and INTOSAI with representation from a total of fifteen different countries.  </a:t>
            </a:r>
          </a:p>
          <a:p>
            <a:r>
              <a:rPr lang="en-US" sz="1200" kern="1200" dirty="0" smtClean="0">
                <a:solidFill>
                  <a:schemeClr val="tx1"/>
                </a:solidFill>
                <a:latin typeface="Times" pitchFamily="34" charset="0"/>
                <a:ea typeface="MS PGothic" pitchFamily="34" charset="-128"/>
                <a:cs typeface="ＭＳ Ｐゴシック" pitchFamily="36" charset="-128"/>
              </a:rPr>
              <a:t> </a:t>
            </a:r>
          </a:p>
          <a:p>
            <a:r>
              <a:rPr lang="en-US" sz="1200" kern="1200" dirty="0" smtClean="0">
                <a:solidFill>
                  <a:schemeClr val="tx1"/>
                </a:solidFill>
                <a:latin typeface="Times" pitchFamily="34" charset="0"/>
                <a:ea typeface="MS PGothic" pitchFamily="34" charset="-128"/>
                <a:cs typeface="ＭＳ Ｐゴシック" pitchFamily="36" charset="-128"/>
              </a:rPr>
              <a:t>Notable, IPPFOC recommendations, among other important things, have resulted in the incorporation of an enhanced consultation process for future standard-setting.  The current review of the Definition of Internal Auditing began with a consultation process that included both internal audit practitioners and external stakeholders and the IIASB will continue to seek external stakeholder input in its future standard-setting. </a:t>
            </a:r>
          </a:p>
          <a:p>
            <a:r>
              <a:rPr lang="en-US" sz="1200" kern="1200" dirty="0" smtClean="0">
                <a:solidFill>
                  <a:schemeClr val="tx1"/>
                </a:solidFill>
                <a:latin typeface="Times" pitchFamily="34" charset="0"/>
                <a:ea typeface="MS PGothic" pitchFamily="34" charset="-128"/>
                <a:cs typeface="ＭＳ Ｐゴシック" pitchFamily="36" charset="-128"/>
              </a:rPr>
              <a:t>Additional information on the IPPFOC can be found The IIA’s website using the following link </a:t>
            </a:r>
            <a:r>
              <a:rPr lang="en-US" sz="1200" u="none" strike="noStrike" kern="1200" dirty="0" smtClean="0">
                <a:solidFill>
                  <a:schemeClr val="tx1"/>
                </a:solidFill>
                <a:latin typeface="Times" pitchFamily="34" charset="0"/>
                <a:ea typeface="MS PGothic" pitchFamily="34" charset="-128"/>
                <a:cs typeface="ＭＳ Ｐゴシック" pitchFamily="36" charset="-128"/>
                <a:hlinkClick r:id="rId3"/>
              </a:rPr>
              <a:t>IPPFOC Charter</a:t>
            </a:r>
            <a:r>
              <a:rPr lang="en-US" sz="1200" kern="1200" dirty="0" smtClean="0">
                <a:solidFill>
                  <a:schemeClr val="tx1"/>
                </a:solidFill>
                <a:latin typeface="Times" pitchFamily="34" charset="0"/>
                <a:ea typeface="MS PGothic" pitchFamily="34" charset="-128"/>
                <a:cs typeface="ＭＳ Ｐゴシック" pitchFamily="36" charset="-128"/>
              </a:rPr>
              <a:t>.</a:t>
            </a:r>
          </a:p>
          <a:p>
            <a:endParaRPr lang="en-US" dirty="0"/>
          </a:p>
        </p:txBody>
      </p:sp>
      <p:sp>
        <p:nvSpPr>
          <p:cNvPr id="4" name="Slide Number Placeholder 3"/>
          <p:cNvSpPr>
            <a:spLocks noGrp="1"/>
          </p:cNvSpPr>
          <p:nvPr>
            <p:ph type="sldNum" sz="quarter" idx="10"/>
          </p:nvPr>
        </p:nvSpPr>
        <p:spPr/>
        <p:txBody>
          <a:bodyPr/>
          <a:lstStyle/>
          <a:p>
            <a:pPr>
              <a:defRPr/>
            </a:pPr>
            <a:fld id="{032CB4E1-2413-43E2-B75F-4D1513F68655}"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expected to be released in 2013 or early 2014</a:t>
            </a:r>
            <a:endParaRPr lang="en-US" dirty="0"/>
          </a:p>
        </p:txBody>
      </p:sp>
      <p:sp>
        <p:nvSpPr>
          <p:cNvPr id="4" name="Slide Number Placeholder 3"/>
          <p:cNvSpPr>
            <a:spLocks noGrp="1"/>
          </p:cNvSpPr>
          <p:nvPr>
            <p:ph type="sldNum" sz="quarter" idx="10"/>
          </p:nvPr>
        </p:nvSpPr>
        <p:spPr/>
        <p:txBody>
          <a:bodyPr/>
          <a:lstStyle/>
          <a:p>
            <a:pPr>
              <a:defRPr/>
            </a:pPr>
            <a:fld id="{032CB4E1-2413-43E2-B75F-4D1513F68655}"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031" descr="2012GRC-Primary"/>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34" descr="IIA-wht3"/>
          <p:cNvPicPr>
            <a:picLocks noChangeAspect="1" noChangeArrowheads="1"/>
          </p:cNvPicPr>
          <p:nvPr userDrawn="1"/>
        </p:nvPicPr>
        <p:blipFill>
          <a:blip r:embed="rId3"/>
          <a:srcRect/>
          <a:stretch>
            <a:fillRect/>
          </a:stretch>
        </p:blipFill>
        <p:spPr bwMode="auto">
          <a:xfrm>
            <a:off x="6162675" y="6161088"/>
            <a:ext cx="2587625" cy="485775"/>
          </a:xfrm>
          <a:prstGeom prst="rect">
            <a:avLst/>
          </a:prstGeom>
          <a:noFill/>
          <a:ln w="9525">
            <a:noFill/>
            <a:miter lim="800000"/>
            <a:headEnd/>
            <a:tailEnd/>
          </a:ln>
        </p:spPr>
      </p:pic>
      <p:sp>
        <p:nvSpPr>
          <p:cNvPr id="7" name="Rectangle 2"/>
          <p:cNvSpPr>
            <a:spLocks noGrp="1" noChangeArrowheads="1"/>
          </p:cNvSpPr>
          <p:nvPr>
            <p:ph type="ctrTitle"/>
          </p:nvPr>
        </p:nvSpPr>
        <p:spPr>
          <a:xfrm>
            <a:off x="2950719" y="415518"/>
            <a:ext cx="5740613" cy="3464195"/>
          </a:xfrm>
        </p:spPr>
        <p:txBody>
          <a:bodyPr/>
          <a:lstStyle>
            <a:lvl1pPr>
              <a:lnSpc>
                <a:spcPct val="90000"/>
              </a:lnSpc>
              <a:defRPr sz="4800">
                <a:solidFill>
                  <a:schemeClr val="tx1"/>
                </a:solidFill>
              </a:defRPr>
            </a:lvl1pPr>
          </a:lstStyle>
          <a:p>
            <a:r>
              <a:rPr lang="en-US" smtClean="0"/>
              <a:t>Click to edit Master title style</a:t>
            </a:r>
            <a:endParaRPr lang="en-US" dirty="0"/>
          </a:p>
        </p:txBody>
      </p:sp>
      <p:sp>
        <p:nvSpPr>
          <p:cNvPr id="5" name="Text Box 47"/>
          <p:cNvSpPr txBox="1">
            <a:spLocks noChangeArrowheads="1"/>
          </p:cNvSpPr>
          <p:nvPr userDrawn="1"/>
        </p:nvSpPr>
        <p:spPr bwMode="auto">
          <a:xfrm>
            <a:off x="330200" y="6239282"/>
            <a:ext cx="4459288" cy="276999"/>
          </a:xfrm>
          <a:prstGeom prst="rect">
            <a:avLst/>
          </a:prstGeom>
          <a:noFill/>
          <a:ln w="9525">
            <a:noFill/>
            <a:miter lim="800000"/>
            <a:headEnd/>
            <a:tailEnd/>
          </a:ln>
          <a:effectLst/>
        </p:spPr>
        <p:txBody>
          <a:bodyPr anchor="ctr">
            <a:spAutoFit/>
          </a:bodyPr>
          <a:lstStyle/>
          <a:p>
            <a:pPr eaLnBrk="0" hangingPunct="0">
              <a:defRPr/>
            </a:pPr>
            <a:r>
              <a:rPr lang="en-US" sz="1200" b="1" dirty="0" smtClean="0">
                <a:solidFill>
                  <a:schemeClr val="bg1"/>
                </a:solidFill>
                <a:latin typeface="Arial Narrow" charset="0"/>
                <a:ea typeface="ヒラギノ角ゴ Pro W3" pitchFamily="-60" charset="-128"/>
                <a:cs typeface="ヒラギノ角ゴ Pro W3" pitchFamily="-60" charset="-128"/>
              </a:rPr>
              <a:t>www.globaliia.org</a:t>
            </a:r>
            <a:endParaRPr lang="en-US" sz="1000" dirty="0">
              <a:solidFill>
                <a:schemeClr val="bg1"/>
              </a:solidFill>
              <a:latin typeface="Arial Narrow" charset="0"/>
              <a:ea typeface="Arial Narrow" charset="0"/>
              <a:cs typeface="Arial Narrow"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105" name="Picture 33" descr="NewBrand-Powerpoint Template-Title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981075" y="330200"/>
            <a:ext cx="7261225" cy="4521200"/>
          </a:xfrm>
        </p:spPr>
        <p:txBody>
          <a:bodyPr/>
          <a:lstStyle>
            <a:lvl1pPr>
              <a:lnSpc>
                <a:spcPct val="90000"/>
              </a:lnSpc>
              <a:defRPr sz="480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371600" y="4859867"/>
            <a:ext cx="6400800" cy="1066800"/>
          </a:xfrm>
        </p:spPr>
        <p:txBody>
          <a:bodyPr anchor="ctr"/>
          <a:lstStyle>
            <a:lvl1pPr marL="0" indent="0" algn="ctr">
              <a:lnSpc>
                <a:spcPct val="90000"/>
              </a:lnSpc>
              <a:buFontTx/>
              <a:buNone/>
              <a:defRPr i="1">
                <a:solidFill>
                  <a:schemeClr val="accent6"/>
                </a:solidFill>
                <a:latin typeface="Times" charset="0"/>
              </a:defRPr>
            </a:lvl1pPr>
          </a:lstStyle>
          <a:p>
            <a:r>
              <a:rPr lang="en-US" smtClean="0"/>
              <a:t>Click to edit Master subtitle style</a:t>
            </a:r>
            <a:endParaRPr lang="en-US" dirty="0"/>
          </a:p>
        </p:txBody>
      </p:sp>
      <p:sp>
        <p:nvSpPr>
          <p:cNvPr id="3102" name="Text Box 30"/>
          <p:cNvSpPr txBox="1">
            <a:spLocks noChangeArrowheads="1"/>
          </p:cNvSpPr>
          <p:nvPr/>
        </p:nvSpPr>
        <p:spPr bwMode="auto">
          <a:xfrm>
            <a:off x="530225" y="6294438"/>
            <a:ext cx="3327400" cy="461665"/>
          </a:xfrm>
          <a:prstGeom prst="rect">
            <a:avLst/>
          </a:prstGeom>
          <a:noFill/>
          <a:ln w="9525">
            <a:noFill/>
            <a:miter lim="800000"/>
            <a:headEnd/>
            <a:tailEnd/>
          </a:ln>
          <a:effectLst/>
        </p:spPr>
        <p:txBody>
          <a:bodyPr>
            <a:prstTxWarp prst="textNoShape">
              <a:avLst/>
            </a:prstTxWarp>
            <a:spAutoFit/>
          </a:bodyPr>
          <a:lstStyle/>
          <a:p>
            <a:pPr algn="l"/>
            <a:r>
              <a:rPr lang="en-US" sz="1200" u="sng" dirty="0" smtClean="0">
                <a:solidFill>
                  <a:schemeClr val="tx1"/>
                </a:solidFill>
                <a:latin typeface="Arial" charset="0"/>
              </a:rPr>
              <a:t>www.theiia.org</a:t>
            </a:r>
            <a:endParaRPr lang="en-US" sz="1200" u="sng" dirty="0">
              <a:solidFill>
                <a:schemeClr val="tx1"/>
              </a:solidFill>
              <a:latin typeface="Arial" charset="0"/>
            </a:endParaRPr>
          </a:p>
          <a:p>
            <a:pPr algn="l"/>
            <a:r>
              <a:rPr lang="en-US" sz="1200" u="sng" dirty="0" smtClean="0">
                <a:solidFill>
                  <a:schemeClr val="tx1"/>
                </a:solidFill>
                <a:latin typeface="Arial" charset="0"/>
              </a:rPr>
              <a:t>www.globaliia.org</a:t>
            </a:r>
          </a:p>
        </p:txBody>
      </p:sp>
      <p:pic>
        <p:nvPicPr>
          <p:cNvPr id="3106" name="Picture 34" descr="IIA-wht3"/>
          <p:cNvPicPr>
            <a:picLocks noChangeAspect="1" noChangeArrowheads="1"/>
          </p:cNvPicPr>
          <p:nvPr/>
        </p:nvPicPr>
        <p:blipFill>
          <a:blip r:embed="rId3"/>
          <a:srcRect/>
          <a:stretch>
            <a:fillRect/>
          </a:stretch>
        </p:blipFill>
        <p:spPr bwMode="auto">
          <a:xfrm>
            <a:off x="5938838" y="6184900"/>
            <a:ext cx="2587625" cy="485775"/>
          </a:xfrm>
          <a:prstGeom prst="rect">
            <a:avLst/>
          </a:prstGeom>
          <a:noFill/>
        </p:spPr>
      </p:pic>
      <p:pic>
        <p:nvPicPr>
          <p:cNvPr id="8" name="Picture 34" descr="IIA-wht3"/>
          <p:cNvPicPr>
            <a:picLocks noChangeAspect="1" noChangeArrowheads="1"/>
          </p:cNvPicPr>
          <p:nvPr userDrawn="1"/>
        </p:nvPicPr>
        <p:blipFill>
          <a:blip r:embed="rId3"/>
          <a:srcRect/>
          <a:stretch>
            <a:fillRect/>
          </a:stretch>
        </p:blipFill>
        <p:spPr bwMode="auto">
          <a:xfrm>
            <a:off x="5938838" y="6184900"/>
            <a:ext cx="2587625" cy="485775"/>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solidFill>
                  <a:schemeClr val="bg1"/>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89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89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Picture 7" descr="2012GRC-Secondary"/>
          <p:cNvPicPr>
            <a:picLocks noChangeAspect="1" noChangeArrowheads="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3894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34" descr="IIA-wht3"/>
          <p:cNvPicPr>
            <a:picLocks noChangeAspect="1" noChangeArrowheads="1"/>
          </p:cNvPicPr>
          <p:nvPr/>
        </p:nvPicPr>
        <p:blipFill>
          <a:blip r:embed="rId13"/>
          <a:srcRect/>
          <a:stretch>
            <a:fillRect/>
          </a:stretch>
        </p:blipFill>
        <p:spPr bwMode="auto">
          <a:xfrm>
            <a:off x="6162675" y="6161088"/>
            <a:ext cx="2587625" cy="485775"/>
          </a:xfrm>
          <a:prstGeom prst="rect">
            <a:avLst/>
          </a:prstGeom>
          <a:noFill/>
          <a:ln w="9525">
            <a:noFill/>
            <a:miter lim="800000"/>
            <a:headEnd/>
            <a:tailEnd/>
          </a:ln>
        </p:spPr>
      </p:pic>
      <p:sp>
        <p:nvSpPr>
          <p:cNvPr id="13" name="Text Box 47"/>
          <p:cNvSpPr txBox="1">
            <a:spLocks noChangeArrowheads="1"/>
          </p:cNvSpPr>
          <p:nvPr/>
        </p:nvSpPr>
        <p:spPr bwMode="auto">
          <a:xfrm>
            <a:off x="330200" y="6239282"/>
            <a:ext cx="4459288" cy="276999"/>
          </a:xfrm>
          <a:prstGeom prst="rect">
            <a:avLst/>
          </a:prstGeom>
          <a:noFill/>
          <a:ln w="9525">
            <a:noFill/>
            <a:miter lim="800000"/>
            <a:headEnd/>
            <a:tailEnd/>
          </a:ln>
          <a:effectLst/>
        </p:spPr>
        <p:txBody>
          <a:bodyPr anchor="ctr">
            <a:spAutoFit/>
          </a:bodyPr>
          <a:lstStyle/>
          <a:p>
            <a:pPr eaLnBrk="0" hangingPunct="0">
              <a:defRPr/>
            </a:pPr>
            <a:r>
              <a:rPr lang="en-US" sz="1200" b="1" dirty="0" smtClean="0">
                <a:solidFill>
                  <a:schemeClr val="bg1"/>
                </a:solidFill>
                <a:latin typeface="Arial Narrow" charset="0"/>
                <a:ea typeface="ヒラギノ角ゴ Pro W3" pitchFamily="-60" charset="-128"/>
                <a:cs typeface="ヒラギノ角ゴ Pro W3" pitchFamily="-60" charset="-128"/>
              </a:rPr>
              <a:t>www.globaliia.org</a:t>
            </a:r>
            <a:endParaRPr lang="en-US" sz="1000" dirty="0">
              <a:solidFill>
                <a:schemeClr val="bg1"/>
              </a:solidFill>
              <a:latin typeface="Arial Narrow" charset="0"/>
              <a:ea typeface="Arial Narrow" charset="0"/>
              <a:cs typeface="Arial Narrow" charset="0"/>
            </a:endParaRPr>
          </a:p>
        </p:txBody>
      </p:sp>
    </p:spTree>
  </p:cSld>
  <p:clrMap bg1="lt1" tx1="dk1" bg2="lt2" tx2="dk2" accent1="accent1" accent2="accent2" accent3="accent3" accent4="accent4" accent5="accent5" accent6="accent6" hlink="hlink" folHlink="folHlink"/>
  <p:sldLayoutIdLst>
    <p:sldLayoutId id="2147483702"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3" r:id="rId10"/>
  </p:sldLayoutIdLst>
  <p:txStyles>
    <p:titleStyle>
      <a:lvl1pPr algn="ctr" rtl="0" eaLnBrk="0" fontAlgn="base" hangingPunct="0">
        <a:spcBef>
          <a:spcPct val="0"/>
        </a:spcBef>
        <a:spcAft>
          <a:spcPct val="0"/>
        </a:spcAft>
        <a:defRPr sz="4000" b="1">
          <a:solidFill>
            <a:schemeClr val="bg2"/>
          </a:solidFill>
          <a:latin typeface="+mj-lt"/>
          <a:ea typeface="ヒラギノ角ゴ Pro W3" pitchFamily="-60" charset="-128"/>
          <a:cs typeface="ヒラギノ角ゴ Pro W3" pitchFamily="-60" charset="-128"/>
        </a:defRPr>
      </a:lvl1pPr>
      <a:lvl2pPr algn="ctr" rtl="0" eaLnBrk="0" fontAlgn="base" hangingPunct="0">
        <a:spcBef>
          <a:spcPct val="0"/>
        </a:spcBef>
        <a:spcAft>
          <a:spcPct val="0"/>
        </a:spcAft>
        <a:defRPr sz="4000" b="1">
          <a:solidFill>
            <a:schemeClr val="bg2"/>
          </a:solidFill>
          <a:latin typeface="Arial" charset="0"/>
          <a:ea typeface="ヒラギノ角ゴ Pro W3" pitchFamily="-60" charset="-128"/>
          <a:cs typeface="ヒラギノ角ゴ Pro W3" pitchFamily="-60" charset="-128"/>
        </a:defRPr>
      </a:lvl2pPr>
      <a:lvl3pPr algn="ctr" rtl="0" eaLnBrk="0" fontAlgn="base" hangingPunct="0">
        <a:spcBef>
          <a:spcPct val="0"/>
        </a:spcBef>
        <a:spcAft>
          <a:spcPct val="0"/>
        </a:spcAft>
        <a:defRPr sz="4000" b="1">
          <a:solidFill>
            <a:schemeClr val="bg2"/>
          </a:solidFill>
          <a:latin typeface="Arial" charset="0"/>
          <a:ea typeface="ヒラギノ角ゴ Pro W3" pitchFamily="-60" charset="-128"/>
          <a:cs typeface="ヒラギノ角ゴ Pro W3" pitchFamily="-60" charset="-128"/>
        </a:defRPr>
      </a:lvl3pPr>
      <a:lvl4pPr algn="ctr" rtl="0" eaLnBrk="0" fontAlgn="base" hangingPunct="0">
        <a:spcBef>
          <a:spcPct val="0"/>
        </a:spcBef>
        <a:spcAft>
          <a:spcPct val="0"/>
        </a:spcAft>
        <a:defRPr sz="4000" b="1">
          <a:solidFill>
            <a:schemeClr val="bg2"/>
          </a:solidFill>
          <a:latin typeface="Arial" charset="0"/>
          <a:ea typeface="ヒラギノ角ゴ Pro W3" pitchFamily="-60" charset="-128"/>
          <a:cs typeface="ヒラギノ角ゴ Pro W3" pitchFamily="-60" charset="-128"/>
        </a:defRPr>
      </a:lvl4pPr>
      <a:lvl5pPr algn="ctr" rtl="0" eaLnBrk="0" fontAlgn="base" hangingPunct="0">
        <a:spcBef>
          <a:spcPct val="0"/>
        </a:spcBef>
        <a:spcAft>
          <a:spcPct val="0"/>
        </a:spcAft>
        <a:defRPr sz="4000" b="1">
          <a:solidFill>
            <a:schemeClr val="bg2"/>
          </a:solidFill>
          <a:latin typeface="Arial" charset="0"/>
          <a:ea typeface="ヒラギノ角ゴ Pro W3" pitchFamily="-60" charset="-128"/>
          <a:cs typeface="ヒラギノ角ゴ Pro W3" pitchFamily="-60" charset="-128"/>
        </a:defRPr>
      </a:lvl5pPr>
      <a:lvl6pPr marL="457200" algn="ctr" rtl="0" eaLnBrk="1" fontAlgn="base" hangingPunct="1">
        <a:spcBef>
          <a:spcPct val="0"/>
        </a:spcBef>
        <a:spcAft>
          <a:spcPct val="0"/>
        </a:spcAft>
        <a:defRPr sz="4000" b="1">
          <a:solidFill>
            <a:srgbClr val="003661"/>
          </a:solidFill>
          <a:latin typeface="Verdana" charset="0"/>
        </a:defRPr>
      </a:lvl6pPr>
      <a:lvl7pPr marL="914400" algn="ctr" rtl="0" eaLnBrk="1" fontAlgn="base" hangingPunct="1">
        <a:spcBef>
          <a:spcPct val="0"/>
        </a:spcBef>
        <a:spcAft>
          <a:spcPct val="0"/>
        </a:spcAft>
        <a:defRPr sz="4000" b="1">
          <a:solidFill>
            <a:srgbClr val="003661"/>
          </a:solidFill>
          <a:latin typeface="Verdana" charset="0"/>
        </a:defRPr>
      </a:lvl7pPr>
      <a:lvl8pPr marL="1371600" algn="ctr" rtl="0" eaLnBrk="1" fontAlgn="base" hangingPunct="1">
        <a:spcBef>
          <a:spcPct val="0"/>
        </a:spcBef>
        <a:spcAft>
          <a:spcPct val="0"/>
        </a:spcAft>
        <a:defRPr sz="4000" b="1">
          <a:solidFill>
            <a:srgbClr val="003661"/>
          </a:solidFill>
          <a:latin typeface="Verdana" charset="0"/>
        </a:defRPr>
      </a:lvl8pPr>
      <a:lvl9pPr marL="1828800" algn="ctr" rtl="0" eaLnBrk="1" fontAlgn="base" hangingPunct="1">
        <a:spcBef>
          <a:spcPct val="0"/>
        </a:spcBef>
        <a:spcAft>
          <a:spcPct val="0"/>
        </a:spcAft>
        <a:defRPr sz="4000" b="1">
          <a:solidFill>
            <a:srgbClr val="003661"/>
          </a:solidFill>
          <a:latin typeface="Verdana" charset="0"/>
        </a:defRPr>
      </a:lvl9pPr>
    </p:titleStyle>
    <p:bodyStyle>
      <a:lvl1pPr marL="342900" indent="-342900" algn="l" rtl="0" eaLnBrk="0" fontAlgn="base" hangingPunct="0">
        <a:spcBef>
          <a:spcPct val="20000"/>
        </a:spcBef>
        <a:spcAft>
          <a:spcPct val="0"/>
        </a:spcAft>
        <a:buChar char="•"/>
        <a:defRPr sz="3200">
          <a:solidFill>
            <a:schemeClr val="bg2"/>
          </a:solidFill>
          <a:latin typeface="+mn-lt"/>
          <a:ea typeface="ヒラギノ角ゴ Pro W3" pitchFamily="-60" charset="-128"/>
          <a:cs typeface="ヒラギノ角ゴ Pro W3" pitchFamily="-60" charset="-128"/>
        </a:defRPr>
      </a:lvl1pPr>
      <a:lvl2pPr marL="742950" indent="-285750" algn="l" rtl="0" eaLnBrk="0" fontAlgn="base" hangingPunct="0">
        <a:spcBef>
          <a:spcPct val="20000"/>
        </a:spcBef>
        <a:spcAft>
          <a:spcPct val="0"/>
        </a:spcAft>
        <a:buChar char="–"/>
        <a:defRPr sz="2800">
          <a:solidFill>
            <a:schemeClr val="accent2"/>
          </a:solidFill>
          <a:latin typeface="+mn-lt"/>
          <a:ea typeface="MS PGothic" pitchFamily="34" charset="-128"/>
          <a:cs typeface="ヒラギノ角ゴ Pro W3"/>
        </a:defRPr>
      </a:lvl2pPr>
      <a:lvl3pPr marL="1085850" indent="-228600" algn="l" rtl="0" eaLnBrk="0" fontAlgn="base" hangingPunct="0">
        <a:spcBef>
          <a:spcPct val="20000"/>
        </a:spcBef>
        <a:spcAft>
          <a:spcPct val="0"/>
        </a:spcAft>
        <a:buChar char="•"/>
        <a:defRPr sz="2400">
          <a:solidFill>
            <a:srgbClr val="315651"/>
          </a:solidFill>
          <a:latin typeface="+mn-lt"/>
          <a:ea typeface="MS PGothic" pitchFamily="34" charset="-128"/>
          <a:cs typeface="ヒラギノ角ゴ Pro W3"/>
        </a:defRPr>
      </a:lvl3pPr>
      <a:lvl4pPr marL="1428750" indent="-228600" algn="l" rtl="0" eaLnBrk="0" fontAlgn="base" hangingPunct="0">
        <a:spcBef>
          <a:spcPct val="20000"/>
        </a:spcBef>
        <a:spcAft>
          <a:spcPct val="0"/>
        </a:spcAft>
        <a:buChar char="–"/>
        <a:defRPr sz="2000">
          <a:solidFill>
            <a:srgbClr val="535953"/>
          </a:solidFill>
          <a:latin typeface="+mn-lt"/>
          <a:ea typeface="MS PGothic" pitchFamily="34" charset="-128"/>
          <a:cs typeface="ヒラギノ角ゴ Pro W3"/>
        </a:defRPr>
      </a:lvl4pPr>
      <a:lvl5pPr marL="1771650" indent="-228600" algn="l" rtl="0" eaLnBrk="0" fontAlgn="base" hangingPunct="0">
        <a:spcBef>
          <a:spcPct val="20000"/>
        </a:spcBef>
        <a:spcAft>
          <a:spcPct val="0"/>
        </a:spcAft>
        <a:buChar char="»"/>
        <a:defRPr sz="2000">
          <a:solidFill>
            <a:schemeClr val="accent1"/>
          </a:solidFill>
          <a:latin typeface="+mn-lt"/>
          <a:ea typeface="MS PGothic" pitchFamily="34" charset="-128"/>
          <a:cs typeface="ヒラギノ角ゴ Pro W3"/>
        </a:defRPr>
      </a:lvl5pPr>
      <a:lvl6pPr marL="2228850" indent="-228600" algn="l" rtl="0" eaLnBrk="1" fontAlgn="base" hangingPunct="1">
        <a:spcBef>
          <a:spcPct val="20000"/>
        </a:spcBef>
        <a:spcAft>
          <a:spcPct val="0"/>
        </a:spcAft>
        <a:buChar char="»"/>
        <a:defRPr sz="2000">
          <a:solidFill>
            <a:srgbClr val="00366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rgbClr val="00366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rgbClr val="00366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rgbClr val="00366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www.southwestaudit.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341" y="432451"/>
            <a:ext cx="7704667" cy="3464195"/>
          </a:xfrm>
        </p:spPr>
        <p:txBody>
          <a:bodyPr/>
          <a:lstStyle/>
          <a:p>
            <a:r>
              <a:rPr lang="en-US" dirty="0" smtClean="0">
                <a:solidFill>
                  <a:schemeClr val="bg1"/>
                </a:solidFill>
              </a:rPr>
              <a:t>The Institute of Internal Auditors:</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Serving the Global Internal Auditing Profession</a:t>
            </a:r>
            <a:endParaRPr lang="en-US" dirty="0">
              <a:solidFill>
                <a:schemeClr val="bg1"/>
              </a:solidFill>
            </a:endParaRPr>
          </a:p>
        </p:txBody>
      </p:sp>
      <p:sp>
        <p:nvSpPr>
          <p:cNvPr id="5" name="Rectangle 4"/>
          <p:cNvSpPr/>
          <p:nvPr/>
        </p:nvSpPr>
        <p:spPr>
          <a:xfrm>
            <a:off x="627797" y="4390278"/>
            <a:ext cx="8243247" cy="1508105"/>
          </a:xfrm>
          <a:prstGeom prst="rect">
            <a:avLst/>
          </a:prstGeom>
        </p:spPr>
        <p:txBody>
          <a:bodyPr wrap="square">
            <a:spAutoFit/>
          </a:bodyPr>
          <a:lstStyle/>
          <a:p>
            <a:pPr lvl="0" algn="ctr"/>
            <a:r>
              <a:rPr lang="en-US" b="1" i="1" dirty="0" smtClean="0">
                <a:solidFill>
                  <a:schemeClr val="bg1"/>
                </a:solidFill>
                <a:latin typeface="Arial" pitchFamily="34" charset="0"/>
                <a:ea typeface="Calibri" pitchFamily="34" charset="0"/>
                <a:cs typeface="Arial" pitchFamily="34" charset="0"/>
              </a:rPr>
              <a:t>Gerry Cox</a:t>
            </a:r>
            <a:r>
              <a:rPr lang="en-US" b="1" i="1" smtClean="0">
                <a:solidFill>
                  <a:schemeClr val="bg1"/>
                </a:solidFill>
                <a:latin typeface="Arial" pitchFamily="34" charset="0"/>
                <a:ea typeface="Calibri" pitchFamily="34" charset="0"/>
                <a:cs typeface="Arial" pitchFamily="34" charset="0"/>
              </a:rPr>
              <a:t>, </a:t>
            </a:r>
            <a:r>
              <a:rPr lang="en-US" b="1" smtClean="0">
                <a:solidFill>
                  <a:schemeClr val="bg1"/>
                </a:solidFill>
                <a:latin typeface="Arial" pitchFamily="34" charset="0"/>
                <a:ea typeface="Calibri" pitchFamily="34" charset="0"/>
                <a:cs typeface="Arial" pitchFamily="34" charset="0"/>
              </a:rPr>
              <a:t>CMIIA</a:t>
            </a:r>
            <a:r>
              <a:rPr lang="en-US" b="1" dirty="0" smtClean="0">
                <a:solidFill>
                  <a:schemeClr val="bg1"/>
                </a:solidFill>
                <a:latin typeface="Arial" pitchFamily="34" charset="0"/>
                <a:ea typeface="Calibri" pitchFamily="34" charset="0"/>
                <a:cs typeface="Arial" pitchFamily="34" charset="0"/>
              </a:rPr>
              <a:t>,</a:t>
            </a:r>
            <a:r>
              <a:rPr lang="en-US" b="1" i="1" dirty="0" smtClean="0">
                <a:solidFill>
                  <a:schemeClr val="bg1"/>
                </a:solidFill>
                <a:latin typeface="Arial" pitchFamily="34" charset="0"/>
                <a:ea typeface="Calibri" pitchFamily="34" charset="0"/>
                <a:cs typeface="Arial" pitchFamily="34" charset="0"/>
              </a:rPr>
              <a:t> </a:t>
            </a:r>
            <a:r>
              <a:rPr lang="en-US" b="1" dirty="0" smtClean="0">
                <a:solidFill>
                  <a:schemeClr val="bg1"/>
                </a:solidFill>
                <a:latin typeface="Arial" pitchFamily="34" charset="0"/>
                <a:ea typeface="Calibri" pitchFamily="34" charset="0"/>
                <a:cs typeface="Arial" pitchFamily="34" charset="0"/>
              </a:rPr>
              <a:t>CIA, CRMA, </a:t>
            </a:r>
          </a:p>
          <a:p>
            <a:pPr lvl="0" algn="ctr"/>
            <a:r>
              <a:rPr lang="en-US" dirty="0" smtClean="0">
                <a:solidFill>
                  <a:schemeClr val="bg1"/>
                </a:solidFill>
                <a:latin typeface="Arial" pitchFamily="34" charset="0"/>
                <a:ea typeface="Calibri" pitchFamily="34" charset="0"/>
                <a:cs typeface="Arial" pitchFamily="34" charset="0"/>
              </a:rPr>
              <a:t>Chief Executive, South West Audit Partnership Ltd</a:t>
            </a:r>
          </a:p>
          <a:p>
            <a:pPr lvl="0" algn="ctr" eaLnBrk="0" hangingPunct="0"/>
            <a:r>
              <a:rPr lang="en-US" dirty="0" smtClean="0">
                <a:solidFill>
                  <a:schemeClr val="bg1"/>
                </a:solidFill>
                <a:latin typeface="Arial" pitchFamily="34" charset="0"/>
                <a:cs typeface="Arial" pitchFamily="34" charset="0"/>
              </a:rPr>
              <a:t>Chair IIA Global Advocacy Committee</a:t>
            </a:r>
          </a:p>
          <a:p>
            <a:pPr lvl="0" algn="ctr" eaLnBrk="0" hangingPunct="0"/>
            <a:r>
              <a:rPr lang="en-US" sz="2000" dirty="0" smtClean="0">
                <a:solidFill>
                  <a:schemeClr val="bg1"/>
                </a:solidFill>
                <a:latin typeface="Arial" pitchFamily="34" charset="0"/>
                <a:cs typeface="Arial" pitchFamily="34" charset="0"/>
              </a:rPr>
              <a:t>INTOSAI  PSC Meeting June 2013</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783" y="334179"/>
            <a:ext cx="7772400" cy="1143000"/>
          </a:xfrm>
        </p:spPr>
        <p:txBody>
          <a:bodyPr/>
          <a:lstStyle/>
          <a:p>
            <a:r>
              <a:rPr lang="en-US" dirty="0" smtClean="0"/>
              <a:t>International Professional Practices Framework (IPPF)</a:t>
            </a:r>
            <a:endParaRPr lang="en-US" dirty="0"/>
          </a:p>
        </p:txBody>
      </p:sp>
      <p:sp>
        <p:nvSpPr>
          <p:cNvPr id="3" name="TextBox 2"/>
          <p:cNvSpPr txBox="1"/>
          <p:nvPr/>
        </p:nvSpPr>
        <p:spPr>
          <a:xfrm>
            <a:off x="1417290" y="1534710"/>
            <a:ext cx="7442200" cy="830997"/>
          </a:xfrm>
          <a:prstGeom prst="rect">
            <a:avLst/>
          </a:prstGeom>
          <a:noFill/>
        </p:spPr>
        <p:txBody>
          <a:bodyPr wrap="square" rtlCol="0">
            <a:spAutoFit/>
          </a:bodyPr>
          <a:lstStyle/>
          <a:p>
            <a:r>
              <a:rPr lang="en-US" dirty="0" smtClean="0">
                <a:solidFill>
                  <a:schemeClr val="bg2"/>
                </a:solidFill>
                <a:latin typeface="+mn-lt"/>
              </a:rPr>
              <a:t>Comprehensive Guidance for the Profession</a:t>
            </a:r>
          </a:p>
          <a:p>
            <a:pPr>
              <a:buFont typeface="Arial" pitchFamily="34" charset="0"/>
              <a:buChar char="•"/>
            </a:pPr>
            <a:endParaRPr lang="en-US" dirty="0"/>
          </a:p>
        </p:txBody>
      </p:sp>
      <p:pic>
        <p:nvPicPr>
          <p:cNvPr id="1026" name="Picture 2" descr="C:\Users\smantzaris\Pictures\ippf.png"/>
          <p:cNvPicPr>
            <a:picLocks noChangeAspect="1" noChangeArrowheads="1"/>
          </p:cNvPicPr>
          <p:nvPr/>
        </p:nvPicPr>
        <p:blipFill>
          <a:blip r:embed="rId3"/>
          <a:srcRect/>
          <a:stretch>
            <a:fillRect/>
          </a:stretch>
        </p:blipFill>
        <p:spPr bwMode="auto">
          <a:xfrm>
            <a:off x="808335" y="2741108"/>
            <a:ext cx="2133898" cy="2019582"/>
          </a:xfrm>
          <a:prstGeom prst="rect">
            <a:avLst/>
          </a:prstGeom>
          <a:noFill/>
        </p:spPr>
      </p:pic>
      <p:sp>
        <p:nvSpPr>
          <p:cNvPr id="6" name="TextBox 5"/>
          <p:cNvSpPr txBox="1"/>
          <p:nvPr/>
        </p:nvSpPr>
        <p:spPr>
          <a:xfrm>
            <a:off x="3307976" y="2326341"/>
            <a:ext cx="5472467" cy="3293209"/>
          </a:xfrm>
          <a:prstGeom prst="rect">
            <a:avLst/>
          </a:prstGeom>
          <a:noFill/>
        </p:spPr>
        <p:txBody>
          <a:bodyPr wrap="square" rtlCol="0">
            <a:spAutoFit/>
          </a:bodyPr>
          <a:lstStyle/>
          <a:p>
            <a:pPr>
              <a:buFont typeface="Arial" pitchFamily="34" charset="0"/>
              <a:buChar char="•"/>
            </a:pPr>
            <a:r>
              <a:rPr lang="en-US" sz="2000" dirty="0" smtClean="0">
                <a:latin typeface="+mn-lt"/>
              </a:rPr>
              <a:t>Speak the same professional language.</a:t>
            </a:r>
          </a:p>
          <a:p>
            <a:r>
              <a:rPr lang="en-US" sz="2000" dirty="0" smtClean="0">
                <a:latin typeface="+mn-lt"/>
              </a:rPr>
              <a:t> </a:t>
            </a:r>
          </a:p>
          <a:p>
            <a:pPr>
              <a:buFont typeface="Arial" pitchFamily="34" charset="0"/>
              <a:buChar char="•"/>
            </a:pPr>
            <a:r>
              <a:rPr lang="en-US" sz="2000" dirty="0" smtClean="0">
                <a:latin typeface="+mn-lt"/>
              </a:rPr>
              <a:t>Accountable to a common set of standards and guidance.</a:t>
            </a:r>
          </a:p>
          <a:p>
            <a:pPr>
              <a:buFont typeface="Arial" pitchFamily="34" charset="0"/>
              <a:buChar char="•"/>
            </a:pPr>
            <a:endParaRPr lang="en-US" sz="2000" dirty="0" smtClean="0">
              <a:latin typeface="+mn-lt"/>
            </a:endParaRPr>
          </a:p>
          <a:p>
            <a:pPr>
              <a:buFont typeface="Arial" pitchFamily="34" charset="0"/>
              <a:buChar char="•"/>
            </a:pPr>
            <a:r>
              <a:rPr lang="en-US" sz="2000" dirty="0" smtClean="0">
                <a:latin typeface="+mn-lt"/>
              </a:rPr>
              <a:t>Formally adopted as part of several industry and country specific regulations.</a:t>
            </a:r>
          </a:p>
          <a:p>
            <a:endParaRPr lang="en-US" sz="2000" dirty="0" smtClean="0">
              <a:latin typeface="+mn-lt"/>
            </a:endParaRPr>
          </a:p>
          <a:p>
            <a:pPr>
              <a:buFont typeface="Arial" pitchFamily="34" charset="0"/>
              <a:buChar char="•"/>
            </a:pPr>
            <a:r>
              <a:rPr lang="en-US" sz="2000" dirty="0" smtClean="0">
                <a:latin typeface="+mn-lt"/>
              </a:rPr>
              <a:t>Translated into 28 languages.</a:t>
            </a:r>
          </a:p>
          <a:p>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PPF_2013_Cover.jpg"/>
          <p:cNvPicPr>
            <a:picLocks noChangeAspect="1"/>
          </p:cNvPicPr>
          <p:nvPr/>
        </p:nvPicPr>
        <p:blipFill>
          <a:blip r:embed="rId3"/>
          <a:stretch>
            <a:fillRect/>
          </a:stretch>
        </p:blipFill>
        <p:spPr>
          <a:xfrm rot="761470">
            <a:off x="6834458" y="3768872"/>
            <a:ext cx="2133600" cy="1838960"/>
          </a:xfrm>
          <a:prstGeom prst="rect">
            <a:avLst/>
          </a:prstGeom>
        </p:spPr>
      </p:pic>
      <p:sp>
        <p:nvSpPr>
          <p:cNvPr id="2" name="Title 1"/>
          <p:cNvSpPr>
            <a:spLocks noGrp="1"/>
          </p:cNvSpPr>
          <p:nvPr>
            <p:ph type="title"/>
          </p:nvPr>
        </p:nvSpPr>
        <p:spPr>
          <a:xfrm>
            <a:off x="663766" y="345195"/>
            <a:ext cx="7772400" cy="1143000"/>
          </a:xfrm>
        </p:spPr>
        <p:txBody>
          <a:bodyPr/>
          <a:lstStyle/>
          <a:p>
            <a:r>
              <a:rPr lang="en-US" dirty="0" smtClean="0"/>
              <a:t>Standards-Setting Process</a:t>
            </a:r>
            <a:endParaRPr lang="en-US" dirty="0"/>
          </a:p>
        </p:txBody>
      </p:sp>
      <p:sp>
        <p:nvSpPr>
          <p:cNvPr id="4" name="Content Placeholder 3"/>
          <p:cNvSpPr>
            <a:spLocks noGrp="1"/>
          </p:cNvSpPr>
          <p:nvPr>
            <p:ph idx="1"/>
          </p:nvPr>
        </p:nvSpPr>
        <p:spPr>
          <a:xfrm>
            <a:off x="630716" y="1562559"/>
            <a:ext cx="7772400" cy="3894138"/>
          </a:xfrm>
        </p:spPr>
        <p:txBody>
          <a:bodyPr/>
          <a:lstStyle/>
          <a:p>
            <a:pPr>
              <a:buFont typeface="Wingdings" pitchFamily="2" charset="2"/>
              <a:buChar char="ü"/>
            </a:pPr>
            <a:r>
              <a:rPr lang="en-US" sz="2800" dirty="0" smtClean="0"/>
              <a:t>International Internal Audit Standards Board (IIASB) </a:t>
            </a:r>
          </a:p>
          <a:p>
            <a:pPr>
              <a:buFont typeface="Wingdings" pitchFamily="2" charset="2"/>
              <a:buChar char="ü"/>
            </a:pPr>
            <a:r>
              <a:rPr lang="en-US" sz="2800" dirty="0" smtClean="0"/>
              <a:t>Reviewed at least once every 3 Years</a:t>
            </a:r>
          </a:p>
          <a:p>
            <a:pPr>
              <a:buFont typeface="Wingdings" pitchFamily="2" charset="2"/>
              <a:buChar char="ü"/>
            </a:pPr>
            <a:r>
              <a:rPr lang="en-US" sz="2800" dirty="0" smtClean="0"/>
              <a:t>Extensive Consultation and Discussion</a:t>
            </a:r>
          </a:p>
          <a:p>
            <a:pPr>
              <a:buFont typeface="Wingdings" pitchFamily="2" charset="2"/>
              <a:buChar char="ü"/>
            </a:pPr>
            <a:r>
              <a:rPr lang="en-US" sz="2800" dirty="0" smtClean="0"/>
              <a:t>Worldwide Solicitation for Public Comment</a:t>
            </a:r>
          </a:p>
          <a:p>
            <a:pPr>
              <a:buFont typeface="Wingdings" pitchFamily="2" charset="2"/>
              <a:buChar char="ü"/>
            </a:pPr>
            <a:r>
              <a:rPr lang="en-US" sz="2800" dirty="0" smtClean="0"/>
              <a:t>IPPF Oversight Council (IPPFOC)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IIA Public Sector Committee </a:t>
            </a:r>
            <a:br>
              <a:rPr lang="en-US" dirty="0" smtClean="0"/>
            </a:br>
            <a:r>
              <a:rPr lang="en-US" sz="2800" dirty="0" smtClean="0"/>
              <a:t>In Development</a:t>
            </a:r>
            <a:endParaRPr lang="en-US" sz="1600" dirty="0"/>
          </a:p>
        </p:txBody>
      </p:sp>
      <p:sp>
        <p:nvSpPr>
          <p:cNvPr id="4" name="Content Placeholder 3"/>
          <p:cNvSpPr>
            <a:spLocks noGrp="1"/>
          </p:cNvSpPr>
          <p:nvPr>
            <p:ph idx="1"/>
          </p:nvPr>
        </p:nvSpPr>
        <p:spPr/>
        <p:txBody>
          <a:bodyPr/>
          <a:lstStyle/>
          <a:p>
            <a:r>
              <a:rPr lang="en-US" sz="2400" dirty="0" smtClean="0"/>
              <a:t>Practice Guides</a:t>
            </a:r>
          </a:p>
          <a:p>
            <a:pPr lvl="1"/>
            <a:r>
              <a:rPr lang="en-US" sz="2000" dirty="0" smtClean="0">
                <a:solidFill>
                  <a:schemeClr val="tx1"/>
                </a:solidFill>
              </a:rPr>
              <a:t>How to Build a Strategic Competency Plan in the Public Sector</a:t>
            </a:r>
          </a:p>
          <a:p>
            <a:pPr lvl="1"/>
            <a:r>
              <a:rPr lang="en-US" sz="2000" dirty="0" smtClean="0">
                <a:solidFill>
                  <a:schemeClr val="tx1"/>
                </a:solidFill>
              </a:rPr>
              <a:t>Assessing Organizational Governance in the Public Sector</a:t>
            </a:r>
          </a:p>
          <a:p>
            <a:r>
              <a:rPr lang="en-US" sz="2400" dirty="0" smtClean="0"/>
              <a:t>Leading Practices</a:t>
            </a:r>
          </a:p>
          <a:p>
            <a:pPr lvl="1"/>
            <a:r>
              <a:rPr lang="en-US" sz="2000" dirty="0" smtClean="0">
                <a:solidFill>
                  <a:schemeClr val="tx1"/>
                </a:solidFill>
              </a:rPr>
              <a:t>Legislation of Internal Audit in the Public Sector (formerly titled Model Legislation)</a:t>
            </a:r>
          </a:p>
          <a:p>
            <a:pPr lvl="1"/>
            <a:r>
              <a:rPr lang="en-US" sz="2000" dirty="0" smtClean="0">
                <a:solidFill>
                  <a:schemeClr val="tx1"/>
                </a:solidFill>
              </a:rPr>
              <a:t>Model Internal Audit Charter for the Public Sector</a:t>
            </a:r>
          </a:p>
          <a:p>
            <a:pPr lvl="1"/>
            <a:r>
              <a:rPr lang="en-US" sz="2000" dirty="0" smtClean="0">
                <a:solidFill>
                  <a:schemeClr val="tx1"/>
                </a:solidFill>
              </a:rPr>
              <a:t>Audit Committees in the Public Sector</a:t>
            </a:r>
          </a:p>
          <a:p>
            <a:pPr lvl="1"/>
            <a:r>
              <a:rPr lang="en-US" sz="2000" u="sng" dirty="0" smtClean="0">
                <a:solidFill>
                  <a:schemeClr val="tx1"/>
                </a:solidFill>
              </a:rPr>
              <a:t>INTOSAI Standards and IIA Standards - A Comparison</a:t>
            </a:r>
          </a:p>
          <a:p>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IIA Public Sector Committee  </a:t>
            </a:r>
            <a:br>
              <a:rPr lang="en-US" sz="3600" dirty="0" smtClean="0"/>
            </a:br>
            <a:r>
              <a:rPr lang="en-US" sz="2800" dirty="0" smtClean="0"/>
              <a:t>Responses to Exposure Drafts</a:t>
            </a:r>
            <a:br>
              <a:rPr lang="en-US" sz="2800" dirty="0" smtClean="0"/>
            </a:br>
            <a:endParaRPr lang="en-US" sz="1600" b="0" i="1" dirty="0">
              <a:solidFill>
                <a:srgbClr val="FF0000"/>
              </a:solidFill>
            </a:endParaRPr>
          </a:p>
        </p:txBody>
      </p:sp>
      <p:sp>
        <p:nvSpPr>
          <p:cNvPr id="3" name="Content Placeholder 2"/>
          <p:cNvSpPr>
            <a:spLocks noGrp="1"/>
          </p:cNvSpPr>
          <p:nvPr>
            <p:ph idx="1"/>
          </p:nvPr>
        </p:nvSpPr>
        <p:spPr/>
        <p:txBody>
          <a:bodyPr/>
          <a:lstStyle/>
          <a:p>
            <a:r>
              <a:rPr lang="en-US" dirty="0" smtClean="0"/>
              <a:t>Responses Submitted Since May 2012</a:t>
            </a:r>
          </a:p>
          <a:p>
            <a:pPr lvl="1"/>
            <a:r>
              <a:rPr lang="en-US" sz="2000" dirty="0" smtClean="0">
                <a:solidFill>
                  <a:schemeClr val="tx1"/>
                </a:solidFill>
              </a:rPr>
              <a:t>INTOSAI - ISSAI 100 – 400: Fundamental Principles of Public Sector, Financial, Performance and Compliance Auditing.</a:t>
            </a:r>
          </a:p>
          <a:p>
            <a:pPr lvl="1"/>
            <a:r>
              <a:rPr lang="en-US" sz="2000" dirty="0" smtClean="0">
                <a:solidFill>
                  <a:schemeClr val="tx1"/>
                </a:solidFill>
              </a:rPr>
              <a:t>IFAC Exposure Drafts ED 2&amp;3, Conceptual Framework for Public Sector Entities.  </a:t>
            </a:r>
          </a:p>
          <a:p>
            <a:r>
              <a:rPr lang="en-US" dirty="0" smtClean="0"/>
              <a:t>Responses Scheduled for Submission</a:t>
            </a:r>
          </a:p>
          <a:p>
            <a:pPr lvl="1"/>
            <a:r>
              <a:rPr lang="en-US" sz="2000" dirty="0" smtClean="0">
                <a:solidFill>
                  <a:schemeClr val="tx1"/>
                </a:solidFill>
              </a:rPr>
              <a:t>INTOSAI ISSAI 5700 - Guidelines for the Audit of Corruption Prevention in Gov Agencies</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3"/>
                </a:solidFill>
              </a:rPr>
              <a:t>Elevating the Global Internal Auditing Profession</a:t>
            </a:r>
            <a:endParaRPr lang="en-US" dirty="0">
              <a:solidFill>
                <a:schemeClr val="accent3"/>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561860" y="1795749"/>
            <a:ext cx="4296579" cy="377878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charset="0"/>
            </a:endParaRPr>
          </a:p>
        </p:txBody>
      </p:sp>
      <p:sp>
        <p:nvSpPr>
          <p:cNvPr id="2" name="Title 1"/>
          <p:cNvSpPr>
            <a:spLocks noGrp="1"/>
          </p:cNvSpPr>
          <p:nvPr>
            <p:ph type="title"/>
          </p:nvPr>
        </p:nvSpPr>
        <p:spPr>
          <a:xfrm>
            <a:off x="662651" y="331598"/>
            <a:ext cx="7772400" cy="1143000"/>
          </a:xfrm>
        </p:spPr>
        <p:txBody>
          <a:bodyPr/>
          <a:lstStyle/>
          <a:p>
            <a:pPr algn="l"/>
            <a:r>
              <a:rPr lang="en-US" dirty="0" smtClean="0"/>
              <a:t>Chief Advocate</a:t>
            </a:r>
            <a:endParaRPr lang="en-US" dirty="0"/>
          </a:p>
        </p:txBody>
      </p:sp>
      <p:sp>
        <p:nvSpPr>
          <p:cNvPr id="3" name="Content Placeholder 2"/>
          <p:cNvSpPr>
            <a:spLocks noGrp="1"/>
          </p:cNvSpPr>
          <p:nvPr>
            <p:ph idx="1"/>
          </p:nvPr>
        </p:nvSpPr>
        <p:spPr>
          <a:xfrm>
            <a:off x="465462" y="1573576"/>
            <a:ext cx="4492128" cy="2039958"/>
          </a:xfrm>
        </p:spPr>
        <p:txBody>
          <a:bodyPr/>
          <a:lstStyle/>
          <a:p>
            <a:pPr>
              <a:buNone/>
            </a:pPr>
            <a:r>
              <a:rPr lang="en-US" sz="2400" dirty="0" smtClean="0"/>
              <a:t>	</a:t>
            </a:r>
            <a:endParaRPr lang="en-US" sz="2400" dirty="0"/>
          </a:p>
        </p:txBody>
      </p:sp>
      <p:sp>
        <p:nvSpPr>
          <p:cNvPr id="9" name="TextBox 8"/>
          <p:cNvSpPr txBox="1"/>
          <p:nvPr/>
        </p:nvSpPr>
        <p:spPr>
          <a:xfrm>
            <a:off x="341560" y="1506914"/>
            <a:ext cx="4197426" cy="2554545"/>
          </a:xfrm>
          <a:prstGeom prst="rect">
            <a:avLst/>
          </a:prstGeom>
          <a:noFill/>
        </p:spPr>
        <p:txBody>
          <a:bodyPr wrap="square" rtlCol="0">
            <a:spAutoFit/>
          </a:bodyPr>
          <a:lstStyle/>
          <a:p>
            <a:r>
              <a:rPr lang="en-US" sz="2000" dirty="0" smtClean="0">
                <a:latin typeface="+mn-lt"/>
              </a:rPr>
              <a:t>Outreach to critical stakeholder organizations aimed at building the credibility of The IIA as a global standard-setting body and seeking recognition of the critical role of internal auditing to good governance, risk management and control</a:t>
            </a:r>
            <a:endParaRPr lang="en-US" sz="2000" dirty="0">
              <a:latin typeface="+mn-lt"/>
            </a:endParaRPr>
          </a:p>
        </p:txBody>
      </p:sp>
      <p:sp>
        <p:nvSpPr>
          <p:cNvPr id="11" name="Right Arrow 10"/>
          <p:cNvSpPr/>
          <p:nvPr/>
        </p:nvSpPr>
        <p:spPr bwMode="auto">
          <a:xfrm>
            <a:off x="4431447" y="2473794"/>
            <a:ext cx="363557" cy="484742"/>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charset="0"/>
            </a:endParaRPr>
          </a:p>
        </p:txBody>
      </p:sp>
      <p:grpSp>
        <p:nvGrpSpPr>
          <p:cNvPr id="15" name="Group 14"/>
          <p:cNvGrpSpPr/>
          <p:nvPr/>
        </p:nvGrpSpPr>
        <p:grpSpPr>
          <a:xfrm>
            <a:off x="5030922" y="1307001"/>
            <a:ext cx="3855903" cy="3194891"/>
            <a:chOff x="4950897" y="3135763"/>
            <a:chExt cx="3855903" cy="3194891"/>
          </a:xfrm>
        </p:grpSpPr>
        <p:sp>
          <p:nvSpPr>
            <p:cNvPr id="13" name="Oval 12"/>
            <p:cNvSpPr/>
            <p:nvPr/>
          </p:nvSpPr>
          <p:spPr bwMode="auto">
            <a:xfrm>
              <a:off x="4950897" y="3135763"/>
              <a:ext cx="3855903" cy="319489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charset="0"/>
              </a:endParaRPr>
            </a:p>
          </p:txBody>
        </p:sp>
        <p:sp>
          <p:nvSpPr>
            <p:cNvPr id="12" name="TextBox 11"/>
            <p:cNvSpPr txBox="1"/>
            <p:nvPr/>
          </p:nvSpPr>
          <p:spPr>
            <a:xfrm>
              <a:off x="5208609" y="3991873"/>
              <a:ext cx="3530278" cy="1323439"/>
            </a:xfrm>
            <a:prstGeom prst="rect">
              <a:avLst/>
            </a:prstGeom>
            <a:noFill/>
          </p:spPr>
          <p:txBody>
            <a:bodyPr wrap="square" rtlCol="0">
              <a:spAutoFit/>
            </a:bodyPr>
            <a:lstStyle/>
            <a:p>
              <a:pPr>
                <a:buFont typeface="Arial" pitchFamily="34" charset="0"/>
                <a:buChar char="•"/>
              </a:pPr>
              <a:r>
                <a:rPr lang="en-US" sz="2000" dirty="0" smtClean="0">
                  <a:latin typeface="+mn-lt"/>
                </a:rPr>
                <a:t>Standard Setting Bodies</a:t>
              </a:r>
            </a:p>
            <a:p>
              <a:pPr>
                <a:buFont typeface="Arial" pitchFamily="34" charset="0"/>
                <a:buChar char="•"/>
              </a:pPr>
              <a:r>
                <a:rPr lang="en-US" sz="2000" dirty="0" smtClean="0">
                  <a:latin typeface="+mn-lt"/>
                </a:rPr>
                <a:t>Exchanges</a:t>
              </a:r>
            </a:p>
            <a:p>
              <a:pPr>
                <a:buFont typeface="Arial" pitchFamily="34" charset="0"/>
                <a:buChar char="•"/>
              </a:pPr>
              <a:r>
                <a:rPr lang="en-US" sz="2000" dirty="0" smtClean="0">
                  <a:latin typeface="+mn-lt"/>
                </a:rPr>
                <a:t>Government/Auditor General</a:t>
              </a:r>
            </a:p>
            <a:p>
              <a:pPr>
                <a:buFont typeface="Arial" pitchFamily="34" charset="0"/>
                <a:buChar char="•"/>
              </a:pPr>
              <a:r>
                <a:rPr lang="en-US" sz="2000" dirty="0" smtClean="0">
                  <a:latin typeface="+mn-lt"/>
                </a:rPr>
                <a:t>Institutes/Chapters</a:t>
              </a:r>
              <a:endParaRPr lang="en-US" sz="2000" dirty="0">
                <a:latin typeface="+mn-lt"/>
              </a:endParaRPr>
            </a:p>
          </p:txBody>
        </p:sp>
      </p:grpSp>
      <p:sp>
        <p:nvSpPr>
          <p:cNvPr id="14" name="TextBox 13"/>
          <p:cNvSpPr txBox="1"/>
          <p:nvPr/>
        </p:nvSpPr>
        <p:spPr>
          <a:xfrm>
            <a:off x="575733" y="4978400"/>
            <a:ext cx="8009467" cy="707886"/>
          </a:xfrm>
          <a:prstGeom prst="rect">
            <a:avLst/>
          </a:prstGeom>
          <a:solidFill>
            <a:schemeClr val="bg2">
              <a:lumMod val="50000"/>
              <a:lumOff val="50000"/>
            </a:schemeClr>
          </a:solidFill>
        </p:spPr>
        <p:txBody>
          <a:bodyPr wrap="square" rtlCol="0">
            <a:spAutoFit/>
          </a:bodyPr>
          <a:lstStyle/>
          <a:p>
            <a:pPr algn="ctr"/>
            <a:r>
              <a:rPr lang="en-US" sz="2000" b="1" dirty="0" smtClean="0">
                <a:latin typeface="+mn-lt"/>
              </a:rPr>
              <a:t>Enhance the Global Profile of and Demand for Professional Internal Auditing</a:t>
            </a:r>
            <a:endParaRPr lang="en-US" sz="2000" b="1"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2647666" y="186519"/>
            <a:ext cx="5701352" cy="1143000"/>
          </a:xfrm>
        </p:spPr>
        <p:txBody>
          <a:bodyPr/>
          <a:lstStyle/>
          <a:p>
            <a:pPr algn="l"/>
            <a:r>
              <a:rPr lang="en-US" dirty="0" smtClean="0"/>
              <a:t>Key Focus </a:t>
            </a:r>
            <a:endParaRPr lang="en-US" dirty="0"/>
          </a:p>
        </p:txBody>
      </p:sp>
      <p:pic>
        <p:nvPicPr>
          <p:cNvPr id="23" name="Picture 22" descr="advocacy2.png"/>
          <p:cNvPicPr>
            <a:picLocks noChangeAspect="1"/>
          </p:cNvPicPr>
          <p:nvPr/>
        </p:nvPicPr>
        <p:blipFill>
          <a:blip r:embed="rId3"/>
          <a:stretch>
            <a:fillRect/>
          </a:stretch>
        </p:blipFill>
        <p:spPr>
          <a:xfrm rot="20636243">
            <a:off x="161686" y="450777"/>
            <a:ext cx="2247900" cy="1485900"/>
          </a:xfrm>
          <a:prstGeom prst="rect">
            <a:avLst/>
          </a:prstGeom>
        </p:spPr>
      </p:pic>
      <p:sp>
        <p:nvSpPr>
          <p:cNvPr id="26" name="TextBox 25"/>
          <p:cNvSpPr txBox="1"/>
          <p:nvPr/>
        </p:nvSpPr>
        <p:spPr>
          <a:xfrm>
            <a:off x="518615" y="2033518"/>
            <a:ext cx="8202305" cy="4632037"/>
          </a:xfrm>
          <a:prstGeom prst="rect">
            <a:avLst/>
          </a:prstGeom>
          <a:noFill/>
        </p:spPr>
        <p:txBody>
          <a:bodyPr wrap="square" rtlCol="0">
            <a:spAutoFit/>
          </a:bodyPr>
          <a:lstStyle/>
          <a:p>
            <a:pPr>
              <a:spcBef>
                <a:spcPts val="600"/>
              </a:spcBef>
              <a:spcAft>
                <a:spcPts val="600"/>
              </a:spcAft>
              <a:buFont typeface="Wingdings" pitchFamily="2" charset="2"/>
              <a:buChar char="ü"/>
            </a:pPr>
            <a:r>
              <a:rPr lang="en-US" dirty="0" smtClean="0">
                <a:solidFill>
                  <a:schemeClr val="bg2"/>
                </a:solidFill>
                <a:latin typeface="+mn-lt"/>
              </a:rPr>
              <a:t>International Federation of Accountants (IFAC)</a:t>
            </a:r>
          </a:p>
          <a:p>
            <a:pPr>
              <a:spcBef>
                <a:spcPts val="600"/>
              </a:spcBef>
              <a:spcAft>
                <a:spcPts val="600"/>
              </a:spcAft>
              <a:buFont typeface="Wingdings" pitchFamily="2" charset="2"/>
              <a:buChar char="ü"/>
            </a:pPr>
            <a:r>
              <a:rPr lang="en-US" dirty="0" smtClean="0">
                <a:solidFill>
                  <a:schemeClr val="bg2"/>
                </a:solidFill>
                <a:latin typeface="+mn-lt"/>
              </a:rPr>
              <a:t>Financial Stability Board (FSB)</a:t>
            </a:r>
          </a:p>
          <a:p>
            <a:pPr>
              <a:spcBef>
                <a:spcPts val="600"/>
              </a:spcBef>
              <a:spcAft>
                <a:spcPts val="600"/>
              </a:spcAft>
              <a:buFont typeface="Wingdings" pitchFamily="2" charset="2"/>
              <a:buChar char="ü"/>
            </a:pPr>
            <a:r>
              <a:rPr lang="en-US" dirty="0" smtClean="0">
                <a:solidFill>
                  <a:schemeClr val="bg2"/>
                </a:solidFill>
                <a:latin typeface="+mn-lt"/>
              </a:rPr>
              <a:t>International Integrated Reporting Council (IIRC)</a:t>
            </a:r>
          </a:p>
          <a:p>
            <a:pPr>
              <a:spcBef>
                <a:spcPts val="600"/>
              </a:spcBef>
              <a:spcAft>
                <a:spcPts val="600"/>
              </a:spcAft>
              <a:buFont typeface="Wingdings" pitchFamily="2" charset="2"/>
              <a:buChar char="ü"/>
            </a:pPr>
            <a:r>
              <a:rPr lang="en-US" dirty="0" smtClean="0">
                <a:solidFill>
                  <a:schemeClr val="bg2"/>
                </a:solidFill>
                <a:latin typeface="+mn-lt"/>
              </a:rPr>
              <a:t>US Congress/Regulators</a:t>
            </a:r>
          </a:p>
          <a:p>
            <a:pPr>
              <a:spcBef>
                <a:spcPts val="600"/>
              </a:spcBef>
              <a:spcAft>
                <a:spcPts val="600"/>
              </a:spcAft>
              <a:buFont typeface="Wingdings" pitchFamily="2" charset="2"/>
              <a:buChar char="ü"/>
            </a:pPr>
            <a:r>
              <a:rPr lang="en-US" dirty="0" smtClean="0">
                <a:solidFill>
                  <a:schemeClr val="bg2"/>
                </a:solidFill>
                <a:latin typeface="+mn-lt"/>
              </a:rPr>
              <a:t>Organization for Economic Cooperation and        Development (OECD)</a:t>
            </a:r>
          </a:p>
          <a:p>
            <a:pPr>
              <a:spcBef>
                <a:spcPts val="600"/>
              </a:spcBef>
              <a:spcAft>
                <a:spcPts val="600"/>
              </a:spcAft>
              <a:buFont typeface="Wingdings" pitchFamily="2" charset="2"/>
              <a:buChar char="ü"/>
            </a:pPr>
            <a:r>
              <a:rPr lang="en-US" dirty="0" smtClean="0">
                <a:solidFill>
                  <a:schemeClr val="bg2"/>
                </a:solidFill>
                <a:latin typeface="+mn-lt"/>
              </a:rPr>
              <a:t>International Organization of Supreme Audit Institutions (INTOSAI)</a:t>
            </a:r>
          </a:p>
          <a:p>
            <a:pPr>
              <a:buFont typeface="Wingdings" pitchFamily="2" charset="2"/>
              <a:buChar char="ü"/>
            </a:pPr>
            <a:endParaRPr lang="en-US" dirty="0" smtClean="0">
              <a:latin typeface="+mn-lt"/>
            </a:endParaRPr>
          </a:p>
          <a:p>
            <a:pPr>
              <a:buFont typeface="Wingdings" pitchFamily="2" charset="2"/>
              <a:buChar char="ü"/>
            </a:pPr>
            <a:endParaRPr lang="en-US"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8569" y="415518"/>
            <a:ext cx="7712764" cy="3464195"/>
          </a:xfrm>
        </p:spPr>
        <p:txBody>
          <a:bodyPr/>
          <a:lstStyle/>
          <a:p>
            <a:r>
              <a:rPr lang="en-US" dirty="0" smtClean="0">
                <a:solidFill>
                  <a:schemeClr val="bg1"/>
                </a:solidFill>
              </a:rPr>
              <a:t>What’s Next?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490" y="631508"/>
            <a:ext cx="8079474" cy="954107"/>
          </a:xfrm>
          <a:prstGeom prst="rect">
            <a:avLst/>
          </a:prstGeom>
        </p:spPr>
        <p:txBody>
          <a:bodyPr wrap="square">
            <a:spAutoFit/>
          </a:bodyPr>
          <a:lstStyle/>
          <a:p>
            <a:r>
              <a:rPr lang="en-US" sz="2800" dirty="0" smtClean="0">
                <a:solidFill>
                  <a:schemeClr val="bg2"/>
                </a:solidFill>
                <a:latin typeface="+mj-lt"/>
              </a:rPr>
              <a:t>Globally Advocating Good Governance, Risk Management and Control </a:t>
            </a:r>
          </a:p>
        </p:txBody>
      </p:sp>
      <p:pic>
        <p:nvPicPr>
          <p:cNvPr id="2050" name="Picture 2"/>
          <p:cNvPicPr>
            <a:picLocks noChangeAspect="1" noChangeArrowheads="1"/>
          </p:cNvPicPr>
          <p:nvPr/>
        </p:nvPicPr>
        <p:blipFill>
          <a:blip r:embed="rId2"/>
          <a:srcRect/>
          <a:stretch>
            <a:fillRect/>
          </a:stretch>
        </p:blipFill>
        <p:spPr bwMode="auto">
          <a:xfrm>
            <a:off x="685546" y="1746936"/>
            <a:ext cx="3032760" cy="3928110"/>
          </a:xfrm>
          <a:prstGeom prst="rect">
            <a:avLst/>
          </a:prstGeom>
          <a:noFill/>
          <a:ln w="9525">
            <a:noFill/>
            <a:miter lim="800000"/>
            <a:headEnd/>
            <a:tailEnd/>
          </a:ln>
        </p:spPr>
      </p:pic>
      <p:sp>
        <p:nvSpPr>
          <p:cNvPr id="7" name="Rectangle 6"/>
          <p:cNvSpPr/>
          <p:nvPr/>
        </p:nvSpPr>
        <p:spPr>
          <a:xfrm>
            <a:off x="3937380" y="1958427"/>
            <a:ext cx="4572000" cy="3170099"/>
          </a:xfrm>
          <a:prstGeom prst="rect">
            <a:avLst/>
          </a:prstGeom>
        </p:spPr>
        <p:txBody>
          <a:bodyPr>
            <a:spAutoFit/>
          </a:bodyPr>
          <a:lstStyle/>
          <a:p>
            <a:pPr marL="514350" indent="-514350"/>
            <a:r>
              <a:rPr lang="en-US" sz="2000" u="sng" dirty="0" smtClean="0">
                <a:latin typeface="+mn-lt"/>
                <a:ea typeface="Verdana" pitchFamily="34" charset="0"/>
                <a:cs typeface="Verdana" pitchFamily="34" charset="0"/>
              </a:rPr>
              <a:t>FOUR PRINCIPLES</a:t>
            </a:r>
          </a:p>
          <a:p>
            <a:pPr marL="514350" indent="-514350">
              <a:buFont typeface="+mj-lt"/>
              <a:buAutoNum type="arabicPeriod"/>
            </a:pPr>
            <a:r>
              <a:rPr lang="en-US" sz="2000" dirty="0" smtClean="0">
                <a:latin typeface="+mn-lt"/>
                <a:ea typeface="Verdana" pitchFamily="34" charset="0"/>
                <a:cs typeface="Verdana" pitchFamily="34" charset="0"/>
              </a:rPr>
              <a:t>Strong and Effective Audit Committee</a:t>
            </a:r>
          </a:p>
          <a:p>
            <a:pPr marL="514350" indent="-514350">
              <a:buFont typeface="+mj-lt"/>
              <a:buAutoNum type="arabicPeriod"/>
            </a:pPr>
            <a:r>
              <a:rPr lang="en-US" sz="2000" dirty="0" smtClean="0">
                <a:latin typeface="+mn-lt"/>
                <a:ea typeface="Verdana" pitchFamily="34" charset="0"/>
                <a:cs typeface="Verdana" pitchFamily="34" charset="0"/>
              </a:rPr>
              <a:t>Clear Accountability of Risk Management and Control</a:t>
            </a:r>
          </a:p>
          <a:p>
            <a:pPr marL="514350" indent="-514350">
              <a:buFont typeface="+mj-lt"/>
              <a:buAutoNum type="arabicPeriod"/>
            </a:pPr>
            <a:r>
              <a:rPr lang="en-US" sz="2000" dirty="0" smtClean="0">
                <a:latin typeface="+mn-lt"/>
                <a:ea typeface="Verdana" pitchFamily="34" charset="0"/>
                <a:cs typeface="Verdana" pitchFamily="34" charset="0"/>
              </a:rPr>
              <a:t>Properly Structured, Operate in Compliance with </a:t>
            </a:r>
            <a:r>
              <a:rPr lang="en-US" sz="2000" i="1" dirty="0" smtClean="0">
                <a:latin typeface="+mn-lt"/>
                <a:ea typeface="Verdana" pitchFamily="34" charset="0"/>
                <a:cs typeface="Verdana" pitchFamily="34" charset="0"/>
              </a:rPr>
              <a:t>Standards, </a:t>
            </a:r>
            <a:r>
              <a:rPr lang="en-US" sz="2000" dirty="0" smtClean="0">
                <a:latin typeface="+mn-lt"/>
                <a:ea typeface="Verdana" pitchFamily="34" charset="0"/>
                <a:cs typeface="Verdana" pitchFamily="34" charset="0"/>
              </a:rPr>
              <a:t>and Required</a:t>
            </a:r>
          </a:p>
          <a:p>
            <a:pPr marL="514350" indent="-514350">
              <a:buFont typeface="+mj-lt"/>
              <a:buAutoNum type="arabicPeriod"/>
            </a:pPr>
            <a:r>
              <a:rPr lang="en-US" sz="2000" dirty="0" smtClean="0">
                <a:latin typeface="+mn-lt"/>
                <a:ea typeface="Verdana" pitchFamily="34" charset="0"/>
                <a:cs typeface="Verdana" pitchFamily="34" charset="0"/>
              </a:rPr>
              <a:t>Reporting Lines for CAE Enhance Organizational Independence</a:t>
            </a:r>
            <a:r>
              <a:rPr lang="en-US" sz="2000" dirty="0" smtClean="0">
                <a:latin typeface="+mn-lt"/>
              </a:rPr>
              <a:t>. </a:t>
            </a:r>
            <a:endParaRPr lang="en-US" sz="20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728" y="559558"/>
            <a:ext cx="8338782" cy="954107"/>
          </a:xfrm>
          <a:prstGeom prst="rect">
            <a:avLst/>
          </a:prstGeom>
          <a:noFill/>
        </p:spPr>
        <p:txBody>
          <a:bodyPr wrap="square" rtlCol="0">
            <a:spAutoFit/>
          </a:bodyPr>
          <a:lstStyle/>
          <a:p>
            <a:r>
              <a:rPr lang="en-US" sz="2800" dirty="0" smtClean="0">
                <a:solidFill>
                  <a:schemeClr val="bg2"/>
                </a:solidFill>
                <a:latin typeface="+mj-lt"/>
              </a:rPr>
              <a:t>Supporting Internal Audit as a </a:t>
            </a:r>
          </a:p>
          <a:p>
            <a:r>
              <a:rPr lang="en-US" sz="2800" dirty="0" smtClean="0">
                <a:solidFill>
                  <a:schemeClr val="bg2"/>
                </a:solidFill>
                <a:latin typeface="+mj-lt"/>
              </a:rPr>
              <a:t>Third Line of Defense</a:t>
            </a:r>
            <a:endParaRPr lang="en-US" sz="2800" dirty="0">
              <a:solidFill>
                <a:schemeClr val="bg2"/>
              </a:solidFill>
              <a:latin typeface="+mj-lt"/>
            </a:endParaRPr>
          </a:p>
        </p:txBody>
      </p:sp>
      <p:pic>
        <p:nvPicPr>
          <p:cNvPr id="3" name="Picture 2" descr="Three Lines of Defense_2013_CX.png"/>
          <p:cNvPicPr>
            <a:picLocks noChangeAspect="1"/>
          </p:cNvPicPr>
          <p:nvPr/>
        </p:nvPicPr>
        <p:blipFill>
          <a:blip r:embed="rId2"/>
          <a:stretch>
            <a:fillRect/>
          </a:stretch>
        </p:blipFill>
        <p:spPr>
          <a:xfrm>
            <a:off x="458918" y="1753755"/>
            <a:ext cx="8117145" cy="364297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4480560" cy="1143000"/>
          </a:xfrm>
        </p:spPr>
        <p:txBody>
          <a:bodyPr/>
          <a:lstStyle/>
          <a:p>
            <a:pPr lvl="0"/>
            <a:r>
              <a:rPr lang="en-US" dirty="0" smtClean="0"/>
              <a:t>Overview</a:t>
            </a:r>
            <a:endParaRPr lang="en-US" dirty="0"/>
          </a:p>
        </p:txBody>
      </p:sp>
      <p:sp>
        <p:nvSpPr>
          <p:cNvPr id="3" name="Content Placeholder 2"/>
          <p:cNvSpPr>
            <a:spLocks noGrp="1"/>
          </p:cNvSpPr>
          <p:nvPr>
            <p:ph idx="1"/>
          </p:nvPr>
        </p:nvSpPr>
        <p:spPr>
          <a:xfrm>
            <a:off x="215153" y="1580132"/>
            <a:ext cx="5567082" cy="3894138"/>
          </a:xfrm>
        </p:spPr>
        <p:txBody>
          <a:bodyPr/>
          <a:lstStyle/>
          <a:p>
            <a:pPr>
              <a:spcAft>
                <a:spcPts val="1200"/>
              </a:spcAft>
            </a:pPr>
            <a:r>
              <a:rPr lang="en-US" b="1" dirty="0" smtClean="0"/>
              <a:t>Serving the Internal Auditing Profession</a:t>
            </a:r>
          </a:p>
          <a:p>
            <a:pPr>
              <a:spcAft>
                <a:spcPts val="1200"/>
              </a:spcAft>
            </a:pPr>
            <a:r>
              <a:rPr lang="en-US" b="1" dirty="0" smtClean="0"/>
              <a:t>Elevating the Profession</a:t>
            </a:r>
          </a:p>
          <a:p>
            <a:pPr>
              <a:spcAft>
                <a:spcPts val="1200"/>
              </a:spcAft>
            </a:pPr>
            <a:r>
              <a:rPr lang="en-US" b="1" dirty="0" smtClean="0"/>
              <a:t>What’s Next for Internal Audit</a:t>
            </a:r>
          </a:p>
        </p:txBody>
      </p:sp>
      <p:pic>
        <p:nvPicPr>
          <p:cNvPr id="1027" name="Picture 3"/>
          <p:cNvPicPr>
            <a:picLocks noChangeAspect="1" noChangeArrowheads="1"/>
          </p:cNvPicPr>
          <p:nvPr/>
        </p:nvPicPr>
        <p:blipFill>
          <a:blip r:embed="rId3"/>
          <a:srcRect/>
          <a:stretch>
            <a:fillRect/>
          </a:stretch>
        </p:blipFill>
        <p:spPr bwMode="auto">
          <a:xfrm>
            <a:off x="5497238" y="338667"/>
            <a:ext cx="3358896" cy="56388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0501" y="504967"/>
            <a:ext cx="8052180" cy="892552"/>
          </a:xfrm>
          <a:prstGeom prst="rect">
            <a:avLst/>
          </a:prstGeom>
          <a:noFill/>
        </p:spPr>
        <p:txBody>
          <a:bodyPr wrap="square" rtlCol="0">
            <a:spAutoFit/>
          </a:bodyPr>
          <a:lstStyle/>
          <a:p>
            <a:r>
              <a:rPr lang="en-US" sz="2800" dirty="0" smtClean="0">
                <a:solidFill>
                  <a:schemeClr val="bg2"/>
                </a:solidFill>
                <a:latin typeface="+mj-lt"/>
              </a:rPr>
              <a:t>Ensuring Internal Audit is Positioned Correctly</a:t>
            </a:r>
            <a:endParaRPr lang="en-US" dirty="0" smtClean="0">
              <a:solidFill>
                <a:schemeClr val="bg2"/>
              </a:solidFill>
              <a:latin typeface="+mj-lt"/>
            </a:endParaRPr>
          </a:p>
          <a:p>
            <a:endParaRPr lang="en-US" dirty="0"/>
          </a:p>
        </p:txBody>
      </p:sp>
      <p:sp>
        <p:nvSpPr>
          <p:cNvPr id="4" name="Title 8"/>
          <p:cNvSpPr txBox="1">
            <a:spLocks/>
          </p:cNvSpPr>
          <p:nvPr/>
        </p:nvSpPr>
        <p:spPr>
          <a:xfrm>
            <a:off x="304800" y="1350548"/>
            <a:ext cx="8306937" cy="1438275"/>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bg2"/>
                </a:solidFill>
                <a:effectLst/>
                <a:uLnTx/>
                <a:uFillTx/>
                <a:latin typeface="+mn-lt"/>
                <a:ea typeface="ヒラギノ角ゴ Pro W3" pitchFamily="-60" charset="-128"/>
                <a:cs typeface="ヒラギノ角ゴ Pro W3" pitchFamily="-60" charset="-128"/>
              </a:rPr>
              <a:t>Governing bodies and senior management rely on Internal Auditing for objective assurance and insight on the effectiveness and efficiency of governance, risk management and internal control processes</a:t>
            </a:r>
            <a:r>
              <a:rPr kumimoji="0" lang="en-US" sz="2200" b="1" i="0" u="none" strike="noStrike" kern="0" cap="none" spc="0" normalizeH="0" baseline="0" noProof="0" dirty="0" smtClean="0">
                <a:ln>
                  <a:noFill/>
                </a:ln>
                <a:solidFill>
                  <a:schemeClr val="tx2"/>
                </a:solidFill>
                <a:effectLst/>
                <a:uLnTx/>
                <a:uFillTx/>
                <a:latin typeface="+mn-lt"/>
                <a:ea typeface="ヒラギノ角ゴ Pro W3" pitchFamily="-60" charset="-128"/>
                <a:cs typeface="ヒラギノ角ゴ Pro W3" pitchFamily="-60" charset="-128"/>
              </a:rPr>
              <a:t>.</a:t>
            </a:r>
            <a:endParaRPr kumimoji="0" lang="en-US" sz="2200" b="1" i="0" u="none" strike="noStrike" kern="0" cap="none" spc="0" normalizeH="0" baseline="0" noProof="0" dirty="0">
              <a:ln>
                <a:noFill/>
              </a:ln>
              <a:solidFill>
                <a:schemeClr val="tx2"/>
              </a:solidFill>
              <a:effectLst/>
              <a:uLnTx/>
              <a:uFillTx/>
              <a:latin typeface="+mn-lt"/>
              <a:ea typeface="ヒラギノ角ゴ Pro W3" pitchFamily="-60" charset="-128"/>
              <a:cs typeface="ヒラギノ角ゴ Pro W3" pitchFamily="-60" charset="-128"/>
            </a:endParaRPr>
          </a:p>
        </p:txBody>
      </p:sp>
      <p:pic>
        <p:nvPicPr>
          <p:cNvPr id="5" name="Picture 4" descr="Value-Proposition-Bubbles-IACX.png"/>
          <p:cNvPicPr>
            <a:picLocks noChangeAspect="1"/>
          </p:cNvPicPr>
          <p:nvPr/>
        </p:nvPicPr>
        <p:blipFill>
          <a:blip r:embed="rId2"/>
          <a:stretch>
            <a:fillRect/>
          </a:stretch>
        </p:blipFill>
        <p:spPr>
          <a:xfrm>
            <a:off x="2602523" y="2824824"/>
            <a:ext cx="3319975" cy="289059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0040" y="365760"/>
            <a:ext cx="7772400" cy="1143000"/>
          </a:xfrm>
        </p:spPr>
        <p:txBody>
          <a:bodyPr/>
          <a:lstStyle/>
          <a:p>
            <a:r>
              <a:rPr lang="en-US" dirty="0" smtClean="0"/>
              <a:t>Questions?</a:t>
            </a:r>
          </a:p>
        </p:txBody>
      </p:sp>
      <p:grpSp>
        <p:nvGrpSpPr>
          <p:cNvPr id="4" name="Group 9"/>
          <p:cNvGrpSpPr/>
          <p:nvPr/>
        </p:nvGrpSpPr>
        <p:grpSpPr>
          <a:xfrm>
            <a:off x="1666118" y="1771201"/>
            <a:ext cx="6076126" cy="3478472"/>
            <a:chOff x="2243756" y="2578813"/>
            <a:chExt cx="4686886" cy="2506895"/>
          </a:xfrm>
        </p:grpSpPr>
        <p:sp>
          <p:nvSpPr>
            <p:cNvPr id="5" name="Rectangle 4"/>
            <p:cNvSpPr/>
            <p:nvPr/>
          </p:nvSpPr>
          <p:spPr bwMode="auto">
            <a:xfrm>
              <a:off x="2252610" y="2578813"/>
              <a:ext cx="4638781" cy="2506895"/>
            </a:xfrm>
            <a:prstGeom prst="rect">
              <a:avLst/>
            </a:prstGeom>
            <a:solidFill>
              <a:srgbClr val="FFF5D5"/>
            </a:solidFill>
            <a:ln w="9525" cap="flat" cmpd="sng" algn="ctr">
              <a:solidFill>
                <a:schemeClr val="tx1"/>
              </a:solidFill>
              <a:prstDash val="solid"/>
              <a:round/>
              <a:headEnd type="none" w="med" len="med"/>
              <a:tailEnd type="none" w="med" len="med"/>
            </a:ln>
            <a:effectLst>
              <a:outerShdw blurRad="63500" dist="38100" dir="2700000" algn="tl" rotWithShape="0">
                <a:prstClr val="black">
                  <a:alpha val="40000"/>
                </a:prstClr>
              </a:outerShdw>
            </a:effectLst>
            <a:scene3d>
              <a:camera prst="orthographicFront"/>
              <a:lightRig rig="threePt" dir="t"/>
            </a:scene3d>
            <a:sp3d extrusionH="82550"/>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Verdana" charset="0"/>
              </a:endParaRPr>
            </a:p>
          </p:txBody>
        </p:sp>
        <p:sp>
          <p:nvSpPr>
            <p:cNvPr id="6" name="Content Placeholder 6"/>
            <p:cNvSpPr txBox="1">
              <a:spLocks/>
            </p:cNvSpPr>
            <p:nvPr/>
          </p:nvSpPr>
          <p:spPr>
            <a:xfrm>
              <a:off x="2243756" y="2805994"/>
              <a:ext cx="4686886" cy="809610"/>
            </a:xfrm>
            <a:prstGeom prst="rect">
              <a:avLst/>
            </a:prstGeom>
            <a:noFill/>
            <a:effectLst/>
            <a:scene3d>
              <a:camera prst="orthographicFront"/>
              <a:lightRig rig="threePt" dir="t"/>
            </a:scene3d>
            <a:sp3d>
              <a:extrusionClr>
                <a:schemeClr val="tx1"/>
              </a:extrusionClr>
              <a:contourClr>
                <a:schemeClr val="bg1">
                  <a:lumMod val="10000"/>
                  <a:lumOff val="90000"/>
                </a:schemeClr>
              </a:contourClr>
            </a:sp3d>
          </p:spPr>
          <p:txBody>
            <a:bodyPr wrap="square" lIns="0" tIns="0" rIns="0" bIns="0">
              <a:spAutoFit/>
            </a:bodyPr>
            <a:lstStyle/>
            <a:p>
              <a:pPr marL="342900" marR="0" lvl="0" indent="-342900" algn="l" defTabSz="914400" rtl="0" eaLnBrk="1" fontAlgn="base" latinLnBrk="0" hangingPunct="1">
                <a:lnSpc>
                  <a:spcPct val="100000"/>
                </a:lnSpc>
                <a:spcBef>
                  <a:spcPct val="20000"/>
                </a:spcBef>
                <a:spcAft>
                  <a:spcPts val="600"/>
                </a:spcAft>
                <a:buClrTx/>
                <a:buSzTx/>
                <a:buFontTx/>
                <a:buNone/>
                <a:tabLst/>
                <a:defRPr/>
              </a:pPr>
              <a:r>
                <a:rPr kumimoji="0" lang="en-US" sz="2000" b="1" i="0" u="none" strike="noStrike" kern="0" cap="none" spc="0" normalizeH="0" baseline="0" noProof="0" dirty="0" smtClean="0">
                  <a:ln>
                    <a:noFill/>
                  </a:ln>
                  <a:solidFill>
                    <a:srgbClr val="003661"/>
                  </a:solidFill>
                  <a:effectLst/>
                  <a:uLnTx/>
                  <a:uFillTx/>
                  <a:latin typeface="+mn-lt"/>
                  <a:ea typeface="+mn-ea"/>
                  <a:cs typeface="+mn-cs"/>
                </a:rPr>
                <a:t>  </a:t>
              </a:r>
              <a:r>
                <a:rPr kumimoji="0" lang="en-US" b="1" i="0" u="none" strike="noStrike" kern="0" cap="none" spc="0" normalizeH="0" baseline="0" noProof="0" dirty="0" smtClean="0">
                  <a:ln>
                    <a:noFill/>
                  </a:ln>
                  <a:solidFill>
                    <a:srgbClr val="003661"/>
                  </a:solidFill>
                  <a:effectLst/>
                  <a:uLnTx/>
                  <a:uFillTx/>
                  <a:latin typeface="+mn-lt"/>
                  <a:ea typeface="+mn-ea"/>
                  <a:cs typeface="+mn-cs"/>
                </a:rPr>
                <a:t>The Institute of Internal Auditors </a:t>
              </a:r>
            </a:p>
            <a:p>
              <a:pPr marL="342900" marR="0" lvl="0" indent="-342900" algn="l" defTabSz="914400" rtl="0" eaLnBrk="1" fontAlgn="base" latinLnBrk="0" hangingPunct="1">
                <a:lnSpc>
                  <a:spcPct val="100000"/>
                </a:lnSpc>
                <a:spcBef>
                  <a:spcPts val="2400"/>
                </a:spcBef>
                <a:spcAft>
                  <a:spcPct val="0"/>
                </a:spcAft>
                <a:buClrTx/>
                <a:buSzTx/>
                <a:buFontTx/>
                <a:buNone/>
                <a:tabLst/>
                <a:defRPr/>
              </a:pPr>
              <a:r>
                <a:rPr kumimoji="0" lang="en-US" b="1" i="0" u="none" strike="noStrike" kern="0" cap="none" spc="0" normalizeH="0" baseline="0" noProof="0" dirty="0" smtClean="0">
                  <a:ln>
                    <a:noFill/>
                  </a:ln>
                  <a:solidFill>
                    <a:schemeClr val="bg2"/>
                  </a:solidFill>
                  <a:effectLst/>
                  <a:uLnTx/>
                  <a:uFillTx/>
                  <a:latin typeface="+mn-lt"/>
                  <a:ea typeface="ＭＳ Ｐゴシック" charset="-128"/>
                  <a:cs typeface="+mn-cs"/>
                </a:rPr>
                <a:t>  </a:t>
              </a:r>
              <a:endParaRPr kumimoji="0" lang="en-US" sz="2000" b="1" i="0" u="none" strike="noStrike" kern="0" cap="none" spc="0" normalizeH="0" baseline="0" noProof="0" dirty="0" smtClean="0">
                <a:ln>
                  <a:noFill/>
                </a:ln>
                <a:solidFill>
                  <a:schemeClr val="bg2"/>
                </a:solidFill>
                <a:effectLst/>
                <a:uLnTx/>
                <a:uFillTx/>
                <a:latin typeface="+mn-lt"/>
                <a:ea typeface="+mn-ea"/>
                <a:cs typeface="+mn-cs"/>
              </a:endParaRPr>
            </a:p>
          </p:txBody>
        </p:sp>
        <p:pic>
          <p:nvPicPr>
            <p:cNvPr id="7" name="Picture 6" descr="RF Logo-4C.png"/>
            <p:cNvPicPr>
              <a:picLocks noChangeAspect="1"/>
            </p:cNvPicPr>
            <p:nvPr/>
          </p:nvPicPr>
          <p:blipFill>
            <a:blip r:embed="rId3"/>
            <a:srcRect b="30623"/>
            <a:stretch>
              <a:fillRect/>
            </a:stretch>
          </p:blipFill>
          <p:spPr>
            <a:xfrm>
              <a:off x="5741614" y="4356096"/>
              <a:ext cx="1147043" cy="543585"/>
            </a:xfrm>
            <a:prstGeom prst="rect">
              <a:avLst/>
            </a:prstGeom>
          </p:spPr>
        </p:pic>
        <p:cxnSp>
          <p:nvCxnSpPr>
            <p:cNvPr id="8" name="Straight Connector 7"/>
            <p:cNvCxnSpPr/>
            <p:nvPr/>
          </p:nvCxnSpPr>
          <p:spPr bwMode="auto">
            <a:xfrm>
              <a:off x="2262843" y="3125300"/>
              <a:ext cx="4618315" cy="8315"/>
            </a:xfrm>
            <a:prstGeom prst="line">
              <a:avLst/>
            </a:prstGeom>
            <a:solidFill>
              <a:schemeClr val="accent1"/>
            </a:solidFill>
            <a:ln w="28575" cap="flat" cmpd="sng" algn="ctr">
              <a:solidFill>
                <a:srgbClr val="003661"/>
              </a:solidFill>
              <a:prstDash val="solid"/>
              <a:round/>
              <a:headEnd type="none" w="med" len="med"/>
              <a:tailEnd type="none" w="med" len="med"/>
            </a:ln>
            <a:effectLst/>
          </p:spPr>
        </p:cxnSp>
      </p:grpSp>
      <p:sp>
        <p:nvSpPr>
          <p:cNvPr id="14337" name="Rectangle 1"/>
          <p:cNvSpPr>
            <a:spLocks noChangeArrowheads="1"/>
          </p:cNvSpPr>
          <p:nvPr/>
        </p:nvSpPr>
        <p:spPr bwMode="auto">
          <a:xfrm>
            <a:off x="1897039" y="2953885"/>
            <a:ext cx="5636525"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00080"/>
                </a:solidFill>
                <a:effectLst/>
                <a:latin typeface="Arial" pitchFamily="34" charset="0"/>
                <a:ea typeface="Calibri" pitchFamily="34" charset="0"/>
                <a:cs typeface="Arial" pitchFamily="34" charset="0"/>
              </a:rPr>
              <a:t>Gerald Cox, </a:t>
            </a:r>
            <a:r>
              <a:rPr lang="en-US" b="1" dirty="0" smtClean="0">
                <a:solidFill>
                  <a:srgbClr val="000080"/>
                </a:solidFill>
                <a:latin typeface="Arial" pitchFamily="34" charset="0"/>
                <a:ea typeface="Calibri" pitchFamily="34" charset="0"/>
                <a:cs typeface="Arial" pitchFamily="34" charset="0"/>
              </a:rPr>
              <a:t>CIA, CRMA, CMIIA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80"/>
                </a:solidFill>
                <a:effectLst/>
                <a:latin typeface="Arial" pitchFamily="34" charset="0"/>
                <a:ea typeface="Calibri" pitchFamily="34" charset="0"/>
                <a:cs typeface="Arial" pitchFamily="34" charset="0"/>
              </a:rPr>
              <a:t>Chief Executive, South West Audit Partnership Ltd</a:t>
            </a:r>
          </a:p>
          <a:p>
            <a:pPr marL="0" marR="0" lvl="0" indent="0" algn="l" defTabSz="914400" rtl="0" eaLnBrk="0" fontAlgn="base" latinLnBrk="0" hangingPunct="0">
              <a:lnSpc>
                <a:spcPct val="100000"/>
              </a:lnSpc>
              <a:spcBef>
                <a:spcPct val="0"/>
              </a:spcBef>
              <a:spcAft>
                <a:spcPct val="0"/>
              </a:spcAft>
              <a:buClrTx/>
              <a:buSzTx/>
              <a:buFontTx/>
              <a:buNone/>
              <a:tabLst/>
            </a:pPr>
            <a:r>
              <a:rPr lang="en-US" sz="1800" dirty="0" smtClean="0">
                <a:solidFill>
                  <a:srgbClr val="000080"/>
                </a:solidFill>
                <a:latin typeface="Arial" pitchFamily="34" charset="0"/>
                <a:cs typeface="Arial" pitchFamily="34" charset="0"/>
              </a:rPr>
              <a:t>Chair IIA Global Advocacy Committee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sng" strike="noStrike" cap="none" normalizeH="0" baseline="0" dirty="0" smtClean="0">
                <a:ln>
                  <a:noFill/>
                </a:ln>
                <a:solidFill>
                  <a:srgbClr val="0000FF"/>
                </a:solidFill>
                <a:effectLst/>
                <a:latin typeface="Arial" pitchFamily="34" charset="0"/>
                <a:ea typeface="Calibri" pitchFamily="34" charset="0"/>
                <a:cs typeface="Arial" pitchFamily="34" charset="0"/>
                <a:hlinkClick r:id="rId4"/>
              </a:rPr>
              <a:t>www.southwestaudit.co.uk</a:t>
            </a:r>
            <a:endParaRPr kumimoji="0" lang="en-GB"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72440" y="1086078"/>
            <a:ext cx="8488680" cy="3464195"/>
          </a:xfrm>
        </p:spPr>
        <p:txBody>
          <a:bodyPr/>
          <a:lstStyle/>
          <a:p>
            <a:r>
              <a:rPr lang="en-US" dirty="0" smtClean="0">
                <a:solidFill>
                  <a:schemeClr val="bg1"/>
                </a:solidFill>
              </a:rPr>
              <a:t>Serving the Profession</a:t>
            </a:r>
            <a:br>
              <a:rPr lang="en-US" dirty="0" smtClean="0">
                <a:solidFill>
                  <a:schemeClr val="bg1"/>
                </a:solidFill>
              </a:rPr>
            </a:br>
            <a:endParaRPr lang="en-US" i="1" dirty="0" smtClean="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Global IIA</a:t>
            </a:r>
            <a:endParaRPr lang="en-US" dirty="0"/>
          </a:p>
        </p:txBody>
      </p:sp>
      <p:sp>
        <p:nvSpPr>
          <p:cNvPr id="3" name="Content Placeholder 2"/>
          <p:cNvSpPr>
            <a:spLocks noGrp="1"/>
          </p:cNvSpPr>
          <p:nvPr>
            <p:ph idx="1"/>
          </p:nvPr>
        </p:nvSpPr>
        <p:spPr/>
        <p:txBody>
          <a:bodyPr/>
          <a:lstStyle/>
          <a:p>
            <a:r>
              <a:rPr lang="en-US" dirty="0" smtClean="0"/>
              <a:t>Established in 1941</a:t>
            </a:r>
          </a:p>
          <a:p>
            <a:r>
              <a:rPr lang="en-US" dirty="0" smtClean="0"/>
              <a:t>Global Headquarters in Altamonte Springs, Florida USA</a:t>
            </a:r>
          </a:p>
          <a:p>
            <a:r>
              <a:rPr lang="en-US" dirty="0" smtClean="0"/>
              <a:t>Internal Audit Profession’s </a:t>
            </a:r>
            <a:r>
              <a:rPr lang="en-US" u="sng" dirty="0" smtClean="0">
                <a:solidFill>
                  <a:schemeClr val="accent2"/>
                </a:solidFill>
              </a:rPr>
              <a:t>Acknowledged Leader</a:t>
            </a:r>
            <a:r>
              <a:rPr lang="en-US" dirty="0" smtClean="0"/>
              <a:t>, </a:t>
            </a:r>
            <a:r>
              <a:rPr lang="en-US" u="sng" dirty="0" smtClean="0">
                <a:solidFill>
                  <a:schemeClr val="accent2"/>
                </a:solidFill>
              </a:rPr>
              <a:t>Chief Advocate</a:t>
            </a:r>
            <a:r>
              <a:rPr lang="en-US" dirty="0" smtClean="0"/>
              <a:t>, and </a:t>
            </a:r>
            <a:r>
              <a:rPr lang="en-US" u="sng" dirty="0" smtClean="0">
                <a:solidFill>
                  <a:schemeClr val="accent2"/>
                </a:solidFill>
              </a:rPr>
              <a:t>Principle Educator</a:t>
            </a:r>
            <a:endParaRPr lang="en-US" u="sng"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Users\dpolansky\AppData\Local\Microsoft\Windows\Temporary Internet Files\Content.IE5\TBU6HC8J\MC910216337[1].png"/>
          <p:cNvPicPr>
            <a:picLocks noChangeAspect="1" noChangeArrowheads="1"/>
          </p:cNvPicPr>
          <p:nvPr/>
        </p:nvPicPr>
        <p:blipFill>
          <a:blip r:embed="rId2" cstate="print">
            <a:lum bright="70000" contrast="-70000"/>
          </a:blip>
          <a:srcRect/>
          <a:stretch>
            <a:fillRect/>
          </a:stretch>
        </p:blipFill>
        <p:spPr bwMode="auto">
          <a:xfrm>
            <a:off x="381960" y="1288071"/>
            <a:ext cx="8343248" cy="4682772"/>
          </a:xfrm>
          <a:prstGeom prst="rect">
            <a:avLst/>
          </a:prstGeom>
          <a:noFill/>
        </p:spPr>
      </p:pic>
      <p:sp>
        <p:nvSpPr>
          <p:cNvPr id="3" name="Content Placeholder 2"/>
          <p:cNvSpPr>
            <a:spLocks noGrp="1"/>
          </p:cNvSpPr>
          <p:nvPr>
            <p:ph idx="1"/>
          </p:nvPr>
        </p:nvSpPr>
        <p:spPr>
          <a:xfrm>
            <a:off x="308472" y="1231377"/>
            <a:ext cx="8560105" cy="4654094"/>
          </a:xfrm>
          <a:noFill/>
        </p:spPr>
        <p:txBody>
          <a:bodyPr/>
          <a:lstStyle/>
          <a:p>
            <a:pPr lvl="0"/>
            <a:r>
              <a:rPr lang="en-US" sz="2800" b="1" dirty="0" smtClean="0"/>
              <a:t>180,000 members</a:t>
            </a:r>
          </a:p>
          <a:p>
            <a:pPr lvl="0"/>
            <a:r>
              <a:rPr lang="en-US" sz="2800" b="1" dirty="0" smtClean="0"/>
              <a:t>115,000 Certified Internal Auditors</a:t>
            </a:r>
          </a:p>
          <a:p>
            <a:pPr lvl="0"/>
            <a:r>
              <a:rPr lang="en-US" sz="2800" b="1" dirty="0" smtClean="0"/>
              <a:t>190 countries</a:t>
            </a:r>
          </a:p>
          <a:p>
            <a:pPr lvl="0"/>
            <a:r>
              <a:rPr lang="en-US" sz="2800" b="1" dirty="0" smtClean="0"/>
              <a:t>109 Institutes (+ US, Canada, Caribbean)</a:t>
            </a:r>
          </a:p>
          <a:p>
            <a:pPr lvl="0"/>
            <a:r>
              <a:rPr lang="en-US" sz="2800" b="1" dirty="0" smtClean="0"/>
              <a:t>601 full and part-time staff </a:t>
            </a:r>
          </a:p>
          <a:p>
            <a:pPr lvl="0"/>
            <a:r>
              <a:rPr lang="en-US" sz="2800" b="1" dirty="0" smtClean="0"/>
              <a:t>400 plus volunteer leaders</a:t>
            </a:r>
          </a:p>
          <a:p>
            <a:r>
              <a:rPr lang="en-US" sz="2800" b="1" dirty="0" smtClean="0"/>
              <a:t>$100.7 million in global revenue* </a:t>
            </a:r>
          </a:p>
          <a:p>
            <a:pPr lvl="0"/>
            <a:r>
              <a:rPr lang="en-US" sz="2800" b="1" dirty="0" smtClean="0"/>
              <a:t>$7 million of net contribution </a:t>
            </a:r>
          </a:p>
          <a:p>
            <a:pPr lvl="0"/>
            <a:r>
              <a:rPr lang="en-US" sz="2800" b="1" dirty="0" smtClean="0"/>
              <a:t>$63 million in net assets </a:t>
            </a:r>
            <a:endParaRPr lang="en-US" sz="2800" b="1" dirty="0"/>
          </a:p>
        </p:txBody>
      </p:sp>
      <p:sp>
        <p:nvSpPr>
          <p:cNvPr id="4" name="TextBox 3"/>
          <p:cNvSpPr txBox="1"/>
          <p:nvPr/>
        </p:nvSpPr>
        <p:spPr>
          <a:xfrm>
            <a:off x="402879" y="5748660"/>
            <a:ext cx="8057073" cy="276999"/>
          </a:xfrm>
          <a:prstGeom prst="rect">
            <a:avLst/>
          </a:prstGeom>
          <a:noFill/>
        </p:spPr>
        <p:txBody>
          <a:bodyPr wrap="square" rtlCol="0">
            <a:spAutoFit/>
          </a:bodyPr>
          <a:lstStyle/>
          <a:p>
            <a:r>
              <a:rPr lang="en-US" sz="1200" dirty="0" smtClean="0">
                <a:solidFill>
                  <a:schemeClr val="bg2"/>
                </a:solidFill>
              </a:rPr>
              <a:t>* Combined statistics from IIA HQ and Global Institutes for FY ending in 2011</a:t>
            </a:r>
            <a:endParaRPr lang="en-US" sz="1200" dirty="0">
              <a:solidFill>
                <a:schemeClr val="bg2"/>
              </a:solidFill>
            </a:endParaRPr>
          </a:p>
        </p:txBody>
      </p:sp>
      <p:sp>
        <p:nvSpPr>
          <p:cNvPr id="6" name="Title 1"/>
          <p:cNvSpPr>
            <a:spLocks noGrp="1"/>
          </p:cNvSpPr>
          <p:nvPr>
            <p:ph type="title"/>
          </p:nvPr>
        </p:nvSpPr>
        <p:spPr>
          <a:xfrm>
            <a:off x="269515" y="368325"/>
            <a:ext cx="8635335" cy="916027"/>
          </a:xfrm>
        </p:spPr>
        <p:txBody>
          <a:bodyPr/>
          <a:lstStyle/>
          <a:p>
            <a:r>
              <a:rPr lang="en-US" sz="3600" dirty="0" smtClean="0"/>
              <a:t>The Global IIA Body By the Numbers</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4294967295"/>
          </p:nvPr>
        </p:nvGraphicFramePr>
        <p:xfrm>
          <a:off x="415635" y="1451709"/>
          <a:ext cx="8288977" cy="445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711186" y="241465"/>
            <a:ext cx="7772400" cy="1143000"/>
          </a:xfrm>
        </p:spPr>
        <p:txBody>
          <a:bodyPr/>
          <a:lstStyle/>
          <a:p>
            <a:r>
              <a:rPr lang="en-US" dirty="0" smtClean="0"/>
              <a:t>Global Strategic Plan</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4294967295"/>
          </p:nvPr>
        </p:nvSpPr>
        <p:spPr>
          <a:xfrm>
            <a:off x="686600" y="1094562"/>
            <a:ext cx="7851775" cy="1492250"/>
          </a:xfrm>
          <a:solidFill>
            <a:schemeClr val="bg1">
              <a:lumMod val="8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lstStyle/>
          <a:p>
            <a:pPr>
              <a:buNone/>
            </a:pPr>
            <a:r>
              <a:rPr lang="en-US" sz="2400" b="1" dirty="0" smtClean="0"/>
              <a:t>GOAL A: PROFESSIONALISM</a:t>
            </a:r>
          </a:p>
          <a:p>
            <a:pPr lvl="0">
              <a:buNone/>
            </a:pPr>
            <a:r>
              <a:rPr lang="en-US" sz="2000" dirty="0" smtClean="0"/>
              <a:t>	The IIA will be the driving force for the development of high-performing internal audit professionals, indispensible to their organizations. </a:t>
            </a:r>
          </a:p>
          <a:p>
            <a:endParaRPr lang="en-US" dirty="0"/>
          </a:p>
        </p:txBody>
      </p:sp>
      <p:sp>
        <p:nvSpPr>
          <p:cNvPr id="2" name="Title 1"/>
          <p:cNvSpPr>
            <a:spLocks noGrp="1"/>
          </p:cNvSpPr>
          <p:nvPr>
            <p:ph type="title" idx="4294967295"/>
          </p:nvPr>
        </p:nvSpPr>
        <p:spPr>
          <a:xfrm>
            <a:off x="321733" y="656607"/>
            <a:ext cx="8568267" cy="457200"/>
          </a:xfrm>
        </p:spPr>
        <p:txBody>
          <a:bodyPr/>
          <a:lstStyle/>
          <a:p>
            <a:r>
              <a:rPr lang="en-US" dirty="0" smtClean="0"/>
              <a:t>Strategic Goals</a:t>
            </a:r>
            <a:br>
              <a:rPr lang="en-US" dirty="0" smtClean="0"/>
            </a:br>
            <a:endParaRPr lang="en-US" sz="3200" dirty="0"/>
          </a:p>
        </p:txBody>
      </p:sp>
      <p:sp>
        <p:nvSpPr>
          <p:cNvPr id="7" name="Content Placeholder 2"/>
          <p:cNvSpPr txBox="1">
            <a:spLocks/>
          </p:cNvSpPr>
          <p:nvPr/>
        </p:nvSpPr>
        <p:spPr bwMode="auto">
          <a:xfrm>
            <a:off x="720469" y="2720133"/>
            <a:ext cx="7851775" cy="1492250"/>
          </a:xfrm>
          <a:prstGeom prst="rect">
            <a:avLst/>
          </a:prstGeom>
          <a:solidFill>
            <a:schemeClr val="bg1">
              <a:lumMod val="85000"/>
            </a:schemeClr>
          </a:solidFill>
          <a:ln w="25400" cap="flat" cmpd="sng" algn="ctr">
            <a:solidFill>
              <a:schemeClr val="tx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dk1"/>
                </a:solidFill>
                <a:effectLst/>
                <a:uLnTx/>
                <a:uFillTx/>
                <a:latin typeface="+mn-lt"/>
                <a:ea typeface="+mn-ea"/>
                <a:cs typeface="+mn-cs"/>
              </a:rPr>
              <a:t>GOAL B: MEMBERSHIP/</a:t>
            </a:r>
            <a:r>
              <a:rPr lang="en-US" b="1" kern="0" dirty="0" smtClean="0"/>
              <a:t>VALUE PROPOSITION</a:t>
            </a:r>
            <a:endParaRPr kumimoji="0" lang="en-US" sz="2400" b="1" i="0" u="none" strike="noStrike" kern="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dk1"/>
                </a:solidFill>
                <a:effectLst/>
                <a:uLnTx/>
                <a:uFillTx/>
                <a:latin typeface="+mn-lt"/>
                <a:ea typeface="+mn-ea"/>
                <a:cs typeface="+mn-cs"/>
              </a:rPr>
              <a:t>	The</a:t>
            </a:r>
            <a:r>
              <a:rPr kumimoji="0" lang="en-US" sz="2000" b="0" i="0" u="none" strike="noStrike" kern="0" cap="none" spc="0" normalizeH="0" noProof="0" dirty="0" smtClean="0">
                <a:ln>
                  <a:noFill/>
                </a:ln>
                <a:solidFill>
                  <a:schemeClr val="dk1"/>
                </a:solidFill>
                <a:effectLst/>
                <a:uLnTx/>
                <a:uFillTx/>
                <a:latin typeface="+mn-lt"/>
                <a:ea typeface="+mn-ea"/>
                <a:cs typeface="+mn-cs"/>
              </a:rPr>
              <a:t> IIA will deliver the value that compels current, future, and former internal auditors to  be members. </a:t>
            </a:r>
            <a:endParaRPr kumimoji="0" lang="en-US" sz="2000" b="0" i="0" u="none" strike="noStrike" kern="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dk1"/>
              </a:solidFill>
              <a:effectLst/>
              <a:uLnTx/>
              <a:uFillTx/>
              <a:latin typeface="+mn-lt"/>
              <a:ea typeface="+mn-ea"/>
              <a:cs typeface="+mn-cs"/>
            </a:endParaRPr>
          </a:p>
        </p:txBody>
      </p:sp>
      <p:sp>
        <p:nvSpPr>
          <p:cNvPr id="8" name="Content Placeholder 2"/>
          <p:cNvSpPr txBox="1">
            <a:spLocks/>
          </p:cNvSpPr>
          <p:nvPr/>
        </p:nvSpPr>
        <p:spPr bwMode="auto">
          <a:xfrm>
            <a:off x="750037" y="4360165"/>
            <a:ext cx="7851775" cy="1492250"/>
          </a:xfrm>
          <a:prstGeom prst="rect">
            <a:avLst/>
          </a:prstGeom>
          <a:solidFill>
            <a:schemeClr val="bg1">
              <a:lumMod val="85000"/>
            </a:schemeClr>
          </a:solidFill>
          <a:ln w="25400" cap="flat" cmpd="sng" algn="ctr">
            <a:solidFill>
              <a:schemeClr val="tx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dk1"/>
                </a:solidFill>
                <a:effectLst/>
                <a:uLnTx/>
                <a:uFillTx/>
                <a:latin typeface="+mn-lt"/>
                <a:ea typeface="+mn-ea"/>
                <a:cs typeface="+mn-cs"/>
              </a:rPr>
              <a:t>GOAL C: ADVOCACY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dk1"/>
                </a:solidFill>
                <a:effectLst/>
                <a:uLnTx/>
                <a:uFillTx/>
                <a:latin typeface="+mn-lt"/>
                <a:ea typeface="+mn-ea"/>
                <a:cs typeface="+mn-cs"/>
              </a:rPr>
              <a:t>	The</a:t>
            </a:r>
            <a:r>
              <a:rPr kumimoji="0" lang="en-US" sz="2000" b="0" i="0" u="none" strike="noStrike" kern="0" cap="none" spc="0" normalizeH="0" noProof="0" dirty="0" smtClean="0">
                <a:ln>
                  <a:noFill/>
                </a:ln>
                <a:solidFill>
                  <a:schemeClr val="dk1"/>
                </a:solidFill>
                <a:effectLst/>
                <a:uLnTx/>
                <a:uFillTx/>
                <a:latin typeface="+mn-lt"/>
                <a:ea typeface="+mn-ea"/>
                <a:cs typeface="+mn-cs"/>
              </a:rPr>
              <a:t> IIA will have positively raised the profile of, and demand for, professional internal auditing globally.  </a:t>
            </a:r>
            <a:endParaRPr kumimoji="0" lang="en-US" sz="2000" b="0" i="0" u="none" strike="noStrike" kern="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4294967295"/>
          </p:nvPr>
        </p:nvSpPr>
        <p:spPr>
          <a:xfrm>
            <a:off x="686600" y="1094562"/>
            <a:ext cx="7851775" cy="1492250"/>
          </a:xfrm>
          <a:solidFill>
            <a:schemeClr val="bg1">
              <a:lumMod val="8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lstStyle/>
          <a:p>
            <a:pPr>
              <a:buNone/>
            </a:pPr>
            <a:r>
              <a:rPr lang="en-US" sz="2400" b="1" dirty="0" smtClean="0"/>
              <a:t>GOAL D: GOVERNANCE</a:t>
            </a:r>
          </a:p>
          <a:p>
            <a:pPr lvl="0">
              <a:buNone/>
            </a:pPr>
            <a:r>
              <a:rPr lang="en-US" sz="2000" dirty="0" smtClean="0"/>
              <a:t>	The IIA will have a global operating model in place where all affiliated institutes are aligned on core principles. </a:t>
            </a:r>
          </a:p>
          <a:p>
            <a:endParaRPr lang="en-US" dirty="0"/>
          </a:p>
        </p:txBody>
      </p:sp>
      <p:sp>
        <p:nvSpPr>
          <p:cNvPr id="2" name="Title 1"/>
          <p:cNvSpPr>
            <a:spLocks noGrp="1"/>
          </p:cNvSpPr>
          <p:nvPr>
            <p:ph type="title" idx="4294967295"/>
          </p:nvPr>
        </p:nvSpPr>
        <p:spPr>
          <a:xfrm>
            <a:off x="321733" y="656607"/>
            <a:ext cx="8568267" cy="457200"/>
          </a:xfrm>
        </p:spPr>
        <p:txBody>
          <a:bodyPr/>
          <a:lstStyle/>
          <a:p>
            <a:r>
              <a:rPr lang="en-US" dirty="0" smtClean="0"/>
              <a:t>Strategic Goals</a:t>
            </a:r>
            <a:br>
              <a:rPr lang="en-US" dirty="0" smtClean="0"/>
            </a:br>
            <a:endParaRPr lang="en-US" sz="3200" dirty="0"/>
          </a:p>
        </p:txBody>
      </p:sp>
      <p:sp>
        <p:nvSpPr>
          <p:cNvPr id="7" name="Content Placeholder 2"/>
          <p:cNvSpPr txBox="1">
            <a:spLocks/>
          </p:cNvSpPr>
          <p:nvPr/>
        </p:nvSpPr>
        <p:spPr bwMode="auto">
          <a:xfrm>
            <a:off x="720469" y="2720133"/>
            <a:ext cx="7851775" cy="1492250"/>
          </a:xfrm>
          <a:prstGeom prst="rect">
            <a:avLst/>
          </a:prstGeom>
          <a:solidFill>
            <a:schemeClr val="bg1">
              <a:lumMod val="85000"/>
            </a:schemeClr>
          </a:solidFill>
          <a:ln w="25400" cap="flat" cmpd="sng" algn="ctr">
            <a:solidFill>
              <a:schemeClr val="tx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dk1"/>
                </a:solidFill>
                <a:effectLst/>
                <a:uLnTx/>
                <a:uFillTx/>
                <a:latin typeface="+mn-lt"/>
                <a:ea typeface="+mn-ea"/>
                <a:cs typeface="+mn-cs"/>
              </a:rPr>
              <a:t>GOAL E: FINANCIAL</a:t>
            </a:r>
          </a:p>
          <a:p>
            <a:pPr marL="342900" lvl="0" indent="-342900" eaLnBrk="0" hangingPunct="0">
              <a:spcBef>
                <a:spcPct val="20000"/>
              </a:spcBef>
            </a:pPr>
            <a:r>
              <a:rPr kumimoji="0" lang="en-US" sz="2000" b="0" i="0" u="none" strike="noStrike" kern="0" cap="none" spc="0" normalizeH="0" baseline="0" noProof="0" dirty="0" smtClean="0">
                <a:ln>
                  <a:noFill/>
                </a:ln>
                <a:solidFill>
                  <a:schemeClr val="dk1"/>
                </a:solidFill>
                <a:effectLst/>
                <a:uLnTx/>
                <a:uFillTx/>
                <a:latin typeface="+mn-lt"/>
                <a:ea typeface="+mn-ea"/>
                <a:cs typeface="+mn-cs"/>
              </a:rPr>
              <a:t>	</a:t>
            </a:r>
            <a:r>
              <a:rPr lang="en-US" sz="2000" kern="0" dirty="0" smtClean="0">
                <a:solidFill>
                  <a:schemeClr val="tx1"/>
                </a:solidFill>
              </a:rPr>
              <a:t> IIA Global operations will be self-sufficient financially with adequate reserves to carry out its core purpose and strategic direction.</a:t>
            </a:r>
            <a:endParaRPr kumimoji="0" lang="en-US" sz="2000" b="0" i="0" u="none" strike="noStrike" kern="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noChangeAspect="1"/>
          </p:cNvGraphicFramePr>
          <p:nvPr/>
        </p:nvGraphicFramePr>
        <p:xfrm>
          <a:off x="354844" y="332474"/>
          <a:ext cx="8374384" cy="5582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iia_logo.jpg"/>
          <p:cNvPicPr>
            <a:picLocks noChangeAspect="1"/>
          </p:cNvPicPr>
          <p:nvPr/>
        </p:nvPicPr>
        <p:blipFill>
          <a:blip r:embed="rId8"/>
          <a:stretch>
            <a:fillRect/>
          </a:stretch>
        </p:blipFill>
        <p:spPr>
          <a:xfrm>
            <a:off x="1464590" y="2374861"/>
            <a:ext cx="2000250" cy="1666875"/>
          </a:xfrm>
          <a:prstGeom prst="rect">
            <a:avLst/>
          </a:prstGeom>
        </p:spPr>
      </p:pic>
      <p:grpSp>
        <p:nvGrpSpPr>
          <p:cNvPr id="10" name="Group 9"/>
          <p:cNvGrpSpPr/>
          <p:nvPr/>
        </p:nvGrpSpPr>
        <p:grpSpPr>
          <a:xfrm>
            <a:off x="3425589" y="600501"/>
            <a:ext cx="5199796" cy="4716004"/>
            <a:chOff x="3425589" y="600501"/>
            <a:chExt cx="5199796" cy="4716004"/>
          </a:xfrm>
        </p:grpSpPr>
        <p:sp>
          <p:nvSpPr>
            <p:cNvPr id="5" name="TextBox 4"/>
            <p:cNvSpPr txBox="1"/>
            <p:nvPr/>
          </p:nvSpPr>
          <p:spPr>
            <a:xfrm>
              <a:off x="3425589" y="614148"/>
              <a:ext cx="1037229" cy="738664"/>
            </a:xfrm>
            <a:prstGeom prst="rect">
              <a:avLst/>
            </a:prstGeom>
            <a:noFill/>
          </p:spPr>
          <p:txBody>
            <a:bodyPr wrap="square" rtlCol="0">
              <a:spAutoFit/>
            </a:bodyPr>
            <a:lstStyle/>
            <a:p>
              <a:pPr algn="ctr"/>
              <a:r>
                <a:rPr lang="en-US" sz="1400" dirty="0" smtClean="0">
                  <a:latin typeface="+mn-lt"/>
                </a:rPr>
                <a:t>Standards &amp; Guidance</a:t>
              </a:r>
              <a:endParaRPr lang="en-US" sz="1400" dirty="0">
                <a:latin typeface="+mn-lt"/>
              </a:endParaRPr>
            </a:p>
          </p:txBody>
        </p:sp>
        <p:sp>
          <p:nvSpPr>
            <p:cNvPr id="6" name="TextBox 5"/>
            <p:cNvSpPr txBox="1"/>
            <p:nvPr/>
          </p:nvSpPr>
          <p:spPr>
            <a:xfrm>
              <a:off x="4967790" y="600501"/>
              <a:ext cx="2620370" cy="523220"/>
            </a:xfrm>
            <a:prstGeom prst="rect">
              <a:avLst/>
            </a:prstGeom>
            <a:noFill/>
          </p:spPr>
          <p:txBody>
            <a:bodyPr wrap="square" rtlCol="0">
              <a:spAutoFit/>
            </a:bodyPr>
            <a:lstStyle/>
            <a:p>
              <a:r>
                <a:rPr lang="en-US" sz="1400" dirty="0" smtClean="0">
                  <a:latin typeface="+mn-lt"/>
                </a:rPr>
                <a:t>International Professional Practices Framework (IPPF)</a:t>
              </a:r>
              <a:endParaRPr lang="en-US" sz="1400" dirty="0">
                <a:latin typeface="+mn-lt"/>
              </a:endParaRPr>
            </a:p>
          </p:txBody>
        </p:sp>
        <p:sp>
          <p:nvSpPr>
            <p:cNvPr id="7" name="TextBox 6"/>
            <p:cNvSpPr txBox="1"/>
            <p:nvPr/>
          </p:nvSpPr>
          <p:spPr>
            <a:xfrm>
              <a:off x="5500047" y="2033521"/>
              <a:ext cx="3070746" cy="523220"/>
            </a:xfrm>
            <a:prstGeom prst="rect">
              <a:avLst/>
            </a:prstGeom>
            <a:noFill/>
          </p:spPr>
          <p:txBody>
            <a:bodyPr wrap="square" rtlCol="0">
              <a:spAutoFit/>
            </a:bodyPr>
            <a:lstStyle/>
            <a:p>
              <a:r>
                <a:rPr lang="en-US" sz="1400" i="1" dirty="0" smtClean="0">
                  <a:latin typeface="+mn-lt"/>
                </a:rPr>
                <a:t>Internal Auditor, </a:t>
              </a:r>
              <a:r>
                <a:rPr lang="en-US" sz="1400" dirty="0" smtClean="0">
                  <a:latin typeface="+mn-lt"/>
                </a:rPr>
                <a:t>CAE Resources, Tone at The Top CBOK, IIA RF</a:t>
              </a:r>
              <a:endParaRPr lang="en-US" sz="1400" i="1" dirty="0">
                <a:latin typeface="+mn-lt"/>
              </a:endParaRPr>
            </a:p>
          </p:txBody>
        </p:sp>
        <p:sp>
          <p:nvSpPr>
            <p:cNvPr id="8" name="TextBox 7"/>
            <p:cNvSpPr txBox="1"/>
            <p:nvPr/>
          </p:nvSpPr>
          <p:spPr>
            <a:xfrm>
              <a:off x="5650177" y="3657600"/>
              <a:ext cx="2975208" cy="523220"/>
            </a:xfrm>
            <a:prstGeom prst="rect">
              <a:avLst/>
            </a:prstGeom>
            <a:noFill/>
          </p:spPr>
          <p:txBody>
            <a:bodyPr wrap="square" rtlCol="0">
              <a:spAutoFit/>
            </a:bodyPr>
            <a:lstStyle/>
            <a:p>
              <a:r>
                <a:rPr lang="en-US" sz="1400" dirty="0" smtClean="0">
                  <a:latin typeface="+mn-lt"/>
                </a:rPr>
                <a:t>CIA, CCSA, CGAP, CFSA, CRMA</a:t>
              </a:r>
            </a:p>
            <a:p>
              <a:r>
                <a:rPr lang="en-US" sz="1400" dirty="0" smtClean="0">
                  <a:latin typeface="+mn-lt"/>
                </a:rPr>
                <a:t>Conferences, Seminars, Webinars</a:t>
              </a:r>
              <a:endParaRPr lang="en-US" sz="1400" dirty="0">
                <a:latin typeface="+mn-lt"/>
              </a:endParaRPr>
            </a:p>
          </p:txBody>
        </p:sp>
        <p:sp>
          <p:nvSpPr>
            <p:cNvPr id="9" name="TextBox 8"/>
            <p:cNvSpPr txBox="1"/>
            <p:nvPr/>
          </p:nvSpPr>
          <p:spPr>
            <a:xfrm>
              <a:off x="4817660" y="5008728"/>
              <a:ext cx="2866030" cy="307777"/>
            </a:xfrm>
            <a:prstGeom prst="rect">
              <a:avLst/>
            </a:prstGeom>
            <a:noFill/>
          </p:spPr>
          <p:txBody>
            <a:bodyPr wrap="square" rtlCol="0">
              <a:spAutoFit/>
            </a:bodyPr>
            <a:lstStyle/>
            <a:p>
              <a:endParaRPr lang="en-US" sz="1400" dirty="0">
                <a:latin typeface="+mn-lt"/>
              </a:endParaRPr>
            </a:p>
          </p:txBody>
        </p:sp>
      </p:grpSp>
      <p:sp>
        <p:nvSpPr>
          <p:cNvPr id="11" name="TextBox 10"/>
          <p:cNvSpPr txBox="1"/>
          <p:nvPr/>
        </p:nvSpPr>
        <p:spPr>
          <a:xfrm>
            <a:off x="4790364" y="5240740"/>
            <a:ext cx="2784143" cy="461665"/>
          </a:xfrm>
          <a:prstGeom prst="rect">
            <a:avLst/>
          </a:prstGeom>
          <a:noFill/>
        </p:spPr>
        <p:txBody>
          <a:bodyPr wrap="square" rtlCol="0">
            <a:spAutoFit/>
          </a:bodyPr>
          <a:lstStyle/>
          <a:p>
            <a:endParaRPr lang="en-US" dirty="0"/>
          </a:p>
        </p:txBody>
      </p:sp>
      <p:sp>
        <p:nvSpPr>
          <p:cNvPr id="12" name="TextBox 11"/>
          <p:cNvSpPr txBox="1"/>
          <p:nvPr/>
        </p:nvSpPr>
        <p:spPr>
          <a:xfrm>
            <a:off x="4831285" y="5117934"/>
            <a:ext cx="2771656" cy="523220"/>
          </a:xfrm>
          <a:prstGeom prst="rect">
            <a:avLst/>
          </a:prstGeom>
          <a:noFill/>
        </p:spPr>
        <p:txBody>
          <a:bodyPr wrap="none" rtlCol="0">
            <a:spAutoFit/>
          </a:bodyPr>
          <a:lstStyle/>
          <a:p>
            <a:r>
              <a:rPr lang="en-US" sz="1400" dirty="0" smtClean="0">
                <a:latin typeface="+mn-lt"/>
              </a:rPr>
              <a:t>Institutes, Chapters, Volunteers, </a:t>
            </a:r>
          </a:p>
          <a:p>
            <a:r>
              <a:rPr lang="en-US" sz="1400" dirty="0" smtClean="0">
                <a:latin typeface="+mn-lt"/>
              </a:rPr>
              <a:t>External Stakeholders</a:t>
            </a:r>
            <a:endParaRPr lang="en-US" sz="14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20067 CON-GRC 2012 PPT">
  <a:themeElements>
    <a:clrScheme name="Blank Presentation 1">
      <a:dk1>
        <a:srgbClr val="002680"/>
      </a:dk1>
      <a:lt1>
        <a:srgbClr val="FFFFFF"/>
      </a:lt1>
      <a:dk2>
        <a:srgbClr val="A68000"/>
      </a:dk2>
      <a:lt2>
        <a:srgbClr val="000000"/>
      </a:lt2>
      <a:accent1>
        <a:srgbClr val="009768"/>
      </a:accent1>
      <a:accent2>
        <a:srgbClr val="4F0FFF"/>
      </a:accent2>
      <a:accent3>
        <a:srgbClr val="FFFFFF"/>
      </a:accent3>
      <a:accent4>
        <a:srgbClr val="001F6C"/>
      </a:accent4>
      <a:accent5>
        <a:srgbClr val="AAC9B9"/>
      </a:accent5>
      <a:accent6>
        <a:srgbClr val="470CE7"/>
      </a:accent6>
      <a:hlink>
        <a:srgbClr val="00BD00"/>
      </a:hlink>
      <a:folHlink>
        <a:srgbClr val="2C7E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defRPr>
        </a:defPPr>
      </a:lstStyle>
    </a:lnDef>
  </a:objectDefaults>
  <a:extraClrSchemeLst>
    <a:extraClrScheme>
      <a:clrScheme name="Blank Presentation 1">
        <a:dk1>
          <a:srgbClr val="002680"/>
        </a:dk1>
        <a:lt1>
          <a:srgbClr val="FFFFFF"/>
        </a:lt1>
        <a:dk2>
          <a:srgbClr val="A68000"/>
        </a:dk2>
        <a:lt2>
          <a:srgbClr val="000000"/>
        </a:lt2>
        <a:accent1>
          <a:srgbClr val="009768"/>
        </a:accent1>
        <a:accent2>
          <a:srgbClr val="4F0FFF"/>
        </a:accent2>
        <a:accent3>
          <a:srgbClr val="FFFFFF"/>
        </a:accent3>
        <a:accent4>
          <a:srgbClr val="001F6C"/>
        </a:accent4>
        <a:accent5>
          <a:srgbClr val="AAC9B9"/>
        </a:accent5>
        <a:accent6>
          <a:srgbClr val="470CE7"/>
        </a:accent6>
        <a:hlink>
          <a:srgbClr val="00BD00"/>
        </a:hlink>
        <a:folHlink>
          <a:srgbClr val="2C7E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120067 CON-GRC 2012 PPT</Template>
  <TotalTime>7306</TotalTime>
  <Words>1795</Words>
  <Application>Microsoft Office PowerPoint</Application>
  <PresentationFormat>Skærmshow (4:3)</PresentationFormat>
  <Paragraphs>215</Paragraphs>
  <Slides>21</Slides>
  <Notes>15</Notes>
  <HiddenSlides>0</HiddenSlides>
  <MMClips>0</MMClips>
  <ScaleCrop>false</ScaleCrop>
  <HeadingPairs>
    <vt:vector size="4" baseType="variant">
      <vt:variant>
        <vt:lpstr>Tema</vt:lpstr>
      </vt:variant>
      <vt:variant>
        <vt:i4>1</vt:i4>
      </vt:variant>
      <vt:variant>
        <vt:lpstr>Diastitler</vt:lpstr>
      </vt:variant>
      <vt:variant>
        <vt:i4>21</vt:i4>
      </vt:variant>
    </vt:vector>
  </HeadingPairs>
  <TitlesOfParts>
    <vt:vector size="22" baseType="lpstr">
      <vt:lpstr>120067 CON-GRC 2012 PPT</vt:lpstr>
      <vt:lpstr>The Institute of Internal Auditors:  Serving the Global Internal Auditing Profession</vt:lpstr>
      <vt:lpstr>Overview</vt:lpstr>
      <vt:lpstr>Serving the Profession </vt:lpstr>
      <vt:lpstr>The Global IIA</vt:lpstr>
      <vt:lpstr>The Global IIA Body By the Numbers</vt:lpstr>
      <vt:lpstr>Global Strategic Plan</vt:lpstr>
      <vt:lpstr>Strategic Goals </vt:lpstr>
      <vt:lpstr>Strategic Goals </vt:lpstr>
      <vt:lpstr>PowerPoint-præsentation</vt:lpstr>
      <vt:lpstr>International Professional Practices Framework (IPPF)</vt:lpstr>
      <vt:lpstr>Standards-Setting Process</vt:lpstr>
      <vt:lpstr>IIA Public Sector Committee  In Development</vt:lpstr>
      <vt:lpstr>IIA Public Sector Committee   Responses to Exposure Drafts </vt:lpstr>
      <vt:lpstr>Elevating the Global Internal Auditing Profession</vt:lpstr>
      <vt:lpstr>Chief Advocate</vt:lpstr>
      <vt:lpstr>Key Focus </vt:lpstr>
      <vt:lpstr>What’s Next?</vt:lpstr>
      <vt:lpstr>PowerPoint-præsentation</vt:lpstr>
      <vt:lpstr>PowerPoint-præsentation</vt:lpstr>
      <vt:lpstr>PowerPoint-præsentation</vt:lpstr>
      <vt:lpstr>Questions?</vt:lpstr>
    </vt:vector>
  </TitlesOfParts>
  <Company>The Institute of Internal Auditors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Keltie Ziccardi</dc:creator>
  <cp:lastModifiedBy>Mette E. Matthiasen</cp:lastModifiedBy>
  <cp:revision>835</cp:revision>
  <cp:lastPrinted>2010-11-15T21:07:24Z</cp:lastPrinted>
  <dcterms:created xsi:type="dcterms:W3CDTF">2012-04-06T10:04:28Z</dcterms:created>
  <dcterms:modified xsi:type="dcterms:W3CDTF">2013-07-01T13:13:34Z</dcterms:modified>
</cp:coreProperties>
</file>