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1" r:id="rId1"/>
  </p:sldMasterIdLst>
  <p:notesMasterIdLst>
    <p:notesMasterId r:id="rId14"/>
  </p:notesMasterIdLst>
  <p:handoutMasterIdLst>
    <p:handoutMasterId r:id="rId15"/>
  </p:handoutMasterIdLst>
  <p:sldIdLst>
    <p:sldId id="257" r:id="rId2"/>
    <p:sldId id="431" r:id="rId3"/>
    <p:sldId id="366" r:id="rId4"/>
    <p:sldId id="421" r:id="rId5"/>
    <p:sldId id="422" r:id="rId6"/>
    <p:sldId id="423" r:id="rId7"/>
    <p:sldId id="424" r:id="rId8"/>
    <p:sldId id="356" r:id="rId9"/>
    <p:sldId id="432" r:id="rId10"/>
    <p:sldId id="433" r:id="rId11"/>
    <p:sldId id="434" r:id="rId12"/>
    <p:sldId id="406" r:id="rId13"/>
  </p:sldIdLst>
  <p:sldSz cx="9144000" cy="6858000" type="screen4x3"/>
  <p:notesSz cx="6797675" cy="9928225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74970" autoAdjust="0"/>
  </p:normalViewPr>
  <p:slideViewPr>
    <p:cSldViewPr>
      <p:cViewPr varScale="1">
        <p:scale>
          <a:sx n="89" d="100"/>
          <a:sy n="89" d="100"/>
        </p:scale>
        <p:origin x="-1843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9EE1C9-1930-4C22-9603-BCB5851C2B8C}" type="datetimeFigureOut">
              <a:rPr lang="nb-NO" smtClean="0"/>
              <a:t>28.10.2015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0C7545-E053-449C-8AED-5398040B73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824994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C749E6-2CF3-404E-A9A4-65B423C8923F}" type="datetimeFigureOut">
              <a:rPr lang="nb-NO" smtClean="0"/>
              <a:t>28.10.2015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29914B-33B0-4519-B5A4-73941579C4B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02393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6A3F33-0347-4710-BA3A-C7F389F1D640}" type="slidenum">
              <a:rPr lang="en-GB" altLang="nb-NO" smtClean="0"/>
              <a:pPr/>
              <a:t>3</a:t>
            </a:fld>
            <a:endParaRPr lang="en-GB" altLang="nb-NO"/>
          </a:p>
        </p:txBody>
      </p:sp>
    </p:spTree>
    <p:extLst>
      <p:ext uri="{BB962C8B-B14F-4D97-AF65-F5344CB8AC3E}">
        <p14:creationId xmlns:p14="http://schemas.microsoft.com/office/powerpoint/2010/main" val="28989498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smtClean="0"/>
              <a:t>E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9914B-33B0-4519-B5A4-73941579C4BC}" type="slidenum">
              <a:rPr lang="nb-NO" smtClean="0"/>
              <a:t>12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32608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982246-E26C-45B8-954B-ED1F97E7CC2E}" type="datetime1">
              <a:rPr lang="nb-NO" smtClean="0"/>
              <a:t>28.10.2015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6F13DC-CD44-4FD8-BF08-3C6DBFE7E8F7}" type="slidenum">
              <a:rPr lang="nb-NO" smtClean="0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771C8D-A87E-4075-B58E-267F7640DFF5}" type="datetime1">
              <a:rPr lang="nb-NO" smtClean="0"/>
              <a:t>28.10.2015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249209-2B0A-43F8-B0C5-21C9AAFF1451}" type="slidenum">
              <a:rPr lang="nb-NO" smtClean="0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47D17A-EFA2-422C-B1E6-434541AF0174}" type="datetime1">
              <a:rPr lang="nb-NO" smtClean="0"/>
              <a:t>28.10.2015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632EBE-02AF-4DA6-A242-434D548CE5B3}" type="slidenum">
              <a:rPr lang="nb-NO" smtClean="0"/>
              <a:pPr>
                <a:defRPr/>
              </a:pPr>
              <a:t>‹#›</a:t>
            </a:fld>
            <a:endParaRPr lang="nb-NO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7D7D44-830A-4806-A135-2791FB9FB28A}" type="datetime1">
              <a:rPr lang="nb-NO" smtClean="0"/>
              <a:t>28.10.2015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D246B8-7FFD-4991-A331-79D846343737}" type="slidenum">
              <a:rPr lang="nb-NO" smtClean="0"/>
              <a:pPr>
                <a:defRPr/>
              </a:pPr>
              <a:t>‹#›</a:t>
            </a:fld>
            <a:endParaRPr lang="nb-NO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CCDCCD-98B2-4CF7-BC54-C9BFEC24BD2A}" type="datetime1">
              <a:rPr lang="nb-NO" smtClean="0"/>
              <a:t>28.10.2015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2FB0D4-0DED-4660-94D3-B97331147D79}" type="slidenum">
              <a:rPr lang="nb-NO" smtClean="0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CB63F1-43F9-45FB-A2CA-84B03BBC8170}" type="datetime1">
              <a:rPr lang="nb-NO" smtClean="0"/>
              <a:t>28.10.2015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198429-3624-4405-9175-DC99264E905D}" type="slidenum">
              <a:rPr lang="nb-NO" smtClean="0"/>
              <a:pPr>
                <a:defRPr/>
              </a:pPr>
              <a:t>‹#›</a:t>
            </a:fld>
            <a:endParaRPr lang="nb-N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5C2519-762B-431E-A6FE-E018BDE12BE3}" type="datetime1">
              <a:rPr lang="nb-NO" smtClean="0"/>
              <a:t>28.10.2015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923D3E-F112-4495-A024-BE46D387516F}" type="slidenum">
              <a:rPr lang="nb-NO" smtClean="0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45BC6E-F802-4F00-9878-1F36CB879C72}" type="datetime1">
              <a:rPr lang="nb-NO" smtClean="0"/>
              <a:t>28.10.2015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E748F1-5CA3-40BD-8EF8-B425C49D8CAD}" type="slidenum">
              <a:rPr lang="nb-NO" smtClean="0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693B53-1D31-48CB-9BAB-7E0E59B8701F}" type="datetime1">
              <a:rPr lang="nb-NO" smtClean="0"/>
              <a:t>28.10.2015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E53267-3755-49FC-8843-46E02F896989}" type="slidenum">
              <a:rPr lang="nb-NO" smtClean="0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5C4F10-D653-4F5C-9E18-67D7CFD945FC}" type="datetime1">
              <a:rPr lang="nb-NO" smtClean="0"/>
              <a:t>28.10.2015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8BCA0B-30DF-4F04-B799-AE497FF06C2D}" type="slidenum">
              <a:rPr lang="nb-NO" smtClean="0"/>
              <a:pPr>
                <a:defRPr/>
              </a:pPr>
              <a:t>‹#›</a:t>
            </a:fld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7D3677-2B9B-4D8B-A0B4-A859643AE444}" type="datetime1">
              <a:rPr lang="nb-NO" smtClean="0"/>
              <a:t>28.10.2015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C7EE9F-21CE-4D86-B515-A94CE379C2D8}" type="slidenum">
              <a:rPr lang="nb-NO" smtClean="0"/>
              <a:pPr>
                <a:defRPr/>
              </a:pPr>
              <a:t>‹#›</a:t>
            </a:fld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FB478AC-EC94-4965-AFC1-FC5A5817A6FF}" type="datetime1">
              <a:rPr lang="nb-NO" smtClean="0"/>
              <a:t>28.10.2015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E5FFA55-A16F-4099-87E0-C8D1CC20B402}" type="slidenum">
              <a:rPr lang="nb-NO" smtClean="0"/>
              <a:pPr>
                <a:defRPr/>
              </a:pPr>
              <a:t>‹#›</a:t>
            </a:fld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/>
          <p:cNvSpPr>
            <a:spLocks noGrp="1"/>
          </p:cNvSpPr>
          <p:nvPr>
            <p:ph type="ctrTitle"/>
          </p:nvPr>
        </p:nvSpPr>
        <p:spPr>
          <a:xfrm>
            <a:off x="673629" y="134076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CAS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working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with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IDI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Implementing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the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ISSAISs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in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Compliance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nb-NO" sz="3600" b="1" dirty="0" err="1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Audit</a:t>
            </a: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/>
            </a:r>
            <a:b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</a:br>
            <a:endParaRPr lang="nb-NO" sz="2800" dirty="0">
              <a:latin typeface="Aharoni" panose="02010803020104030203" pitchFamily="2" charset="-79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5" name="Undertittel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0"/>
              </a:spcBef>
            </a:pPr>
            <a:r>
              <a:rPr lang="nb-NO" sz="3600" b="1" dirty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Ingvild Gulbrandsen</a:t>
            </a:r>
          </a:p>
          <a:p>
            <a:pPr>
              <a:spcBef>
                <a:spcPct val="0"/>
              </a:spcBef>
            </a:pPr>
            <a:r>
              <a:rPr lang="nb-NO" sz="3600" b="1" dirty="0" smtClean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Beijing, China</a:t>
            </a:r>
            <a:endParaRPr lang="nb-NO" sz="3600" b="1" dirty="0">
              <a:solidFill>
                <a:schemeClr val="tx2"/>
              </a:solidFill>
              <a:latin typeface="Aharoni" panose="02010803020104030203" pitchFamily="2" charset="-79"/>
              <a:ea typeface="Batang" panose="02030600000101010101" pitchFamily="18" charset="-127"/>
              <a:cs typeface="Aharoni" panose="02010803020104030203" pitchFamily="2" charset="-79"/>
            </a:endParaRPr>
          </a:p>
          <a:p>
            <a:pPr>
              <a:spcBef>
                <a:spcPct val="0"/>
              </a:spcBef>
            </a:pPr>
            <a:r>
              <a:rPr lang="nb-NO" sz="3600" b="1" dirty="0">
                <a:solidFill>
                  <a:schemeClr val="tx2"/>
                </a:solidFill>
                <a:latin typeface="Aharoni" panose="02010803020104030203" pitchFamily="2" charset="-79"/>
                <a:ea typeface="Batang" panose="02030600000101010101" pitchFamily="18" charset="-127"/>
                <a:cs typeface="Aharoni" panose="02010803020104030203" pitchFamily="2" charset="-79"/>
              </a:rPr>
              <a:t>22.10.2015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6F13DC-CD44-4FD8-BF08-3C6DBFE7E8F7}" type="slidenum">
              <a:rPr lang="nb-NO" smtClean="0"/>
              <a:pPr>
                <a:defRPr/>
              </a:pPr>
              <a:t>1</a:t>
            </a:fld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http://forum/Aktuelt/Nyheter/PublishingImages/sommerso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5013177"/>
            <a:ext cx="1656184" cy="1260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innhold 3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nb-NO" sz="3200" dirty="0" smtClean="0"/>
              <a:t>The presens </a:t>
            </a:r>
            <a:r>
              <a:rPr lang="nb-NO" sz="3200" dirty="0" err="1" smtClean="0"/>
              <a:t>of</a:t>
            </a:r>
            <a:r>
              <a:rPr lang="nb-NO" sz="3200" dirty="0" smtClean="0"/>
              <a:t> </a:t>
            </a:r>
            <a:r>
              <a:rPr lang="nb-NO" sz="3200" dirty="0" err="1" smtClean="0"/>
              <a:t>the</a:t>
            </a:r>
            <a:r>
              <a:rPr lang="nb-NO" sz="3200" dirty="0" smtClean="0"/>
              <a:t> </a:t>
            </a:r>
            <a:r>
              <a:rPr lang="nb-NO" sz="3200" dirty="0" err="1" smtClean="0"/>
              <a:t>Subcommittee</a:t>
            </a:r>
            <a:r>
              <a:rPr lang="nb-NO" sz="3200" dirty="0" smtClean="0"/>
              <a:t>/CAS </a:t>
            </a:r>
            <a:r>
              <a:rPr lang="nb-NO" sz="3200" dirty="0" err="1" smtClean="0"/>
              <a:t>secretariat</a:t>
            </a:r>
            <a:r>
              <a:rPr lang="nb-NO" sz="3200" dirty="0" smtClean="0"/>
              <a:t> makes </a:t>
            </a:r>
            <a:r>
              <a:rPr lang="nb-NO" sz="3200" dirty="0" err="1" smtClean="0"/>
              <a:t>the</a:t>
            </a:r>
            <a:r>
              <a:rPr lang="nb-NO" sz="3200" dirty="0" smtClean="0"/>
              <a:t> mentors more </a:t>
            </a:r>
            <a:r>
              <a:rPr lang="nb-NO" sz="3200" dirty="0" err="1" smtClean="0"/>
              <a:t>confident</a:t>
            </a:r>
            <a:r>
              <a:rPr lang="nb-NO" sz="3200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b-NO" sz="3200" dirty="0" err="1" smtClean="0"/>
              <a:t>Don’t</a:t>
            </a:r>
            <a:r>
              <a:rPr lang="nb-NO" sz="3200" dirty="0" smtClean="0"/>
              <a:t> ever </a:t>
            </a:r>
            <a:r>
              <a:rPr lang="nb-NO" sz="3200" dirty="0" err="1" smtClean="0"/>
              <a:t>underestimate</a:t>
            </a:r>
            <a:r>
              <a:rPr lang="nb-NO" sz="3200" dirty="0" smtClean="0"/>
              <a:t> </a:t>
            </a:r>
            <a:r>
              <a:rPr lang="nb-NO" sz="3200" dirty="0" err="1" smtClean="0"/>
              <a:t>the</a:t>
            </a:r>
            <a:r>
              <a:rPr lang="nb-NO" sz="3200" dirty="0" smtClean="0"/>
              <a:t> </a:t>
            </a:r>
            <a:r>
              <a:rPr lang="nb-NO" sz="3200" dirty="0" err="1" smtClean="0"/>
              <a:t>strength</a:t>
            </a:r>
            <a:r>
              <a:rPr lang="nb-NO" sz="3200" dirty="0" smtClean="0"/>
              <a:t> </a:t>
            </a:r>
            <a:r>
              <a:rPr lang="nb-NO" sz="3200" dirty="0" err="1" smtClean="0"/>
              <a:t>of</a:t>
            </a:r>
            <a:r>
              <a:rPr lang="nb-NO" sz="3200" dirty="0" smtClean="0"/>
              <a:t> </a:t>
            </a:r>
            <a:r>
              <a:rPr lang="nb-NO" sz="3200" dirty="0" err="1" smtClean="0"/>
              <a:t>singing</a:t>
            </a:r>
            <a:r>
              <a:rPr lang="nb-NO" sz="3200" dirty="0" smtClean="0"/>
              <a:t> </a:t>
            </a:r>
            <a:r>
              <a:rPr lang="nb-NO" sz="3200" dirty="0" err="1" smtClean="0"/>
              <a:t>if</a:t>
            </a:r>
            <a:r>
              <a:rPr lang="nb-NO" sz="3200" dirty="0" smtClean="0"/>
              <a:t> </a:t>
            </a:r>
            <a:r>
              <a:rPr lang="nb-NO" sz="3200" dirty="0" err="1" smtClean="0"/>
              <a:t>you</a:t>
            </a:r>
            <a:r>
              <a:rPr lang="nb-NO" sz="3200" dirty="0" smtClean="0"/>
              <a:t> </a:t>
            </a:r>
            <a:r>
              <a:rPr lang="nb-NO" sz="3200" dirty="0" err="1" smtClean="0"/>
              <a:t>want</a:t>
            </a:r>
            <a:r>
              <a:rPr lang="nb-NO" sz="3200" dirty="0" smtClean="0"/>
              <a:t> </a:t>
            </a:r>
            <a:r>
              <a:rPr lang="nb-NO" sz="3200" dirty="0" err="1" smtClean="0"/>
              <a:t>people</a:t>
            </a:r>
            <a:r>
              <a:rPr lang="nb-NO" sz="3200" dirty="0" smtClean="0"/>
              <a:t> to </a:t>
            </a:r>
            <a:r>
              <a:rPr lang="nb-NO" sz="3200" dirty="0" err="1" smtClean="0"/>
              <a:t>work</a:t>
            </a:r>
            <a:r>
              <a:rPr lang="nb-NO" sz="3200" dirty="0" smtClean="0"/>
              <a:t> </a:t>
            </a:r>
            <a:r>
              <a:rPr lang="nb-NO" sz="3200" dirty="0" err="1" smtClean="0"/>
              <a:t>together</a:t>
            </a:r>
            <a:r>
              <a:rPr lang="nb-NO" sz="3200" dirty="0" smtClean="0"/>
              <a:t>.</a:t>
            </a:r>
          </a:p>
          <a:p>
            <a:pPr marL="0" indent="0">
              <a:buNone/>
            </a:pPr>
            <a:r>
              <a:rPr lang="nb-NO" sz="3200" dirty="0" smtClean="0"/>
              <a:t> </a:t>
            </a:r>
          </a:p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6F13DC-CD44-4FD8-BF08-3C6DBFE7E8F7}" type="slidenum">
              <a:rPr lang="nb-NO" smtClean="0"/>
              <a:pPr>
                <a:defRPr/>
              </a:pPr>
              <a:t>10</a:t>
            </a:fld>
            <a:endParaRPr lang="nb-NO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b-NO" b="1" dirty="0" smtClean="0">
                <a:solidFill>
                  <a:schemeClr val="tx2"/>
                </a:solidFill>
              </a:rPr>
              <a:t>And </a:t>
            </a:r>
            <a:r>
              <a:rPr lang="nb-NO" b="1" dirty="0" err="1" smtClean="0">
                <a:solidFill>
                  <a:schemeClr val="tx2"/>
                </a:solidFill>
              </a:rPr>
              <a:t>even</a:t>
            </a:r>
            <a:r>
              <a:rPr lang="nb-NO" b="1" dirty="0" smtClean="0">
                <a:solidFill>
                  <a:schemeClr val="tx2"/>
                </a:solidFill>
              </a:rPr>
              <a:t> more </a:t>
            </a:r>
            <a:r>
              <a:rPr lang="nb-NO" b="1" dirty="0" err="1" smtClean="0">
                <a:solidFill>
                  <a:schemeClr val="tx2"/>
                </a:solidFill>
              </a:rPr>
              <a:t>learning</a:t>
            </a:r>
            <a:endParaRPr lang="nb-NO" sz="2800" dirty="0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http://forum/Aktuelt/Nyheter/PublishingImages/sommerso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5013177"/>
            <a:ext cx="1656184" cy="1260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17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innhold 3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nb-NO" sz="3200" dirty="0" smtClean="0"/>
              <a:t>Using </a:t>
            </a:r>
            <a:r>
              <a:rPr lang="nb-NO" sz="3200" dirty="0" err="1" smtClean="0"/>
              <a:t>the</a:t>
            </a:r>
            <a:r>
              <a:rPr lang="nb-NO" sz="3200" dirty="0" smtClean="0"/>
              <a:t> ISSAI standards in </a:t>
            </a:r>
            <a:r>
              <a:rPr lang="nb-NO" sz="3200" dirty="0" err="1" smtClean="0"/>
              <a:t>Compliance</a:t>
            </a:r>
            <a:r>
              <a:rPr lang="nb-NO" sz="3200" dirty="0" smtClean="0"/>
              <a:t> </a:t>
            </a:r>
            <a:r>
              <a:rPr lang="nb-NO" sz="3200" dirty="0" err="1" smtClean="0"/>
              <a:t>Audit</a:t>
            </a:r>
            <a:r>
              <a:rPr lang="nb-NO" sz="3200" dirty="0" smtClean="0"/>
              <a:t> to do </a:t>
            </a:r>
            <a:r>
              <a:rPr lang="nb-NO" sz="3200" dirty="0" err="1" smtClean="0"/>
              <a:t>procurement</a:t>
            </a:r>
            <a:r>
              <a:rPr lang="nb-NO" sz="3200" dirty="0" smtClean="0"/>
              <a:t> </a:t>
            </a:r>
            <a:r>
              <a:rPr lang="nb-NO" sz="3200" dirty="0" err="1" smtClean="0"/>
              <a:t>audits</a:t>
            </a:r>
            <a:r>
              <a:rPr lang="nb-NO" sz="3200" dirty="0" smtClean="0"/>
              <a:t> – seminar in PASAI, Auckland nov 2015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b-NO" sz="3200" dirty="0" err="1" smtClean="0"/>
              <a:t>iCAT</a:t>
            </a:r>
            <a:r>
              <a:rPr lang="nb-NO" sz="3200" dirty="0" smtClean="0"/>
              <a:t> </a:t>
            </a:r>
            <a:r>
              <a:rPr lang="nb-NO" sz="3200" dirty="0" err="1" smtClean="0"/>
              <a:t>review</a:t>
            </a:r>
            <a:r>
              <a:rPr lang="nb-NO" sz="3200" dirty="0" smtClean="0"/>
              <a:t> workshop in </a:t>
            </a:r>
            <a:r>
              <a:rPr lang="nb-NO" sz="3200" dirty="0" err="1" smtClean="0"/>
              <a:t>Arabosai</a:t>
            </a:r>
            <a:r>
              <a:rPr lang="nb-NO" sz="3200" dirty="0" smtClean="0"/>
              <a:t>, Kuwait City nov 2015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b-NO" sz="3200" dirty="0" err="1" smtClean="0"/>
              <a:t>Discussing</a:t>
            </a:r>
            <a:r>
              <a:rPr lang="nb-NO" sz="3200" dirty="0" smtClean="0"/>
              <a:t> </a:t>
            </a:r>
            <a:r>
              <a:rPr lang="nb-NO" sz="3200" dirty="0" err="1" smtClean="0"/>
              <a:t>implementation</a:t>
            </a:r>
            <a:r>
              <a:rPr lang="nb-NO" sz="3200" dirty="0" smtClean="0"/>
              <a:t> </a:t>
            </a:r>
            <a:r>
              <a:rPr lang="nb-NO" sz="3200" dirty="0" err="1" smtClean="0"/>
              <a:t>issues</a:t>
            </a:r>
            <a:r>
              <a:rPr lang="nb-NO" sz="3200" dirty="0" smtClean="0"/>
              <a:t> </a:t>
            </a:r>
            <a:r>
              <a:rPr lang="nb-NO" sz="3200" dirty="0" err="1" smtClean="0"/>
              <a:t>with</a:t>
            </a:r>
            <a:r>
              <a:rPr lang="nb-NO" sz="3200" dirty="0" smtClean="0"/>
              <a:t> </a:t>
            </a:r>
            <a:r>
              <a:rPr lang="nb-NO" sz="3200" dirty="0" err="1" smtClean="0"/>
              <a:t>the</a:t>
            </a:r>
            <a:r>
              <a:rPr lang="nb-NO" sz="3200" dirty="0" smtClean="0"/>
              <a:t> </a:t>
            </a:r>
            <a:r>
              <a:rPr lang="nb-NO" sz="3200" dirty="0" err="1" smtClean="0"/>
              <a:t>french</a:t>
            </a:r>
            <a:r>
              <a:rPr lang="nb-NO" sz="3200" dirty="0" smtClean="0"/>
              <a:t>  </a:t>
            </a:r>
            <a:r>
              <a:rPr lang="nb-NO" sz="3200" dirty="0" err="1" smtClean="0"/>
              <a:t>speaking</a:t>
            </a:r>
            <a:r>
              <a:rPr lang="nb-NO" sz="3200" dirty="0" smtClean="0"/>
              <a:t> </a:t>
            </a:r>
            <a:r>
              <a:rPr lang="nb-NO" sz="3200" smtClean="0"/>
              <a:t>countries </a:t>
            </a:r>
            <a:endParaRPr lang="nb-NO" sz="3200" dirty="0" smtClean="0"/>
          </a:p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6F13DC-CD44-4FD8-BF08-3C6DBFE7E8F7}" type="slidenum">
              <a:rPr lang="nb-NO" smtClean="0"/>
              <a:pPr>
                <a:defRPr/>
              </a:pPr>
              <a:t>11</a:t>
            </a:fld>
            <a:endParaRPr lang="nb-NO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nb-NO" b="1" dirty="0" err="1" smtClean="0">
                <a:solidFill>
                  <a:schemeClr val="tx2"/>
                </a:solidFill>
              </a:rPr>
              <a:t>What</a:t>
            </a:r>
            <a:r>
              <a:rPr lang="nb-NO" b="1" dirty="0" smtClean="0">
                <a:solidFill>
                  <a:schemeClr val="tx2"/>
                </a:solidFill>
              </a:rPr>
              <a:t> </a:t>
            </a:r>
            <a:r>
              <a:rPr lang="nb-NO" b="1" dirty="0" err="1" smtClean="0">
                <a:solidFill>
                  <a:schemeClr val="tx2"/>
                </a:solidFill>
              </a:rPr>
              <a:t>will</a:t>
            </a:r>
            <a:r>
              <a:rPr lang="nb-NO" b="1" dirty="0" smtClean="0">
                <a:solidFill>
                  <a:schemeClr val="tx2"/>
                </a:solidFill>
              </a:rPr>
              <a:t> </a:t>
            </a:r>
            <a:r>
              <a:rPr lang="nb-NO" b="1" dirty="0" err="1" smtClean="0">
                <a:solidFill>
                  <a:schemeClr val="tx2"/>
                </a:solidFill>
              </a:rPr>
              <a:t>happen</a:t>
            </a:r>
            <a:r>
              <a:rPr lang="nb-NO" b="1" dirty="0" smtClean="0">
                <a:solidFill>
                  <a:schemeClr val="tx2"/>
                </a:solidFill>
              </a:rPr>
              <a:t> in </a:t>
            </a:r>
            <a:r>
              <a:rPr lang="nb-NO" b="1" dirty="0" err="1" smtClean="0">
                <a:solidFill>
                  <a:schemeClr val="tx2"/>
                </a:solidFill>
              </a:rPr>
              <a:t>the</a:t>
            </a:r>
            <a:r>
              <a:rPr lang="nb-NO" b="1" dirty="0" smtClean="0">
                <a:solidFill>
                  <a:schemeClr val="tx2"/>
                </a:solidFill>
              </a:rPr>
              <a:t> </a:t>
            </a:r>
            <a:r>
              <a:rPr lang="nb-NO" b="1" dirty="0" err="1" smtClean="0">
                <a:solidFill>
                  <a:schemeClr val="tx2"/>
                </a:solidFill>
              </a:rPr>
              <a:t>near</a:t>
            </a:r>
            <a:r>
              <a:rPr lang="nb-NO" b="1" dirty="0" smtClean="0">
                <a:solidFill>
                  <a:schemeClr val="tx2"/>
                </a:solidFill>
              </a:rPr>
              <a:t> </a:t>
            </a:r>
            <a:r>
              <a:rPr lang="nb-NO" b="1" dirty="0" err="1" smtClean="0">
                <a:solidFill>
                  <a:schemeClr val="tx2"/>
                </a:solidFill>
              </a:rPr>
              <a:t>future</a:t>
            </a:r>
            <a:r>
              <a:rPr lang="nb-NO" b="1" dirty="0" smtClean="0">
                <a:solidFill>
                  <a:schemeClr val="tx2"/>
                </a:solidFill>
              </a:rPr>
              <a:t> </a:t>
            </a:r>
            <a:r>
              <a:rPr lang="nb-NO" b="1" dirty="0" err="1" smtClean="0">
                <a:solidFill>
                  <a:schemeClr val="tx2"/>
                </a:solidFill>
              </a:rPr>
              <a:t>regarding</a:t>
            </a:r>
            <a:r>
              <a:rPr lang="nb-NO" b="1" dirty="0" smtClean="0">
                <a:solidFill>
                  <a:schemeClr val="tx2"/>
                </a:solidFill>
              </a:rPr>
              <a:t> </a:t>
            </a:r>
            <a:r>
              <a:rPr lang="nb-NO" b="1" dirty="0" err="1" smtClean="0">
                <a:solidFill>
                  <a:schemeClr val="tx2"/>
                </a:solidFill>
              </a:rPr>
              <a:t>implementation</a:t>
            </a:r>
            <a:endParaRPr lang="nb-NO" sz="2800" dirty="0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http://forum/Aktuelt/Nyheter/PublishingImages/sommerso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5013177"/>
            <a:ext cx="1656184" cy="1260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17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E748F1-5CA3-40BD-8EF8-B425C49D8CAD}" type="slidenum">
              <a:rPr lang="nb-NO" smtClean="0"/>
              <a:pPr>
                <a:defRPr/>
              </a:pPr>
              <a:t>12</a:t>
            </a:fld>
            <a:endParaRPr lang="nb-NO"/>
          </a:p>
        </p:txBody>
      </p:sp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2232248"/>
          </a:xfrm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r>
              <a:rPr lang="nb-NO" sz="3600" b="1" dirty="0" err="1" smtClean="0">
                <a:solidFill>
                  <a:schemeClr val="tx2"/>
                </a:solidFill>
              </a:rPr>
              <a:t>Thank</a:t>
            </a:r>
            <a:r>
              <a:rPr lang="nb-NO" sz="3600" b="1" dirty="0" smtClean="0">
                <a:solidFill>
                  <a:schemeClr val="tx2"/>
                </a:solidFill>
              </a:rPr>
              <a:t> </a:t>
            </a:r>
            <a:r>
              <a:rPr lang="nb-NO" sz="3600" b="1" dirty="0" err="1" smtClean="0">
                <a:solidFill>
                  <a:schemeClr val="tx2"/>
                </a:solidFill>
              </a:rPr>
              <a:t>you</a:t>
            </a:r>
            <a:r>
              <a:rPr lang="nb-NO" sz="3600" b="1" dirty="0" smtClean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http://forum/Aktuelt/Nyheter/PublishingImages/sommersol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0"/>
            <a:ext cx="3600400" cy="2636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838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72067" y="1484784"/>
            <a:ext cx="7408333" cy="464137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nb-NO" sz="3900" dirty="0" err="1">
                <a:latin typeface="Berlin Sans FB" panose="020E0602020502020306" pitchFamily="34" charset="0"/>
                <a:cs typeface="Arial" panose="020B0604020202020204" pitchFamily="34" charset="0"/>
              </a:rPr>
              <a:t>iCAT</a:t>
            </a:r>
            <a:r>
              <a:rPr lang="nb-NO" sz="3900" dirty="0" smtClean="0">
                <a:latin typeface="Berlin Sans FB" panose="020E0602020502020306" pitchFamily="34" charset="0"/>
                <a:cs typeface="Arial" panose="020B0604020202020204" pitchFamily="34" charset="0"/>
              </a:rPr>
              <a:t> </a:t>
            </a:r>
            <a:r>
              <a:rPr lang="nb-NO" sz="3900" dirty="0" err="1" smtClean="0">
                <a:latin typeface="Berlin Sans FB" panose="020E0602020502020306" pitchFamily="34" charset="0"/>
                <a:cs typeface="Arial" panose="020B0604020202020204" pitchFamily="34" charset="0"/>
              </a:rPr>
              <a:t>review</a:t>
            </a:r>
            <a:r>
              <a:rPr lang="nb-NO" sz="3900" dirty="0" smtClean="0">
                <a:latin typeface="Berlin Sans FB" panose="020E0602020502020306" pitchFamily="34" charset="0"/>
                <a:cs typeface="Arial" panose="020B0604020202020204" pitchFamily="34" charset="0"/>
              </a:rPr>
              <a:t> workshop in </a:t>
            </a:r>
            <a:r>
              <a:rPr lang="nb-NO" sz="3900" dirty="0" err="1" smtClean="0">
                <a:latin typeface="Berlin Sans FB" panose="020E0602020502020306" pitchFamily="34" charset="0"/>
                <a:cs typeface="Arial" panose="020B0604020202020204" pitchFamily="34" charset="0"/>
              </a:rPr>
              <a:t>Pasai</a:t>
            </a:r>
            <a:r>
              <a:rPr lang="nb-NO" sz="3900" dirty="0" smtClean="0">
                <a:latin typeface="Berlin Sans FB" panose="020E0602020502020306" pitchFamily="34" charset="0"/>
                <a:cs typeface="Arial" panose="020B0604020202020204" pitchFamily="34" charset="0"/>
              </a:rPr>
              <a:t>, Fiji, November 2014</a:t>
            </a:r>
            <a:endParaRPr lang="nb-NO" sz="3900" dirty="0">
              <a:latin typeface="Berlin Sans FB" panose="020E0602020502020306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nb-NO" sz="3900" dirty="0" err="1">
                <a:latin typeface="Berlin Sans FB" panose="020E0602020502020306" pitchFamily="34" charset="0"/>
                <a:cs typeface="Arial" panose="020B0604020202020204" pitchFamily="34" charset="0"/>
              </a:rPr>
              <a:t>iCAT</a:t>
            </a:r>
            <a:r>
              <a:rPr lang="nb-NO" sz="3900" dirty="0">
                <a:latin typeface="Berlin Sans FB" panose="020E0602020502020306" pitchFamily="34" charset="0"/>
                <a:cs typeface="Arial" panose="020B0604020202020204" pitchFamily="34" charset="0"/>
              </a:rPr>
              <a:t> </a:t>
            </a:r>
            <a:r>
              <a:rPr lang="nb-NO" sz="3900" dirty="0" err="1">
                <a:latin typeface="Berlin Sans FB" panose="020E0602020502020306" pitchFamily="34" charset="0"/>
                <a:cs typeface="Arial" panose="020B0604020202020204" pitchFamily="34" charset="0"/>
              </a:rPr>
              <a:t>review</a:t>
            </a:r>
            <a:r>
              <a:rPr lang="nb-NO" sz="3900" dirty="0">
                <a:latin typeface="Berlin Sans FB" panose="020E0602020502020306" pitchFamily="34" charset="0"/>
                <a:cs typeface="Arial" panose="020B0604020202020204" pitchFamily="34" charset="0"/>
              </a:rPr>
              <a:t> workshop in </a:t>
            </a:r>
            <a:r>
              <a:rPr lang="nb-NO" sz="3900" dirty="0" err="1" smtClean="0">
                <a:latin typeface="Berlin Sans FB" panose="020E0602020502020306" pitchFamily="34" charset="0"/>
                <a:cs typeface="Arial" panose="020B0604020202020204" pitchFamily="34" charset="0"/>
              </a:rPr>
              <a:t>Arabosai</a:t>
            </a:r>
            <a:r>
              <a:rPr lang="nb-NO" sz="3900" dirty="0" smtClean="0">
                <a:latin typeface="Berlin Sans FB" panose="020E0602020502020306" pitchFamily="34" charset="0"/>
                <a:cs typeface="Arial" panose="020B0604020202020204" pitchFamily="34" charset="0"/>
              </a:rPr>
              <a:t>, Dhaka, </a:t>
            </a:r>
            <a:r>
              <a:rPr lang="nb-NO" sz="3900" dirty="0" err="1" smtClean="0">
                <a:latin typeface="Berlin Sans FB" panose="020E0602020502020306" pitchFamily="34" charset="0"/>
                <a:cs typeface="Arial" panose="020B0604020202020204" pitchFamily="34" charset="0"/>
              </a:rPr>
              <a:t>December</a:t>
            </a:r>
            <a:r>
              <a:rPr lang="nb-NO" sz="3900" dirty="0" smtClean="0">
                <a:latin typeface="Berlin Sans FB" panose="020E0602020502020306" pitchFamily="34" charset="0"/>
                <a:cs typeface="Arial" panose="020B0604020202020204" pitchFamily="34" charset="0"/>
              </a:rPr>
              <a:t> 2014</a:t>
            </a:r>
            <a:endParaRPr lang="nb-NO" sz="3900" dirty="0">
              <a:latin typeface="Berlin Sans FB" panose="020E0602020502020306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nb-NO" sz="3900" dirty="0" err="1">
                <a:latin typeface="Berlin Sans FB" panose="020E0602020502020306" pitchFamily="34" charset="0"/>
                <a:cs typeface="Arial" panose="020B0604020202020204" pitchFamily="34" charset="0"/>
              </a:rPr>
              <a:t>iCAT</a:t>
            </a:r>
            <a:r>
              <a:rPr lang="nb-NO" sz="3900" dirty="0">
                <a:latin typeface="Berlin Sans FB" panose="020E0602020502020306" pitchFamily="34" charset="0"/>
                <a:cs typeface="Arial" panose="020B0604020202020204" pitchFamily="34" charset="0"/>
              </a:rPr>
              <a:t>/</a:t>
            </a:r>
            <a:r>
              <a:rPr lang="nb-NO" sz="3900" dirty="0" err="1">
                <a:latin typeface="Berlin Sans FB" panose="020E0602020502020306" pitchFamily="34" charset="0"/>
                <a:cs typeface="Arial" panose="020B0604020202020204" pitchFamily="34" charset="0"/>
              </a:rPr>
              <a:t>implementation</a:t>
            </a:r>
            <a:r>
              <a:rPr lang="nb-NO" sz="3900" dirty="0">
                <a:latin typeface="Berlin Sans FB" panose="020E0602020502020306" pitchFamily="34" charset="0"/>
                <a:cs typeface="Arial" panose="020B0604020202020204" pitchFamily="34" charset="0"/>
              </a:rPr>
              <a:t> workshop in </a:t>
            </a:r>
            <a:r>
              <a:rPr lang="nb-NO" sz="3900" dirty="0" err="1" smtClean="0">
                <a:latin typeface="Berlin Sans FB" panose="020E0602020502020306" pitchFamily="34" charset="0"/>
                <a:cs typeface="Arial" panose="020B0604020202020204" pitchFamily="34" charset="0"/>
              </a:rPr>
              <a:t>Arabosai</a:t>
            </a:r>
            <a:r>
              <a:rPr lang="nb-NO" sz="3900" dirty="0" smtClean="0">
                <a:latin typeface="Berlin Sans FB" panose="020E0602020502020306" pitchFamily="34" charset="0"/>
                <a:cs typeface="Arial" panose="020B0604020202020204" pitchFamily="34" charset="0"/>
              </a:rPr>
              <a:t>, Casablanca, June 2015</a:t>
            </a:r>
            <a:endParaRPr lang="nb-NO" sz="3900" dirty="0">
              <a:latin typeface="Berlin Sans FB" panose="020E0602020502020306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nb-NO" sz="4800" dirty="0">
              <a:latin typeface="Berlin Sans FB" panose="020E0602020502020306" pitchFamily="34" charset="0"/>
              <a:cs typeface="Arial" panose="020B0604020202020204" pitchFamily="34" charset="0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D246B8-7FFD-4991-A331-79D846343737}" type="slidenum">
              <a:rPr lang="nb-NO" smtClean="0"/>
              <a:pPr>
                <a:defRPr/>
              </a:pPr>
              <a:t>2</a:t>
            </a:fld>
            <a:endParaRPr lang="nb-NO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err="1" smtClean="0"/>
              <a:t>What</a:t>
            </a:r>
            <a:r>
              <a:rPr lang="nb-NO" dirty="0" smtClean="0"/>
              <a:t> have </a:t>
            </a:r>
            <a:r>
              <a:rPr lang="nb-NO" dirty="0" err="1" smtClean="0"/>
              <a:t>we</a:t>
            </a:r>
            <a:r>
              <a:rPr lang="nb-NO" dirty="0" smtClean="0"/>
              <a:t> done </a:t>
            </a:r>
            <a:r>
              <a:rPr lang="nb-NO" dirty="0" err="1" smtClean="0"/>
              <a:t>since</a:t>
            </a:r>
            <a:r>
              <a:rPr lang="nb-NO" dirty="0" smtClean="0"/>
              <a:t> last </a:t>
            </a:r>
            <a:r>
              <a:rPr lang="nb-NO" dirty="0" err="1" smtClean="0"/>
              <a:t>year</a:t>
            </a:r>
            <a:endParaRPr lang="nb-NO" dirty="0"/>
          </a:p>
        </p:txBody>
      </p:sp>
      <p:pic>
        <p:nvPicPr>
          <p:cNvPr id="5" name="Picture 2" descr="http://forum/Aktuelt/Nyheter/PublishingImages/sommerso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5013177"/>
            <a:ext cx="1656184" cy="1260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31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83568" y="2060848"/>
            <a:ext cx="7773988" cy="3393132"/>
          </a:xfrm>
        </p:spPr>
        <p:txBody>
          <a:bodyPr>
            <a:normAutofit fontScale="92500" lnSpcReduction="20000"/>
          </a:bodyPr>
          <a:lstStyle/>
          <a:p>
            <a:endParaRPr lang="nb-NO" sz="4000" dirty="0" smtClean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nb-NO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SAIs </a:t>
            </a:r>
            <a:r>
              <a:rPr lang="nb-NO" sz="4000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continue</a:t>
            </a:r>
            <a:r>
              <a:rPr lang="nb-NO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nb-NO" sz="4000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its</a:t>
            </a:r>
            <a:r>
              <a:rPr lang="nb-NO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nb-NO" sz="4000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current</a:t>
            </a:r>
            <a:r>
              <a:rPr lang="nb-NO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nb-NO" sz="4000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practices</a:t>
            </a:r>
            <a:r>
              <a:rPr lang="nb-NO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of </a:t>
            </a:r>
            <a:r>
              <a:rPr lang="nb-NO" sz="4000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gathering</a:t>
            </a:r>
            <a:r>
              <a:rPr lang="nb-NO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nb-NO" sz="4000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evidence</a:t>
            </a:r>
            <a:r>
              <a:rPr lang="nb-NO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and </a:t>
            </a:r>
            <a:r>
              <a:rPr lang="nb-NO" sz="4000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reporting</a:t>
            </a:r>
            <a:r>
              <a:rPr lang="nb-NO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nb-NO" sz="4000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issues</a:t>
            </a:r>
            <a:r>
              <a:rPr lang="nb-NO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nb-NO" sz="4000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with</a:t>
            </a:r>
            <a:r>
              <a:rPr lang="nb-NO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nb-NO" sz="4000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no</a:t>
            </a:r>
            <a:r>
              <a:rPr lang="nb-NO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nb-NO" sz="4000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clear</a:t>
            </a:r>
            <a:r>
              <a:rPr lang="nb-NO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nb-NO" sz="4000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reference</a:t>
            </a:r>
            <a:r>
              <a:rPr lang="nb-NO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to </a:t>
            </a:r>
            <a:r>
              <a:rPr lang="nb-NO" sz="4000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the</a:t>
            </a:r>
            <a:r>
              <a:rPr lang="nb-NO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standards</a:t>
            </a:r>
          </a:p>
          <a:p>
            <a:pPr marL="0" indent="0">
              <a:buNone/>
            </a:pPr>
            <a:r>
              <a:rPr lang="nb-NO" dirty="0" smtClean="0"/>
              <a:t>		</a:t>
            </a:r>
            <a:endParaRPr lang="nb-NO" b="1" dirty="0" smtClean="0"/>
          </a:p>
          <a:p>
            <a:pPr marL="914400" lvl="2" indent="0">
              <a:buNone/>
            </a:pPr>
            <a:r>
              <a:rPr lang="nb-NO" b="1" dirty="0"/>
              <a:t>	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6E771-8C49-410B-B31D-D54056A2057A}" type="slidenum">
              <a:rPr lang="en-GB" altLang="nb-NO" smtClean="0"/>
              <a:pPr/>
              <a:t>3</a:t>
            </a:fld>
            <a:endParaRPr lang="en-GB" altLang="nb-NO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Some</a:t>
            </a:r>
            <a:r>
              <a:rPr lang="nb-NO" dirty="0" smtClean="0"/>
              <a:t> </a:t>
            </a:r>
            <a:r>
              <a:rPr lang="nb-NO" dirty="0" err="1" smtClean="0"/>
              <a:t>challenges</a:t>
            </a:r>
            <a:r>
              <a:rPr lang="nb-NO" dirty="0" smtClean="0"/>
              <a:t> </a:t>
            </a:r>
            <a:endParaRPr lang="nb-NO" dirty="0"/>
          </a:p>
        </p:txBody>
      </p:sp>
      <p:pic>
        <p:nvPicPr>
          <p:cNvPr id="5" name="Picture 2" descr="http://forum/Aktuelt/Nyheter/PublishingImages/sommerso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5013177"/>
            <a:ext cx="1656184" cy="1260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282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Many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countries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 have </a:t>
            </a: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no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clear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financial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reporting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framework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, and </a:t>
            </a:r>
            <a:r>
              <a:rPr lang="nb-NO" sz="3700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does</a:t>
            </a:r>
            <a:r>
              <a:rPr lang="nb-NO" sz="37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not do </a:t>
            </a:r>
            <a:r>
              <a:rPr lang="nb-NO" sz="3700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financial</a:t>
            </a:r>
            <a:r>
              <a:rPr lang="nb-NO" sz="37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audit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according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 to ISSAI </a:t>
            </a:r>
            <a:r>
              <a:rPr lang="nb-NO" sz="4800" dirty="0" smtClean="0">
                <a:latin typeface="Aharoni" panose="02010803020104030203" pitchFamily="2" charset="-79"/>
                <a:cs typeface="Aharoni" panose="02010803020104030203" pitchFamily="2" charset="-79"/>
              </a:rPr>
              <a:t>1000</a:t>
            </a:r>
            <a:endParaRPr lang="nb-NO" sz="48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nb-NO" dirty="0"/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D246B8-7FFD-4991-A331-79D846343737}" type="slidenum">
              <a:rPr lang="nb-NO" smtClean="0"/>
              <a:pPr>
                <a:defRPr/>
              </a:pPr>
              <a:t>4</a:t>
            </a:fld>
            <a:endParaRPr lang="nb-NO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More </a:t>
            </a:r>
            <a:r>
              <a:rPr lang="nb-NO" dirty="0" err="1" smtClean="0"/>
              <a:t>challenges</a:t>
            </a:r>
            <a:endParaRPr lang="nb-NO" dirty="0"/>
          </a:p>
        </p:txBody>
      </p:sp>
      <p:pic>
        <p:nvPicPr>
          <p:cNvPr id="5" name="Picture 2" descr="http://forum/Aktuelt/Nyheter/PublishingImages/sommerso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5013177"/>
            <a:ext cx="1656184" cy="1260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247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Many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 SAIs </a:t>
            </a: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find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 it </a:t>
            </a: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difficult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 to </a:t>
            </a: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undertake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 risk </a:t>
            </a: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based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approaches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  </a:t>
            </a: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using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professional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judgment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. </a:t>
            </a: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Instead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the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auditor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prefere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 a </a:t>
            </a: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checlist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 and standard </a:t>
            </a: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procedures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. </a:t>
            </a:r>
          </a:p>
          <a:p>
            <a:endParaRPr lang="nb-NO" dirty="0"/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D246B8-7FFD-4991-A331-79D846343737}" type="slidenum">
              <a:rPr lang="nb-NO" smtClean="0"/>
              <a:pPr>
                <a:defRPr/>
              </a:pPr>
              <a:t>5</a:t>
            </a:fld>
            <a:endParaRPr lang="nb-NO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Even more </a:t>
            </a:r>
            <a:r>
              <a:rPr lang="nb-NO" dirty="0" err="1" smtClean="0"/>
              <a:t>challenges</a:t>
            </a:r>
            <a:endParaRPr lang="nb-NO" dirty="0"/>
          </a:p>
        </p:txBody>
      </p:sp>
      <p:pic>
        <p:nvPicPr>
          <p:cNvPr id="5" name="Picture 2" descr="http://forum/Aktuelt/Nyheter/PublishingImages/sommerso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5229199"/>
            <a:ext cx="1656184" cy="1044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325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It </a:t>
            </a: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takes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 time to </a:t>
            </a: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digest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the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 huge </a:t>
            </a: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amount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 of </a:t>
            </a: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new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concepts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 and </a:t>
            </a:r>
            <a:r>
              <a:rPr lang="nb-NO" sz="3700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approaches</a:t>
            </a:r>
            <a:r>
              <a:rPr lang="nb-NO" sz="3700" dirty="0" smtClean="0">
                <a:latin typeface="Aharoni" panose="02010803020104030203" pitchFamily="2" charset="-79"/>
                <a:cs typeface="Aharoni" panose="02010803020104030203" pitchFamily="2" charset="-79"/>
              </a:rPr>
              <a:t>. </a:t>
            </a:r>
            <a:r>
              <a:rPr lang="nb-NO" sz="3700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Easy</a:t>
            </a:r>
            <a:r>
              <a:rPr lang="nb-NO" sz="37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to fall back </a:t>
            </a:r>
            <a:r>
              <a:rPr lang="nb-NO" sz="3700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on</a:t>
            </a:r>
            <a:r>
              <a:rPr lang="nb-NO" sz="37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nb-NO" sz="3700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previous</a:t>
            </a:r>
            <a:r>
              <a:rPr lang="nb-NO" sz="37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nb-NO" sz="3700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practice</a:t>
            </a:r>
            <a:r>
              <a:rPr lang="nb-NO" sz="3700" dirty="0" smtClean="0"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  <a:endParaRPr lang="nb-NO" sz="37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nb-NO" dirty="0"/>
          </a:p>
          <a:p>
            <a:endParaRPr lang="nb-NO" dirty="0"/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D246B8-7FFD-4991-A331-79D846343737}" type="slidenum">
              <a:rPr lang="nb-NO" smtClean="0"/>
              <a:pPr>
                <a:defRPr/>
              </a:pPr>
              <a:t>6</a:t>
            </a:fld>
            <a:endParaRPr lang="nb-NO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And more…</a:t>
            </a:r>
            <a:endParaRPr lang="nb-NO" dirty="0"/>
          </a:p>
        </p:txBody>
      </p:sp>
      <p:pic>
        <p:nvPicPr>
          <p:cNvPr id="5" name="Picture 2" descr="http://forum/Aktuelt/Nyheter/PublishingImages/sommerso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5013177"/>
            <a:ext cx="1656184" cy="1260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4116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Reaching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the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 right </a:t>
            </a: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technical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quality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 of </a:t>
            </a:r>
            <a:r>
              <a:rPr lang="nb-NO" sz="3700" dirty="0" err="1">
                <a:latin typeface="Aharoni" panose="02010803020104030203" pitchFamily="2" charset="-79"/>
                <a:cs typeface="Aharoni" panose="02010803020104030203" pitchFamily="2" charset="-79"/>
              </a:rPr>
              <a:t>the</a:t>
            </a:r>
            <a:r>
              <a:rPr lang="nb-NO" sz="37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nb-NO" sz="3700" dirty="0" smtClean="0">
                <a:latin typeface="Aharoni" panose="02010803020104030203" pitchFamily="2" charset="-79"/>
                <a:cs typeface="Aharoni" panose="02010803020104030203" pitchFamily="2" charset="-79"/>
              </a:rPr>
              <a:t>standard is </a:t>
            </a:r>
            <a:r>
              <a:rPr lang="nb-NO" sz="3700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difficult</a:t>
            </a:r>
            <a:r>
              <a:rPr lang="nb-NO" sz="3700" dirty="0" smtClean="0">
                <a:latin typeface="Aharoni" panose="02010803020104030203" pitchFamily="2" charset="-79"/>
                <a:cs typeface="Aharoni" panose="02010803020104030203" pitchFamily="2" charset="-79"/>
              </a:rPr>
              <a:t>, and </a:t>
            </a:r>
            <a:r>
              <a:rPr lang="nb-NO" sz="3700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takes</a:t>
            </a:r>
            <a:r>
              <a:rPr lang="nb-NO" sz="37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time.</a:t>
            </a:r>
            <a:endParaRPr lang="nb-NO" sz="37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D246B8-7FFD-4991-A331-79D846343737}" type="slidenum">
              <a:rPr lang="nb-NO" smtClean="0"/>
              <a:pPr>
                <a:defRPr/>
              </a:pPr>
              <a:t>7</a:t>
            </a:fld>
            <a:endParaRPr lang="nb-NO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And more ….</a:t>
            </a:r>
            <a:endParaRPr lang="nb-NO" dirty="0"/>
          </a:p>
        </p:txBody>
      </p:sp>
      <p:pic>
        <p:nvPicPr>
          <p:cNvPr id="5" name="Picture 2" descr="http://forum/Aktuelt/Nyheter/PublishingImages/sommerso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5013177"/>
            <a:ext cx="1656184" cy="1260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971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innhold 3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/>
          <a:lstStyle/>
          <a:p>
            <a:pPr marL="0" indent="0">
              <a:buNone/>
            </a:pPr>
            <a:r>
              <a:rPr lang="nb-NO" sz="3200" dirty="0" smtClean="0"/>
              <a:t>The </a:t>
            </a:r>
            <a:r>
              <a:rPr lang="nb-NO" sz="3200" dirty="0" err="1" smtClean="0"/>
              <a:t>concepts</a:t>
            </a:r>
            <a:r>
              <a:rPr lang="nb-NO" sz="3200" dirty="0" smtClean="0"/>
              <a:t> </a:t>
            </a:r>
            <a:r>
              <a:rPr lang="nb-NO" sz="3200" dirty="0" err="1" smtClean="0"/>
              <a:t>you</a:t>
            </a:r>
            <a:r>
              <a:rPr lang="nb-NO" sz="3200" dirty="0" smtClean="0"/>
              <a:t> </a:t>
            </a:r>
            <a:r>
              <a:rPr lang="nb-NO" sz="3200" dirty="0" err="1" smtClean="0"/>
              <a:t>take</a:t>
            </a:r>
            <a:r>
              <a:rPr lang="nb-NO" sz="3200" dirty="0" smtClean="0"/>
              <a:t> for </a:t>
            </a:r>
            <a:r>
              <a:rPr lang="nb-NO" sz="3200" dirty="0" err="1" smtClean="0"/>
              <a:t>granted</a:t>
            </a:r>
            <a:r>
              <a:rPr lang="nb-NO" sz="3200" dirty="0" smtClean="0"/>
              <a:t> has to be </a:t>
            </a:r>
            <a:r>
              <a:rPr lang="nb-NO" sz="3200" dirty="0" err="1" smtClean="0"/>
              <a:t>explained</a:t>
            </a:r>
            <a:r>
              <a:rPr lang="nb-NO" sz="3200" dirty="0" smtClean="0"/>
              <a:t> and </a:t>
            </a:r>
            <a:r>
              <a:rPr lang="nb-NO" sz="3200" dirty="0" err="1" smtClean="0"/>
              <a:t>understood</a:t>
            </a:r>
            <a:r>
              <a:rPr lang="nb-NO" sz="3200" dirty="0" smtClean="0"/>
              <a:t>. This has to be a face to face </a:t>
            </a:r>
            <a:r>
              <a:rPr lang="nb-NO" sz="3200" dirty="0" err="1" smtClean="0"/>
              <a:t>activity</a:t>
            </a:r>
            <a:r>
              <a:rPr lang="nb-NO" sz="3200" dirty="0" smtClean="0"/>
              <a:t> </a:t>
            </a:r>
            <a:r>
              <a:rPr lang="nb-NO" sz="3200" dirty="0" err="1" smtClean="0"/>
              <a:t>that</a:t>
            </a:r>
            <a:r>
              <a:rPr lang="nb-NO" sz="3200" dirty="0" smtClean="0"/>
              <a:t> is </a:t>
            </a:r>
            <a:r>
              <a:rPr lang="nb-NO" sz="3200" dirty="0" err="1" smtClean="0"/>
              <a:t>very</a:t>
            </a:r>
            <a:r>
              <a:rPr lang="nb-NO" sz="3200" dirty="0" smtClean="0"/>
              <a:t> </a:t>
            </a:r>
            <a:r>
              <a:rPr lang="nb-NO" sz="3200" dirty="0" err="1" smtClean="0"/>
              <a:t>demanding</a:t>
            </a:r>
            <a:r>
              <a:rPr lang="nb-NO" sz="3200" dirty="0" smtClean="0"/>
              <a:t> and </a:t>
            </a:r>
            <a:r>
              <a:rPr lang="nb-NO" sz="3200" dirty="0" err="1" smtClean="0"/>
              <a:t>challenging</a:t>
            </a:r>
            <a:r>
              <a:rPr lang="nb-NO" sz="3200" dirty="0" smtClean="0"/>
              <a:t>, </a:t>
            </a:r>
            <a:r>
              <a:rPr lang="nb-NO" sz="3200" dirty="0" err="1" smtClean="0"/>
              <a:t>because</a:t>
            </a:r>
            <a:r>
              <a:rPr lang="nb-NO" sz="3200" dirty="0" smtClean="0"/>
              <a:t> </a:t>
            </a:r>
            <a:r>
              <a:rPr lang="nb-NO" sz="3200" dirty="0" err="1" smtClean="0"/>
              <a:t>you</a:t>
            </a:r>
            <a:r>
              <a:rPr lang="nb-NO" sz="3200" dirty="0" smtClean="0"/>
              <a:t> have to </a:t>
            </a:r>
            <a:r>
              <a:rPr lang="nb-NO" sz="3200" dirty="0" err="1" smtClean="0"/>
              <a:t>answer</a:t>
            </a:r>
            <a:r>
              <a:rPr lang="nb-NO" sz="3200" dirty="0" smtClean="0"/>
              <a:t> all </a:t>
            </a:r>
            <a:r>
              <a:rPr lang="nb-NO" sz="3200" dirty="0" err="1" smtClean="0"/>
              <a:t>the</a:t>
            </a:r>
            <a:r>
              <a:rPr lang="nb-NO" sz="3200" dirty="0" smtClean="0"/>
              <a:t> questions </a:t>
            </a:r>
            <a:r>
              <a:rPr lang="nb-NO" sz="3200" dirty="0" err="1" smtClean="0"/>
              <a:t>you</a:t>
            </a:r>
            <a:r>
              <a:rPr lang="nb-NO" sz="3200" dirty="0" smtClean="0"/>
              <a:t> do not have </a:t>
            </a:r>
            <a:r>
              <a:rPr lang="nb-NO" sz="3200" dirty="0" err="1" smtClean="0"/>
              <a:t>the</a:t>
            </a:r>
            <a:r>
              <a:rPr lang="nb-NO" sz="3200" dirty="0" smtClean="0"/>
              <a:t> </a:t>
            </a:r>
            <a:r>
              <a:rPr lang="nb-NO" sz="3200" dirty="0" err="1" smtClean="0"/>
              <a:t>perfect</a:t>
            </a:r>
            <a:r>
              <a:rPr lang="nb-NO" sz="3200" dirty="0" smtClean="0"/>
              <a:t> </a:t>
            </a:r>
            <a:r>
              <a:rPr lang="nb-NO" sz="3200" dirty="0" err="1" smtClean="0"/>
              <a:t>answer</a:t>
            </a:r>
            <a:r>
              <a:rPr lang="nb-NO" sz="3200" dirty="0" smtClean="0"/>
              <a:t> to.</a:t>
            </a:r>
          </a:p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6F13DC-CD44-4FD8-BF08-3C6DBFE7E8F7}" type="slidenum">
              <a:rPr lang="nb-NO" smtClean="0"/>
              <a:pPr>
                <a:defRPr/>
              </a:pPr>
              <a:t>8</a:t>
            </a:fld>
            <a:endParaRPr lang="nb-NO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b-NO" b="1" dirty="0" err="1" smtClean="0">
                <a:solidFill>
                  <a:schemeClr val="tx2"/>
                </a:solidFill>
              </a:rPr>
              <a:t>What</a:t>
            </a:r>
            <a:r>
              <a:rPr lang="nb-NO" b="1" dirty="0" smtClean="0">
                <a:solidFill>
                  <a:schemeClr val="tx2"/>
                </a:solidFill>
              </a:rPr>
              <a:t> have I </a:t>
            </a:r>
            <a:r>
              <a:rPr lang="nb-NO" b="1" dirty="0" err="1" smtClean="0">
                <a:solidFill>
                  <a:schemeClr val="tx2"/>
                </a:solidFill>
              </a:rPr>
              <a:t>learnt</a:t>
            </a:r>
            <a:r>
              <a:rPr lang="nb-NO" b="1" dirty="0" smtClean="0">
                <a:solidFill>
                  <a:schemeClr val="tx2"/>
                </a:solidFill>
              </a:rPr>
              <a:t>?</a:t>
            </a:r>
            <a:endParaRPr lang="nb-NO" sz="2800" dirty="0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http://forum/Aktuelt/Nyheter/PublishingImages/sommerso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5013177"/>
            <a:ext cx="1656184" cy="1260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423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innhold 3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b-NO" sz="3200" dirty="0" err="1" smtClean="0"/>
              <a:t>But</a:t>
            </a:r>
            <a:r>
              <a:rPr lang="nb-NO" sz="3200" dirty="0" smtClean="0"/>
              <a:t> at </a:t>
            </a:r>
            <a:r>
              <a:rPr lang="nb-NO" sz="3200" dirty="0" err="1" smtClean="0"/>
              <a:t>the</a:t>
            </a:r>
            <a:r>
              <a:rPr lang="nb-NO" sz="3200" dirty="0" smtClean="0"/>
              <a:t> same time </a:t>
            </a:r>
            <a:r>
              <a:rPr lang="nb-NO" sz="3200" dirty="0" err="1" smtClean="0"/>
              <a:t>representativs</a:t>
            </a:r>
            <a:r>
              <a:rPr lang="nb-NO" sz="3200" dirty="0" smtClean="0"/>
              <a:t> from </a:t>
            </a:r>
            <a:r>
              <a:rPr lang="nb-NO" sz="3200" dirty="0" err="1" smtClean="0"/>
              <a:t>the</a:t>
            </a:r>
            <a:r>
              <a:rPr lang="nb-NO" sz="3200" dirty="0" smtClean="0"/>
              <a:t> </a:t>
            </a:r>
            <a:r>
              <a:rPr lang="nb-NO" sz="3200" dirty="0" err="1" smtClean="0"/>
              <a:t>Subcommittee</a:t>
            </a:r>
            <a:r>
              <a:rPr lang="nb-NO" sz="3200" dirty="0" smtClean="0"/>
              <a:t>/CAS </a:t>
            </a:r>
            <a:r>
              <a:rPr lang="nb-NO" sz="3200" dirty="0" err="1" smtClean="0"/>
              <a:t>secretariat</a:t>
            </a:r>
            <a:r>
              <a:rPr lang="nb-NO" sz="3200" dirty="0" smtClean="0"/>
              <a:t> </a:t>
            </a:r>
            <a:r>
              <a:rPr lang="nb-NO" sz="3200" dirty="0" err="1" smtClean="0"/>
              <a:t>should</a:t>
            </a:r>
            <a:r>
              <a:rPr lang="nb-NO" sz="3200" dirty="0" smtClean="0"/>
              <a:t> be present to be sure </a:t>
            </a:r>
            <a:r>
              <a:rPr lang="nb-NO" sz="3200" dirty="0" err="1" smtClean="0"/>
              <a:t>that</a:t>
            </a:r>
            <a:r>
              <a:rPr lang="nb-NO" sz="3200" dirty="0" smtClean="0"/>
              <a:t> it is in line </a:t>
            </a:r>
            <a:r>
              <a:rPr lang="nb-NO" sz="3200" dirty="0" err="1" smtClean="0"/>
              <a:t>with</a:t>
            </a:r>
            <a:r>
              <a:rPr lang="nb-NO" sz="3200" dirty="0" smtClean="0"/>
              <a:t> </a:t>
            </a:r>
            <a:r>
              <a:rPr lang="nb-NO" sz="3200" dirty="0" err="1" smtClean="0"/>
              <a:t>the</a:t>
            </a:r>
            <a:r>
              <a:rPr lang="nb-NO" sz="3200" dirty="0" smtClean="0"/>
              <a:t> </a:t>
            </a:r>
            <a:r>
              <a:rPr lang="nb-NO" sz="3200" dirty="0" err="1" smtClean="0"/>
              <a:t>development</a:t>
            </a:r>
            <a:r>
              <a:rPr lang="nb-NO" sz="3200" dirty="0" smtClean="0"/>
              <a:t> </a:t>
            </a:r>
            <a:r>
              <a:rPr lang="nb-NO" sz="3200" dirty="0" err="1" smtClean="0"/>
              <a:t>of</a:t>
            </a:r>
            <a:r>
              <a:rPr lang="nb-NO" sz="3200" dirty="0" smtClean="0"/>
              <a:t> </a:t>
            </a:r>
            <a:r>
              <a:rPr lang="nb-NO" sz="3200" dirty="0" err="1" smtClean="0"/>
              <a:t>the</a:t>
            </a:r>
            <a:r>
              <a:rPr lang="nb-NO" sz="3200" dirty="0" smtClean="0"/>
              <a:t> standard.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b-NO" sz="3200" dirty="0" smtClean="0"/>
              <a:t>This is </a:t>
            </a:r>
            <a:r>
              <a:rPr lang="nb-NO" sz="3200" dirty="0" err="1" smtClean="0"/>
              <a:t>also</a:t>
            </a:r>
            <a:r>
              <a:rPr lang="nb-NO" sz="3200" dirty="0" smtClean="0"/>
              <a:t> </a:t>
            </a:r>
            <a:r>
              <a:rPr lang="nb-NO" sz="3200" dirty="0" err="1" smtClean="0"/>
              <a:t>important</a:t>
            </a:r>
            <a:r>
              <a:rPr lang="nb-NO" sz="3200" dirty="0" smtClean="0"/>
              <a:t> </a:t>
            </a:r>
            <a:r>
              <a:rPr lang="nb-NO" sz="3200" dirty="0" err="1" smtClean="0"/>
              <a:t>work</a:t>
            </a:r>
            <a:r>
              <a:rPr lang="nb-NO" sz="3200" dirty="0" smtClean="0"/>
              <a:t> </a:t>
            </a:r>
            <a:r>
              <a:rPr lang="nb-NO" sz="3200" dirty="0" err="1" smtClean="0"/>
              <a:t>when</a:t>
            </a:r>
            <a:r>
              <a:rPr lang="nb-NO" sz="3200" dirty="0" smtClean="0"/>
              <a:t> </a:t>
            </a:r>
            <a:r>
              <a:rPr lang="nb-NO" sz="3200" dirty="0" err="1" smtClean="0"/>
              <a:t>you</a:t>
            </a:r>
            <a:r>
              <a:rPr lang="nb-NO" sz="3200" dirty="0" smtClean="0"/>
              <a:t> </a:t>
            </a:r>
            <a:r>
              <a:rPr lang="nb-NO" sz="3200" dirty="0" err="1" smtClean="0"/>
              <a:t>build</a:t>
            </a:r>
            <a:r>
              <a:rPr lang="nb-NO" sz="3200" dirty="0" smtClean="0"/>
              <a:t> </a:t>
            </a:r>
            <a:r>
              <a:rPr lang="nb-NO" sz="3200" dirty="0" err="1" smtClean="0"/>
              <a:t>the</a:t>
            </a:r>
            <a:r>
              <a:rPr lang="nb-NO" sz="3200" dirty="0" smtClean="0"/>
              <a:t> bridge.</a:t>
            </a:r>
          </a:p>
          <a:p>
            <a:pPr marL="0" indent="0">
              <a:buNone/>
            </a:pPr>
            <a:r>
              <a:rPr lang="nb-NO" sz="3200" dirty="0" smtClean="0"/>
              <a:t> </a:t>
            </a:r>
          </a:p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6F13DC-CD44-4FD8-BF08-3C6DBFE7E8F7}" type="slidenum">
              <a:rPr lang="nb-NO" smtClean="0"/>
              <a:pPr>
                <a:defRPr/>
              </a:pPr>
              <a:t>9</a:t>
            </a:fld>
            <a:endParaRPr lang="nb-NO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b-NO" b="1" dirty="0" err="1" smtClean="0">
                <a:solidFill>
                  <a:schemeClr val="tx2"/>
                </a:solidFill>
              </a:rPr>
              <a:t>What</a:t>
            </a:r>
            <a:r>
              <a:rPr lang="nb-NO" b="1" dirty="0" smtClean="0">
                <a:solidFill>
                  <a:schemeClr val="tx2"/>
                </a:solidFill>
              </a:rPr>
              <a:t> more have I </a:t>
            </a:r>
            <a:r>
              <a:rPr lang="nb-NO" b="1" dirty="0" err="1" smtClean="0">
                <a:solidFill>
                  <a:schemeClr val="tx2"/>
                </a:solidFill>
              </a:rPr>
              <a:t>learnt</a:t>
            </a:r>
            <a:r>
              <a:rPr lang="nb-NO" b="1" dirty="0" smtClean="0">
                <a:solidFill>
                  <a:schemeClr val="tx2"/>
                </a:solidFill>
              </a:rPr>
              <a:t>?</a:t>
            </a:r>
            <a:endParaRPr lang="nb-NO" sz="2800" dirty="0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http://forum/Aktuelt/Nyheter/PublishingImages/sommerso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5013177"/>
            <a:ext cx="1656184" cy="1260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605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ølgeform">
  <a:themeElements>
    <a:clrScheme name="Bølg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Bølg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ølg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2810</TotalTime>
  <Words>355</Words>
  <Application>Microsoft Office PowerPoint</Application>
  <PresentationFormat>Skjermfremvisning (4:3)</PresentationFormat>
  <Paragraphs>51</Paragraphs>
  <Slides>12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3" baseType="lpstr">
      <vt:lpstr>Bølgeform</vt:lpstr>
      <vt:lpstr>CAS working with IDI Implementing the ISSAISs in Compliance Audit </vt:lpstr>
      <vt:lpstr>What have we done since last year</vt:lpstr>
      <vt:lpstr>Some challenges </vt:lpstr>
      <vt:lpstr>More challenges</vt:lpstr>
      <vt:lpstr>Even more challenges</vt:lpstr>
      <vt:lpstr>And more…</vt:lpstr>
      <vt:lpstr>And more ….</vt:lpstr>
      <vt:lpstr>What have I learnt?</vt:lpstr>
      <vt:lpstr>What more have I learnt?</vt:lpstr>
      <vt:lpstr>And even more learning</vt:lpstr>
      <vt:lpstr>What will happen in the near future regarding implementation</vt:lpstr>
      <vt:lpstr>Thank you </vt:lpstr>
    </vt:vector>
  </TitlesOfParts>
  <Company>Riksrevisjonen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Lillehaug, Sarah Frederikke</dc:creator>
  <cp:lastModifiedBy>Gulbrandsen, Ingvild</cp:lastModifiedBy>
  <cp:revision>310</cp:revision>
  <cp:lastPrinted>2012-11-13T09:00:26Z</cp:lastPrinted>
  <dcterms:created xsi:type="dcterms:W3CDTF">2012-02-20T09:39:33Z</dcterms:created>
  <dcterms:modified xsi:type="dcterms:W3CDTF">2015-10-28T09:15:51Z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ackOfficeType">
    <vt:lpwstr>growBusiness Solutions</vt:lpwstr>
  </property>
  <property fmtid="{D5CDD505-2E9C-101B-9397-08002B2CF9AE}" pid="3" name="Server">
    <vt:lpwstr>esak</vt:lpwstr>
  </property>
  <property fmtid="{D5CDD505-2E9C-101B-9397-08002B2CF9AE}" pid="4" name="Protocol">
    <vt:lpwstr>off</vt:lpwstr>
  </property>
  <property fmtid="{D5CDD505-2E9C-101B-9397-08002B2CF9AE}" pid="5" name="Site">
    <vt:lpwstr>/locator.aspx</vt:lpwstr>
  </property>
  <property fmtid="{D5CDD505-2E9C-101B-9397-08002B2CF9AE}" pid="6" name="FileID">
    <vt:lpwstr>433505</vt:lpwstr>
  </property>
  <property fmtid="{D5CDD505-2E9C-101B-9397-08002B2CF9AE}" pid="7" name="VerID">
    <vt:lpwstr>0</vt:lpwstr>
  </property>
  <property fmtid="{D5CDD505-2E9C-101B-9397-08002B2CF9AE}" pid="8" name="FilePath">
    <vt:lpwstr>\\ebla\360\users\work\riksrevisjonen\jag</vt:lpwstr>
  </property>
  <property fmtid="{D5CDD505-2E9C-101B-9397-08002B2CF9AE}" pid="9" name="FileName">
    <vt:lpwstr>2014-01622-1 Eurosai seminar compliance 2014.pptx 433505_301315_0.PPTX</vt:lpwstr>
  </property>
  <property fmtid="{D5CDD505-2E9C-101B-9397-08002B2CF9AE}" pid="10" name="FullFileName">
    <vt:lpwstr>\\ebla\360\users\work\riksrevisjonen\jag\2014-01622-1 Eurosai seminar compliance 2014.pptx 433505_301315_0.PPTX</vt:lpwstr>
  </property>
</Properties>
</file>