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9"/>
  </p:notesMasterIdLst>
  <p:sldIdLst>
    <p:sldId id="256" r:id="rId5"/>
    <p:sldId id="258" r:id="rId6"/>
    <p:sldId id="260" r:id="rId7"/>
    <p:sldId id="261" r:id="rId8"/>
    <p:sldId id="262" r:id="rId9"/>
    <p:sldId id="263" r:id="rId10"/>
    <p:sldId id="272" r:id="rId11"/>
    <p:sldId id="273" r:id="rId12"/>
    <p:sldId id="264" r:id="rId13"/>
    <p:sldId id="265" r:id="rId14"/>
    <p:sldId id="274" r:id="rId15"/>
    <p:sldId id="268" r:id="rId16"/>
    <p:sldId id="270" r:id="rId17"/>
    <p:sldId id="271" r:id="rId18"/>
  </p:sldIdLst>
  <p:sldSz cx="9144000" cy="6858000" type="screen4x3"/>
  <p:notesSz cx="6797675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2727"/>
    <a:srgbClr val="CC00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85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2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9BA032-0104-423B-A109-1FC1C1D1C339}" type="datetimeFigureOut">
              <a:rPr lang="nl-BE" smtClean="0"/>
              <a:pPr/>
              <a:t>23/05/2014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378826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378826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58DD3-683E-4EDC-BA0F-A59B7DA55EC9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3667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358DD3-683E-4EDC-BA0F-A59B7DA55EC9}" type="slidenum">
              <a:rPr lang="nl-BE" smtClean="0"/>
              <a:pPr/>
              <a:t>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10532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18702" y="1853978"/>
            <a:ext cx="7772400" cy="1470025"/>
          </a:xfrm>
        </p:spPr>
        <p:txBody>
          <a:bodyPr/>
          <a:lstStyle/>
          <a:p>
            <a:r>
              <a:rPr lang="nl-BE" dirty="0" smtClean="0"/>
              <a:t>Click to </a:t>
            </a:r>
            <a:r>
              <a:rPr lang="nl-BE" dirty="0" err="1" smtClean="0"/>
              <a:t>edit</a:t>
            </a:r>
            <a:r>
              <a:rPr lang="nl-BE" dirty="0" smtClean="0"/>
              <a:t> </a:t>
            </a:r>
            <a:r>
              <a:rPr lang="nl-BE" dirty="0" err="1" smtClean="0"/>
              <a:t>Master</a:t>
            </a:r>
            <a:r>
              <a:rPr lang="nl-BE" dirty="0" smtClean="0"/>
              <a:t> </a:t>
            </a:r>
            <a:r>
              <a:rPr lang="nl-BE" dirty="0" err="1" smtClean="0"/>
              <a:t>title</a:t>
            </a:r>
            <a:r>
              <a:rPr lang="nl-BE" dirty="0" smtClean="0"/>
              <a:t> </a:t>
            </a:r>
            <a:r>
              <a:rPr lang="nl-BE" dirty="0" err="1" smtClean="0"/>
              <a:t>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8702" y="3324003"/>
            <a:ext cx="7772400" cy="17526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382A-44E1-478D-8B12-4B25671F6DB8}" type="datetime1">
              <a:rPr lang="en-US" smtClean="0"/>
              <a:t>5/23/2014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Court of Audit of Belgium Meeting of the Subcommittée on Internal Control Standards Vilnius, 27 – 28 May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EE3C-3702-4448-8162-D6945F973522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382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41BB5-1B53-4CD0-9363-851697F25C1A}" type="datetime1">
              <a:rPr lang="en-US" smtClean="0"/>
              <a:t>5/23/2014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Court of Audit of Belgium Meeting of the Subcommittée on Internal Control Standards Vilnius, 27 – 28 May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EE3C-3702-4448-8162-D6945F973522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688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399" y="754912"/>
            <a:ext cx="2057399" cy="5371251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54912"/>
            <a:ext cx="6019800" cy="5371251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40C6C-AD9F-4466-8373-D8E2DDD35F28}" type="datetime1">
              <a:rPr lang="en-US" smtClean="0"/>
              <a:t>5/23/2014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Court of Audit of Belgium Meeting of the Subcommittée on Internal Control Standards Vilnius, 27 – 28 May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EE3C-3702-4448-8162-D6945F973522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905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ACB9D-EF5E-429F-9580-70DBC4819E41}" type="datetime1">
              <a:rPr lang="en-US" smtClean="0"/>
              <a:t>5/23/2014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Court of Audit of Belgium Meeting of the Subcommittée on Internal Control Standards Vilnius, 27 – 28 May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EE3C-3702-4448-8162-D6945F973522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645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964486" cy="1362075"/>
          </a:xfrm>
        </p:spPr>
        <p:txBody>
          <a:bodyPr anchor="t"/>
          <a:lstStyle>
            <a:lvl1pPr algn="l">
              <a:defRPr sz="4000" b="0" cap="all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964486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2E633-EA63-4670-B7A4-3ECDDC102B38}" type="datetime1">
              <a:rPr lang="en-US" smtClean="0"/>
              <a:t>5/23/2014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Court of Audit of Belgium Meeting of the Subcommittée on Internal Control Standards Vilnius, 27 – 28 May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EE3C-3702-4448-8162-D6945F973522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027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2670" y="2371060"/>
            <a:ext cx="3713130" cy="37551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71060"/>
            <a:ext cx="4038600" cy="37551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CE9C-49BE-47C3-BEF0-B9222A36462D}" type="datetime1">
              <a:rPr lang="en-US" smtClean="0"/>
              <a:t>5/23/2014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Court of Audit of Belgium Meeting of the Subcommittée on Internal Control Standards Vilnius, 27 – 28 May 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EE3C-3702-4448-8162-D6945F973522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200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303" y="848820"/>
            <a:ext cx="7904130" cy="152224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70" y="2371060"/>
            <a:ext cx="371471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2670" y="3010821"/>
            <a:ext cx="3714718" cy="311534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55658" y="237106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5658" y="3010822"/>
            <a:ext cx="4041775" cy="311534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E8F6A-BF75-4938-BE46-442A53C961A9}" type="datetime1">
              <a:rPr lang="en-US" smtClean="0"/>
              <a:t>5/23/2014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Court of Audit of Belgium Meeting of the Subcommittée on Internal Control Standards Vilnius, 27 – 28 May 2014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EE3C-3702-4448-8162-D6945F973522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434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A3366-E2CB-4765-B16D-6396F817D861}" type="datetime1">
              <a:rPr lang="en-US" smtClean="0"/>
              <a:t>5/23/2014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Court of Audit of Belgium Meeting of the Subcommittée on Internal Control Standards Vilnius, 27 – 28 May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EE3C-3702-4448-8162-D6945F973522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389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B750-0EB9-4459-B10B-E4A9CBAA93E1}" type="datetime1">
              <a:rPr lang="en-US" smtClean="0"/>
              <a:t>5/23/2014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Court of Audit of Belgium Meeting of the Subcommittée on Internal Control Standards Vilnius, 27 – 28 May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EE3C-3702-4448-8162-D6945F973522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05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839971"/>
            <a:ext cx="2551113" cy="93566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39972"/>
            <a:ext cx="5111750" cy="528619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1775637"/>
            <a:ext cx="2551113" cy="43505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DDB0-8330-4D72-A217-8BF8E7E65F61}" type="datetime1">
              <a:rPr lang="en-US" smtClean="0"/>
              <a:t>5/23/2014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Court of Audit of Belgium Meeting of the Subcommittée on Internal Control Standards Vilnius, 27 – 28 May 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EE3C-3702-4448-8162-D6945F973522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269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969" y="4800600"/>
            <a:ext cx="7602282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9969" y="612775"/>
            <a:ext cx="7602282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969" y="5367338"/>
            <a:ext cx="7602282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5F74C-9B35-4940-8EF3-73BD32F72DD3}" type="datetime1">
              <a:rPr lang="en-US" smtClean="0"/>
              <a:t>5/23/2014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82670" y="6356350"/>
            <a:ext cx="6043432" cy="365125"/>
          </a:xfrm>
        </p:spPr>
        <p:txBody>
          <a:bodyPr/>
          <a:lstStyle/>
          <a:p>
            <a:r>
              <a:rPr lang="en-US" smtClean="0"/>
              <a:t>Court of Audit of Belgium Meeting of the Subcommittée on Internal Control Standards Vilnius, 27 – 28 May 2014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EE3C-3702-4448-8162-D6945F973522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615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3936" y="848820"/>
            <a:ext cx="7904130" cy="15222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3303" y="2371060"/>
            <a:ext cx="7904129" cy="37551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26102" y="6356350"/>
            <a:ext cx="1414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F8797-D710-4757-B4B9-5E82FA78547C}" type="datetime1">
              <a:rPr lang="en-US" smtClean="0"/>
              <a:t>5/23/2014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82670" y="6356350"/>
            <a:ext cx="60434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Court of Audit of Belgium Meeting of the Subcommittée on Internal Control Standards Vilnius, 27 – 28 May 2014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232" y="6356350"/>
            <a:ext cx="4465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4EE3C-3702-4448-8162-D6945F973522}" type="slidenum">
              <a:rPr lang="en-US" smtClean="0"/>
              <a:pPr/>
              <a:t>‹nr.›</a:t>
            </a:fld>
            <a:endParaRPr lang="en-US" dirty="0"/>
          </a:p>
        </p:txBody>
      </p:sp>
      <p:pic>
        <p:nvPicPr>
          <p:cNvPr id="7" name="Picture 6" descr="colour_element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404" y="0"/>
            <a:ext cx="8051800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584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18702" y="1853978"/>
            <a:ext cx="7772400" cy="2550754"/>
          </a:xfrm>
        </p:spPr>
        <p:txBody>
          <a:bodyPr>
            <a:noAutofit/>
          </a:bodyPr>
          <a:lstStyle/>
          <a:p>
            <a:pPr algn="ctr"/>
            <a:r>
              <a:rPr lang="en-US" dirty="0"/>
              <a:t>The cooperation between the various players in the public audit environment in the Flemish community of Belgium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18702" y="5229921"/>
            <a:ext cx="7772400" cy="814039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Ignace Desomer</a:t>
            </a:r>
            <a:endParaRPr lang="nl-BE" dirty="0"/>
          </a:p>
          <a:p>
            <a:r>
              <a:rPr lang="en-US" dirty="0"/>
              <a:t>President of the </a:t>
            </a:r>
            <a:r>
              <a:rPr lang="en-US" dirty="0" smtClean="0"/>
              <a:t>Court </a:t>
            </a:r>
            <a:r>
              <a:rPr lang="en-US" dirty="0"/>
              <a:t>of Audit of Belgium</a:t>
            </a:r>
            <a:endParaRPr lang="nl-BE" dirty="0"/>
          </a:p>
          <a:p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b="1" dirty="0"/>
              <a:t>Concept of single audit</a:t>
            </a:r>
            <a:r>
              <a:rPr lang="nl-BE" sz="3600" b="1" dirty="0"/>
              <a:t/>
            </a:r>
            <a:br>
              <a:rPr lang="nl-BE" sz="3600" b="1" dirty="0"/>
            </a:br>
            <a:endParaRPr lang="nl-BE" sz="36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93303" y="1974079"/>
            <a:ext cx="7904129" cy="4152085"/>
          </a:xfrm>
        </p:spPr>
        <p:txBody>
          <a:bodyPr>
            <a:normAutofit/>
          </a:bodyPr>
          <a:lstStyle/>
          <a:p>
            <a:pPr lvl="0"/>
            <a:r>
              <a:rPr lang="en-GB" sz="2400" dirty="0" smtClean="0"/>
              <a:t>Creates </a:t>
            </a:r>
            <a:r>
              <a:rPr lang="en-GB" sz="2400" dirty="0"/>
              <a:t>synergies</a:t>
            </a:r>
            <a:endParaRPr lang="nl-BE" sz="2400" dirty="0"/>
          </a:p>
          <a:p>
            <a:pPr lvl="0"/>
            <a:r>
              <a:rPr lang="en-GB" sz="2400" dirty="0"/>
              <a:t>Harmonizes the audit activities</a:t>
            </a:r>
            <a:endParaRPr lang="nl-BE" sz="2400" dirty="0"/>
          </a:p>
          <a:p>
            <a:pPr lvl="0"/>
            <a:r>
              <a:rPr lang="en-GB" sz="2400" dirty="0"/>
              <a:t>Objective : to design an audit framework</a:t>
            </a:r>
            <a:endParaRPr lang="nl-BE" sz="2400" dirty="0"/>
          </a:p>
          <a:p>
            <a:pPr lvl="0"/>
            <a:r>
              <a:rPr lang="en-GB" sz="2400" dirty="0"/>
              <a:t>Single audit must result in more effective and efficient financial audits (no more overlaps, better risk overage, less audit burden</a:t>
            </a:r>
            <a:r>
              <a:rPr lang="en-GB" sz="2400" dirty="0" smtClean="0"/>
              <a:t>)</a:t>
            </a:r>
          </a:p>
          <a:p>
            <a:pPr lvl="0"/>
            <a:r>
              <a:rPr lang="en-GB" sz="2400" dirty="0" smtClean="0"/>
              <a:t>Court of Audit = group auditor</a:t>
            </a:r>
          </a:p>
          <a:p>
            <a:pPr lvl="1"/>
            <a:r>
              <a:rPr lang="en-GB" sz="2000" dirty="0" smtClean="0"/>
              <a:t>Responsible for direction and supervision</a:t>
            </a:r>
          </a:p>
          <a:p>
            <a:pPr lvl="1"/>
            <a:r>
              <a:rPr lang="en-GB" sz="2000" dirty="0" smtClean="0"/>
              <a:t>See ISSAI 1600</a:t>
            </a:r>
            <a:endParaRPr lang="nl-BE" sz="200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440839" y="6180612"/>
            <a:ext cx="6043432" cy="365125"/>
          </a:xfrm>
        </p:spPr>
        <p:txBody>
          <a:bodyPr/>
          <a:lstStyle/>
          <a:p>
            <a:r>
              <a:rPr lang="en-US" dirty="0" smtClean="0"/>
              <a:t>Court of Audit of Belgium</a:t>
            </a:r>
          </a:p>
          <a:p>
            <a:r>
              <a:rPr lang="en-US" dirty="0" smtClean="0"/>
              <a:t>Meeting of the </a:t>
            </a:r>
            <a:r>
              <a:rPr lang="en-US" dirty="0" smtClean="0"/>
              <a:t>Subcommittee </a:t>
            </a:r>
            <a:r>
              <a:rPr lang="en-US" dirty="0" smtClean="0"/>
              <a:t>on Internal Control Standards</a:t>
            </a:r>
          </a:p>
          <a:p>
            <a:r>
              <a:rPr lang="en-US" dirty="0" smtClean="0"/>
              <a:t>Vilnius, 27 – 28 May 2014</a:t>
            </a:r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EE3C-3702-4448-8162-D6945F97352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278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80216" y="848820"/>
            <a:ext cx="8007305" cy="512469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/>
              <a:t>Third question:</a:t>
            </a:r>
            <a:br>
              <a:rPr lang="en-US" sz="3600" b="1" dirty="0" smtClean="0"/>
            </a:br>
            <a:r>
              <a:rPr lang="en-US" sz="3600" b="1" dirty="0" smtClean="0"/>
              <a:t> </a:t>
            </a:r>
            <a:br>
              <a:rPr lang="en-US" sz="3600" b="1" dirty="0" smtClean="0"/>
            </a:br>
            <a:r>
              <a:rPr lang="en-US" sz="3600" b="1" dirty="0"/>
              <a:t/>
            </a:r>
            <a:br>
              <a:rPr lang="en-US" sz="3600" b="1" dirty="0"/>
            </a:br>
            <a:r>
              <a:rPr lang="en-US" sz="3600" dirty="0"/>
              <a:t>What are the success factors and which traps are to be avoided?</a:t>
            </a:r>
            <a:endParaRPr lang="nl-BE" sz="360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432293" y="6173787"/>
            <a:ext cx="6043432" cy="365125"/>
          </a:xfrm>
        </p:spPr>
        <p:txBody>
          <a:bodyPr/>
          <a:lstStyle/>
          <a:p>
            <a:r>
              <a:rPr lang="en-US" dirty="0" smtClean="0"/>
              <a:t>Court of Audit of Belgium</a:t>
            </a:r>
          </a:p>
          <a:p>
            <a:r>
              <a:rPr lang="en-US" dirty="0" smtClean="0"/>
              <a:t>Meeting of the </a:t>
            </a:r>
            <a:r>
              <a:rPr lang="en-US" dirty="0" smtClean="0"/>
              <a:t>Subcommittee </a:t>
            </a:r>
            <a:r>
              <a:rPr lang="en-US" dirty="0" smtClean="0"/>
              <a:t>on Internal Control Standards</a:t>
            </a:r>
          </a:p>
          <a:p>
            <a:r>
              <a:rPr lang="en-US" dirty="0" smtClean="0"/>
              <a:t>Vilnius, 27 – 28 May 2014</a:t>
            </a:r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EE3C-3702-4448-8162-D6945F97352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202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b="1" dirty="0"/>
              <a:t>The traps:</a:t>
            </a:r>
            <a:r>
              <a:rPr lang="nl-BE" sz="3200" b="1" dirty="0"/>
              <a:t/>
            </a:r>
            <a:br>
              <a:rPr lang="nl-BE" sz="3200" b="1" dirty="0"/>
            </a:br>
            <a:endParaRPr lang="nl-BE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03936" y="2234327"/>
            <a:ext cx="7904129" cy="3755103"/>
          </a:xfrm>
        </p:spPr>
        <p:txBody>
          <a:bodyPr>
            <a:normAutofit lnSpcReduction="10000"/>
          </a:bodyPr>
          <a:lstStyle/>
          <a:p>
            <a:pPr lvl="0"/>
            <a:r>
              <a:rPr lang="en-GB" sz="2600" dirty="0" smtClean="0"/>
              <a:t>The </a:t>
            </a:r>
            <a:r>
              <a:rPr lang="en-GB" sz="2600" dirty="0"/>
              <a:t>institutions under scrutiny would not trust the audit or </a:t>
            </a:r>
            <a:r>
              <a:rPr lang="en-GB" sz="2600"/>
              <a:t>control </a:t>
            </a:r>
            <a:r>
              <a:rPr lang="en-GB" sz="2600" smtClean="0"/>
              <a:t>institutions</a:t>
            </a:r>
            <a:endParaRPr lang="nl-BE" sz="2600" dirty="0"/>
          </a:p>
          <a:p>
            <a:pPr lvl="0"/>
            <a:r>
              <a:rPr lang="en-GB" sz="2600" dirty="0"/>
              <a:t>There would be a lack of confidence towards other audit or control </a:t>
            </a:r>
            <a:r>
              <a:rPr lang="en-GB" sz="2600" dirty="0" smtClean="0"/>
              <a:t>institutions</a:t>
            </a:r>
            <a:endParaRPr lang="nl-BE" sz="2600" dirty="0"/>
          </a:p>
          <a:p>
            <a:pPr lvl="0"/>
            <a:r>
              <a:rPr lang="en-GB" sz="2600" dirty="0"/>
              <a:t>The various control institutions would have conflicting points of view</a:t>
            </a:r>
            <a:endParaRPr lang="nl-BE" sz="2600" dirty="0"/>
          </a:p>
          <a:p>
            <a:pPr lvl="0"/>
            <a:r>
              <a:rPr lang="en-GB" sz="2600" dirty="0"/>
              <a:t>The confidentiality could be </a:t>
            </a:r>
            <a:r>
              <a:rPr lang="en-GB" sz="2600" dirty="0" smtClean="0"/>
              <a:t>disturbed</a:t>
            </a:r>
            <a:endParaRPr lang="nl-BE" sz="2600" dirty="0"/>
          </a:p>
          <a:p>
            <a:pPr lvl="0"/>
            <a:r>
              <a:rPr lang="en-GB" sz="2600" dirty="0"/>
              <a:t>The agreements made concerning planning, execution and exchange of information would be </a:t>
            </a:r>
            <a:r>
              <a:rPr lang="en-GB" sz="2600" dirty="0" smtClean="0"/>
              <a:t>poor</a:t>
            </a:r>
            <a:endParaRPr lang="nl-BE" sz="260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423747" y="6178610"/>
            <a:ext cx="6043432" cy="448862"/>
          </a:xfrm>
        </p:spPr>
        <p:txBody>
          <a:bodyPr/>
          <a:lstStyle/>
          <a:p>
            <a:r>
              <a:rPr lang="en-US" dirty="0" smtClean="0"/>
              <a:t>Court of Audit of Belgium</a:t>
            </a:r>
          </a:p>
          <a:p>
            <a:r>
              <a:rPr lang="en-US" dirty="0" smtClean="0"/>
              <a:t>Meeting of the </a:t>
            </a:r>
            <a:r>
              <a:rPr lang="en-US" dirty="0" smtClean="0"/>
              <a:t>Subcommittee </a:t>
            </a:r>
            <a:r>
              <a:rPr lang="en-US" dirty="0" smtClean="0"/>
              <a:t>on Internal Control Standards</a:t>
            </a:r>
          </a:p>
          <a:p>
            <a:r>
              <a:rPr lang="en-US" dirty="0" smtClean="0"/>
              <a:t>Vilnius, 27 – 28 May 2014</a:t>
            </a:r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EE3C-3702-4448-8162-D6945F973522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598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670" y="622754"/>
            <a:ext cx="7904130" cy="1291504"/>
          </a:xfrm>
        </p:spPr>
        <p:txBody>
          <a:bodyPr>
            <a:normAutofit/>
          </a:bodyPr>
          <a:lstStyle/>
          <a:p>
            <a:r>
              <a:rPr lang="en-GB" sz="3200" b="1" dirty="0"/>
              <a:t>The success factors</a:t>
            </a:r>
            <a:r>
              <a:rPr lang="en-GB" sz="3200" dirty="0"/>
              <a:t>:</a:t>
            </a:r>
            <a:endParaRPr lang="nl-BE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93303" y="1811708"/>
            <a:ext cx="7904129" cy="4314456"/>
          </a:xfrm>
        </p:spPr>
        <p:txBody>
          <a:bodyPr>
            <a:noAutofit/>
          </a:bodyPr>
          <a:lstStyle/>
          <a:p>
            <a:r>
              <a:rPr lang="en-GB" sz="2100" dirty="0" smtClean="0"/>
              <a:t>Cooperation should be supported by government and parliament.</a:t>
            </a:r>
            <a:endParaRPr lang="nl-BE" sz="2100" dirty="0" smtClean="0"/>
          </a:p>
          <a:p>
            <a:pPr lvl="0"/>
            <a:r>
              <a:rPr lang="en-GB" sz="2100" dirty="0" smtClean="0"/>
              <a:t>Applying </a:t>
            </a:r>
            <a:r>
              <a:rPr lang="en-GB" sz="2100" dirty="0"/>
              <a:t>international audit standards (such as INTOSAI GOV 9150 which provides guidance on how to achieve coordination and cooperation between SAIs and internal auditors in the public sector).</a:t>
            </a:r>
            <a:endParaRPr lang="nl-BE" sz="2100" dirty="0"/>
          </a:p>
          <a:p>
            <a:pPr lvl="0"/>
            <a:r>
              <a:rPr lang="en-GB" sz="2100" dirty="0"/>
              <a:t>Using common references frameworks for the control of the organisation, the financial audits, etc.</a:t>
            </a:r>
            <a:endParaRPr lang="nl-BE" sz="2100" dirty="0"/>
          </a:p>
          <a:p>
            <a:pPr lvl="0"/>
            <a:r>
              <a:rPr lang="en-GB" sz="2100" dirty="0"/>
              <a:t>Mutual trust and respect for everyone’s autonomy and responsibility.</a:t>
            </a:r>
            <a:endParaRPr lang="nl-BE" sz="2100" dirty="0"/>
          </a:p>
          <a:p>
            <a:pPr lvl="0"/>
            <a:r>
              <a:rPr lang="en-GB" sz="2100" dirty="0"/>
              <a:t>Confidentiality: the audit and control institutions have access to all pieces of information but must handle them with the necessary confidentiality</a:t>
            </a:r>
            <a:r>
              <a:rPr lang="en-GB" sz="2100" dirty="0" smtClean="0"/>
              <a:t>.</a:t>
            </a:r>
            <a:endParaRPr lang="nl-BE" sz="210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461473" y="6245255"/>
            <a:ext cx="6364629" cy="365125"/>
          </a:xfrm>
        </p:spPr>
        <p:txBody>
          <a:bodyPr/>
          <a:lstStyle/>
          <a:p>
            <a:r>
              <a:rPr lang="en-US" dirty="0" smtClean="0"/>
              <a:t>Court of Audit of Belgium</a:t>
            </a:r>
          </a:p>
          <a:p>
            <a:r>
              <a:rPr lang="en-US" dirty="0" smtClean="0"/>
              <a:t>Meeting of the </a:t>
            </a:r>
            <a:r>
              <a:rPr lang="en-US" dirty="0" smtClean="0"/>
              <a:t>Subcommittee </a:t>
            </a:r>
            <a:r>
              <a:rPr lang="en-US" dirty="0" smtClean="0"/>
              <a:t>on Internal Control Standards</a:t>
            </a:r>
          </a:p>
          <a:p>
            <a:r>
              <a:rPr lang="en-US" dirty="0" smtClean="0"/>
              <a:t>Vilnius, 27 – 28 May 2014</a:t>
            </a:r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EE3C-3702-4448-8162-D6945F973522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2381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03936" y="709302"/>
            <a:ext cx="7904130" cy="1085316"/>
          </a:xfrm>
        </p:spPr>
        <p:txBody>
          <a:bodyPr>
            <a:noAutofit/>
          </a:bodyPr>
          <a:lstStyle/>
          <a:p>
            <a:r>
              <a:rPr lang="en-US" sz="3200" b="1" dirty="0"/>
              <a:t>Conclusion:</a:t>
            </a:r>
            <a:r>
              <a:rPr lang="nl-BE" sz="3200" b="1" dirty="0"/>
              <a:t/>
            </a:r>
            <a:br>
              <a:rPr lang="nl-BE" sz="3200" b="1" dirty="0"/>
            </a:br>
            <a:endParaRPr lang="nl-BE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93303" y="1435694"/>
            <a:ext cx="7904129" cy="4606184"/>
          </a:xfrm>
        </p:spPr>
        <p:txBody>
          <a:bodyPr>
            <a:noAutofit/>
          </a:bodyPr>
          <a:lstStyle/>
          <a:p>
            <a:pPr lvl="0"/>
            <a:r>
              <a:rPr lang="en-GB" sz="2100" dirty="0" smtClean="0"/>
              <a:t>Cooperation </a:t>
            </a:r>
            <a:r>
              <a:rPr lang="en-GB" sz="2100" dirty="0"/>
              <a:t>is a way to increase the performance of the audit function within the public sector.</a:t>
            </a:r>
            <a:endParaRPr lang="nl-BE" sz="2100" dirty="0"/>
          </a:p>
          <a:p>
            <a:pPr lvl="0"/>
            <a:r>
              <a:rPr lang="en-GB" sz="2100" dirty="0"/>
              <a:t>We do not look at other audit institutions as a threat. Cooperation and coordination between the different audit partners in the public sector should be seen as an opportunity to improve the effectiveness of the audit (see INTOSAI GOV 9150).</a:t>
            </a:r>
            <a:endParaRPr lang="nl-BE" sz="2100" dirty="0"/>
          </a:p>
          <a:p>
            <a:pPr lvl="0"/>
            <a:r>
              <a:rPr lang="en-GB" sz="2100" dirty="0"/>
              <a:t>single audit is not meant to create one single umbrella organisation based on one common risk analysis. </a:t>
            </a:r>
            <a:endParaRPr lang="nl-BE" sz="2100" dirty="0"/>
          </a:p>
          <a:p>
            <a:pPr lvl="0"/>
            <a:r>
              <a:rPr lang="en-GB" sz="2100" dirty="0"/>
              <a:t>Cooperation is in the benefit of everyone</a:t>
            </a:r>
            <a:endParaRPr lang="nl-BE" sz="2100" dirty="0"/>
          </a:p>
          <a:p>
            <a:pPr lvl="0"/>
            <a:r>
              <a:rPr lang="en-US" sz="2100" dirty="0"/>
              <a:t>Some prerequisites : respect for everyone’s specificity, maximum </a:t>
            </a:r>
            <a:r>
              <a:rPr lang="en-US" sz="2100" dirty="0" err="1" smtClean="0"/>
              <a:t>transparancy</a:t>
            </a:r>
            <a:r>
              <a:rPr lang="en-US" sz="2100" dirty="0"/>
              <a:t>, trust</a:t>
            </a:r>
            <a:endParaRPr lang="nl-BE" sz="2100" dirty="0"/>
          </a:p>
          <a:p>
            <a:pPr lvl="0"/>
            <a:r>
              <a:rPr lang="en-US" sz="2100" dirty="0"/>
              <a:t>Single </a:t>
            </a:r>
            <a:r>
              <a:rPr lang="en-US" sz="2100" dirty="0" smtClean="0"/>
              <a:t>audit </a:t>
            </a:r>
            <a:r>
              <a:rPr lang="en-US" sz="2100" dirty="0"/>
              <a:t>does not diminish the responsibility </a:t>
            </a:r>
            <a:r>
              <a:rPr lang="en-US" sz="2100" dirty="0" smtClean="0"/>
              <a:t>of </a:t>
            </a:r>
            <a:r>
              <a:rPr lang="en-US" sz="2100" dirty="0"/>
              <a:t>the audit players</a:t>
            </a:r>
            <a:endParaRPr lang="nl-BE" sz="2100" dirty="0"/>
          </a:p>
          <a:p>
            <a:endParaRPr lang="nl-BE" sz="210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466476" y="6129105"/>
            <a:ext cx="6043432" cy="454490"/>
          </a:xfrm>
        </p:spPr>
        <p:txBody>
          <a:bodyPr/>
          <a:lstStyle/>
          <a:p>
            <a:r>
              <a:rPr lang="en-US" dirty="0" smtClean="0"/>
              <a:t>Court of Audit of Belgium</a:t>
            </a:r>
          </a:p>
          <a:p>
            <a:r>
              <a:rPr lang="en-US" dirty="0" smtClean="0"/>
              <a:t>Meeting of the </a:t>
            </a:r>
            <a:r>
              <a:rPr lang="en-US" dirty="0" smtClean="0"/>
              <a:t>Subcommittee </a:t>
            </a:r>
            <a:r>
              <a:rPr lang="en-US" dirty="0" smtClean="0"/>
              <a:t>on Internal Control Standards</a:t>
            </a:r>
          </a:p>
          <a:p>
            <a:r>
              <a:rPr lang="en-US" dirty="0" smtClean="0"/>
              <a:t>Vilnius, 27 – 28 May 2014</a:t>
            </a:r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EE3C-3702-4448-8162-D6945F973522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26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Two </a:t>
            </a:r>
            <a:r>
              <a:rPr lang="en-US" sz="3600" b="1" dirty="0" err="1"/>
              <a:t>prelimary</a:t>
            </a:r>
            <a:r>
              <a:rPr lang="en-US" sz="3600" b="1" dirty="0"/>
              <a:t> observations</a:t>
            </a:r>
            <a:r>
              <a:rPr lang="nl-BE" dirty="0"/>
              <a:t/>
            </a:r>
            <a:br>
              <a:rPr lang="nl-BE" dirty="0"/>
            </a:b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sz="2800" dirty="0" smtClean="0"/>
              <a:t>Cooperation </a:t>
            </a:r>
            <a:r>
              <a:rPr lang="en-US" sz="2800" dirty="0"/>
              <a:t>is not limited to the internal auditors</a:t>
            </a:r>
            <a:endParaRPr lang="nl-BE" sz="2800" dirty="0"/>
          </a:p>
          <a:p>
            <a:pPr lvl="0"/>
            <a:r>
              <a:rPr lang="en-US" sz="2800" dirty="0"/>
              <a:t>Cooperation can take different forms (INTOSAI GOV 9150):</a:t>
            </a:r>
            <a:endParaRPr lang="nl-BE" sz="2800" dirty="0"/>
          </a:p>
          <a:p>
            <a:pPr lvl="1"/>
            <a:r>
              <a:rPr lang="en-US" dirty="0"/>
              <a:t>exchange and harmonization of risk </a:t>
            </a:r>
            <a:r>
              <a:rPr lang="en-US" dirty="0" smtClean="0"/>
              <a:t>analyses</a:t>
            </a:r>
          </a:p>
          <a:p>
            <a:pPr lvl="1"/>
            <a:r>
              <a:rPr lang="en-US" dirty="0" smtClean="0"/>
              <a:t>…</a:t>
            </a:r>
            <a:endParaRPr lang="nl-BE" dirty="0"/>
          </a:p>
          <a:p>
            <a:pPr lvl="1"/>
            <a:r>
              <a:rPr lang="en-US" dirty="0"/>
              <a:t>exchange of planning </a:t>
            </a:r>
            <a:r>
              <a:rPr lang="en-US" dirty="0" smtClean="0"/>
              <a:t>information</a:t>
            </a:r>
          </a:p>
          <a:p>
            <a:pPr lvl="1"/>
            <a:r>
              <a:rPr lang="en-US" dirty="0" smtClean="0"/>
              <a:t>…</a:t>
            </a:r>
            <a:endParaRPr lang="nl-BE" dirty="0"/>
          </a:p>
          <a:p>
            <a:pPr lvl="1"/>
            <a:r>
              <a:rPr lang="en-US" dirty="0"/>
              <a:t>building on each other’s audit outcomes</a:t>
            </a:r>
            <a:endParaRPr lang="nl-BE" dirty="0"/>
          </a:p>
          <a:p>
            <a:pPr marL="0" indent="0">
              <a:buNone/>
            </a:pPr>
            <a:endParaRPr lang="nl-BE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466475" y="6356350"/>
            <a:ext cx="6043432" cy="365125"/>
          </a:xfrm>
        </p:spPr>
        <p:txBody>
          <a:bodyPr/>
          <a:lstStyle/>
          <a:p>
            <a:r>
              <a:rPr lang="en-US" dirty="0" smtClean="0"/>
              <a:t>Court of Audit of Belgium</a:t>
            </a:r>
          </a:p>
          <a:p>
            <a:r>
              <a:rPr lang="en-US" dirty="0" smtClean="0"/>
              <a:t>Meeting of the </a:t>
            </a:r>
            <a:r>
              <a:rPr lang="en-US" dirty="0" smtClean="0"/>
              <a:t>Subcommittee </a:t>
            </a:r>
            <a:r>
              <a:rPr lang="en-US" dirty="0" smtClean="0"/>
              <a:t>on Internal Control Standards</a:t>
            </a:r>
          </a:p>
          <a:p>
            <a:r>
              <a:rPr lang="en-US" dirty="0" smtClean="0"/>
              <a:t>Vilnius, 27 – 28 May 2014</a:t>
            </a:r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EE3C-3702-4448-8162-D6945F97352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Various </a:t>
            </a:r>
            <a:r>
              <a:rPr lang="en-US" sz="3600" b="1" dirty="0"/>
              <a:t>players in the public audit </a:t>
            </a:r>
            <a:r>
              <a:rPr lang="en-US" sz="3600" b="1" dirty="0" smtClean="0"/>
              <a:t>environment:</a:t>
            </a:r>
            <a:endParaRPr lang="nl-BE" sz="36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dirty="0"/>
              <a:t>audit </a:t>
            </a:r>
            <a:r>
              <a:rPr lang="en-US" sz="2800" dirty="0" smtClean="0"/>
              <a:t>committee</a:t>
            </a:r>
            <a:endParaRPr lang="nl-BE" sz="2800" dirty="0"/>
          </a:p>
          <a:p>
            <a:pPr lvl="0"/>
            <a:r>
              <a:rPr lang="en-US" sz="2800" dirty="0"/>
              <a:t>internal audit of the Flemish </a:t>
            </a:r>
            <a:r>
              <a:rPr lang="en-US" sz="2800" dirty="0" smtClean="0"/>
              <a:t>administration</a:t>
            </a:r>
            <a:endParaRPr lang="nl-BE" sz="2800" dirty="0"/>
          </a:p>
          <a:p>
            <a:pPr lvl="0"/>
            <a:r>
              <a:rPr lang="en-US" sz="2800" dirty="0"/>
              <a:t>internal audit </a:t>
            </a:r>
            <a:r>
              <a:rPr lang="en-US" sz="2800" dirty="0" smtClean="0"/>
              <a:t>services </a:t>
            </a:r>
            <a:r>
              <a:rPr lang="en-US" sz="2800" dirty="0"/>
              <a:t>of the public </a:t>
            </a:r>
            <a:r>
              <a:rPr lang="en-US" sz="2800" dirty="0" smtClean="0"/>
              <a:t>entities</a:t>
            </a:r>
            <a:endParaRPr lang="nl-BE" sz="2800" dirty="0"/>
          </a:p>
          <a:p>
            <a:pPr lvl="0"/>
            <a:r>
              <a:rPr lang="en-US" sz="2800" dirty="0"/>
              <a:t>government </a:t>
            </a:r>
            <a:r>
              <a:rPr lang="en-US" sz="2800" dirty="0" smtClean="0"/>
              <a:t>commissioners </a:t>
            </a:r>
            <a:endParaRPr lang="nl-BE" sz="2800" dirty="0"/>
          </a:p>
          <a:p>
            <a:pPr lvl="0"/>
            <a:r>
              <a:rPr lang="en-US" sz="2800" dirty="0"/>
              <a:t>chartered </a:t>
            </a:r>
            <a:r>
              <a:rPr lang="en-US" sz="2800" dirty="0" smtClean="0"/>
              <a:t>accountants </a:t>
            </a:r>
            <a:endParaRPr lang="nl-BE" sz="2800" dirty="0"/>
          </a:p>
          <a:p>
            <a:pPr lvl="0"/>
            <a:r>
              <a:rPr lang="en-US" sz="2800" dirty="0"/>
              <a:t>Court of Audit</a:t>
            </a:r>
            <a:endParaRPr lang="nl-BE" sz="2800" dirty="0"/>
          </a:p>
          <a:p>
            <a:pPr marL="0" indent="0">
              <a:buNone/>
            </a:pPr>
            <a:endParaRPr lang="nl-BE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475021" y="6180612"/>
            <a:ext cx="6043432" cy="365125"/>
          </a:xfrm>
        </p:spPr>
        <p:txBody>
          <a:bodyPr/>
          <a:lstStyle/>
          <a:p>
            <a:r>
              <a:rPr lang="en-US" i="1" dirty="0" smtClean="0"/>
              <a:t>Court of Audit of Belgium </a:t>
            </a:r>
          </a:p>
          <a:p>
            <a:r>
              <a:rPr lang="en-US" i="1" dirty="0" smtClean="0"/>
              <a:t>Meeting of the </a:t>
            </a:r>
            <a:r>
              <a:rPr lang="en-US" i="1" dirty="0" smtClean="0"/>
              <a:t>Subcommittee </a:t>
            </a:r>
            <a:r>
              <a:rPr lang="en-US" i="1" dirty="0" smtClean="0"/>
              <a:t>on Internal Control Standards</a:t>
            </a:r>
          </a:p>
          <a:p>
            <a:r>
              <a:rPr lang="en-US" i="1" dirty="0" smtClean="0"/>
              <a:t> Vilnius, 27 – 28 May 2014</a:t>
            </a:r>
            <a:endParaRPr lang="en-US" i="1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EE3C-3702-4448-8162-D6945F97352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953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Complex audit landscape with </a:t>
            </a:r>
            <a:r>
              <a:rPr lang="en-US" sz="3600" b="1" dirty="0" smtClean="0"/>
              <a:t>shortcomings:</a:t>
            </a:r>
            <a:endParaRPr lang="nl-BE" sz="36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dirty="0"/>
              <a:t>Not sufficiently under control</a:t>
            </a:r>
            <a:endParaRPr lang="nl-BE" sz="2800" dirty="0"/>
          </a:p>
          <a:p>
            <a:pPr lvl="0"/>
            <a:r>
              <a:rPr lang="en-US" sz="2800" dirty="0"/>
              <a:t>Various players worked in parallel</a:t>
            </a:r>
            <a:endParaRPr lang="nl-BE" sz="2800" dirty="0"/>
          </a:p>
          <a:p>
            <a:pPr lvl="0"/>
            <a:r>
              <a:rPr lang="en-US" sz="2800" dirty="0"/>
              <a:t>Exchange of information was not sufficient</a:t>
            </a:r>
            <a:endParaRPr lang="nl-BE" sz="2800" dirty="0"/>
          </a:p>
          <a:p>
            <a:pPr lvl="0"/>
            <a:r>
              <a:rPr lang="en-US" sz="2800" dirty="0"/>
              <a:t>Overlaps of control </a:t>
            </a:r>
            <a:r>
              <a:rPr lang="en-US" sz="2800" dirty="0" smtClean="0"/>
              <a:t>which </a:t>
            </a:r>
            <a:r>
              <a:rPr lang="en-US" sz="2800" dirty="0"/>
              <a:t>increased the burden on the ones under </a:t>
            </a:r>
            <a:r>
              <a:rPr lang="en-US" sz="2800" dirty="0" smtClean="0"/>
              <a:t>scrutiny</a:t>
            </a:r>
            <a:endParaRPr lang="nl-BE" sz="280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466476" y="6226442"/>
            <a:ext cx="6043432" cy="365125"/>
          </a:xfrm>
        </p:spPr>
        <p:txBody>
          <a:bodyPr/>
          <a:lstStyle/>
          <a:p>
            <a:r>
              <a:rPr lang="en-US" dirty="0" smtClean="0"/>
              <a:t>Court of Audit of Belgium</a:t>
            </a:r>
          </a:p>
          <a:p>
            <a:r>
              <a:rPr lang="en-US" dirty="0" smtClean="0"/>
              <a:t>Meeting of the </a:t>
            </a:r>
            <a:r>
              <a:rPr lang="en-US" dirty="0" smtClean="0"/>
              <a:t>Subcommittee </a:t>
            </a:r>
            <a:r>
              <a:rPr lang="en-US" dirty="0" smtClean="0"/>
              <a:t>on Internal Control Standards </a:t>
            </a:r>
          </a:p>
          <a:p>
            <a:r>
              <a:rPr lang="en-US" dirty="0" smtClean="0"/>
              <a:t>Vilnius, 27 – 28 May 2014</a:t>
            </a:r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EE3C-3702-4448-8162-D6945F97352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89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Three </a:t>
            </a:r>
            <a:r>
              <a:rPr lang="en-US" sz="3600" b="1" dirty="0" smtClean="0"/>
              <a:t>questions</a:t>
            </a:r>
            <a:r>
              <a:rPr lang="en-US" sz="3600" dirty="0" smtClean="0"/>
              <a:t>:</a:t>
            </a:r>
            <a:endParaRPr lang="nl-BE" sz="36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/>
              <a:t>Why is it sound for SAIs and other audit institutions to work together ?</a:t>
            </a:r>
            <a:endParaRPr lang="nl-BE" sz="2800" dirty="0"/>
          </a:p>
          <a:p>
            <a:pPr lvl="0"/>
            <a:r>
              <a:rPr lang="en-US" sz="2800" dirty="0"/>
              <a:t>How do the various parties involved apply this in Belgium and  how is the coordination actually </a:t>
            </a:r>
            <a:r>
              <a:rPr lang="en-US" sz="2800" dirty="0" err="1"/>
              <a:t>organised</a:t>
            </a:r>
            <a:r>
              <a:rPr lang="en-US" sz="2800" dirty="0"/>
              <a:t> ?</a:t>
            </a:r>
            <a:endParaRPr lang="nl-BE" sz="2800" dirty="0"/>
          </a:p>
          <a:p>
            <a:pPr lvl="0"/>
            <a:r>
              <a:rPr lang="en-US" sz="2800" dirty="0"/>
              <a:t>What are the success factors and which traps are to be avoided?</a:t>
            </a:r>
            <a:endParaRPr lang="nl-BE" sz="2800" dirty="0"/>
          </a:p>
          <a:p>
            <a:endParaRPr lang="nl-BE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449384" y="6189158"/>
            <a:ext cx="6043432" cy="365125"/>
          </a:xfrm>
        </p:spPr>
        <p:txBody>
          <a:bodyPr/>
          <a:lstStyle/>
          <a:p>
            <a:r>
              <a:rPr lang="en-US" dirty="0" smtClean="0"/>
              <a:t>Court of Audit of Belgium </a:t>
            </a:r>
          </a:p>
          <a:p>
            <a:r>
              <a:rPr lang="en-US" dirty="0" smtClean="0"/>
              <a:t>Meeting of the </a:t>
            </a:r>
            <a:r>
              <a:rPr lang="en-US" dirty="0" smtClean="0"/>
              <a:t>Subcommittee </a:t>
            </a:r>
            <a:r>
              <a:rPr lang="en-US" dirty="0" smtClean="0"/>
              <a:t>on Internal Control Standards</a:t>
            </a:r>
          </a:p>
          <a:p>
            <a:r>
              <a:rPr lang="en-US" dirty="0" smtClean="0"/>
              <a:t>Vilnius, 27 – 28 May 2014</a:t>
            </a:r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EE3C-3702-4448-8162-D6945F97352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470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80216" y="848820"/>
            <a:ext cx="8007305" cy="512469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/>
              <a:t>First question:</a:t>
            </a:r>
            <a:br>
              <a:rPr lang="en-US" sz="3600" b="1" dirty="0" smtClean="0"/>
            </a:br>
            <a:r>
              <a:rPr lang="en-US" sz="3600" b="1" dirty="0" smtClean="0"/>
              <a:t> </a:t>
            </a:r>
            <a:br>
              <a:rPr lang="en-US" sz="3600" b="1" dirty="0" smtClean="0"/>
            </a:br>
            <a:r>
              <a:rPr lang="en-US" sz="3600" b="1" dirty="0"/>
              <a:t/>
            </a:r>
            <a:br>
              <a:rPr lang="en-US" sz="3600" b="1" dirty="0"/>
            </a:br>
            <a:r>
              <a:rPr lang="en-US" sz="3600" dirty="0" smtClean="0"/>
              <a:t>Why </a:t>
            </a:r>
            <a:r>
              <a:rPr lang="en-US" sz="3600" dirty="0"/>
              <a:t>is it sound for SAIs and other </a:t>
            </a:r>
            <a:r>
              <a:rPr lang="en-US" sz="3600" dirty="0" err="1"/>
              <a:t>insitutions</a:t>
            </a:r>
            <a:r>
              <a:rPr lang="en-US" sz="3600" dirty="0"/>
              <a:t> to work </a:t>
            </a:r>
            <a:r>
              <a:rPr lang="en-US" sz="3600" dirty="0" smtClean="0"/>
              <a:t>together?</a:t>
            </a:r>
            <a:r>
              <a:rPr lang="nl-BE" sz="3600" dirty="0"/>
              <a:t/>
            </a:r>
            <a:br>
              <a:rPr lang="nl-BE" sz="3600" dirty="0"/>
            </a:br>
            <a:endParaRPr lang="nl-BE" sz="360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440838" y="6173787"/>
            <a:ext cx="6043432" cy="365125"/>
          </a:xfrm>
        </p:spPr>
        <p:txBody>
          <a:bodyPr/>
          <a:lstStyle/>
          <a:p>
            <a:r>
              <a:rPr lang="en-US" dirty="0" smtClean="0"/>
              <a:t>Court of Audit of Belgium</a:t>
            </a:r>
          </a:p>
          <a:p>
            <a:r>
              <a:rPr lang="en-US" dirty="0" smtClean="0"/>
              <a:t>Meeting of the </a:t>
            </a:r>
            <a:r>
              <a:rPr lang="en-US" dirty="0" smtClean="0"/>
              <a:t>Subcommittee </a:t>
            </a:r>
            <a:r>
              <a:rPr lang="en-US" dirty="0" smtClean="0"/>
              <a:t>on Internal Control Standards</a:t>
            </a:r>
          </a:p>
          <a:p>
            <a:r>
              <a:rPr lang="en-US" dirty="0" smtClean="0"/>
              <a:t>Vilnius, 27 – 28 May 2014</a:t>
            </a:r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EE3C-3702-4448-8162-D6945F97352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779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93303" y="1504060"/>
            <a:ext cx="7904129" cy="4622104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en-GB" sz="3400" dirty="0"/>
              <a:t>Each audit or control institution has a different target group and purpose, but all of them somehow share one objective: they intend to improve the working of public </a:t>
            </a:r>
            <a:r>
              <a:rPr lang="en-GB" sz="3400" dirty="0" smtClean="0"/>
              <a:t>services.</a:t>
            </a:r>
            <a:endParaRPr lang="nl-BE" sz="3400" dirty="0"/>
          </a:p>
          <a:p>
            <a:pPr lvl="0"/>
            <a:r>
              <a:rPr lang="en-GB" sz="3400" dirty="0"/>
              <a:t>Cooperation could allow the </a:t>
            </a:r>
            <a:r>
              <a:rPr lang="en-GB" sz="3400" dirty="0" smtClean="0"/>
              <a:t>audit institutions </a:t>
            </a:r>
            <a:r>
              <a:rPr lang="en-GB" sz="3400" dirty="0"/>
              <a:t>to avoid shortcomings and overlaps between the different forms of control or audit.</a:t>
            </a:r>
            <a:endParaRPr lang="nl-BE" sz="3400" dirty="0"/>
          </a:p>
          <a:p>
            <a:pPr lvl="0"/>
            <a:r>
              <a:rPr lang="en-GB" sz="3400" dirty="0"/>
              <a:t>Cooperation does not necessarily mean less audits or controls. It is meant to improve the audits’ quality and efficiency and to help better cover the audit areas and risks. </a:t>
            </a:r>
            <a:endParaRPr lang="nl-BE" sz="3400" dirty="0"/>
          </a:p>
          <a:p>
            <a:pPr lvl="0"/>
            <a:r>
              <a:rPr lang="en-GB" sz="3400" dirty="0"/>
              <a:t>It is interesting to bring more added value to own audits using the audit results of the other internal and external control services or institutions. </a:t>
            </a:r>
            <a:endParaRPr lang="nl-BE" sz="3400" dirty="0"/>
          </a:p>
          <a:p>
            <a:endParaRPr lang="nl-BE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432293" y="6173787"/>
            <a:ext cx="6043432" cy="365125"/>
          </a:xfrm>
        </p:spPr>
        <p:txBody>
          <a:bodyPr/>
          <a:lstStyle/>
          <a:p>
            <a:r>
              <a:rPr lang="en-US" dirty="0" smtClean="0"/>
              <a:t>Court of Audit of Belgium</a:t>
            </a:r>
          </a:p>
          <a:p>
            <a:r>
              <a:rPr lang="en-US" dirty="0" smtClean="0"/>
              <a:t>Meeting of the </a:t>
            </a:r>
            <a:r>
              <a:rPr lang="en-US" dirty="0" smtClean="0"/>
              <a:t>Subcommittee </a:t>
            </a:r>
            <a:r>
              <a:rPr lang="en-US" dirty="0" smtClean="0"/>
              <a:t>on Internal Control Standards</a:t>
            </a:r>
          </a:p>
          <a:p>
            <a:r>
              <a:rPr lang="en-US" dirty="0" smtClean="0"/>
              <a:t>Vilnius, 27 – 28 May 2014</a:t>
            </a:r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EE3C-3702-4448-8162-D6945F97352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471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80216" y="848820"/>
            <a:ext cx="8007305" cy="512469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/>
              <a:t>Second question:</a:t>
            </a:r>
            <a:br>
              <a:rPr lang="en-US" sz="3600" b="1" dirty="0" smtClean="0"/>
            </a:br>
            <a:r>
              <a:rPr lang="en-US" sz="3600" b="1" dirty="0" smtClean="0"/>
              <a:t> </a:t>
            </a:r>
            <a:br>
              <a:rPr lang="en-US" sz="3600" b="1" dirty="0" smtClean="0"/>
            </a:br>
            <a:r>
              <a:rPr lang="en-US" sz="3600" b="1" dirty="0"/>
              <a:t/>
            </a:r>
            <a:br>
              <a:rPr lang="en-US" sz="3600" b="1" dirty="0"/>
            </a:br>
            <a:r>
              <a:rPr lang="en-US" sz="3600" dirty="0"/>
              <a:t>How do the various parties involved apply this in Belgium and  how is the coordination actually organized?</a:t>
            </a:r>
            <a:endParaRPr lang="nl-BE" sz="360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432293" y="6173787"/>
            <a:ext cx="6043432" cy="365125"/>
          </a:xfrm>
        </p:spPr>
        <p:txBody>
          <a:bodyPr/>
          <a:lstStyle/>
          <a:p>
            <a:r>
              <a:rPr lang="en-US" dirty="0" smtClean="0"/>
              <a:t>Court of Audit of Belgium</a:t>
            </a:r>
          </a:p>
          <a:p>
            <a:r>
              <a:rPr lang="en-US" dirty="0" smtClean="0"/>
              <a:t>Meeting of the </a:t>
            </a:r>
            <a:r>
              <a:rPr lang="en-US" dirty="0" smtClean="0"/>
              <a:t>Subcommittee </a:t>
            </a:r>
            <a:r>
              <a:rPr lang="en-US" dirty="0" smtClean="0"/>
              <a:t>on Internal Control Standards</a:t>
            </a:r>
          </a:p>
          <a:p>
            <a:r>
              <a:rPr lang="en-US" dirty="0" smtClean="0"/>
              <a:t>Vilnius, 27 – 28 May 2014</a:t>
            </a:r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EE3C-3702-4448-8162-D6945F97352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638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93303" y="1555335"/>
            <a:ext cx="7904129" cy="4570828"/>
          </a:xfrm>
        </p:spPr>
        <p:txBody>
          <a:bodyPr>
            <a:normAutofit/>
          </a:bodyPr>
          <a:lstStyle/>
          <a:p>
            <a:pPr lvl="0"/>
            <a:r>
              <a:rPr lang="en-GB" sz="2400" dirty="0"/>
              <a:t>The audit and control institutions signed agreements by which they commit themselves to work together and exchange information about strategy, monitoring, risk analysis, control methods and audit results.</a:t>
            </a:r>
            <a:endParaRPr lang="nl-BE" sz="2400" dirty="0"/>
          </a:p>
          <a:p>
            <a:pPr lvl="0"/>
            <a:r>
              <a:rPr lang="en-GB" sz="2400" dirty="0"/>
              <a:t>The cooperation is enacted.</a:t>
            </a:r>
            <a:endParaRPr lang="nl-BE" sz="2400" dirty="0"/>
          </a:p>
          <a:p>
            <a:pPr lvl="0"/>
            <a:r>
              <a:rPr lang="en-GB" sz="2400" dirty="0"/>
              <a:t>The various institutions worked hand in hand to introduce the concept of single audit.</a:t>
            </a:r>
            <a:endParaRPr lang="nl-BE" sz="2400" dirty="0"/>
          </a:p>
          <a:p>
            <a:pPr lvl="0"/>
            <a:r>
              <a:rPr lang="en-GB" sz="2400" dirty="0"/>
              <a:t>The Court of Audit is recognized as the leading institution</a:t>
            </a:r>
            <a:r>
              <a:rPr lang="en-GB" sz="2400" dirty="0" smtClean="0"/>
              <a:t>.</a:t>
            </a:r>
            <a:endParaRPr lang="nl-BE" sz="240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434380" y="6173787"/>
            <a:ext cx="6043432" cy="365125"/>
          </a:xfrm>
        </p:spPr>
        <p:txBody>
          <a:bodyPr/>
          <a:lstStyle/>
          <a:p>
            <a:r>
              <a:rPr lang="en-US" dirty="0" smtClean="0"/>
              <a:t>Court of Audit of Belgium</a:t>
            </a:r>
          </a:p>
          <a:p>
            <a:r>
              <a:rPr lang="en-US" dirty="0" smtClean="0"/>
              <a:t>Meeting of the </a:t>
            </a:r>
            <a:r>
              <a:rPr lang="en-US" dirty="0" smtClean="0"/>
              <a:t>Subcommittee </a:t>
            </a:r>
            <a:r>
              <a:rPr lang="en-US" dirty="0" smtClean="0"/>
              <a:t>on Internal Control Standards</a:t>
            </a:r>
          </a:p>
          <a:p>
            <a:r>
              <a:rPr lang="en-US" dirty="0" smtClean="0"/>
              <a:t>Vilnius, 27 – 28 May 2014</a:t>
            </a:r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EE3C-3702-4448-8162-D6945F97352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160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CREK">
      <a:majorFont>
        <a:latin typeface="Corbel"/>
        <a:ea typeface=""/>
        <a:cs typeface=""/>
      </a:majorFont>
      <a:minorFont>
        <a:latin typeface="Corbe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werpoint_UK_2007.potx [Alleen-lezen]" id="{B6100834-3C79-4EB2-983E-C8941FB2ACAB}" vid="{4FEBA65E-B11A-4404-A2CA-44D8E7AF292C}"/>
    </a:ext>
  </a:extLst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mageCreateDate xmlns="8A050329-25AE-40D0-82BF-D5FB3CCE76CB" xsi:nil="true"/>
    <PublishingExpirationDate xmlns="http://schemas.microsoft.com/sharepoint/v3" xsi:nil="true"/>
    <PublishingStartDate xmlns="http://schemas.microsoft.com/sharepoint/v3" xsi:nil="true"/>
    <wic_System_Copyright xmlns="http://schemas.microsoft.com/sharepoint/v3/fields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fbeeldingsactivum" ma:contentTypeID="0x0101009148F5A04DDD49CBA7127AADA5FB792B00AADE34325A8B49CDA8BB4DB53328F21400A5D278A2A4821445A481250485749C58" ma:contentTypeVersion="1" ma:contentTypeDescription="Een afbeelding uploaden." ma:contentTypeScope="" ma:versionID="460c75fc6337eff5c92c934f7ed6a533">
  <xsd:schema xmlns:xsd="http://www.w3.org/2001/XMLSchema" xmlns:xs="http://www.w3.org/2001/XMLSchema" xmlns:p="http://schemas.microsoft.com/office/2006/metadata/properties" xmlns:ns1="http://schemas.microsoft.com/sharepoint/v3" xmlns:ns2="8A050329-25AE-40D0-82BF-D5FB3CCE76CB" xmlns:ns3="http://schemas.microsoft.com/sharepoint/v3/fields" targetNamespace="http://schemas.microsoft.com/office/2006/metadata/properties" ma:root="true" ma:fieldsID="45c70cf5c580f833ef884b67286be3b5" ns1:_="" ns2:_="" ns3:_="">
    <xsd:import namespace="http://schemas.microsoft.com/sharepoint/v3"/>
    <xsd:import namespace="8A050329-25AE-40D0-82BF-D5FB3CCE76CB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Pad van URL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Bestands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-bestands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type" ma:hidden="true" ma:list="Docs" ma:internalName="FSObjType" ma:readOnly="true" ma:showField="FSType">
      <xsd:simpleType>
        <xsd:restriction base="dms:Lookup"/>
      </xsd:simpleType>
    </xsd:element>
    <xsd:element name="PublishingStartDate" ma:index="27" nillable="true" ma:displayName="Begindatum van de planning" ma:description="" ma:hidden="true" ma:internalName="PublishingStartDate">
      <xsd:simpleType>
        <xsd:restriction base="dms:Unknown"/>
      </xsd:simpleType>
    </xsd:element>
    <xsd:element name="PublishingExpirationDate" ma:index="28" nillable="true" ma:displayName="Einddatum van de planning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050329-25AE-40D0-82BF-D5FB3CCE76CB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Miniatuur bestaat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Voorbeeld bestaat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Breedte" ma:internalName="ImageWidth" ma:readOnly="true">
      <xsd:simpleType>
        <xsd:restriction base="dms:Unknown"/>
      </xsd:simpleType>
    </xsd:element>
    <xsd:element name="ImageHeight" ma:index="22" nillable="true" ma:displayName="Hoogte" ma:internalName="ImageHeight" ma:readOnly="true">
      <xsd:simpleType>
        <xsd:restriction base="dms:Unknown"/>
      </xsd:simpleType>
    </xsd:element>
    <xsd:element name="ImageCreateDate" ma:index="25" nillable="true" ma:displayName="Afbeelding gemaakt op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eur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 ma:index="23" ma:displayName="Opmerkingen"/>
        <xsd:element name="keywords" minOccurs="0" maxOccurs="1" type="xsd:string" ma:index="14" ma:displayName="Trefwoorden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C57510C-6E4A-42F2-86A8-7847348D213D}">
  <ds:schemaRefs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  <ds:schemaRef ds:uri="http://purl.org/dc/elements/1.1/"/>
    <ds:schemaRef ds:uri="http://schemas.microsoft.com/sharepoint/v3"/>
    <ds:schemaRef ds:uri="http://schemas.microsoft.com/office/infopath/2007/PartnerControls"/>
    <ds:schemaRef ds:uri="http://purl.org/dc/terms/"/>
    <ds:schemaRef ds:uri="http://schemas.microsoft.com/sharepoint/v3/fields"/>
    <ds:schemaRef ds:uri="8A050329-25AE-40D0-82BF-D5FB3CCE76CB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68CA08D5-260F-4366-9610-D3160D40BB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A050329-25AE-40D0-82BF-D5FB3CCE76CB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9D6216F-E0BE-495A-A297-FFE3BAA8567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MeetingVilnius.ppt</Template>
  <TotalTime>96</TotalTime>
  <Words>949</Words>
  <Application>Microsoft Office PowerPoint</Application>
  <PresentationFormat>Diavoorstelling (4:3)</PresentationFormat>
  <Paragraphs>118</Paragraphs>
  <Slides>14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8" baseType="lpstr">
      <vt:lpstr>Arial</vt:lpstr>
      <vt:lpstr>Calibri</vt:lpstr>
      <vt:lpstr>Corbel</vt:lpstr>
      <vt:lpstr>Kantoorthema</vt:lpstr>
      <vt:lpstr>The cooperation between the various players in the public audit environment in the Flemish community of Belgium</vt:lpstr>
      <vt:lpstr>Two prelimary observations </vt:lpstr>
      <vt:lpstr>Various players in the public audit environment:</vt:lpstr>
      <vt:lpstr>Complex audit landscape with shortcomings:</vt:lpstr>
      <vt:lpstr>Three questions:</vt:lpstr>
      <vt:lpstr>First question:    Why is it sound for SAIs and other insitutions to work together? </vt:lpstr>
      <vt:lpstr>PowerPoint-presentatie</vt:lpstr>
      <vt:lpstr>Second question:    How do the various parties involved apply this in Belgium and  how is the coordination actually organized?</vt:lpstr>
      <vt:lpstr>PowerPoint-presentatie</vt:lpstr>
      <vt:lpstr>Concept of single audit </vt:lpstr>
      <vt:lpstr>Third question:    What are the success factors and which traps are to be avoided?</vt:lpstr>
      <vt:lpstr>The traps: </vt:lpstr>
      <vt:lpstr>The success factors:</vt:lpstr>
      <vt:lpstr>Conclusion: </vt:lpstr>
    </vt:vector>
  </TitlesOfParts>
  <Company>Rekenhof - Cour des comptes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Rousseau Frank</dc:creator>
  <cp:keywords/>
  <dc:description/>
  <cp:lastModifiedBy>Rousseau Frank</cp:lastModifiedBy>
  <cp:revision>27</cp:revision>
  <cp:lastPrinted>2014-05-23T12:29:02Z</cp:lastPrinted>
  <dcterms:created xsi:type="dcterms:W3CDTF">2014-05-23T10:56:14Z</dcterms:created>
  <dcterms:modified xsi:type="dcterms:W3CDTF">2014-05-23T13:12:01Z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0x0101009148F5A04DDD49CBA7127AADA5FB792B00AADE34325A8B49CDA8BB4DB53328F21400A5D278A2A4821445A481250485749C58</vt:lpwstr>
  </property>
</Properties>
</file>