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0" r:id="rId1"/>
  </p:sldMasterIdLst>
  <p:notesMasterIdLst>
    <p:notesMasterId r:id="rId35"/>
  </p:notesMasterIdLst>
  <p:handoutMasterIdLst>
    <p:handoutMasterId r:id="rId36"/>
  </p:handoutMasterIdLst>
  <p:sldIdLst>
    <p:sldId id="548" r:id="rId2"/>
    <p:sldId id="757" r:id="rId3"/>
    <p:sldId id="734" r:id="rId4"/>
    <p:sldId id="777" r:id="rId5"/>
    <p:sldId id="776" r:id="rId6"/>
    <p:sldId id="771" r:id="rId7"/>
    <p:sldId id="768" r:id="rId8"/>
    <p:sldId id="764" r:id="rId9"/>
    <p:sldId id="772" r:id="rId10"/>
    <p:sldId id="738" r:id="rId11"/>
    <p:sldId id="778" r:id="rId12"/>
    <p:sldId id="773" r:id="rId13"/>
    <p:sldId id="774" r:id="rId14"/>
    <p:sldId id="744" r:id="rId15"/>
    <p:sldId id="740" r:id="rId16"/>
    <p:sldId id="728" r:id="rId17"/>
    <p:sldId id="729" r:id="rId18"/>
    <p:sldId id="767" r:id="rId19"/>
    <p:sldId id="746" r:id="rId20"/>
    <p:sldId id="747" r:id="rId21"/>
    <p:sldId id="758" r:id="rId22"/>
    <p:sldId id="756" r:id="rId23"/>
    <p:sldId id="755" r:id="rId24"/>
    <p:sldId id="748" r:id="rId25"/>
    <p:sldId id="749" r:id="rId26"/>
    <p:sldId id="760" r:id="rId27"/>
    <p:sldId id="761" r:id="rId28"/>
    <p:sldId id="762" r:id="rId29"/>
    <p:sldId id="765" r:id="rId30"/>
    <p:sldId id="781" r:id="rId31"/>
    <p:sldId id="766" r:id="rId32"/>
    <p:sldId id="780" r:id="rId33"/>
    <p:sldId id="674" r:id="rId34"/>
  </p:sldIdLst>
  <p:sldSz cx="9144000" cy="6858000" type="screen4x3"/>
  <p:notesSz cx="6858000" cy="92964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showPr>
  <p:clrMru>
    <a:srgbClr val="003E70"/>
    <a:srgbClr val="001A2F"/>
    <a:srgbClr val="000F1A"/>
    <a:srgbClr val="006677"/>
    <a:srgbClr val="0086AB"/>
    <a:srgbClr val="002E54"/>
    <a:srgbClr val="FA83FD"/>
    <a:srgbClr val="01B73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8917" autoAdjust="0"/>
    <p:restoredTop sz="84812" autoAdjust="0"/>
  </p:normalViewPr>
  <p:slideViewPr>
    <p:cSldViewPr>
      <p:cViewPr>
        <p:scale>
          <a:sx n="66" d="100"/>
          <a:sy n="66" d="100"/>
        </p:scale>
        <p:origin x="-540" y="-29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5814"/>
    </p:cViewPr>
  </p:sorterViewPr>
  <p:notesViewPr>
    <p:cSldViewPr>
      <p:cViewPr>
        <p:scale>
          <a:sx n="66" d="100"/>
          <a:sy n="66" d="100"/>
        </p:scale>
        <p:origin x="-2358" y="828"/>
      </p:cViewPr>
      <p:guideLst>
        <p:guide orient="horz" pos="2927"/>
        <p:guide pos="2159"/>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1588" y="-1588"/>
            <a:ext cx="2973388" cy="465138"/>
          </a:xfrm>
          <a:prstGeom prst="rect">
            <a:avLst/>
          </a:prstGeom>
          <a:noFill/>
          <a:ln w="9525">
            <a:noFill/>
            <a:miter lim="800000"/>
            <a:headEnd/>
            <a:tailEnd/>
          </a:ln>
          <a:effectLst/>
        </p:spPr>
        <p:txBody>
          <a:bodyPr vert="horz" wrap="square" lIns="18924" tIns="0" rIns="18924" bIns="0" numCol="1" anchor="t" anchorCtr="0" compatLnSpc="1">
            <a:prstTxWarp prst="textNoShape">
              <a:avLst/>
            </a:prstTxWarp>
          </a:bodyPr>
          <a:lstStyle>
            <a:lvl1pPr algn="l" defTabSz="909638" eaLnBrk="0" hangingPunct="0">
              <a:defRPr sz="1000" i="1"/>
            </a:lvl1pPr>
          </a:lstStyle>
          <a:p>
            <a:pPr>
              <a:defRPr/>
            </a:pPr>
            <a:endParaRPr lang="en-US"/>
          </a:p>
        </p:txBody>
      </p:sp>
      <p:sp>
        <p:nvSpPr>
          <p:cNvPr id="3075" name="Rectangle 3"/>
          <p:cNvSpPr>
            <a:spLocks noGrp="1" noChangeArrowheads="1"/>
          </p:cNvSpPr>
          <p:nvPr>
            <p:ph type="dt" sz="quarter" idx="1"/>
          </p:nvPr>
        </p:nvSpPr>
        <p:spPr bwMode="auto">
          <a:xfrm>
            <a:off x="3884613" y="-1588"/>
            <a:ext cx="2973387" cy="465138"/>
          </a:xfrm>
          <a:prstGeom prst="rect">
            <a:avLst/>
          </a:prstGeom>
          <a:noFill/>
          <a:ln w="9525">
            <a:noFill/>
            <a:miter lim="800000"/>
            <a:headEnd/>
            <a:tailEnd/>
          </a:ln>
          <a:effectLst/>
        </p:spPr>
        <p:txBody>
          <a:bodyPr vert="horz" wrap="square" lIns="18924" tIns="0" rIns="18924" bIns="0" numCol="1" anchor="t" anchorCtr="0" compatLnSpc="1">
            <a:prstTxWarp prst="textNoShape">
              <a:avLst/>
            </a:prstTxWarp>
          </a:bodyPr>
          <a:lstStyle>
            <a:lvl1pPr algn="r" defTabSz="909638" eaLnBrk="0" hangingPunct="0">
              <a:defRPr sz="1000" i="1"/>
            </a:lvl1pPr>
          </a:lstStyle>
          <a:p>
            <a:pPr>
              <a:defRPr/>
            </a:pPr>
            <a:endParaRPr lang="en-US"/>
          </a:p>
        </p:txBody>
      </p:sp>
      <p:sp>
        <p:nvSpPr>
          <p:cNvPr id="3080" name="Rectangle 8"/>
          <p:cNvSpPr>
            <a:spLocks noChangeArrowheads="1"/>
          </p:cNvSpPr>
          <p:nvPr/>
        </p:nvSpPr>
        <p:spPr bwMode="auto">
          <a:xfrm>
            <a:off x="3152775" y="8928100"/>
            <a:ext cx="595313" cy="277813"/>
          </a:xfrm>
          <a:prstGeom prst="rect">
            <a:avLst/>
          </a:prstGeom>
          <a:noFill/>
          <a:ln w="9525">
            <a:noFill/>
            <a:miter lim="800000"/>
            <a:headEnd/>
            <a:tailEnd/>
          </a:ln>
          <a:effectLst/>
        </p:spPr>
        <p:txBody>
          <a:bodyPr wrap="none" lIns="91466" tIns="45733" rIns="91466" bIns="45733">
            <a:spAutoFit/>
          </a:bodyPr>
          <a:lstStyle/>
          <a:p>
            <a:pPr defTabSz="909638" eaLnBrk="0" hangingPunct="0">
              <a:defRPr/>
            </a:pPr>
            <a:r>
              <a:rPr lang="en-US" sz="1200" b="1"/>
              <a:t>– </a:t>
            </a:r>
            <a:fld id="{CE593FFB-2E49-45D2-AA2F-28EEC870BA9E}" type="slidenum">
              <a:rPr lang="en-US" sz="1200" b="1"/>
              <a:pPr defTabSz="909638" eaLnBrk="0" hangingPunct="0">
                <a:defRPr/>
              </a:pPr>
              <a:t>‹nº›</a:t>
            </a:fld>
            <a:r>
              <a:rPr lang="en-US" sz="1200" b="1"/>
              <a:t> –</a:t>
            </a: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1588" y="-1588"/>
            <a:ext cx="2973388" cy="465138"/>
          </a:xfrm>
          <a:prstGeom prst="rect">
            <a:avLst/>
          </a:prstGeom>
          <a:noFill/>
          <a:ln w="9525">
            <a:noFill/>
            <a:miter lim="800000"/>
            <a:headEnd/>
            <a:tailEnd/>
          </a:ln>
          <a:effectLst/>
        </p:spPr>
        <p:txBody>
          <a:bodyPr vert="horz" wrap="square" lIns="18924" tIns="0" rIns="18924" bIns="0" numCol="1" anchor="t" anchorCtr="0" compatLnSpc="1">
            <a:prstTxWarp prst="textNoShape">
              <a:avLst/>
            </a:prstTxWarp>
          </a:bodyPr>
          <a:lstStyle>
            <a:lvl1pPr algn="l" defTabSz="909638" eaLnBrk="0" hangingPunct="0">
              <a:defRPr sz="1000" i="1"/>
            </a:lvl1pPr>
          </a:lstStyle>
          <a:p>
            <a:pPr>
              <a:defRPr/>
            </a:pPr>
            <a:endParaRPr lang="en-US"/>
          </a:p>
        </p:txBody>
      </p:sp>
      <p:sp>
        <p:nvSpPr>
          <p:cNvPr id="2051" name="Rectangle 3"/>
          <p:cNvSpPr>
            <a:spLocks noGrp="1" noChangeArrowheads="1"/>
          </p:cNvSpPr>
          <p:nvPr>
            <p:ph type="dt" idx="1"/>
          </p:nvPr>
        </p:nvSpPr>
        <p:spPr bwMode="auto">
          <a:xfrm>
            <a:off x="3884613" y="-1588"/>
            <a:ext cx="2973387" cy="465138"/>
          </a:xfrm>
          <a:prstGeom prst="rect">
            <a:avLst/>
          </a:prstGeom>
          <a:noFill/>
          <a:ln w="9525">
            <a:noFill/>
            <a:miter lim="800000"/>
            <a:headEnd/>
            <a:tailEnd/>
          </a:ln>
          <a:effectLst/>
        </p:spPr>
        <p:txBody>
          <a:bodyPr vert="horz" wrap="square" lIns="18924" tIns="0" rIns="18924" bIns="0" numCol="1" anchor="t" anchorCtr="0" compatLnSpc="1">
            <a:prstTxWarp prst="textNoShape">
              <a:avLst/>
            </a:prstTxWarp>
          </a:bodyPr>
          <a:lstStyle>
            <a:lvl1pPr algn="r" defTabSz="909638" eaLnBrk="0" hangingPunct="0">
              <a:defRPr sz="1000" i="1"/>
            </a:lvl1pPr>
          </a:lstStyle>
          <a:p>
            <a:pPr>
              <a:defRPr/>
            </a:pPr>
            <a:endParaRPr lang="en-US"/>
          </a:p>
        </p:txBody>
      </p:sp>
      <p:sp>
        <p:nvSpPr>
          <p:cNvPr id="2052" name="Rectangle 4"/>
          <p:cNvSpPr>
            <a:spLocks noGrp="1" noChangeArrowheads="1"/>
          </p:cNvSpPr>
          <p:nvPr>
            <p:ph type="ftr" sz="quarter" idx="4"/>
          </p:nvPr>
        </p:nvSpPr>
        <p:spPr bwMode="auto">
          <a:xfrm>
            <a:off x="-1588" y="8831263"/>
            <a:ext cx="2973388" cy="465137"/>
          </a:xfrm>
          <a:prstGeom prst="rect">
            <a:avLst/>
          </a:prstGeom>
          <a:noFill/>
          <a:ln w="9525">
            <a:noFill/>
            <a:miter lim="800000"/>
            <a:headEnd/>
            <a:tailEnd/>
          </a:ln>
          <a:effectLst/>
        </p:spPr>
        <p:txBody>
          <a:bodyPr vert="horz" wrap="square" lIns="18924" tIns="0" rIns="18924" bIns="0" numCol="1" anchor="b" anchorCtr="0" compatLnSpc="1">
            <a:prstTxWarp prst="textNoShape">
              <a:avLst/>
            </a:prstTxWarp>
          </a:bodyPr>
          <a:lstStyle>
            <a:lvl1pPr algn="l" defTabSz="909638" eaLnBrk="0" hangingPunct="0">
              <a:defRPr sz="1000" i="1"/>
            </a:lvl1pPr>
          </a:lstStyle>
          <a:p>
            <a:pPr>
              <a:defRPr/>
            </a:pPr>
            <a:endParaRPr lang="en-US"/>
          </a:p>
        </p:txBody>
      </p:sp>
      <p:sp>
        <p:nvSpPr>
          <p:cNvPr id="2053" name="Rectangle 5"/>
          <p:cNvSpPr>
            <a:spLocks noGrp="1" noChangeArrowheads="1"/>
          </p:cNvSpPr>
          <p:nvPr>
            <p:ph type="sldNum" sz="quarter" idx="5"/>
          </p:nvPr>
        </p:nvSpPr>
        <p:spPr bwMode="auto">
          <a:xfrm>
            <a:off x="3884613" y="8831263"/>
            <a:ext cx="2973387" cy="465137"/>
          </a:xfrm>
          <a:prstGeom prst="rect">
            <a:avLst/>
          </a:prstGeom>
          <a:noFill/>
          <a:ln w="9525">
            <a:noFill/>
            <a:miter lim="800000"/>
            <a:headEnd/>
            <a:tailEnd/>
          </a:ln>
          <a:effectLst/>
        </p:spPr>
        <p:txBody>
          <a:bodyPr vert="horz" wrap="square" lIns="18924" tIns="0" rIns="18924" bIns="0" numCol="1" anchor="b" anchorCtr="0" compatLnSpc="1">
            <a:prstTxWarp prst="textNoShape">
              <a:avLst/>
            </a:prstTxWarp>
          </a:bodyPr>
          <a:lstStyle>
            <a:lvl1pPr algn="r" defTabSz="909638" eaLnBrk="0" hangingPunct="0">
              <a:defRPr sz="1000" i="1"/>
            </a:lvl1pPr>
          </a:lstStyle>
          <a:p>
            <a:pPr>
              <a:defRPr/>
            </a:pPr>
            <a:fld id="{00AC8432-749F-4582-9262-9BBCE7D0D053}" type="slidenum">
              <a:rPr lang="en-US"/>
              <a:pPr>
                <a:defRPr/>
              </a:pPr>
              <a:t>‹nº›</a:t>
            </a:fld>
            <a:endParaRPr lang="en-US"/>
          </a:p>
        </p:txBody>
      </p:sp>
      <p:sp>
        <p:nvSpPr>
          <p:cNvPr id="26630" name="Rectangle 6"/>
          <p:cNvSpPr>
            <a:spLocks noGrp="1" noRot="1" noChangeAspect="1" noChangeArrowheads="1" noTextEdit="1"/>
          </p:cNvSpPr>
          <p:nvPr>
            <p:ph type="sldImg" idx="2"/>
          </p:nvPr>
        </p:nvSpPr>
        <p:spPr bwMode="auto">
          <a:xfrm>
            <a:off x="1112838" y="703263"/>
            <a:ext cx="4630737" cy="3473450"/>
          </a:xfrm>
          <a:prstGeom prst="rect">
            <a:avLst/>
          </a:prstGeom>
          <a:noFill/>
          <a:ln w="12700">
            <a:solidFill>
              <a:schemeClr val="tx1"/>
            </a:solidFill>
            <a:miter lim="800000"/>
            <a:headEnd/>
            <a:tailEnd/>
          </a:ln>
        </p:spPr>
      </p:sp>
      <p:sp>
        <p:nvSpPr>
          <p:cNvPr id="2055" name="Rectangle 7"/>
          <p:cNvSpPr>
            <a:spLocks noGrp="1" noChangeArrowheads="1"/>
          </p:cNvSpPr>
          <p:nvPr>
            <p:ph type="body" sz="quarter" idx="3"/>
          </p:nvPr>
        </p:nvSpPr>
        <p:spPr bwMode="auto">
          <a:xfrm>
            <a:off x="914400" y="4414838"/>
            <a:ext cx="5027613" cy="4181475"/>
          </a:xfrm>
          <a:prstGeom prst="rect">
            <a:avLst/>
          </a:prstGeom>
          <a:noFill/>
          <a:ln w="9525">
            <a:noFill/>
            <a:miter lim="800000"/>
            <a:headEnd/>
            <a:tailEnd/>
          </a:ln>
          <a:effectLst/>
        </p:spPr>
        <p:txBody>
          <a:bodyPr vert="horz" wrap="square" lIns="91466" tIns="45733" rIns="91466" bIns="45733"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5"/>
          <p:cNvSpPr>
            <a:spLocks noGrp="1" noChangeArrowheads="1"/>
          </p:cNvSpPr>
          <p:nvPr>
            <p:ph type="sldNum" sz="quarter" idx="5"/>
          </p:nvPr>
        </p:nvSpPr>
        <p:spPr>
          <a:noFill/>
        </p:spPr>
        <p:txBody>
          <a:bodyPr/>
          <a:lstStyle/>
          <a:p>
            <a:fld id="{1E68C0AD-E921-4E72-9BD6-6BA9D9DF8861}" type="slidenum">
              <a:rPr lang="en-US" smtClean="0"/>
              <a:pPr/>
              <a:t>1</a:t>
            </a:fld>
            <a:endParaRPr lang="en-US" smtClean="0"/>
          </a:p>
        </p:txBody>
      </p:sp>
      <p:sp>
        <p:nvSpPr>
          <p:cNvPr id="27651" name="Rectangle 2"/>
          <p:cNvSpPr>
            <a:spLocks noChangeArrowheads="1"/>
          </p:cNvSpPr>
          <p:nvPr/>
        </p:nvSpPr>
        <p:spPr bwMode="auto">
          <a:xfrm>
            <a:off x="3884613" y="-1588"/>
            <a:ext cx="2973387" cy="461963"/>
          </a:xfrm>
          <a:prstGeom prst="rect">
            <a:avLst/>
          </a:prstGeom>
          <a:noFill/>
          <a:ln w="9525">
            <a:noFill/>
            <a:miter lim="800000"/>
            <a:headEnd/>
            <a:tailEnd/>
          </a:ln>
        </p:spPr>
        <p:txBody>
          <a:bodyPr wrap="none" anchor="ctr"/>
          <a:lstStyle/>
          <a:p>
            <a:pPr algn="r" eaLnBrk="0" hangingPunct="0"/>
            <a:endParaRPr lang="en-US"/>
          </a:p>
        </p:txBody>
      </p:sp>
      <p:sp>
        <p:nvSpPr>
          <p:cNvPr id="27652" name="Rectangle 3"/>
          <p:cNvSpPr>
            <a:spLocks noChangeArrowheads="1"/>
          </p:cNvSpPr>
          <p:nvPr/>
        </p:nvSpPr>
        <p:spPr bwMode="auto">
          <a:xfrm>
            <a:off x="3884613" y="8831263"/>
            <a:ext cx="2973387" cy="461962"/>
          </a:xfrm>
          <a:prstGeom prst="rect">
            <a:avLst/>
          </a:prstGeom>
          <a:noFill/>
          <a:ln w="9525">
            <a:noFill/>
            <a:miter lim="800000"/>
            <a:headEnd/>
            <a:tailEnd/>
          </a:ln>
        </p:spPr>
        <p:txBody>
          <a:bodyPr lIns="19200" tIns="0" rIns="19200" bIns="0" anchor="b"/>
          <a:lstStyle/>
          <a:p>
            <a:pPr algn="r" defTabSz="922338" eaLnBrk="0" hangingPunct="0"/>
            <a:r>
              <a:rPr lang="en-US" sz="1000" i="1">
                <a:solidFill>
                  <a:srgbClr val="000080"/>
                </a:solidFill>
              </a:rPr>
              <a:t>1</a:t>
            </a:r>
          </a:p>
        </p:txBody>
      </p:sp>
      <p:sp>
        <p:nvSpPr>
          <p:cNvPr id="27653" name="Rectangle 4"/>
          <p:cNvSpPr>
            <a:spLocks noChangeArrowheads="1"/>
          </p:cNvSpPr>
          <p:nvPr/>
        </p:nvSpPr>
        <p:spPr bwMode="auto">
          <a:xfrm>
            <a:off x="-1588" y="8831263"/>
            <a:ext cx="2973388" cy="461962"/>
          </a:xfrm>
          <a:prstGeom prst="rect">
            <a:avLst/>
          </a:prstGeom>
          <a:noFill/>
          <a:ln w="9525">
            <a:noFill/>
            <a:miter lim="800000"/>
            <a:headEnd/>
            <a:tailEnd/>
          </a:ln>
        </p:spPr>
        <p:txBody>
          <a:bodyPr wrap="none" anchor="ctr"/>
          <a:lstStyle/>
          <a:p>
            <a:pPr algn="r" eaLnBrk="0" hangingPunct="0"/>
            <a:endParaRPr lang="en-US"/>
          </a:p>
        </p:txBody>
      </p:sp>
      <p:sp>
        <p:nvSpPr>
          <p:cNvPr id="27654" name="Rectangle 5"/>
          <p:cNvSpPr>
            <a:spLocks noChangeArrowheads="1"/>
          </p:cNvSpPr>
          <p:nvPr/>
        </p:nvSpPr>
        <p:spPr bwMode="auto">
          <a:xfrm>
            <a:off x="-1588" y="-1588"/>
            <a:ext cx="2973388" cy="461963"/>
          </a:xfrm>
          <a:prstGeom prst="rect">
            <a:avLst/>
          </a:prstGeom>
          <a:noFill/>
          <a:ln w="9525">
            <a:noFill/>
            <a:miter lim="800000"/>
            <a:headEnd/>
            <a:tailEnd/>
          </a:ln>
        </p:spPr>
        <p:txBody>
          <a:bodyPr wrap="none" anchor="ctr"/>
          <a:lstStyle/>
          <a:p>
            <a:pPr algn="r" eaLnBrk="0" hangingPunct="0"/>
            <a:endParaRPr lang="en-US"/>
          </a:p>
        </p:txBody>
      </p:sp>
      <p:sp>
        <p:nvSpPr>
          <p:cNvPr id="27655" name="Rectangle 6"/>
          <p:cNvSpPr>
            <a:spLocks noGrp="1" noRot="1" noChangeAspect="1" noChangeArrowheads="1" noTextEdit="1"/>
          </p:cNvSpPr>
          <p:nvPr>
            <p:ph type="sldImg"/>
          </p:nvPr>
        </p:nvSpPr>
        <p:spPr>
          <a:ln cap="flat"/>
        </p:spPr>
      </p:sp>
      <p:sp>
        <p:nvSpPr>
          <p:cNvPr id="27656" name="Rectangle 7"/>
          <p:cNvSpPr>
            <a:spLocks noGrp="1" noChangeArrowheads="1"/>
          </p:cNvSpPr>
          <p:nvPr>
            <p:ph type="body" idx="1"/>
          </p:nvPr>
        </p:nvSpPr>
        <p:spPr>
          <a:xfrm>
            <a:off x="914400" y="4413250"/>
            <a:ext cx="5027613" cy="4181475"/>
          </a:xfrm>
          <a:noFill/>
          <a:ln/>
        </p:spPr>
        <p:txBody>
          <a:bodyPr lIns="92801" tIns="46401" rIns="92801" bIns="46401"/>
          <a:lstStyle/>
          <a:p>
            <a:r>
              <a:rPr lang="en-US" smtClean="0"/>
              <a:t> </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a:ln/>
        </p:spPr>
      </p:sp>
      <p:sp>
        <p:nvSpPr>
          <p:cNvPr id="48131" name="Notes Placeholder 2"/>
          <p:cNvSpPr>
            <a:spLocks noGrp="1"/>
          </p:cNvSpPr>
          <p:nvPr>
            <p:ph type="body" idx="1"/>
          </p:nvPr>
        </p:nvSpPr>
        <p:spPr>
          <a:noFill/>
          <a:ln/>
        </p:spPr>
        <p:txBody>
          <a:bodyPr/>
          <a:lstStyle/>
          <a:p>
            <a:endParaRPr lang="en-US" smtClean="0"/>
          </a:p>
        </p:txBody>
      </p:sp>
      <p:sp>
        <p:nvSpPr>
          <p:cNvPr id="48132" name="Slide Number Placeholder 3"/>
          <p:cNvSpPr>
            <a:spLocks noGrp="1"/>
          </p:cNvSpPr>
          <p:nvPr>
            <p:ph type="sldNum" sz="quarter" idx="5"/>
          </p:nvPr>
        </p:nvSpPr>
        <p:spPr>
          <a:noFill/>
        </p:spPr>
        <p:txBody>
          <a:bodyPr/>
          <a:lstStyle/>
          <a:p>
            <a:fld id="{3F387687-E8C3-4BF6-9321-0F64BEB3DFE7}" type="slidenum">
              <a:rPr lang="en-US" smtClean="0"/>
              <a:pPr/>
              <a:t>19</a:t>
            </a:fld>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5"/>
          <p:cNvSpPr>
            <a:spLocks noGrp="1" noChangeArrowheads="1"/>
          </p:cNvSpPr>
          <p:nvPr>
            <p:ph type="sldNum" sz="quarter" idx="5"/>
          </p:nvPr>
        </p:nvSpPr>
        <p:spPr>
          <a:noFill/>
        </p:spPr>
        <p:txBody>
          <a:bodyPr/>
          <a:lstStyle/>
          <a:p>
            <a:fld id="{7E6B06BE-51B4-4725-8E86-BC85154C0EAA}" type="slidenum">
              <a:rPr lang="en-US" smtClean="0"/>
              <a:pPr/>
              <a:t>26</a:t>
            </a:fld>
            <a:endParaRPr lang="en-US" smtClean="0"/>
          </a:p>
        </p:txBody>
      </p:sp>
      <p:sp>
        <p:nvSpPr>
          <p:cNvPr id="47107" name="Rectangle 2"/>
          <p:cNvSpPr>
            <a:spLocks noGrp="1" noRot="1" noChangeAspect="1" noChangeArrowheads="1" noTextEdit="1"/>
          </p:cNvSpPr>
          <p:nvPr>
            <p:ph type="sldImg"/>
          </p:nvPr>
        </p:nvSpPr>
        <p:spPr>
          <a:xfrm>
            <a:off x="1112838" y="701675"/>
            <a:ext cx="4632325" cy="3475038"/>
          </a:xfrm>
          <a:ln/>
        </p:spPr>
      </p:sp>
      <p:sp>
        <p:nvSpPr>
          <p:cNvPr id="47108" name="Rectangle 3"/>
          <p:cNvSpPr>
            <a:spLocks noGrp="1" noChangeArrowheads="1"/>
          </p:cNvSpPr>
          <p:nvPr>
            <p:ph type="body" idx="1"/>
          </p:nvPr>
        </p:nvSpPr>
        <p:spPr>
          <a:xfrm>
            <a:off x="915988" y="4413250"/>
            <a:ext cx="5026025" cy="4183063"/>
          </a:xfrm>
          <a:noFill/>
          <a:ln/>
        </p:spPr>
        <p:txBody>
          <a:bodyPr/>
          <a:lstStyle/>
          <a:p>
            <a:endParaRPr lang="en-GB"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5"/>
          <p:cNvSpPr>
            <a:spLocks noGrp="1" noChangeArrowheads="1"/>
          </p:cNvSpPr>
          <p:nvPr>
            <p:ph type="sldNum" sz="quarter" idx="5"/>
          </p:nvPr>
        </p:nvSpPr>
        <p:spPr>
          <a:noFill/>
        </p:spPr>
        <p:txBody>
          <a:bodyPr/>
          <a:lstStyle/>
          <a:p>
            <a:fld id="{F83D067D-9ED8-4AE0-A378-14AAF85FBA7C}" type="slidenum">
              <a:rPr lang="en-US" smtClean="0"/>
              <a:pPr/>
              <a:t>33</a:t>
            </a:fld>
            <a:endParaRPr lang="en-US" smtClean="0"/>
          </a:p>
        </p:txBody>
      </p:sp>
      <p:sp>
        <p:nvSpPr>
          <p:cNvPr id="51203" name="Rectangle 2"/>
          <p:cNvSpPr>
            <a:spLocks noChangeArrowheads="1"/>
          </p:cNvSpPr>
          <p:nvPr/>
        </p:nvSpPr>
        <p:spPr bwMode="auto">
          <a:xfrm>
            <a:off x="3884613" y="-1588"/>
            <a:ext cx="2973387" cy="463551"/>
          </a:xfrm>
          <a:prstGeom prst="rect">
            <a:avLst/>
          </a:prstGeom>
          <a:noFill/>
          <a:ln w="9525">
            <a:noFill/>
            <a:miter lim="800000"/>
            <a:headEnd/>
            <a:tailEnd/>
          </a:ln>
        </p:spPr>
        <p:txBody>
          <a:bodyPr wrap="none" anchor="ctr"/>
          <a:lstStyle/>
          <a:p>
            <a:pPr algn="r" eaLnBrk="0" hangingPunct="0"/>
            <a:endParaRPr lang="en-US"/>
          </a:p>
        </p:txBody>
      </p:sp>
      <p:sp>
        <p:nvSpPr>
          <p:cNvPr id="51204" name="Rectangle 3"/>
          <p:cNvSpPr>
            <a:spLocks noChangeArrowheads="1"/>
          </p:cNvSpPr>
          <p:nvPr/>
        </p:nvSpPr>
        <p:spPr bwMode="auto">
          <a:xfrm>
            <a:off x="3884613" y="8829675"/>
            <a:ext cx="2973387" cy="463550"/>
          </a:xfrm>
          <a:prstGeom prst="rect">
            <a:avLst/>
          </a:prstGeom>
          <a:noFill/>
          <a:ln w="9525">
            <a:noFill/>
            <a:miter lim="800000"/>
            <a:headEnd/>
            <a:tailEnd/>
          </a:ln>
        </p:spPr>
        <p:txBody>
          <a:bodyPr lIns="18924" tIns="0" rIns="18924" bIns="0" anchor="b"/>
          <a:lstStyle/>
          <a:p>
            <a:pPr algn="r" defTabSz="909638" eaLnBrk="0" hangingPunct="0"/>
            <a:r>
              <a:rPr lang="en-US" sz="1000" i="1">
                <a:solidFill>
                  <a:srgbClr val="000080"/>
                </a:solidFill>
              </a:rPr>
              <a:t>1</a:t>
            </a:r>
          </a:p>
        </p:txBody>
      </p:sp>
      <p:sp>
        <p:nvSpPr>
          <p:cNvPr id="51205" name="Rectangle 4"/>
          <p:cNvSpPr>
            <a:spLocks noChangeArrowheads="1"/>
          </p:cNvSpPr>
          <p:nvPr/>
        </p:nvSpPr>
        <p:spPr bwMode="auto">
          <a:xfrm>
            <a:off x="-1588" y="8829675"/>
            <a:ext cx="2973388" cy="463550"/>
          </a:xfrm>
          <a:prstGeom prst="rect">
            <a:avLst/>
          </a:prstGeom>
          <a:noFill/>
          <a:ln w="9525">
            <a:noFill/>
            <a:miter lim="800000"/>
            <a:headEnd/>
            <a:tailEnd/>
          </a:ln>
        </p:spPr>
        <p:txBody>
          <a:bodyPr wrap="none" anchor="ctr"/>
          <a:lstStyle/>
          <a:p>
            <a:pPr algn="r" eaLnBrk="0" hangingPunct="0"/>
            <a:endParaRPr lang="en-US"/>
          </a:p>
        </p:txBody>
      </p:sp>
      <p:sp>
        <p:nvSpPr>
          <p:cNvPr id="51206" name="Rectangle 5"/>
          <p:cNvSpPr>
            <a:spLocks noChangeArrowheads="1"/>
          </p:cNvSpPr>
          <p:nvPr/>
        </p:nvSpPr>
        <p:spPr bwMode="auto">
          <a:xfrm>
            <a:off x="-1588" y="-1588"/>
            <a:ext cx="2973388" cy="463551"/>
          </a:xfrm>
          <a:prstGeom prst="rect">
            <a:avLst/>
          </a:prstGeom>
          <a:noFill/>
          <a:ln w="9525">
            <a:noFill/>
            <a:miter lim="800000"/>
            <a:headEnd/>
            <a:tailEnd/>
          </a:ln>
        </p:spPr>
        <p:txBody>
          <a:bodyPr wrap="none" anchor="ctr"/>
          <a:lstStyle/>
          <a:p>
            <a:pPr algn="r" eaLnBrk="0" hangingPunct="0"/>
            <a:endParaRPr lang="en-US"/>
          </a:p>
        </p:txBody>
      </p:sp>
      <p:sp>
        <p:nvSpPr>
          <p:cNvPr id="51207" name="Rectangle 6"/>
          <p:cNvSpPr>
            <a:spLocks noGrp="1" noRot="1" noChangeAspect="1" noChangeArrowheads="1" noTextEdit="1"/>
          </p:cNvSpPr>
          <p:nvPr>
            <p:ph type="sldImg"/>
          </p:nvPr>
        </p:nvSpPr>
        <p:spPr>
          <a:ln cap="flat"/>
        </p:spPr>
      </p:sp>
      <p:sp>
        <p:nvSpPr>
          <p:cNvPr id="51208" name="Rectangle 7"/>
          <p:cNvSpPr>
            <a:spLocks noGrp="1" noChangeArrowheads="1"/>
          </p:cNvSpPr>
          <p:nvPr>
            <p:ph type="body" idx="1"/>
          </p:nvPr>
        </p:nvSpPr>
        <p:spPr>
          <a:noFill/>
          <a:ln/>
        </p:spPr>
        <p:txBody>
          <a:bodyPr/>
          <a:lstStyle/>
          <a:p>
            <a:endParaRPr lang="en-GB"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3"/>
          <p:cNvSpPr>
            <a:spLocks noGrp="1" noChangeArrowheads="1"/>
          </p:cNvSpPr>
          <p:nvPr>
            <p:ph type="dt" sz="quarter" idx="1"/>
          </p:nvPr>
        </p:nvSpPr>
        <p:spPr>
          <a:noFill/>
        </p:spPr>
        <p:txBody>
          <a:bodyPr/>
          <a:lstStyle/>
          <a:p>
            <a:fld id="{92196B41-8083-4755-89C9-FF28D3516417}" type="datetime6">
              <a:rPr lang="en-US" smtClean="0"/>
              <a:pPr/>
              <a:t>June 09</a:t>
            </a:fld>
            <a:endParaRPr lang="en-US" smtClean="0"/>
          </a:p>
        </p:txBody>
      </p:sp>
      <p:sp>
        <p:nvSpPr>
          <p:cNvPr id="29699" name="Rectangle 4"/>
          <p:cNvSpPr>
            <a:spLocks noGrp="1" noChangeArrowheads="1"/>
          </p:cNvSpPr>
          <p:nvPr>
            <p:ph type="ftr" sz="quarter" idx="4"/>
          </p:nvPr>
        </p:nvSpPr>
        <p:spPr>
          <a:noFill/>
        </p:spPr>
        <p:txBody>
          <a:bodyPr/>
          <a:lstStyle/>
          <a:p>
            <a:r>
              <a:rPr lang="en-US" smtClean="0"/>
              <a:t>IPSASB Presentation</a:t>
            </a:r>
          </a:p>
        </p:txBody>
      </p:sp>
      <p:sp>
        <p:nvSpPr>
          <p:cNvPr id="29700" name="Rectangle 2"/>
          <p:cNvSpPr>
            <a:spLocks noGrp="1" noRot="1" noChangeAspect="1" noChangeArrowheads="1" noTextEdit="1"/>
          </p:cNvSpPr>
          <p:nvPr>
            <p:ph type="sldImg"/>
          </p:nvPr>
        </p:nvSpPr>
        <p:spPr>
          <a:ln/>
        </p:spPr>
      </p:sp>
      <p:sp>
        <p:nvSpPr>
          <p:cNvPr id="29701" name="Rectangle 3"/>
          <p:cNvSpPr>
            <a:spLocks noGrp="1" noChangeArrowheads="1"/>
          </p:cNvSpPr>
          <p:nvPr>
            <p:ph type="body" idx="1"/>
          </p:nvPr>
        </p:nvSpPr>
        <p:spPr>
          <a:xfrm>
            <a:off x="912813" y="4413250"/>
            <a:ext cx="5030787" cy="4181475"/>
          </a:xfrm>
          <a:noFill/>
          <a:ln/>
        </p:spPr>
        <p:txBody>
          <a:bodyPr/>
          <a:lstStyle/>
          <a:p>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5"/>
          <p:cNvSpPr>
            <a:spLocks noGrp="1" noChangeArrowheads="1"/>
          </p:cNvSpPr>
          <p:nvPr>
            <p:ph type="sldNum" sz="quarter" idx="5"/>
          </p:nvPr>
        </p:nvSpPr>
        <p:spPr>
          <a:noFill/>
        </p:spPr>
        <p:txBody>
          <a:bodyPr/>
          <a:lstStyle/>
          <a:p>
            <a:fld id="{71F4A345-1852-4E37-95BD-2823C15415A2}" type="slidenum">
              <a:rPr lang="en-US" smtClean="0"/>
              <a:pPr/>
              <a:t>7</a:t>
            </a:fld>
            <a:endParaRPr lang="en-US" smtClean="0"/>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xfrm>
            <a:off x="913670" y="4412910"/>
            <a:ext cx="5029095" cy="4184020"/>
          </a:xfrm>
          <a:noFill/>
          <a:ln/>
        </p:spPr>
        <p:txBody>
          <a:bodyPr/>
          <a:lstStyle/>
          <a:p>
            <a:pPr>
              <a:buFontTx/>
              <a:buChar char="•"/>
            </a:pPr>
            <a:r>
              <a:rPr lang="en-US" smtClean="0"/>
              <a:t>Firstly, IPSAS are based on IFRSs issued by IASB where the requirements of those standards are applicable to the public sector.</a:t>
            </a:r>
          </a:p>
          <a:p>
            <a:pPr>
              <a:buFontTx/>
              <a:buChar char="•"/>
            </a:pPr>
            <a:r>
              <a:rPr lang="en-US" smtClean="0"/>
              <a:t>Secondly: They also deal with public sector specific financial reporting issues that are not dealt with in IFRSs.</a:t>
            </a:r>
          </a:p>
          <a:p>
            <a:endParaRPr lang="en-US" smtClean="0"/>
          </a:p>
          <a:p>
            <a:r>
              <a:rPr lang="en-US" smtClean="0"/>
              <a:t>A question would be asked as to why develop public sector accounting standards and not follow private sector accrual based standards. </a:t>
            </a:r>
          </a:p>
          <a:p>
            <a:r>
              <a:rPr lang="en-US" smtClean="0"/>
              <a:t>Firstly, the purpose or use made of financial statement in public sector is different from that in private sector. In public sector the aim is to reflect accountability of use of public funds for the service delivery, while in private sector, the financial reports is mainly to reflect the profit/ loss made for shareholders which have implication on shareholders wealth. The stakeholders are also different. In private sector shareholders are more interested in financial reporting by the entity while us in public sector the main stakeholders would be the members of Parliament, the Public Accounts Committee (SCOPA) and public whose focus is to ensure efficient service delivery and utilization of public funds. There is also more focus on ensuring actual expenditure are in line with budget in public sector.(Erna 2006, Patrick 2006)</a:t>
            </a:r>
          </a:p>
          <a:p>
            <a:r>
              <a:rPr lang="en-US" smtClean="0"/>
              <a:t>Secondly, public sector has specific transactions not entered into by private sector entities. Such transaction include (i) recognition of non-exchange revenue - e.g. taxes – where the public entity (SARS/Government) receives revenue (tax) without giving similar consideration in return; (ii) accounting for social policies of government – e.g. providing free education, social grants etc – where there recipient (members of public) do not pay equivalent consideration for the service benefits received from the public sector entity; and (iii) Heritage assets among others. In reference to one example in private sector; revenue is generated through sale or provision of a service where there is provision of an equal consideration by the private sector entity for the revenue received. It is also important to note that most of public sector entities rely on transfers – allocation of funds – from the national government exchequer.</a:t>
            </a:r>
          </a:p>
          <a:p>
            <a:r>
              <a:rPr lang="en-US" smtClean="0"/>
              <a:t>Thirdly, the assets held in public sector are more for service delivery hence have service potential while those in private sector are for generating future economic benefit to the entity. Therefore, the terminologies in some of items in public sector would be different from private sector. This necessitates public sector standards to be changed to include such terminology. For example, the definition of an asset in public sector is ‘assets are resources controlled by an entity as a result of past events and from which future economic benefits or service potential re expected to flow to the entity’. The term ‘service potential’ is added to the private sector definition. (Patrick 2006)</a:t>
            </a:r>
            <a:endParaRPr lang="en-GB" smtClean="0"/>
          </a:p>
          <a:p>
            <a:endParaRPr lang="en-US" smtClean="0"/>
          </a:p>
        </p:txBody>
      </p:sp>
      <p:sp>
        <p:nvSpPr>
          <p:cNvPr id="48133" name="Footer Placeholder 4"/>
          <p:cNvSpPr>
            <a:spLocks noGrp="1"/>
          </p:cNvSpPr>
          <p:nvPr>
            <p:ph type="ftr" sz="quarter" idx="4"/>
          </p:nvPr>
        </p:nvSpPr>
        <p:spPr>
          <a:noFill/>
        </p:spPr>
        <p:txBody>
          <a:bodyPr/>
          <a:lstStyle/>
          <a:p>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5"/>
          <p:cNvSpPr>
            <a:spLocks noGrp="1" noChangeArrowheads="1"/>
          </p:cNvSpPr>
          <p:nvPr>
            <p:ph type="sldNum" sz="quarter" idx="5"/>
          </p:nvPr>
        </p:nvSpPr>
        <p:spPr>
          <a:noFill/>
        </p:spPr>
        <p:txBody>
          <a:bodyPr/>
          <a:lstStyle/>
          <a:p>
            <a:fld id="{DA9FA685-CFC1-4774-8BA1-019C10E85E07}" type="slidenum">
              <a:rPr lang="en-US" smtClean="0"/>
              <a:pPr/>
              <a:t>8</a:t>
            </a:fld>
            <a:endParaRPr lang="en-US" smtClean="0"/>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ln/>
        </p:spPr>
        <p:txBody>
          <a:bodyPr/>
          <a:lstStyle/>
          <a:p>
            <a:endParaRPr lang="en-GB" dirty="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3"/>
          <p:cNvSpPr>
            <a:spLocks noGrp="1" noChangeArrowheads="1"/>
          </p:cNvSpPr>
          <p:nvPr>
            <p:ph type="dt" sz="quarter" idx="1"/>
          </p:nvPr>
        </p:nvSpPr>
        <p:spPr>
          <a:noFill/>
        </p:spPr>
        <p:txBody>
          <a:bodyPr/>
          <a:lstStyle/>
          <a:p>
            <a:r>
              <a:rPr lang="en-US" smtClean="0"/>
              <a:t>November 2006</a:t>
            </a:r>
          </a:p>
        </p:txBody>
      </p:sp>
      <p:sp>
        <p:nvSpPr>
          <p:cNvPr id="55299" name="Rectangle 4"/>
          <p:cNvSpPr>
            <a:spLocks noGrp="1" noChangeArrowheads="1"/>
          </p:cNvSpPr>
          <p:nvPr>
            <p:ph type="ftr" sz="quarter" idx="4"/>
          </p:nvPr>
        </p:nvSpPr>
        <p:spPr>
          <a:noFill/>
        </p:spPr>
        <p:txBody>
          <a:bodyPr/>
          <a:lstStyle/>
          <a:p>
            <a:r>
              <a:rPr lang="en-US" smtClean="0"/>
              <a:t>PSAB Presentation</a:t>
            </a:r>
          </a:p>
        </p:txBody>
      </p:sp>
      <p:sp>
        <p:nvSpPr>
          <p:cNvPr id="55300" name="Rectangle 2"/>
          <p:cNvSpPr>
            <a:spLocks noGrp="1" noRot="1" noChangeAspect="1" noChangeArrowheads="1" noTextEdit="1"/>
          </p:cNvSpPr>
          <p:nvPr>
            <p:ph type="sldImg"/>
          </p:nvPr>
        </p:nvSpPr>
        <p:spPr>
          <a:ln/>
        </p:spPr>
      </p:sp>
      <p:sp>
        <p:nvSpPr>
          <p:cNvPr id="55301"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5"/>
          <p:cNvSpPr>
            <a:spLocks noGrp="1" noChangeArrowheads="1"/>
          </p:cNvSpPr>
          <p:nvPr>
            <p:ph type="sldNum" sz="quarter" idx="5"/>
          </p:nvPr>
        </p:nvSpPr>
        <p:spPr>
          <a:noFill/>
        </p:spPr>
        <p:txBody>
          <a:bodyPr/>
          <a:lstStyle/>
          <a:p>
            <a:fld id="{EE92D233-859B-4A79-B679-56D1EA72FCBA}" type="slidenum">
              <a:rPr lang="en-US" smtClean="0"/>
              <a:pPr/>
              <a:t>10</a:t>
            </a:fld>
            <a:endParaRPr lang="en-US" smtClean="0"/>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5"/>
          <p:cNvSpPr>
            <a:spLocks noGrp="1" noChangeArrowheads="1"/>
          </p:cNvSpPr>
          <p:nvPr>
            <p:ph type="sldNum" sz="quarter" idx="5"/>
          </p:nvPr>
        </p:nvSpPr>
        <p:spPr>
          <a:noFill/>
        </p:spPr>
        <p:txBody>
          <a:bodyPr/>
          <a:lstStyle/>
          <a:p>
            <a:fld id="{9EEC6F7C-C8CC-49F1-B5D2-70DDEF533516}" type="slidenum">
              <a:rPr lang="en-US" smtClean="0"/>
              <a:pPr/>
              <a:t>15</a:t>
            </a:fld>
            <a:endParaRPr lang="en-US" smtClean="0"/>
          </a:p>
        </p:txBody>
      </p:sp>
      <p:sp>
        <p:nvSpPr>
          <p:cNvPr id="35843" name="Rectangle 2"/>
          <p:cNvSpPr>
            <a:spLocks noGrp="1" noRot="1" noChangeAspect="1" noChangeArrowheads="1" noTextEdit="1"/>
          </p:cNvSpPr>
          <p:nvPr>
            <p:ph type="sldImg"/>
          </p:nvPr>
        </p:nvSpPr>
        <p:spPr>
          <a:xfrm>
            <a:off x="1114425" y="701675"/>
            <a:ext cx="4632325" cy="3475038"/>
          </a:xfrm>
          <a:ln/>
        </p:spPr>
      </p:sp>
      <p:sp>
        <p:nvSpPr>
          <p:cNvPr id="35844" name="Rectangle 3"/>
          <p:cNvSpPr>
            <a:spLocks noGrp="1" noChangeArrowheads="1"/>
          </p:cNvSpPr>
          <p:nvPr>
            <p:ph type="body" idx="1"/>
          </p:nvPr>
        </p:nvSpPr>
        <p:spPr>
          <a:xfrm>
            <a:off x="915988" y="4413250"/>
            <a:ext cx="5026025" cy="4183063"/>
          </a:xfrm>
          <a:noFill/>
          <a:ln/>
        </p:spPr>
        <p:txBody>
          <a:bodyPr/>
          <a:lstStyle/>
          <a:p>
            <a:endParaRPr lang="en-GB"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5"/>
          <p:cNvSpPr>
            <a:spLocks noGrp="1" noChangeArrowheads="1"/>
          </p:cNvSpPr>
          <p:nvPr>
            <p:ph type="sldNum" sz="quarter" idx="5"/>
          </p:nvPr>
        </p:nvSpPr>
        <p:spPr>
          <a:noFill/>
        </p:spPr>
        <p:txBody>
          <a:bodyPr/>
          <a:lstStyle/>
          <a:p>
            <a:fld id="{ADB7CD2C-E0FF-41E9-91C7-D1B2BFDAB04B}" type="slidenum">
              <a:rPr lang="en-US" smtClean="0"/>
              <a:pPr/>
              <a:t>16</a:t>
            </a:fld>
            <a:endParaRPr lang="en-US" smtClean="0"/>
          </a:p>
        </p:txBody>
      </p:sp>
      <p:sp>
        <p:nvSpPr>
          <p:cNvPr id="45059" name="Rectangle 2"/>
          <p:cNvSpPr>
            <a:spLocks noGrp="1" noRot="1" noChangeAspect="1" noChangeArrowheads="1" noTextEdit="1"/>
          </p:cNvSpPr>
          <p:nvPr>
            <p:ph type="sldImg"/>
          </p:nvPr>
        </p:nvSpPr>
        <p:spPr>
          <a:xfrm>
            <a:off x="1112838" y="701675"/>
            <a:ext cx="4632325" cy="3475038"/>
          </a:xfrm>
          <a:ln/>
        </p:spPr>
      </p:sp>
      <p:sp>
        <p:nvSpPr>
          <p:cNvPr id="45060" name="Rectangle 3"/>
          <p:cNvSpPr>
            <a:spLocks noGrp="1" noChangeArrowheads="1"/>
          </p:cNvSpPr>
          <p:nvPr>
            <p:ph type="body" idx="1"/>
          </p:nvPr>
        </p:nvSpPr>
        <p:spPr>
          <a:xfrm>
            <a:off x="915988" y="4413250"/>
            <a:ext cx="5026025" cy="4183063"/>
          </a:xfrm>
          <a:noFill/>
          <a:ln/>
        </p:spPr>
        <p:txBody>
          <a:bodyPr/>
          <a:lstStyle/>
          <a:p>
            <a:endParaRPr lang="en-GB"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a:ln/>
        </p:spPr>
      </p:sp>
      <p:sp>
        <p:nvSpPr>
          <p:cNvPr id="46083" name="Notes Placeholder 2"/>
          <p:cNvSpPr>
            <a:spLocks noGrp="1"/>
          </p:cNvSpPr>
          <p:nvPr>
            <p:ph type="body" idx="1"/>
          </p:nvPr>
        </p:nvSpPr>
        <p:spPr>
          <a:noFill/>
          <a:ln/>
        </p:spPr>
        <p:txBody>
          <a:bodyPr/>
          <a:lstStyle/>
          <a:p>
            <a:endParaRPr lang="en-US" smtClean="0"/>
          </a:p>
        </p:txBody>
      </p:sp>
      <p:sp>
        <p:nvSpPr>
          <p:cNvPr id="46084" name="Slide Number Placeholder 3"/>
          <p:cNvSpPr>
            <a:spLocks noGrp="1"/>
          </p:cNvSpPr>
          <p:nvPr>
            <p:ph type="sldNum" sz="quarter" idx="5"/>
          </p:nvPr>
        </p:nvSpPr>
        <p:spPr>
          <a:noFill/>
        </p:spPr>
        <p:txBody>
          <a:bodyPr/>
          <a:lstStyle/>
          <a:p>
            <a:fld id="{36497982-F323-4DE4-A9E3-8A5834DE88A4}" type="slidenum">
              <a:rPr lang="en-US" smtClean="0"/>
              <a:pPr/>
              <a:t>17</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3"/>
          <p:cNvSpPr>
            <a:spLocks noGrp="1" noChangeArrowheads="1"/>
          </p:cNvSpPr>
          <p:nvPr>
            <p:ph type="dt" sz="half" idx="10"/>
          </p:nvPr>
        </p:nvSpPr>
        <p:spPr>
          <a:ln/>
        </p:spPr>
        <p:txBody>
          <a:bodyPr/>
          <a:lstStyle>
            <a:lvl1pPr>
              <a:defRPr/>
            </a:lvl1pPr>
          </a:lstStyle>
          <a:p>
            <a:pPr>
              <a:defRPr/>
            </a:pPr>
            <a:r>
              <a:rPr lang="en-US" smtClean="0"/>
              <a:t> </a:t>
            </a:r>
            <a:endParaRPr lang="en-US"/>
          </a:p>
        </p:txBody>
      </p:sp>
      <p:sp>
        <p:nvSpPr>
          <p:cNvPr id="5" name="Rectangle 14"/>
          <p:cNvSpPr>
            <a:spLocks noGrp="1" noChangeArrowheads="1"/>
          </p:cNvSpPr>
          <p:nvPr>
            <p:ph type="sldNum" sz="quarter" idx="11"/>
          </p:nvPr>
        </p:nvSpPr>
        <p:spPr>
          <a:ln/>
        </p:spPr>
        <p:txBody>
          <a:bodyPr/>
          <a:lstStyle>
            <a:lvl1pPr>
              <a:defRPr/>
            </a:lvl1pPr>
          </a:lstStyle>
          <a:p>
            <a:pPr>
              <a:defRPr/>
            </a:pPr>
            <a:fld id="{09DFC4FE-570E-4F63-B3E7-694D5173D7EF}" type="slidenum">
              <a:rPr lang="en-US"/>
              <a:pPr>
                <a:defRPr/>
              </a:pPr>
              <a:t>‹nº›</a:t>
            </a:fld>
            <a:endParaRPr lang="en-US"/>
          </a:p>
        </p:txBody>
      </p:sp>
      <p:sp>
        <p:nvSpPr>
          <p:cNvPr id="6" name="Rectangle 15"/>
          <p:cNvSpPr>
            <a:spLocks noGrp="1" noChangeArrowheads="1"/>
          </p:cNvSpPr>
          <p:nvPr>
            <p:ph type="ftr" sz="quarter" idx="12"/>
          </p:nvPr>
        </p:nvSpPr>
        <p:spPr>
          <a:ln/>
        </p:spPr>
        <p:txBody>
          <a:bodyPr/>
          <a:lstStyle>
            <a:lvl1pPr>
              <a:defRPr/>
            </a:lvl1pPr>
          </a:lstStyle>
          <a:p>
            <a:pPr>
              <a:defRPr/>
            </a:pPr>
            <a:r>
              <a:rPr lang="en-US" smtClean="0"/>
              <a:t>INTOSAI - PSC June  2009</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3"/>
          <p:cNvSpPr>
            <a:spLocks noGrp="1" noChangeArrowheads="1"/>
          </p:cNvSpPr>
          <p:nvPr>
            <p:ph type="dt" sz="half" idx="10"/>
          </p:nvPr>
        </p:nvSpPr>
        <p:spPr>
          <a:ln/>
        </p:spPr>
        <p:txBody>
          <a:bodyPr/>
          <a:lstStyle>
            <a:lvl1pPr>
              <a:defRPr/>
            </a:lvl1pPr>
          </a:lstStyle>
          <a:p>
            <a:pPr>
              <a:defRPr/>
            </a:pPr>
            <a:r>
              <a:rPr lang="en-US" smtClean="0"/>
              <a:t> </a:t>
            </a:r>
            <a:endParaRPr lang="en-US"/>
          </a:p>
        </p:txBody>
      </p:sp>
      <p:sp>
        <p:nvSpPr>
          <p:cNvPr id="4" name="Rectangle 14"/>
          <p:cNvSpPr>
            <a:spLocks noGrp="1" noChangeArrowheads="1"/>
          </p:cNvSpPr>
          <p:nvPr>
            <p:ph type="sldNum" sz="quarter" idx="11"/>
          </p:nvPr>
        </p:nvSpPr>
        <p:spPr>
          <a:ln/>
        </p:spPr>
        <p:txBody>
          <a:bodyPr/>
          <a:lstStyle>
            <a:lvl1pPr>
              <a:defRPr/>
            </a:lvl1pPr>
          </a:lstStyle>
          <a:p>
            <a:pPr>
              <a:defRPr/>
            </a:pPr>
            <a:fld id="{48888C01-EDDB-49D9-AAFC-862990E17A4F}" type="slidenum">
              <a:rPr lang="en-US"/>
              <a:pPr>
                <a:defRPr/>
              </a:pPr>
              <a:t>‹nº›</a:t>
            </a:fld>
            <a:endParaRPr lang="en-US"/>
          </a:p>
        </p:txBody>
      </p:sp>
      <p:sp>
        <p:nvSpPr>
          <p:cNvPr id="5" name="Rectangle 15"/>
          <p:cNvSpPr>
            <a:spLocks noGrp="1" noChangeArrowheads="1"/>
          </p:cNvSpPr>
          <p:nvPr>
            <p:ph type="ftr" sz="quarter" idx="12"/>
          </p:nvPr>
        </p:nvSpPr>
        <p:spPr>
          <a:ln/>
        </p:spPr>
        <p:txBody>
          <a:bodyPr/>
          <a:lstStyle>
            <a:lvl1pPr>
              <a:defRPr/>
            </a:lvl1pPr>
          </a:lstStyle>
          <a:p>
            <a:pPr>
              <a:defRPr/>
            </a:pPr>
            <a:r>
              <a:rPr lang="en-US" smtClean="0"/>
              <a:t>INTOSAI - PSC June  2009</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3"/>
          <p:cNvSpPr>
            <a:spLocks noGrp="1" noChangeArrowheads="1"/>
          </p:cNvSpPr>
          <p:nvPr>
            <p:ph type="dt" sz="half" idx="10"/>
          </p:nvPr>
        </p:nvSpPr>
        <p:spPr>
          <a:ln/>
        </p:spPr>
        <p:txBody>
          <a:bodyPr/>
          <a:lstStyle>
            <a:lvl1pPr>
              <a:defRPr/>
            </a:lvl1pPr>
          </a:lstStyle>
          <a:p>
            <a:pPr>
              <a:defRPr/>
            </a:pPr>
            <a:r>
              <a:rPr lang="en-US" smtClean="0"/>
              <a:t> </a:t>
            </a:r>
            <a:endParaRPr lang="en-US"/>
          </a:p>
        </p:txBody>
      </p:sp>
      <p:sp>
        <p:nvSpPr>
          <p:cNvPr id="4" name="Rectangle 14"/>
          <p:cNvSpPr>
            <a:spLocks noGrp="1" noChangeArrowheads="1"/>
          </p:cNvSpPr>
          <p:nvPr>
            <p:ph type="sldNum" sz="quarter" idx="11"/>
          </p:nvPr>
        </p:nvSpPr>
        <p:spPr>
          <a:ln/>
        </p:spPr>
        <p:txBody>
          <a:bodyPr/>
          <a:lstStyle>
            <a:lvl1pPr>
              <a:defRPr/>
            </a:lvl1pPr>
          </a:lstStyle>
          <a:p>
            <a:pPr>
              <a:defRPr/>
            </a:pPr>
            <a:fld id="{1BB16094-895F-4475-9628-5EE8CDA35A1E}" type="slidenum">
              <a:rPr lang="en-US"/>
              <a:pPr>
                <a:defRPr/>
              </a:pPr>
              <a:t>‹nº›</a:t>
            </a:fld>
            <a:endParaRPr lang="en-US"/>
          </a:p>
        </p:txBody>
      </p:sp>
      <p:sp>
        <p:nvSpPr>
          <p:cNvPr id="5" name="Rectangle 15"/>
          <p:cNvSpPr>
            <a:spLocks noGrp="1" noChangeArrowheads="1"/>
          </p:cNvSpPr>
          <p:nvPr>
            <p:ph type="ftr" sz="quarter" idx="12"/>
          </p:nvPr>
        </p:nvSpPr>
        <p:spPr>
          <a:ln/>
        </p:spPr>
        <p:txBody>
          <a:bodyPr/>
          <a:lstStyle>
            <a:lvl1pPr>
              <a:defRPr/>
            </a:lvl1pPr>
          </a:lstStyle>
          <a:p>
            <a:pPr>
              <a:defRPr/>
            </a:pPr>
            <a:r>
              <a:rPr lang="en-US" smtClean="0"/>
              <a:t>INTOSAI - PSC June  2009</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3"/>
          <p:cNvSpPr>
            <a:spLocks noGrp="1" noChangeArrowheads="1"/>
          </p:cNvSpPr>
          <p:nvPr>
            <p:ph type="dt" sz="half" idx="10"/>
          </p:nvPr>
        </p:nvSpPr>
        <p:spPr>
          <a:ln/>
        </p:spPr>
        <p:txBody>
          <a:bodyPr/>
          <a:lstStyle>
            <a:lvl1pPr>
              <a:defRPr/>
            </a:lvl1pPr>
          </a:lstStyle>
          <a:p>
            <a:pPr>
              <a:defRPr/>
            </a:pPr>
            <a:r>
              <a:rPr lang="en-US" smtClean="0"/>
              <a:t> </a:t>
            </a:r>
            <a:endParaRPr lang="en-US"/>
          </a:p>
        </p:txBody>
      </p:sp>
      <p:sp>
        <p:nvSpPr>
          <p:cNvPr id="3" name="Rectangle 14"/>
          <p:cNvSpPr>
            <a:spLocks noGrp="1" noChangeArrowheads="1"/>
          </p:cNvSpPr>
          <p:nvPr>
            <p:ph type="sldNum" sz="quarter" idx="11"/>
          </p:nvPr>
        </p:nvSpPr>
        <p:spPr>
          <a:ln/>
        </p:spPr>
        <p:txBody>
          <a:bodyPr/>
          <a:lstStyle>
            <a:lvl1pPr>
              <a:defRPr/>
            </a:lvl1pPr>
          </a:lstStyle>
          <a:p>
            <a:pPr>
              <a:defRPr/>
            </a:pPr>
            <a:fld id="{CA8D02EA-76AC-47A6-8246-CFBA33A304D6}" type="slidenum">
              <a:rPr lang="en-US"/>
              <a:pPr>
                <a:defRPr/>
              </a:pPr>
              <a:t>‹nº›</a:t>
            </a:fld>
            <a:endParaRPr lang="en-US"/>
          </a:p>
        </p:txBody>
      </p:sp>
      <p:sp>
        <p:nvSpPr>
          <p:cNvPr id="4" name="Rectangle 15"/>
          <p:cNvSpPr>
            <a:spLocks noGrp="1" noChangeArrowheads="1"/>
          </p:cNvSpPr>
          <p:nvPr>
            <p:ph type="ftr" sz="quarter" idx="12"/>
          </p:nvPr>
        </p:nvSpPr>
        <p:spPr>
          <a:ln/>
        </p:spPr>
        <p:txBody>
          <a:bodyPr/>
          <a:lstStyle>
            <a:lvl1pPr>
              <a:defRPr/>
            </a:lvl1pPr>
          </a:lstStyle>
          <a:p>
            <a:pPr>
              <a:defRPr/>
            </a:pPr>
            <a:r>
              <a:rPr lang="en-US" smtClean="0"/>
              <a:t>INTOSAI - PSC June  2009</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rotWithShape="0">
          <a:gsLst>
            <a:gs pos="0">
              <a:schemeClr val="bg1"/>
            </a:gs>
            <a:gs pos="100000">
              <a:schemeClr val="bg1">
                <a:gamma/>
                <a:shade val="29804"/>
                <a:invGamma/>
              </a:schemeClr>
            </a:gs>
          </a:gsLst>
          <a:path path="rect">
            <a:fillToRect r="100000" b="100000"/>
          </a:path>
        </a:gradFill>
        <a:effectLst/>
      </p:bgPr>
    </p:bg>
    <p:spTree>
      <p:nvGrpSpPr>
        <p:cNvPr id="1" name=""/>
        <p:cNvGrpSpPr/>
        <p:nvPr/>
      </p:nvGrpSpPr>
      <p:grpSpPr>
        <a:xfrm>
          <a:off x="0" y="0"/>
          <a:ext cx="0" cy="0"/>
          <a:chOff x="0" y="0"/>
          <a:chExt cx="0" cy="0"/>
        </a:xfrm>
      </p:grpSpPr>
      <p:sp>
        <p:nvSpPr>
          <p:cNvPr id="780290" name="Rectangle 2"/>
          <p:cNvSpPr>
            <a:spLocks noChangeArrowheads="1"/>
          </p:cNvSpPr>
          <p:nvPr/>
        </p:nvSpPr>
        <p:spPr bwMode="auto">
          <a:xfrm>
            <a:off x="0" y="0"/>
            <a:ext cx="8877300" cy="177800"/>
          </a:xfrm>
          <a:prstGeom prst="rect">
            <a:avLst/>
          </a:prstGeom>
          <a:gradFill rotWithShape="0">
            <a:gsLst>
              <a:gs pos="0">
                <a:srgbClr val="00859A"/>
              </a:gs>
              <a:gs pos="100000">
                <a:srgbClr val="00859A">
                  <a:gamma/>
                  <a:shade val="29804"/>
                  <a:invGamma/>
                </a:srgbClr>
              </a:gs>
            </a:gsLst>
            <a:lin ang="5400000" scaled="1"/>
          </a:gradFill>
          <a:ln w="9525">
            <a:noFill/>
            <a:miter lim="800000"/>
            <a:headEnd/>
            <a:tailEnd/>
          </a:ln>
          <a:effectLst/>
        </p:spPr>
        <p:txBody>
          <a:bodyPr wrap="none" anchor="ctr"/>
          <a:lstStyle/>
          <a:p>
            <a:pPr algn="r" eaLnBrk="0" hangingPunct="0">
              <a:defRPr/>
            </a:pPr>
            <a:endParaRPr lang="en-US"/>
          </a:p>
        </p:txBody>
      </p:sp>
      <p:sp>
        <p:nvSpPr>
          <p:cNvPr id="780291" name="Rectangle 3"/>
          <p:cNvSpPr>
            <a:spLocks noChangeArrowheads="1"/>
          </p:cNvSpPr>
          <p:nvPr/>
        </p:nvSpPr>
        <p:spPr bwMode="auto">
          <a:xfrm>
            <a:off x="0" y="6388100"/>
            <a:ext cx="8877300" cy="457200"/>
          </a:xfrm>
          <a:prstGeom prst="rect">
            <a:avLst/>
          </a:prstGeom>
          <a:gradFill rotWithShape="0">
            <a:gsLst>
              <a:gs pos="0">
                <a:srgbClr val="00859A"/>
              </a:gs>
              <a:gs pos="100000">
                <a:srgbClr val="00859A">
                  <a:gamma/>
                  <a:shade val="29804"/>
                  <a:invGamma/>
                </a:srgbClr>
              </a:gs>
            </a:gsLst>
            <a:lin ang="5400000" scaled="1"/>
          </a:gradFill>
          <a:ln w="9525">
            <a:noFill/>
            <a:miter lim="800000"/>
            <a:headEnd/>
            <a:tailEnd/>
          </a:ln>
          <a:effectLst/>
        </p:spPr>
        <p:txBody>
          <a:bodyPr wrap="none" anchor="ctr"/>
          <a:lstStyle/>
          <a:p>
            <a:pPr algn="r" eaLnBrk="0" hangingPunct="0">
              <a:defRPr/>
            </a:pPr>
            <a:endParaRPr lang="en-US"/>
          </a:p>
        </p:txBody>
      </p:sp>
      <p:sp>
        <p:nvSpPr>
          <p:cNvPr id="780292" name="Rectangle 4"/>
          <p:cNvSpPr>
            <a:spLocks noGrp="1" noChangeArrowheads="1"/>
          </p:cNvSpPr>
          <p:nvPr>
            <p:ph type="title"/>
          </p:nvPr>
        </p:nvSpPr>
        <p:spPr bwMode="auto">
          <a:xfrm>
            <a:off x="757238" y="1370013"/>
            <a:ext cx="7772400" cy="763587"/>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p>
            <a:pPr lvl="0"/>
            <a:r>
              <a:rPr lang="en-US" smtClean="0"/>
              <a:t>Click to edit Master title style</a:t>
            </a:r>
          </a:p>
        </p:txBody>
      </p:sp>
      <p:sp>
        <p:nvSpPr>
          <p:cNvPr id="780293" name="Rectangle 5"/>
          <p:cNvSpPr>
            <a:spLocks noGrp="1" noChangeArrowheads="1"/>
          </p:cNvSpPr>
          <p:nvPr>
            <p:ph type="body" idx="1"/>
          </p:nvPr>
        </p:nvSpPr>
        <p:spPr bwMode="auto">
          <a:xfrm>
            <a:off x="757238" y="2284413"/>
            <a:ext cx="7772400" cy="37338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grpSp>
        <p:nvGrpSpPr>
          <p:cNvPr id="1030" name="Group 6"/>
          <p:cNvGrpSpPr>
            <a:grpSpLocks/>
          </p:cNvGrpSpPr>
          <p:nvPr/>
        </p:nvGrpSpPr>
        <p:grpSpPr bwMode="auto">
          <a:xfrm>
            <a:off x="8737600" y="0"/>
            <a:ext cx="393700" cy="6845300"/>
            <a:chOff x="5504" y="0"/>
            <a:chExt cx="248" cy="4312"/>
          </a:xfrm>
        </p:grpSpPr>
        <p:sp>
          <p:nvSpPr>
            <p:cNvPr id="780295" name="Rectangle 7"/>
            <p:cNvSpPr>
              <a:spLocks noChangeArrowheads="1"/>
            </p:cNvSpPr>
            <p:nvPr/>
          </p:nvSpPr>
          <p:spPr bwMode="auto">
            <a:xfrm>
              <a:off x="5504" y="0"/>
              <a:ext cx="105" cy="4312"/>
            </a:xfrm>
            <a:prstGeom prst="rect">
              <a:avLst/>
            </a:prstGeom>
            <a:gradFill rotWithShape="0">
              <a:gsLst>
                <a:gs pos="0">
                  <a:srgbClr val="FFE870">
                    <a:gamma/>
                    <a:shade val="69804"/>
                    <a:invGamma/>
                  </a:srgbClr>
                </a:gs>
                <a:gs pos="50000">
                  <a:srgbClr val="FFE870"/>
                </a:gs>
                <a:gs pos="100000">
                  <a:srgbClr val="FFE870">
                    <a:gamma/>
                    <a:shade val="69804"/>
                    <a:invGamma/>
                  </a:srgbClr>
                </a:gs>
              </a:gsLst>
              <a:lin ang="5400000" scaled="1"/>
            </a:gradFill>
            <a:ln w="9525">
              <a:noFill/>
              <a:miter lim="800000"/>
              <a:headEnd/>
              <a:tailEnd/>
            </a:ln>
            <a:effectLst/>
          </p:spPr>
          <p:txBody>
            <a:bodyPr wrap="none" anchor="ctr"/>
            <a:lstStyle/>
            <a:p>
              <a:pPr algn="r" eaLnBrk="0" hangingPunct="0">
                <a:defRPr/>
              </a:pPr>
              <a:endParaRPr lang="en-US"/>
            </a:p>
          </p:txBody>
        </p:sp>
        <p:sp>
          <p:nvSpPr>
            <p:cNvPr id="780296" name="Rectangle 8"/>
            <p:cNvSpPr>
              <a:spLocks noChangeArrowheads="1"/>
            </p:cNvSpPr>
            <p:nvPr/>
          </p:nvSpPr>
          <p:spPr bwMode="auto">
            <a:xfrm>
              <a:off x="5647" y="0"/>
              <a:ext cx="105" cy="4312"/>
            </a:xfrm>
            <a:prstGeom prst="rect">
              <a:avLst/>
            </a:prstGeom>
            <a:gradFill rotWithShape="0">
              <a:gsLst>
                <a:gs pos="0">
                  <a:srgbClr val="00DFCA">
                    <a:gamma/>
                    <a:shade val="69804"/>
                    <a:invGamma/>
                  </a:srgbClr>
                </a:gs>
                <a:gs pos="50000">
                  <a:srgbClr val="00DFCA"/>
                </a:gs>
                <a:gs pos="100000">
                  <a:srgbClr val="00DFCA">
                    <a:gamma/>
                    <a:shade val="69804"/>
                    <a:invGamma/>
                  </a:srgbClr>
                </a:gs>
              </a:gsLst>
              <a:lin ang="5400000" scaled="1"/>
            </a:gradFill>
            <a:ln w="9525">
              <a:noFill/>
              <a:miter lim="800000"/>
              <a:headEnd/>
              <a:tailEnd/>
            </a:ln>
            <a:effectLst/>
          </p:spPr>
          <p:txBody>
            <a:bodyPr wrap="none" anchor="ctr"/>
            <a:lstStyle/>
            <a:p>
              <a:pPr algn="r" eaLnBrk="0" hangingPunct="0">
                <a:defRPr/>
              </a:pPr>
              <a:endParaRPr lang="en-US"/>
            </a:p>
          </p:txBody>
        </p:sp>
      </p:grpSp>
      <p:sp>
        <p:nvSpPr>
          <p:cNvPr id="780297" name="Rectangle 9"/>
          <p:cNvSpPr>
            <a:spLocks noChangeArrowheads="1"/>
          </p:cNvSpPr>
          <p:nvPr/>
        </p:nvSpPr>
        <p:spPr bwMode="auto">
          <a:xfrm>
            <a:off x="125413" y="0"/>
            <a:ext cx="217487" cy="2781300"/>
          </a:xfrm>
          <a:prstGeom prst="rect">
            <a:avLst/>
          </a:prstGeom>
          <a:solidFill>
            <a:schemeClr val="bg2"/>
          </a:solidFill>
          <a:ln w="9525">
            <a:noFill/>
            <a:miter lim="800000"/>
            <a:headEnd/>
            <a:tailEnd/>
          </a:ln>
          <a:effectLst/>
        </p:spPr>
        <p:txBody>
          <a:bodyPr wrap="none" anchor="ctr"/>
          <a:lstStyle/>
          <a:p>
            <a:pPr algn="r" eaLnBrk="0" hangingPunct="0">
              <a:defRPr/>
            </a:pPr>
            <a:endParaRPr lang="en-US"/>
          </a:p>
        </p:txBody>
      </p:sp>
      <p:sp>
        <p:nvSpPr>
          <p:cNvPr id="780298" name="Rectangle 10"/>
          <p:cNvSpPr>
            <a:spLocks noChangeArrowheads="1"/>
          </p:cNvSpPr>
          <p:nvPr/>
        </p:nvSpPr>
        <p:spPr bwMode="auto">
          <a:xfrm>
            <a:off x="125413" y="0"/>
            <a:ext cx="90487" cy="2781300"/>
          </a:xfrm>
          <a:prstGeom prst="rect">
            <a:avLst/>
          </a:prstGeom>
          <a:gradFill rotWithShape="0">
            <a:gsLst>
              <a:gs pos="0">
                <a:srgbClr val="FFE870">
                  <a:gamma/>
                  <a:shade val="69804"/>
                  <a:invGamma/>
                </a:srgbClr>
              </a:gs>
              <a:gs pos="50000">
                <a:srgbClr val="FFE870"/>
              </a:gs>
              <a:gs pos="100000">
                <a:srgbClr val="FFE870">
                  <a:gamma/>
                  <a:shade val="69804"/>
                  <a:invGamma/>
                </a:srgbClr>
              </a:gs>
            </a:gsLst>
            <a:lin ang="5400000" scaled="1"/>
          </a:gradFill>
          <a:ln w="9525">
            <a:noFill/>
            <a:miter lim="800000"/>
            <a:headEnd/>
            <a:tailEnd/>
          </a:ln>
          <a:effectLst/>
        </p:spPr>
        <p:txBody>
          <a:bodyPr wrap="none" anchor="ctr"/>
          <a:lstStyle/>
          <a:p>
            <a:pPr algn="r" eaLnBrk="0" hangingPunct="0">
              <a:defRPr/>
            </a:pPr>
            <a:endParaRPr lang="en-US"/>
          </a:p>
        </p:txBody>
      </p:sp>
      <p:sp>
        <p:nvSpPr>
          <p:cNvPr id="780299" name="Rectangle 11"/>
          <p:cNvSpPr>
            <a:spLocks noChangeArrowheads="1"/>
          </p:cNvSpPr>
          <p:nvPr/>
        </p:nvSpPr>
        <p:spPr bwMode="auto">
          <a:xfrm>
            <a:off x="252413" y="0"/>
            <a:ext cx="90487" cy="2781300"/>
          </a:xfrm>
          <a:prstGeom prst="rect">
            <a:avLst/>
          </a:prstGeom>
          <a:gradFill rotWithShape="0">
            <a:gsLst>
              <a:gs pos="0">
                <a:srgbClr val="00DFCA">
                  <a:gamma/>
                  <a:shade val="69804"/>
                  <a:invGamma/>
                </a:srgbClr>
              </a:gs>
              <a:gs pos="50000">
                <a:srgbClr val="00DFCA"/>
              </a:gs>
              <a:gs pos="100000">
                <a:srgbClr val="00DFCA">
                  <a:gamma/>
                  <a:shade val="69804"/>
                  <a:invGamma/>
                </a:srgbClr>
              </a:gs>
            </a:gsLst>
            <a:lin ang="5400000" scaled="1"/>
          </a:gradFill>
          <a:ln w="9525">
            <a:noFill/>
            <a:miter lim="800000"/>
            <a:headEnd/>
            <a:tailEnd/>
          </a:ln>
          <a:effectLst/>
        </p:spPr>
        <p:txBody>
          <a:bodyPr wrap="none" anchor="ctr"/>
          <a:lstStyle/>
          <a:p>
            <a:pPr algn="r" eaLnBrk="0" hangingPunct="0">
              <a:defRPr/>
            </a:pPr>
            <a:endParaRPr lang="en-US"/>
          </a:p>
        </p:txBody>
      </p:sp>
      <p:sp>
        <p:nvSpPr>
          <p:cNvPr id="780300" name="Rectangle 12"/>
          <p:cNvSpPr>
            <a:spLocks noChangeArrowheads="1"/>
          </p:cNvSpPr>
          <p:nvPr/>
        </p:nvSpPr>
        <p:spPr bwMode="auto">
          <a:xfrm>
            <a:off x="0" y="609600"/>
            <a:ext cx="3517900" cy="279400"/>
          </a:xfrm>
          <a:prstGeom prst="rect">
            <a:avLst/>
          </a:prstGeom>
          <a:solidFill>
            <a:schemeClr val="accent2"/>
          </a:solidFill>
          <a:ln w="9525">
            <a:noFill/>
            <a:miter lim="800000"/>
            <a:headEnd/>
            <a:tailEnd/>
          </a:ln>
          <a:effectLst>
            <a:outerShdw dist="53882" dir="2700000" algn="ctr" rotWithShape="0">
              <a:schemeClr val="bg2"/>
            </a:outerShdw>
          </a:effectLst>
        </p:spPr>
        <p:txBody>
          <a:bodyPr wrap="none" anchor="ctr"/>
          <a:lstStyle/>
          <a:p>
            <a:pPr algn="ctr" eaLnBrk="0" hangingPunct="0">
              <a:defRPr/>
            </a:pPr>
            <a:r>
              <a:rPr lang="en-AU" sz="1400" b="1">
                <a:effectLst>
                  <a:outerShdw blurRad="38100" dist="38100" dir="2700000" algn="tl">
                    <a:srgbClr val="000000"/>
                  </a:outerShdw>
                </a:effectLst>
                <a:latin typeface="Arial" charset="0"/>
              </a:rPr>
              <a:t>IPSASB</a:t>
            </a:r>
            <a:endParaRPr lang="en-US" sz="1400" b="1">
              <a:effectLst>
                <a:outerShdw blurRad="38100" dist="38100" dir="2700000" algn="tl">
                  <a:srgbClr val="000000"/>
                </a:outerShdw>
              </a:effectLst>
              <a:latin typeface="Arial" charset="0"/>
            </a:endParaRPr>
          </a:p>
        </p:txBody>
      </p:sp>
      <p:sp>
        <p:nvSpPr>
          <p:cNvPr id="780301" name="Rectangle 13"/>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0" hangingPunct="0">
              <a:defRPr sz="1400"/>
            </a:lvl1pPr>
          </a:lstStyle>
          <a:p>
            <a:pPr>
              <a:defRPr/>
            </a:pPr>
            <a:r>
              <a:rPr lang="en-US" smtClean="0"/>
              <a:t> </a:t>
            </a:r>
            <a:endParaRPr lang="en-US"/>
          </a:p>
        </p:txBody>
      </p:sp>
      <p:sp>
        <p:nvSpPr>
          <p:cNvPr id="780302" name="Rectangle 14"/>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400"/>
            </a:lvl1pPr>
          </a:lstStyle>
          <a:p>
            <a:pPr>
              <a:defRPr/>
            </a:pPr>
            <a:fld id="{E4F10979-1093-4F63-A043-710C30106EE6}" type="slidenum">
              <a:rPr lang="en-US"/>
              <a:pPr>
                <a:defRPr/>
              </a:pPr>
              <a:t>‹nº›</a:t>
            </a:fld>
            <a:endParaRPr lang="en-US"/>
          </a:p>
        </p:txBody>
      </p:sp>
      <p:sp>
        <p:nvSpPr>
          <p:cNvPr id="780303" name="Rectangle 1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0" marR="0" indent="0" algn="ctr" defTabSz="914400" rtl="0" eaLnBrk="0" fontAlgn="base" latinLnBrk="0" hangingPunct="0">
              <a:lnSpc>
                <a:spcPct val="100000"/>
              </a:lnSpc>
              <a:spcBef>
                <a:spcPct val="0"/>
              </a:spcBef>
              <a:spcAft>
                <a:spcPct val="0"/>
              </a:spcAft>
              <a:buClrTx/>
              <a:buSzTx/>
              <a:buFontTx/>
              <a:buNone/>
              <a:tabLst/>
              <a:defRPr sz="1400"/>
            </a:lvl1pPr>
          </a:lstStyle>
          <a:p>
            <a:pPr>
              <a:defRPr/>
            </a:pPr>
            <a:r>
              <a:rPr lang="en-US" smtClean="0"/>
              <a:t>INTOSAI - PSC June  2009</a:t>
            </a:r>
            <a:endParaRPr lang="en-US" dirty="0"/>
          </a:p>
        </p:txBody>
      </p:sp>
    </p:spTree>
  </p:cSld>
  <p:clrMap bg1="dk2" tx1="lt1" bg2="dk1" tx2="lt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Lst>
  <p:hf sldNum="0" hdr="0"/>
  <p:txStyles>
    <p:titleStyle>
      <a:lvl1pPr algn="ctr" rtl="0" eaLnBrk="0" fontAlgn="base" hangingPunct="0">
        <a:spcBef>
          <a:spcPct val="0"/>
        </a:spcBef>
        <a:spcAft>
          <a:spcPct val="0"/>
        </a:spcAft>
        <a:defRPr sz="3600" b="1" i="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3600" b="1" i="1">
          <a:solidFill>
            <a:schemeClr val="tx2"/>
          </a:solidFill>
          <a:effectLst>
            <a:outerShdw blurRad="38100" dist="38100" dir="2700000" algn="tl">
              <a:srgbClr val="000000"/>
            </a:outerShdw>
          </a:effectLst>
          <a:latin typeface="Times New Roman" pitchFamily="18" charset="0"/>
        </a:defRPr>
      </a:lvl2pPr>
      <a:lvl3pPr algn="ctr" rtl="0" eaLnBrk="0" fontAlgn="base" hangingPunct="0">
        <a:spcBef>
          <a:spcPct val="0"/>
        </a:spcBef>
        <a:spcAft>
          <a:spcPct val="0"/>
        </a:spcAft>
        <a:defRPr sz="3600" b="1" i="1">
          <a:solidFill>
            <a:schemeClr val="tx2"/>
          </a:solidFill>
          <a:effectLst>
            <a:outerShdw blurRad="38100" dist="38100" dir="2700000" algn="tl">
              <a:srgbClr val="000000"/>
            </a:outerShdw>
          </a:effectLst>
          <a:latin typeface="Times New Roman" pitchFamily="18" charset="0"/>
        </a:defRPr>
      </a:lvl3pPr>
      <a:lvl4pPr algn="ctr" rtl="0" eaLnBrk="0" fontAlgn="base" hangingPunct="0">
        <a:spcBef>
          <a:spcPct val="0"/>
        </a:spcBef>
        <a:spcAft>
          <a:spcPct val="0"/>
        </a:spcAft>
        <a:defRPr sz="3600" b="1" i="1">
          <a:solidFill>
            <a:schemeClr val="tx2"/>
          </a:solidFill>
          <a:effectLst>
            <a:outerShdw blurRad="38100" dist="38100" dir="2700000" algn="tl">
              <a:srgbClr val="000000"/>
            </a:outerShdw>
          </a:effectLst>
          <a:latin typeface="Times New Roman" pitchFamily="18" charset="0"/>
        </a:defRPr>
      </a:lvl4pPr>
      <a:lvl5pPr algn="ctr" rtl="0" eaLnBrk="0" fontAlgn="base" hangingPunct="0">
        <a:spcBef>
          <a:spcPct val="0"/>
        </a:spcBef>
        <a:spcAft>
          <a:spcPct val="0"/>
        </a:spcAft>
        <a:defRPr sz="3600" b="1" i="1">
          <a:solidFill>
            <a:schemeClr val="tx2"/>
          </a:solidFill>
          <a:effectLst>
            <a:outerShdw blurRad="38100" dist="38100" dir="2700000" algn="tl">
              <a:srgbClr val="000000"/>
            </a:outerShdw>
          </a:effectLst>
          <a:latin typeface="Times New Roman" pitchFamily="18" charset="0"/>
        </a:defRPr>
      </a:lvl5pPr>
      <a:lvl6pPr marL="457200" algn="ctr" rtl="0" eaLnBrk="0" fontAlgn="base" hangingPunct="0">
        <a:spcBef>
          <a:spcPct val="0"/>
        </a:spcBef>
        <a:spcAft>
          <a:spcPct val="0"/>
        </a:spcAft>
        <a:defRPr sz="3600" b="1" i="1">
          <a:solidFill>
            <a:schemeClr val="tx2"/>
          </a:solidFill>
          <a:effectLst>
            <a:outerShdw blurRad="38100" dist="38100" dir="2700000" algn="tl">
              <a:srgbClr val="000000"/>
            </a:outerShdw>
          </a:effectLst>
          <a:latin typeface="Times New Roman" pitchFamily="18" charset="0"/>
        </a:defRPr>
      </a:lvl6pPr>
      <a:lvl7pPr marL="914400" algn="ctr" rtl="0" eaLnBrk="0" fontAlgn="base" hangingPunct="0">
        <a:spcBef>
          <a:spcPct val="0"/>
        </a:spcBef>
        <a:spcAft>
          <a:spcPct val="0"/>
        </a:spcAft>
        <a:defRPr sz="3600" b="1" i="1">
          <a:solidFill>
            <a:schemeClr val="tx2"/>
          </a:solidFill>
          <a:effectLst>
            <a:outerShdw blurRad="38100" dist="38100" dir="2700000" algn="tl">
              <a:srgbClr val="000000"/>
            </a:outerShdw>
          </a:effectLst>
          <a:latin typeface="Times New Roman" pitchFamily="18" charset="0"/>
        </a:defRPr>
      </a:lvl7pPr>
      <a:lvl8pPr marL="1371600" algn="ctr" rtl="0" eaLnBrk="0" fontAlgn="base" hangingPunct="0">
        <a:spcBef>
          <a:spcPct val="0"/>
        </a:spcBef>
        <a:spcAft>
          <a:spcPct val="0"/>
        </a:spcAft>
        <a:defRPr sz="3600" b="1" i="1">
          <a:solidFill>
            <a:schemeClr val="tx2"/>
          </a:solidFill>
          <a:effectLst>
            <a:outerShdw blurRad="38100" dist="38100" dir="2700000" algn="tl">
              <a:srgbClr val="000000"/>
            </a:outerShdw>
          </a:effectLst>
          <a:latin typeface="Times New Roman" pitchFamily="18" charset="0"/>
        </a:defRPr>
      </a:lvl8pPr>
      <a:lvl9pPr marL="1828800" algn="ctr" rtl="0" eaLnBrk="0" fontAlgn="base" hangingPunct="0">
        <a:spcBef>
          <a:spcPct val="0"/>
        </a:spcBef>
        <a:spcAft>
          <a:spcPct val="0"/>
        </a:spcAft>
        <a:defRPr sz="3600" b="1" i="1">
          <a:solidFill>
            <a:schemeClr val="tx2"/>
          </a:solidFill>
          <a:effectLst>
            <a:outerShdw blurRad="38100" dist="38100" dir="2700000" algn="tl">
              <a:srgbClr val="000000"/>
            </a:outerShdw>
          </a:effectLst>
          <a:latin typeface="Times New Roman" pitchFamily="18" charset="0"/>
        </a:defRPr>
      </a:lvl9pPr>
    </p:titleStyle>
    <p:bodyStyle>
      <a:lvl1pPr marL="292100" indent="-292100" algn="l" rtl="0" eaLnBrk="0" fontAlgn="base" hangingPunct="0">
        <a:spcBef>
          <a:spcPct val="20000"/>
        </a:spcBef>
        <a:spcAft>
          <a:spcPct val="0"/>
        </a:spcAft>
        <a:buClr>
          <a:schemeClr val="tx2"/>
        </a:buClr>
        <a:buSzPct val="100000"/>
        <a:defRPr sz="27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SzPct val="100000"/>
        <a:buChar char="–"/>
        <a:defRPr sz="27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SzPct val="100000"/>
        <a:buChar char="•"/>
        <a:defRPr sz="27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SzPct val="100000"/>
        <a:buChar char="–"/>
        <a:defRPr sz="27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SzPct val="100000"/>
        <a:buChar char="•"/>
        <a:defRPr sz="2700">
          <a:solidFill>
            <a:schemeClr val="tx1"/>
          </a:solidFill>
          <a:effectLst>
            <a:outerShdw blurRad="38100" dist="38100" dir="2700000" algn="tl">
              <a:srgbClr val="000000"/>
            </a:outerShdw>
          </a:effectLst>
          <a:latin typeface="+mn-lt"/>
        </a:defRPr>
      </a:lvl5pPr>
      <a:lvl6pPr marL="2514600" indent="-228600" algn="l" rtl="0" eaLnBrk="0" fontAlgn="base" hangingPunct="0">
        <a:spcBef>
          <a:spcPct val="20000"/>
        </a:spcBef>
        <a:spcAft>
          <a:spcPct val="0"/>
        </a:spcAft>
        <a:buSzPct val="100000"/>
        <a:buChar char="•"/>
        <a:defRPr sz="2700">
          <a:solidFill>
            <a:schemeClr val="tx1"/>
          </a:solidFill>
          <a:effectLst>
            <a:outerShdw blurRad="38100" dist="38100" dir="2700000" algn="tl">
              <a:srgbClr val="000000"/>
            </a:outerShdw>
          </a:effectLst>
          <a:latin typeface="+mn-lt"/>
        </a:defRPr>
      </a:lvl6pPr>
      <a:lvl7pPr marL="2971800" indent="-228600" algn="l" rtl="0" eaLnBrk="0" fontAlgn="base" hangingPunct="0">
        <a:spcBef>
          <a:spcPct val="20000"/>
        </a:spcBef>
        <a:spcAft>
          <a:spcPct val="0"/>
        </a:spcAft>
        <a:buSzPct val="100000"/>
        <a:buChar char="•"/>
        <a:defRPr sz="2700">
          <a:solidFill>
            <a:schemeClr val="tx1"/>
          </a:solidFill>
          <a:effectLst>
            <a:outerShdw blurRad="38100" dist="38100" dir="2700000" algn="tl">
              <a:srgbClr val="000000"/>
            </a:outerShdw>
          </a:effectLst>
          <a:latin typeface="+mn-lt"/>
        </a:defRPr>
      </a:lvl7pPr>
      <a:lvl8pPr marL="3429000" indent="-228600" algn="l" rtl="0" eaLnBrk="0" fontAlgn="base" hangingPunct="0">
        <a:spcBef>
          <a:spcPct val="20000"/>
        </a:spcBef>
        <a:spcAft>
          <a:spcPct val="0"/>
        </a:spcAft>
        <a:buSzPct val="100000"/>
        <a:buChar char="•"/>
        <a:defRPr sz="2700">
          <a:solidFill>
            <a:schemeClr val="tx1"/>
          </a:solidFill>
          <a:effectLst>
            <a:outerShdw blurRad="38100" dist="38100" dir="2700000" algn="tl">
              <a:srgbClr val="000000"/>
            </a:outerShdw>
          </a:effectLst>
          <a:latin typeface="+mn-lt"/>
        </a:defRPr>
      </a:lvl8pPr>
      <a:lvl9pPr marL="3886200" indent="-228600" algn="l" rtl="0" eaLnBrk="0" fontAlgn="base" hangingPunct="0">
        <a:spcBef>
          <a:spcPct val="20000"/>
        </a:spcBef>
        <a:spcAft>
          <a:spcPct val="0"/>
        </a:spcAft>
        <a:buSzPct val="100000"/>
        <a:buChar char="•"/>
        <a:defRPr sz="27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hyperlink" Target="mailto:johnstanford@ifac.org" TargetMode="Externa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hyperlink" Target="mailto:johnstanford@ifac.org" TargetMode="Externa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hyperlink" Target="mailto:joykeenan@ifac.org" TargetMode="Externa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hyperlink" Target="mailto:annettedavis@ifac.org" TargetMode="Externa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hyperlink" Target="mailto:johnstanford@ifac.org" TargetMode="Externa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hyperlink" Target="mailto:johnstanford@ifac.org" TargetMode="Externa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hyperlink" Target="mailto:johnstanford@ifac.org"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3" Type="http://schemas.openxmlformats.org/officeDocument/2006/relationships/hyperlink" Target="http://www.ifac.org/" TargetMode="External"/><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hyperlink" Target="http://www.ifac.org/PublicSector/" TargetMode="External"/><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hyperlink" Target="http://www.ifac.org/"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a:xfrm>
            <a:off x="762000" y="1600200"/>
            <a:ext cx="7772400" cy="763587"/>
          </a:xfrm>
        </p:spPr>
        <p:txBody>
          <a:bodyPr/>
          <a:lstStyle/>
          <a:p>
            <a:pPr>
              <a:defRPr/>
            </a:pPr>
            <a:r>
              <a:rPr lang="en-CA" sz="2800" dirty="0" smtClean="0"/>
              <a:t>Financial Management Institute Public Sector Management Workshop</a:t>
            </a:r>
            <a:endParaRPr lang="en-US" sz="2800" dirty="0"/>
          </a:p>
        </p:txBody>
      </p:sp>
      <p:sp>
        <p:nvSpPr>
          <p:cNvPr id="12" name="Content Placeholder 11"/>
          <p:cNvSpPr>
            <a:spLocks noGrp="1"/>
          </p:cNvSpPr>
          <p:nvPr>
            <p:ph idx="1"/>
          </p:nvPr>
        </p:nvSpPr>
        <p:spPr>
          <a:xfrm>
            <a:off x="762000" y="2514600"/>
            <a:ext cx="7772400" cy="3733800"/>
          </a:xfrm>
        </p:spPr>
        <p:txBody>
          <a:bodyPr/>
          <a:lstStyle/>
          <a:p>
            <a:pPr>
              <a:defRPr/>
            </a:pPr>
            <a:endParaRPr lang="en-US" dirty="0"/>
          </a:p>
        </p:txBody>
      </p:sp>
      <p:sp>
        <p:nvSpPr>
          <p:cNvPr id="697346" name="Rectangle 2"/>
          <p:cNvSpPr>
            <a:spLocks noChangeArrowheads="1"/>
          </p:cNvSpPr>
          <p:nvPr/>
        </p:nvSpPr>
        <p:spPr bwMode="auto">
          <a:xfrm>
            <a:off x="0" y="3124200"/>
            <a:ext cx="8686800" cy="1143000"/>
          </a:xfrm>
          <a:prstGeom prst="rect">
            <a:avLst/>
          </a:prstGeom>
          <a:noFill/>
          <a:ln w="9525">
            <a:noFill/>
            <a:miter lim="800000"/>
            <a:headEnd/>
            <a:tailEnd/>
          </a:ln>
          <a:effectLst/>
        </p:spPr>
        <p:txBody>
          <a:bodyPr lIns="92075" tIns="46038" rIns="92075" bIns="46038" anchor="ctr"/>
          <a:lstStyle/>
          <a:p>
            <a:pPr algn="ctr" eaLnBrk="0" hangingPunct="0">
              <a:defRPr/>
            </a:pPr>
            <a:r>
              <a:rPr lang="en-US" sz="3800" dirty="0">
                <a:solidFill>
                  <a:schemeClr val="tx2"/>
                </a:solidFill>
                <a:effectLst>
                  <a:outerShdw blurRad="38100" dist="38100" dir="2700000" algn="tl">
                    <a:srgbClr val="000000"/>
                  </a:outerShdw>
                </a:effectLst>
              </a:rPr>
              <a:t>International Federation of Accountants</a:t>
            </a:r>
          </a:p>
          <a:p>
            <a:pPr algn="ctr" eaLnBrk="0" hangingPunct="0">
              <a:defRPr/>
            </a:pPr>
            <a:endParaRPr lang="en-US" sz="1800" dirty="0">
              <a:solidFill>
                <a:schemeClr val="tx2"/>
              </a:solidFill>
              <a:effectLst>
                <a:outerShdw blurRad="38100" dist="38100" dir="2700000" algn="tl">
                  <a:srgbClr val="000000"/>
                </a:outerShdw>
              </a:effectLst>
            </a:endParaRPr>
          </a:p>
        </p:txBody>
      </p:sp>
      <p:pic>
        <p:nvPicPr>
          <p:cNvPr id="2053" name="Picture 4" descr="IFAC Symbol"/>
          <p:cNvPicPr>
            <a:picLocks noChangeAspect="1" noChangeArrowheads="1"/>
          </p:cNvPicPr>
          <p:nvPr/>
        </p:nvPicPr>
        <p:blipFill>
          <a:blip r:embed="rId3"/>
          <a:srcRect/>
          <a:stretch>
            <a:fillRect/>
          </a:stretch>
        </p:blipFill>
        <p:spPr bwMode="auto">
          <a:xfrm>
            <a:off x="3733800" y="304800"/>
            <a:ext cx="1447800" cy="1349375"/>
          </a:xfrm>
          <a:prstGeom prst="rect">
            <a:avLst/>
          </a:prstGeom>
          <a:noFill/>
          <a:ln w="9525">
            <a:solidFill>
              <a:schemeClr val="tx1"/>
            </a:solidFill>
            <a:miter lim="800000"/>
            <a:headEnd/>
            <a:tailEnd/>
          </a:ln>
        </p:spPr>
      </p:pic>
      <p:pic>
        <p:nvPicPr>
          <p:cNvPr id="2054" name="Picture 8" descr="30_YOP_transparent"/>
          <p:cNvPicPr>
            <a:picLocks noChangeAspect="1" noChangeArrowheads="1"/>
          </p:cNvPicPr>
          <p:nvPr/>
        </p:nvPicPr>
        <p:blipFill>
          <a:blip r:embed="rId4"/>
          <a:srcRect t="16646" b="47058"/>
          <a:stretch>
            <a:fillRect/>
          </a:stretch>
        </p:blipFill>
        <p:spPr bwMode="auto">
          <a:xfrm>
            <a:off x="1600200" y="2438400"/>
            <a:ext cx="5716588" cy="612775"/>
          </a:xfrm>
          <a:prstGeom prst="rect">
            <a:avLst/>
          </a:prstGeom>
          <a:noFill/>
          <a:ln w="9525">
            <a:noFill/>
            <a:miter lim="800000"/>
            <a:headEnd/>
            <a:tailEnd/>
          </a:ln>
        </p:spPr>
      </p:pic>
      <p:sp>
        <p:nvSpPr>
          <p:cNvPr id="697353" name="Rectangle 9"/>
          <p:cNvSpPr>
            <a:spLocks noChangeArrowheads="1"/>
          </p:cNvSpPr>
          <p:nvPr/>
        </p:nvSpPr>
        <p:spPr bwMode="auto">
          <a:xfrm>
            <a:off x="533400" y="4038600"/>
            <a:ext cx="8153400" cy="2057400"/>
          </a:xfrm>
          <a:prstGeom prst="rect">
            <a:avLst/>
          </a:prstGeom>
          <a:noFill/>
          <a:ln w="9525">
            <a:noFill/>
            <a:miter lim="800000"/>
            <a:headEnd/>
            <a:tailEnd/>
          </a:ln>
          <a:effectLst/>
        </p:spPr>
        <p:txBody>
          <a:bodyPr lIns="92075" tIns="46038" rIns="92075" bIns="46038"/>
          <a:lstStyle/>
          <a:p>
            <a:pPr marL="342900" indent="-342900" algn="ctr" eaLnBrk="0" hangingPunct="0">
              <a:defRPr/>
            </a:pPr>
            <a:r>
              <a:rPr lang="en-US" sz="3400" i="1" dirty="0">
                <a:effectLst>
                  <a:outerShdw blurRad="38100" dist="38100" dir="2700000" algn="tl">
                    <a:srgbClr val="000000"/>
                  </a:outerShdw>
                </a:effectLst>
              </a:rPr>
              <a:t>International Public Sector Accounting Standards Board (IPSASB)</a:t>
            </a:r>
          </a:p>
          <a:p>
            <a:pPr marL="342900" indent="-342900" algn="ctr" eaLnBrk="0" hangingPunct="0">
              <a:defRPr/>
            </a:pPr>
            <a:r>
              <a:rPr lang="en-US" sz="2800" i="1" dirty="0" smtClean="0">
                <a:effectLst>
                  <a:outerShdw blurRad="38100" dist="38100" dir="2700000" algn="tl">
                    <a:srgbClr val="000000"/>
                  </a:outerShdw>
                </a:effectLst>
              </a:rPr>
              <a:t>Stuart Barr (Technical Advisor to Sheila Fraser – INTOSAI)</a:t>
            </a:r>
            <a:endParaRPr lang="en-US" sz="2800" i="1" dirty="0">
              <a:effectLst>
                <a:outerShdw blurRad="38100" dist="38100" dir="2700000" algn="tl">
                  <a:srgbClr val="000000"/>
                </a:outerShdw>
              </a:effectLst>
            </a:endParaRPr>
          </a:p>
        </p:txBody>
      </p:sp>
      <p:sp>
        <p:nvSpPr>
          <p:cNvPr id="697354" name="Rectangle 10"/>
          <p:cNvSpPr>
            <a:spLocks noChangeArrowheads="1"/>
          </p:cNvSpPr>
          <p:nvPr/>
        </p:nvSpPr>
        <p:spPr bwMode="auto">
          <a:xfrm>
            <a:off x="838200" y="5410200"/>
            <a:ext cx="7543800" cy="1447800"/>
          </a:xfrm>
          <a:prstGeom prst="rect">
            <a:avLst/>
          </a:prstGeom>
          <a:noFill/>
          <a:ln w="9525">
            <a:noFill/>
            <a:miter lim="800000"/>
            <a:headEnd/>
            <a:tailEnd/>
          </a:ln>
          <a:effectLst/>
        </p:spPr>
        <p:txBody>
          <a:bodyPr lIns="92075" tIns="46038" rIns="92075" bIns="46038" anchor="ctr"/>
          <a:lstStyle/>
          <a:p>
            <a:pPr algn="ctr" eaLnBrk="0" hangingPunct="0">
              <a:defRPr/>
            </a:pPr>
            <a:endParaRPr lang="en-US" sz="2600" dirty="0">
              <a:effectLst>
                <a:outerShdw blurRad="38100" dist="38100" dir="2700000" algn="tl">
                  <a:srgbClr val="000000"/>
                </a:outerShdw>
              </a:effectLst>
            </a:endParaRPr>
          </a:p>
        </p:txBody>
      </p:sp>
      <p:sp>
        <p:nvSpPr>
          <p:cNvPr id="2057" name="Date Placeholder 12"/>
          <p:cNvSpPr>
            <a:spLocks noGrp="1"/>
          </p:cNvSpPr>
          <p:nvPr>
            <p:ph type="dt" sz="quarter" idx="10"/>
          </p:nvPr>
        </p:nvSpPr>
        <p:spPr>
          <a:noFill/>
        </p:spPr>
        <p:txBody>
          <a:bodyPr/>
          <a:lstStyle/>
          <a:p>
            <a:r>
              <a:rPr lang="en-US" smtClean="0"/>
              <a:t> </a:t>
            </a:r>
          </a:p>
        </p:txBody>
      </p:sp>
      <p:sp>
        <p:nvSpPr>
          <p:cNvPr id="10" name="Footer Placeholder 9"/>
          <p:cNvSpPr>
            <a:spLocks noGrp="1"/>
          </p:cNvSpPr>
          <p:nvPr>
            <p:ph type="ftr" sz="quarter" idx="12"/>
          </p:nvPr>
        </p:nvSpPr>
        <p:spPr/>
        <p:txBody>
          <a:bodyPr/>
          <a:lstStyle/>
          <a:p>
            <a:pPr>
              <a:defRPr/>
            </a:pPr>
            <a:r>
              <a:rPr lang="en-US" smtClean="0"/>
              <a:t>INTOSAI - PSC June  2009</a:t>
            </a:r>
            <a:endParaRPr lang="en-US" dirty="0"/>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9666" name="Rectangle 2"/>
          <p:cNvSpPr>
            <a:spLocks noGrp="1" noChangeArrowheads="1"/>
          </p:cNvSpPr>
          <p:nvPr>
            <p:ph type="title"/>
          </p:nvPr>
        </p:nvSpPr>
        <p:spPr/>
        <p:txBody>
          <a:bodyPr/>
          <a:lstStyle/>
          <a:p>
            <a:pPr>
              <a:defRPr/>
            </a:pPr>
            <a:r>
              <a:rPr lang="en-GB" dirty="0"/>
              <a:t>The IFAC IPSASB Mission</a:t>
            </a:r>
          </a:p>
        </p:txBody>
      </p:sp>
      <p:sp>
        <p:nvSpPr>
          <p:cNvPr id="1009667" name="Rectangle 3"/>
          <p:cNvSpPr>
            <a:spLocks noGrp="1" noChangeArrowheads="1"/>
          </p:cNvSpPr>
          <p:nvPr>
            <p:ph type="body" idx="4294967295"/>
          </p:nvPr>
        </p:nvSpPr>
        <p:spPr>
          <a:xfrm>
            <a:off x="609600" y="1981200"/>
            <a:ext cx="7772400" cy="4114800"/>
          </a:xfrm>
        </p:spPr>
        <p:txBody>
          <a:bodyPr/>
          <a:lstStyle/>
          <a:p>
            <a:pPr>
              <a:defRPr/>
            </a:pPr>
            <a:r>
              <a:rPr lang="en-GB" dirty="0"/>
              <a:t>	</a:t>
            </a:r>
            <a:r>
              <a:rPr lang="en-GB" sz="3200" dirty="0" smtClean="0"/>
              <a:t>To </a:t>
            </a:r>
            <a:r>
              <a:rPr lang="en-GB" sz="3200" dirty="0"/>
              <a:t>serve the public interest by developing high quality accounting standards for use by public sector entities around the world, including international organisations, in the preparation of general purpose financial statements. </a:t>
            </a:r>
            <a:endParaRPr lang="en-GB" sz="3200" dirty="0" smtClean="0"/>
          </a:p>
          <a:p>
            <a:pPr>
              <a:defRPr/>
            </a:pPr>
            <a:endParaRPr lang="en-GB" sz="3200" dirty="0"/>
          </a:p>
          <a:p>
            <a:pPr>
              <a:defRPr/>
            </a:pPr>
            <a:r>
              <a:rPr lang="en-GB" sz="3200" b="1" i="1" dirty="0">
                <a:solidFill>
                  <a:schemeClr val="tx2"/>
                </a:solidFill>
              </a:rPr>
              <a:t>	</a:t>
            </a:r>
            <a:endParaRPr lang="en-GB" sz="3200" dirty="0"/>
          </a:p>
        </p:txBody>
      </p:sp>
      <p:sp>
        <p:nvSpPr>
          <p:cNvPr id="8196" name="Date Placeholder 4"/>
          <p:cNvSpPr>
            <a:spLocks noGrp="1"/>
          </p:cNvSpPr>
          <p:nvPr>
            <p:ph type="dt" sz="quarter" idx="10"/>
          </p:nvPr>
        </p:nvSpPr>
        <p:spPr>
          <a:noFill/>
        </p:spPr>
        <p:txBody>
          <a:bodyPr/>
          <a:lstStyle/>
          <a:p>
            <a:r>
              <a:rPr lang="en-US" smtClean="0"/>
              <a:t> </a:t>
            </a:r>
          </a:p>
        </p:txBody>
      </p:sp>
      <p:sp>
        <p:nvSpPr>
          <p:cNvPr id="5" name="Footer Placeholder 4"/>
          <p:cNvSpPr>
            <a:spLocks noGrp="1"/>
          </p:cNvSpPr>
          <p:nvPr>
            <p:ph type="ftr" sz="quarter" idx="12"/>
          </p:nvPr>
        </p:nvSpPr>
        <p:spPr/>
        <p:txBody>
          <a:bodyPr/>
          <a:lstStyle/>
          <a:p>
            <a:pPr>
              <a:defRPr/>
            </a:pPr>
            <a:r>
              <a:rPr lang="en-US" smtClean="0"/>
              <a:t>INTOSAI - PSC June  2009</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the IFAC IPSASB Does</a:t>
            </a:r>
            <a:endParaRPr lang="en-US" dirty="0"/>
          </a:p>
        </p:txBody>
      </p:sp>
      <p:sp>
        <p:nvSpPr>
          <p:cNvPr id="3" name="Content Placeholder 2"/>
          <p:cNvSpPr>
            <a:spLocks noGrp="1"/>
          </p:cNvSpPr>
          <p:nvPr>
            <p:ph idx="1"/>
          </p:nvPr>
        </p:nvSpPr>
        <p:spPr/>
        <p:txBody>
          <a:bodyPr/>
          <a:lstStyle/>
          <a:p>
            <a:r>
              <a:rPr lang="en-US" dirty="0" smtClean="0"/>
              <a:t>The IPSASB achieves its objectives by:</a:t>
            </a:r>
          </a:p>
          <a:p>
            <a:pPr>
              <a:buFont typeface="Arial" pitchFamily="34" charset="0"/>
              <a:buChar char="•"/>
            </a:pPr>
            <a:r>
              <a:rPr lang="en-US" dirty="0" smtClean="0"/>
              <a:t>Issuing International Public Sector Accounting Standards (IPSASs)</a:t>
            </a:r>
          </a:p>
          <a:p>
            <a:pPr>
              <a:buFont typeface="Arial" pitchFamily="34" charset="0"/>
              <a:buChar char="•"/>
            </a:pPr>
            <a:r>
              <a:rPr lang="en-US" dirty="0" smtClean="0"/>
              <a:t>Publishing other documents which provide guidance on issues and experiences in financial reporting in the public sector</a:t>
            </a:r>
          </a:p>
          <a:p>
            <a:pPr>
              <a:buFont typeface="Arial" pitchFamily="34" charset="0"/>
              <a:buChar char="•"/>
            </a:pPr>
            <a:r>
              <a:rPr lang="en-US" dirty="0" smtClean="0"/>
              <a:t>Promoting their acceptance and the international convergence to these standards</a:t>
            </a:r>
            <a:endParaRPr lang="en-US" dirty="0"/>
          </a:p>
        </p:txBody>
      </p:sp>
      <p:sp>
        <p:nvSpPr>
          <p:cNvPr id="4" name="Date Placeholder 3"/>
          <p:cNvSpPr>
            <a:spLocks noGrp="1"/>
          </p:cNvSpPr>
          <p:nvPr>
            <p:ph type="dt" sz="half" idx="10"/>
          </p:nvPr>
        </p:nvSpPr>
        <p:spPr/>
        <p:txBody>
          <a:bodyPr/>
          <a:lstStyle/>
          <a:p>
            <a:pPr>
              <a:defRPr/>
            </a:pPr>
            <a:r>
              <a:rPr lang="en-US" smtClean="0"/>
              <a:t> </a:t>
            </a:r>
            <a:endParaRPr lang="en-US" dirty="0"/>
          </a:p>
        </p:txBody>
      </p:sp>
      <p:sp>
        <p:nvSpPr>
          <p:cNvPr id="5" name="Footer Placeholder 4"/>
          <p:cNvSpPr>
            <a:spLocks noGrp="1"/>
          </p:cNvSpPr>
          <p:nvPr>
            <p:ph type="ftr" sz="quarter" idx="12"/>
          </p:nvPr>
        </p:nvSpPr>
        <p:spPr/>
        <p:txBody>
          <a:bodyPr/>
          <a:lstStyle/>
          <a:p>
            <a:pPr>
              <a:defRPr/>
            </a:pPr>
            <a:r>
              <a:rPr lang="en-US" smtClean="0"/>
              <a:t>INTOSAI - PSC June  2009</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IPSASB Publications</a:t>
            </a:r>
            <a:endParaRPr lang="en-US" dirty="0"/>
          </a:p>
        </p:txBody>
      </p:sp>
      <p:sp>
        <p:nvSpPr>
          <p:cNvPr id="3" name="Content Placeholder 2"/>
          <p:cNvSpPr>
            <a:spLocks noGrp="1"/>
          </p:cNvSpPr>
          <p:nvPr>
            <p:ph idx="1"/>
          </p:nvPr>
        </p:nvSpPr>
        <p:spPr/>
        <p:txBody>
          <a:bodyPr/>
          <a:lstStyle/>
          <a:p>
            <a:pPr>
              <a:buFont typeface="Arial" pitchFamily="34" charset="0"/>
              <a:buChar char="•"/>
            </a:pPr>
            <a:r>
              <a:rPr lang="en-US" dirty="0" smtClean="0"/>
              <a:t>26 IPSASs for accrual-basis financial statements</a:t>
            </a:r>
          </a:p>
          <a:p>
            <a:pPr lvl="1">
              <a:buFont typeface="Times New Roman" pitchFamily="18" charset="0"/>
              <a:buChar char="–"/>
            </a:pPr>
            <a:r>
              <a:rPr lang="en-US" dirty="0" smtClean="0"/>
              <a:t>Including French and Spanish translations</a:t>
            </a:r>
          </a:p>
          <a:p>
            <a:pPr>
              <a:buFont typeface="Arial" pitchFamily="34" charset="0"/>
              <a:buChar char="•"/>
            </a:pPr>
            <a:r>
              <a:rPr lang="en-US" dirty="0" smtClean="0"/>
              <a:t>Cash Basis IPSAS</a:t>
            </a:r>
          </a:p>
          <a:p>
            <a:pPr>
              <a:buFont typeface="Arial" pitchFamily="34" charset="0"/>
              <a:buChar char="•"/>
            </a:pPr>
            <a:r>
              <a:rPr lang="en-US" dirty="0" smtClean="0"/>
              <a:t>6 Exposure Drafts (EDs) for comment</a:t>
            </a:r>
          </a:p>
          <a:p>
            <a:pPr>
              <a:buFont typeface="Arial" pitchFamily="34" charset="0"/>
              <a:buChar char="•"/>
            </a:pPr>
            <a:r>
              <a:rPr lang="en-US" dirty="0" smtClean="0"/>
              <a:t>1 ED approved at May 2009 meeting (Annual Improvements to IPSASs)</a:t>
            </a:r>
          </a:p>
          <a:p>
            <a:pPr>
              <a:buFont typeface="Arial" pitchFamily="34" charset="0"/>
              <a:buChar char="•"/>
            </a:pPr>
            <a:r>
              <a:rPr lang="en-US" dirty="0" smtClean="0"/>
              <a:t>14 Studies</a:t>
            </a:r>
          </a:p>
          <a:p>
            <a:pPr marL="0" indent="0"/>
            <a:r>
              <a:rPr lang="en-US" sz="2000" dirty="0" smtClean="0">
                <a:solidFill>
                  <a:srgbClr val="FFC000"/>
                </a:solidFill>
              </a:rPr>
              <a:t>Downloadable free of charge at: http://www.ifac.org/Store/Category.tmpl?Category=Public%20Sector%20Accounting</a:t>
            </a:r>
          </a:p>
          <a:p>
            <a:pPr>
              <a:buFont typeface="Wingdings" pitchFamily="2" charset="2"/>
              <a:buChar char="§"/>
            </a:pPr>
            <a:endParaRPr lang="en-US" dirty="0"/>
          </a:p>
        </p:txBody>
      </p:sp>
      <p:sp>
        <p:nvSpPr>
          <p:cNvPr id="4" name="Date Placeholder 3"/>
          <p:cNvSpPr>
            <a:spLocks noGrp="1"/>
          </p:cNvSpPr>
          <p:nvPr>
            <p:ph type="dt" sz="half" idx="10"/>
          </p:nvPr>
        </p:nvSpPr>
        <p:spPr/>
        <p:txBody>
          <a:bodyPr/>
          <a:lstStyle/>
          <a:p>
            <a:pPr>
              <a:defRPr/>
            </a:pPr>
            <a:r>
              <a:rPr lang="en-US" smtClean="0"/>
              <a:t> </a:t>
            </a:r>
            <a:endParaRPr lang="en-US"/>
          </a:p>
        </p:txBody>
      </p:sp>
      <p:sp>
        <p:nvSpPr>
          <p:cNvPr id="5" name="Footer Placeholder 4"/>
          <p:cNvSpPr>
            <a:spLocks noGrp="1"/>
          </p:cNvSpPr>
          <p:nvPr>
            <p:ph type="ftr" sz="quarter" idx="12"/>
          </p:nvPr>
        </p:nvSpPr>
        <p:spPr/>
        <p:txBody>
          <a:bodyPr/>
          <a:lstStyle/>
          <a:p>
            <a:pPr>
              <a:defRPr/>
            </a:pPr>
            <a:r>
              <a:rPr lang="en-US" smtClean="0"/>
              <a:t>INTOSAI - PSC June  2009</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1143000"/>
            <a:ext cx="7772400" cy="763587"/>
          </a:xfrm>
        </p:spPr>
        <p:txBody>
          <a:bodyPr/>
          <a:lstStyle/>
          <a:p>
            <a:r>
              <a:rPr lang="en-US" dirty="0" smtClean="0"/>
              <a:t>What are the IPSASs?</a:t>
            </a:r>
            <a:endParaRPr lang="en-US" dirty="0"/>
          </a:p>
        </p:txBody>
      </p:sp>
      <p:sp>
        <p:nvSpPr>
          <p:cNvPr id="3" name="Content Placeholder 2"/>
          <p:cNvSpPr>
            <a:spLocks noGrp="1"/>
          </p:cNvSpPr>
          <p:nvPr>
            <p:ph idx="1"/>
          </p:nvPr>
        </p:nvSpPr>
        <p:spPr>
          <a:xfrm>
            <a:off x="762000" y="1981200"/>
            <a:ext cx="7772400" cy="3733800"/>
          </a:xfrm>
        </p:spPr>
        <p:txBody>
          <a:bodyPr/>
          <a:lstStyle/>
          <a:p>
            <a:pPr marL="231775" indent="-231775">
              <a:buFont typeface="Arial" pitchFamily="34" charset="0"/>
              <a:buChar char="•"/>
            </a:pPr>
            <a:r>
              <a:rPr lang="en-US" sz="2400" dirty="0" smtClean="0"/>
              <a:t>The IPSASs represent international best practice in financial reporting by public sector entities</a:t>
            </a:r>
          </a:p>
          <a:p>
            <a:pPr marL="231775" indent="-231775">
              <a:buFont typeface="Arial" pitchFamily="34" charset="0"/>
              <a:buChar char="•"/>
            </a:pPr>
            <a:r>
              <a:rPr lang="en-US" sz="2400" dirty="0" smtClean="0"/>
              <a:t>In many jurisdictions, the application of the requirements of IPSASs will enhance the </a:t>
            </a:r>
            <a:r>
              <a:rPr lang="en-US" sz="2400" dirty="0" smtClean="0">
                <a:solidFill>
                  <a:srgbClr val="FFC000"/>
                </a:solidFill>
              </a:rPr>
              <a:t>accountability</a:t>
            </a:r>
            <a:r>
              <a:rPr lang="en-US" sz="2400" dirty="0" smtClean="0"/>
              <a:t> and </a:t>
            </a:r>
            <a:r>
              <a:rPr lang="en-US" sz="2400" dirty="0" smtClean="0">
                <a:solidFill>
                  <a:srgbClr val="FFC000"/>
                </a:solidFill>
              </a:rPr>
              <a:t>transparency</a:t>
            </a:r>
            <a:r>
              <a:rPr lang="en-US" sz="2400" dirty="0" smtClean="0"/>
              <a:t> of the financial reports prepared by governments and their agencies</a:t>
            </a:r>
          </a:p>
          <a:p>
            <a:pPr marL="231775" indent="-231775">
              <a:buFont typeface="Arial" pitchFamily="34" charset="0"/>
              <a:buChar char="•"/>
            </a:pPr>
            <a:r>
              <a:rPr lang="en-GB" sz="2400" dirty="0" smtClean="0"/>
              <a:t>High-quality financial reporting and financial management by international organizations and governments worldwide is vital to economic growth and stability for both developed and developing countries  - this is particularly important now because of the global economic crisis</a:t>
            </a:r>
          </a:p>
          <a:p>
            <a:pPr marL="0" indent="0"/>
            <a:endParaRPr lang="en-US" dirty="0"/>
          </a:p>
        </p:txBody>
      </p:sp>
      <p:sp>
        <p:nvSpPr>
          <p:cNvPr id="4" name="Date Placeholder 3"/>
          <p:cNvSpPr>
            <a:spLocks noGrp="1"/>
          </p:cNvSpPr>
          <p:nvPr>
            <p:ph type="dt" sz="half" idx="10"/>
          </p:nvPr>
        </p:nvSpPr>
        <p:spPr/>
        <p:txBody>
          <a:bodyPr/>
          <a:lstStyle/>
          <a:p>
            <a:pPr>
              <a:defRPr/>
            </a:pPr>
            <a:r>
              <a:rPr lang="en-US" smtClean="0"/>
              <a:t> </a:t>
            </a:r>
            <a:endParaRPr lang="en-US"/>
          </a:p>
        </p:txBody>
      </p:sp>
      <p:sp>
        <p:nvSpPr>
          <p:cNvPr id="5" name="Footer Placeholder 4"/>
          <p:cNvSpPr>
            <a:spLocks noGrp="1"/>
          </p:cNvSpPr>
          <p:nvPr>
            <p:ph type="ftr" sz="quarter" idx="12"/>
          </p:nvPr>
        </p:nvSpPr>
        <p:spPr/>
        <p:txBody>
          <a:bodyPr/>
          <a:lstStyle/>
          <a:p>
            <a:pPr>
              <a:defRPr/>
            </a:pPr>
            <a:r>
              <a:rPr lang="en-US" smtClean="0"/>
              <a:t>INTOSAI - PSC June  2009</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Public Sector Studies</a:t>
            </a:r>
            <a:endParaRPr lang="en-US" dirty="0"/>
          </a:p>
        </p:txBody>
      </p:sp>
      <p:sp>
        <p:nvSpPr>
          <p:cNvPr id="3" name="Content Placeholder 2"/>
          <p:cNvSpPr>
            <a:spLocks noGrp="1"/>
          </p:cNvSpPr>
          <p:nvPr>
            <p:ph idx="1"/>
          </p:nvPr>
        </p:nvSpPr>
        <p:spPr/>
        <p:txBody>
          <a:bodyPr/>
          <a:lstStyle/>
          <a:p>
            <a:pPr>
              <a:buFont typeface="Arial" pitchFamily="34" charset="0"/>
              <a:buChar char="•"/>
            </a:pPr>
            <a:r>
              <a:rPr lang="en-US" dirty="0" smtClean="0"/>
              <a:t>14 studies issued to date</a:t>
            </a:r>
          </a:p>
          <a:p>
            <a:pPr>
              <a:buFont typeface="Arial" pitchFamily="34" charset="0"/>
              <a:buChar char="•"/>
            </a:pPr>
            <a:r>
              <a:rPr lang="en-US" dirty="0" smtClean="0"/>
              <a:t>Most recent – </a:t>
            </a:r>
            <a:r>
              <a:rPr lang="en-US" i="1" dirty="0" smtClean="0"/>
              <a:t>Transition to the Accrual Basis of Accounting: Guidance for Governments and Government Entities </a:t>
            </a:r>
          </a:p>
          <a:p>
            <a:pPr marL="625475">
              <a:buClr>
                <a:schemeClr val="tx1"/>
              </a:buClr>
              <a:buFont typeface="Times New Roman" pitchFamily="18" charset="0"/>
              <a:buChar char="–"/>
            </a:pPr>
            <a:r>
              <a:rPr lang="en-US" sz="2400" dirty="0" smtClean="0"/>
              <a:t>This Study is intended to assist governments and government entities wishing to migrate to the accrual basis of accounting in accordance with IPSASs</a:t>
            </a:r>
            <a:endParaRPr lang="en-US" sz="2400" dirty="0"/>
          </a:p>
        </p:txBody>
      </p:sp>
      <p:sp>
        <p:nvSpPr>
          <p:cNvPr id="4" name="Date Placeholder 3"/>
          <p:cNvSpPr>
            <a:spLocks noGrp="1"/>
          </p:cNvSpPr>
          <p:nvPr>
            <p:ph type="dt" sz="half" idx="10"/>
          </p:nvPr>
        </p:nvSpPr>
        <p:spPr/>
        <p:txBody>
          <a:bodyPr/>
          <a:lstStyle/>
          <a:p>
            <a:pPr>
              <a:defRPr/>
            </a:pPr>
            <a:r>
              <a:rPr lang="en-US" smtClean="0"/>
              <a:t> </a:t>
            </a:r>
            <a:endParaRPr lang="en-US" dirty="0"/>
          </a:p>
        </p:txBody>
      </p:sp>
      <p:sp>
        <p:nvSpPr>
          <p:cNvPr id="5" name="Footer Placeholder 4"/>
          <p:cNvSpPr>
            <a:spLocks noGrp="1"/>
          </p:cNvSpPr>
          <p:nvPr>
            <p:ph type="ftr" sz="quarter" idx="12"/>
          </p:nvPr>
        </p:nvSpPr>
        <p:spPr/>
        <p:txBody>
          <a:bodyPr/>
          <a:lstStyle/>
          <a:p>
            <a:pPr>
              <a:defRPr/>
            </a:pPr>
            <a:r>
              <a:rPr lang="en-US" smtClean="0"/>
              <a:t>INTOSAI - PSC June  2009</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050" name="Rectangle 2"/>
          <p:cNvSpPr>
            <a:spLocks noGrp="1" noChangeArrowheads="1"/>
          </p:cNvSpPr>
          <p:nvPr>
            <p:ph type="title"/>
          </p:nvPr>
        </p:nvSpPr>
        <p:spPr>
          <a:xfrm>
            <a:off x="685800" y="990600"/>
            <a:ext cx="7772400" cy="763587"/>
          </a:xfrm>
        </p:spPr>
        <p:txBody>
          <a:bodyPr/>
          <a:lstStyle/>
          <a:p>
            <a:pPr>
              <a:defRPr/>
            </a:pPr>
            <a:r>
              <a:rPr lang="en-US" dirty="0"/>
              <a:t>Strong Evidence of Progress</a:t>
            </a:r>
          </a:p>
        </p:txBody>
      </p:sp>
      <p:sp>
        <p:nvSpPr>
          <p:cNvPr id="1026051" name="Rectangle 3"/>
          <p:cNvSpPr>
            <a:spLocks noGrp="1" noChangeArrowheads="1"/>
          </p:cNvSpPr>
          <p:nvPr>
            <p:ph type="body" idx="4294967295"/>
          </p:nvPr>
        </p:nvSpPr>
        <p:spPr>
          <a:xfrm>
            <a:off x="609600" y="1676400"/>
            <a:ext cx="7772400" cy="3733800"/>
          </a:xfrm>
        </p:spPr>
        <p:txBody>
          <a:bodyPr/>
          <a:lstStyle/>
          <a:p>
            <a:pPr>
              <a:buFont typeface="Arial" pitchFamily="34" charset="0"/>
              <a:buChar char="•"/>
              <a:defRPr/>
            </a:pPr>
            <a:r>
              <a:rPr lang="en-AU" sz="3200" dirty="0" smtClean="0"/>
              <a:t>Adoption of IPSASs </a:t>
            </a:r>
            <a:r>
              <a:rPr lang="en-AU" sz="3200" smtClean="0"/>
              <a:t>to date:</a:t>
            </a:r>
            <a:endParaRPr lang="en-AU" sz="3200" dirty="0"/>
          </a:p>
          <a:p>
            <a:pPr marL="625475">
              <a:buClr>
                <a:schemeClr val="tx1"/>
              </a:buClr>
              <a:buFont typeface="Times New Roman" pitchFamily="18" charset="0"/>
              <a:buChar char="–"/>
              <a:defRPr/>
            </a:pPr>
            <a:r>
              <a:rPr lang="en-AU" sz="2400" dirty="0" smtClean="0"/>
              <a:t>UN </a:t>
            </a:r>
            <a:r>
              <a:rPr lang="en-AU" sz="2400" dirty="0"/>
              <a:t>System (28 bodies</a:t>
            </a:r>
            <a:r>
              <a:rPr lang="en-AU" sz="2400" dirty="0" smtClean="0"/>
              <a:t>), including UN World Food Program</a:t>
            </a:r>
            <a:endParaRPr lang="en-AU" sz="2400" dirty="0"/>
          </a:p>
          <a:p>
            <a:pPr marL="625475">
              <a:buClr>
                <a:schemeClr val="tx1"/>
              </a:buClr>
              <a:buFont typeface="Times New Roman" pitchFamily="18" charset="0"/>
              <a:buChar char="–"/>
              <a:defRPr/>
            </a:pPr>
            <a:r>
              <a:rPr lang="en-AU" sz="2400" dirty="0"/>
              <a:t>OECD, NATO (21 bodies), EC, IFAC, INTERPOL</a:t>
            </a:r>
          </a:p>
          <a:p>
            <a:pPr marL="625475">
              <a:buClr>
                <a:schemeClr val="tx1"/>
              </a:buClr>
              <a:buFont typeface="Times New Roman" pitchFamily="18" charset="0"/>
              <a:buChar char="–"/>
              <a:defRPr/>
            </a:pPr>
            <a:r>
              <a:rPr lang="en-AU" sz="2400" dirty="0" smtClean="0"/>
              <a:t>Swiss Government</a:t>
            </a:r>
          </a:p>
          <a:p>
            <a:pPr marL="625475">
              <a:buClr>
                <a:schemeClr val="tx1"/>
              </a:buClr>
              <a:buFont typeface="Times New Roman" pitchFamily="18" charset="0"/>
              <a:buChar char="–"/>
              <a:defRPr/>
            </a:pPr>
            <a:r>
              <a:rPr lang="en-AU" sz="2400" dirty="0" smtClean="0"/>
              <a:t>Government of Israel</a:t>
            </a:r>
          </a:p>
          <a:p>
            <a:pPr marL="625475">
              <a:buClr>
                <a:schemeClr val="tx1"/>
              </a:buClr>
              <a:buFont typeface="Times New Roman" pitchFamily="18" charset="0"/>
              <a:buChar char="–"/>
              <a:defRPr/>
            </a:pPr>
            <a:r>
              <a:rPr lang="en-AU" sz="2400" dirty="0" smtClean="0"/>
              <a:t>Government of South Africa</a:t>
            </a:r>
          </a:p>
          <a:p>
            <a:pPr marL="625475">
              <a:buClr>
                <a:schemeClr val="tx1"/>
              </a:buClr>
              <a:buFont typeface="Times New Roman" pitchFamily="18" charset="0"/>
              <a:buChar char="–"/>
              <a:defRPr/>
            </a:pPr>
            <a:r>
              <a:rPr lang="en-AU" sz="2400" dirty="0" smtClean="0"/>
              <a:t>Over 70 countries have agreed processes or have a project in place to adopt IPSASs or align with IPSASs</a:t>
            </a:r>
          </a:p>
          <a:p>
            <a:pPr marL="625475">
              <a:buClr>
                <a:schemeClr val="tx1"/>
              </a:buClr>
              <a:buFont typeface="Times New Roman" pitchFamily="18" charset="0"/>
              <a:buChar char="–"/>
              <a:defRPr/>
            </a:pPr>
            <a:r>
              <a:rPr lang="en-AU" sz="2400" dirty="0" smtClean="0"/>
              <a:t>BRIC countries committed to adopt</a:t>
            </a:r>
          </a:p>
          <a:p>
            <a:pPr marL="625475">
              <a:buClr>
                <a:schemeClr val="tx1"/>
              </a:buClr>
              <a:buFont typeface="Times New Roman" pitchFamily="18" charset="0"/>
              <a:buChar char="–"/>
              <a:defRPr/>
            </a:pPr>
            <a:endParaRPr lang="en-US" sz="2400" dirty="0"/>
          </a:p>
        </p:txBody>
      </p:sp>
      <p:sp>
        <p:nvSpPr>
          <p:cNvPr id="10244" name="Date Placeholder 4"/>
          <p:cNvSpPr>
            <a:spLocks noGrp="1"/>
          </p:cNvSpPr>
          <p:nvPr>
            <p:ph type="dt" sz="quarter" idx="10"/>
          </p:nvPr>
        </p:nvSpPr>
        <p:spPr>
          <a:noFill/>
        </p:spPr>
        <p:txBody>
          <a:bodyPr/>
          <a:lstStyle/>
          <a:p>
            <a:r>
              <a:rPr lang="en-US" smtClean="0"/>
              <a:t> </a:t>
            </a:r>
            <a:endParaRPr lang="en-US" dirty="0" smtClean="0"/>
          </a:p>
        </p:txBody>
      </p:sp>
      <p:sp>
        <p:nvSpPr>
          <p:cNvPr id="5" name="Footer Placeholder 4"/>
          <p:cNvSpPr>
            <a:spLocks noGrp="1"/>
          </p:cNvSpPr>
          <p:nvPr>
            <p:ph type="ftr" sz="quarter" idx="12"/>
          </p:nvPr>
        </p:nvSpPr>
        <p:spPr/>
        <p:txBody>
          <a:bodyPr/>
          <a:lstStyle/>
          <a:p>
            <a:pPr>
              <a:defRPr/>
            </a:pPr>
            <a:r>
              <a:rPr lang="en-US" smtClean="0"/>
              <a:t>INTOSAI - PSC June  2009</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3698" name="Rectangle 2"/>
          <p:cNvSpPr>
            <a:spLocks noGrp="1" noChangeArrowheads="1"/>
          </p:cNvSpPr>
          <p:nvPr>
            <p:ph type="title"/>
          </p:nvPr>
        </p:nvSpPr>
        <p:spPr/>
        <p:txBody>
          <a:bodyPr/>
          <a:lstStyle/>
          <a:p>
            <a:pPr>
              <a:defRPr/>
            </a:pPr>
            <a:r>
              <a:rPr lang="en-US" dirty="0" smtClean="0"/>
              <a:t>IPSASB Strategic Themes</a:t>
            </a:r>
            <a:endParaRPr lang="en-US" sz="3200" dirty="0"/>
          </a:p>
        </p:txBody>
      </p:sp>
      <p:sp>
        <p:nvSpPr>
          <p:cNvPr id="1053699" name="Rectangle 3"/>
          <p:cNvSpPr>
            <a:spLocks noGrp="1" noChangeArrowheads="1"/>
          </p:cNvSpPr>
          <p:nvPr>
            <p:ph type="body" idx="1"/>
          </p:nvPr>
        </p:nvSpPr>
        <p:spPr/>
        <p:txBody>
          <a:bodyPr/>
          <a:lstStyle/>
          <a:p>
            <a:pPr>
              <a:buFontTx/>
              <a:buChar char="•"/>
              <a:defRPr/>
            </a:pPr>
            <a:r>
              <a:rPr lang="en-US" sz="3200" dirty="0" smtClean="0"/>
              <a:t>Public sector conceptual framework</a:t>
            </a:r>
            <a:endParaRPr lang="en-US" sz="3200" dirty="0"/>
          </a:p>
          <a:p>
            <a:pPr>
              <a:buFontTx/>
              <a:buChar char="•"/>
              <a:defRPr/>
            </a:pPr>
            <a:r>
              <a:rPr lang="en-US" sz="3200" dirty="0" smtClean="0"/>
              <a:t>IFRS Convergence</a:t>
            </a:r>
          </a:p>
          <a:p>
            <a:pPr>
              <a:buFontTx/>
              <a:buChar char="•"/>
              <a:defRPr/>
            </a:pPr>
            <a:r>
              <a:rPr lang="en-US" sz="3200" dirty="0" smtClean="0"/>
              <a:t>Public sector specific projects</a:t>
            </a:r>
            <a:endParaRPr lang="en-US" sz="3200" dirty="0"/>
          </a:p>
          <a:p>
            <a:pPr>
              <a:buFontTx/>
              <a:buChar char="•"/>
              <a:defRPr/>
            </a:pPr>
            <a:r>
              <a:rPr lang="en-US" sz="3200" dirty="0" smtClean="0"/>
              <a:t>Promotion, communications and outreach</a:t>
            </a:r>
            <a:endParaRPr lang="en-US" sz="3200" dirty="0"/>
          </a:p>
        </p:txBody>
      </p:sp>
      <p:sp>
        <p:nvSpPr>
          <p:cNvPr id="19460" name="Date Placeholder 4"/>
          <p:cNvSpPr>
            <a:spLocks noGrp="1"/>
          </p:cNvSpPr>
          <p:nvPr>
            <p:ph type="dt" sz="quarter" idx="10"/>
          </p:nvPr>
        </p:nvSpPr>
        <p:spPr>
          <a:noFill/>
        </p:spPr>
        <p:txBody>
          <a:bodyPr/>
          <a:lstStyle/>
          <a:p>
            <a:r>
              <a:rPr lang="en-US" smtClean="0"/>
              <a:t> </a:t>
            </a:r>
          </a:p>
        </p:txBody>
      </p:sp>
      <p:sp>
        <p:nvSpPr>
          <p:cNvPr id="5" name="Footer Placeholder 4"/>
          <p:cNvSpPr>
            <a:spLocks noGrp="1"/>
          </p:cNvSpPr>
          <p:nvPr>
            <p:ph type="ftr" sz="quarter" idx="12"/>
          </p:nvPr>
        </p:nvSpPr>
        <p:spPr/>
        <p:txBody>
          <a:bodyPr/>
          <a:lstStyle/>
          <a:p>
            <a:pPr>
              <a:defRPr/>
            </a:pPr>
            <a:r>
              <a:rPr lang="en-US" smtClean="0"/>
              <a:t>INTOSAI - PSC June  2009</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990600"/>
            <a:ext cx="7772400" cy="763587"/>
          </a:xfrm>
        </p:spPr>
        <p:txBody>
          <a:bodyPr/>
          <a:lstStyle/>
          <a:p>
            <a:pPr>
              <a:defRPr/>
            </a:pPr>
            <a:r>
              <a:rPr lang="en-US" dirty="0" smtClean="0"/>
              <a:t>Public Sector Conceptual Framework</a:t>
            </a:r>
            <a:endParaRPr lang="en-US" dirty="0"/>
          </a:p>
        </p:txBody>
      </p:sp>
      <p:sp>
        <p:nvSpPr>
          <p:cNvPr id="5" name="Content Placeholder 4"/>
          <p:cNvSpPr>
            <a:spLocks noGrp="1"/>
          </p:cNvSpPr>
          <p:nvPr>
            <p:ph idx="1"/>
          </p:nvPr>
        </p:nvSpPr>
        <p:spPr>
          <a:xfrm>
            <a:off x="762000" y="1676400"/>
            <a:ext cx="7772400" cy="3887787"/>
          </a:xfrm>
        </p:spPr>
        <p:txBody>
          <a:bodyPr/>
          <a:lstStyle/>
          <a:p>
            <a:pPr>
              <a:buFont typeface="Arial" pitchFamily="34" charset="0"/>
              <a:buChar char="•"/>
              <a:defRPr/>
            </a:pPr>
            <a:r>
              <a:rPr lang="en-US" sz="2000" dirty="0" smtClean="0"/>
              <a:t>Series of interrelated papers</a:t>
            </a:r>
          </a:p>
          <a:p>
            <a:pPr>
              <a:buFont typeface="Arial" pitchFamily="34" charset="0"/>
              <a:buChar char="•"/>
              <a:defRPr/>
            </a:pPr>
            <a:r>
              <a:rPr lang="en-US" sz="2000" dirty="0" smtClean="0"/>
              <a:t>Phase 1 Consultation Paper (CP) issued Sept 2008 that addressed:</a:t>
            </a:r>
          </a:p>
          <a:p>
            <a:pPr lvl="1">
              <a:buClr>
                <a:schemeClr val="tx1"/>
              </a:buClr>
              <a:buFont typeface="Times New Roman" pitchFamily="18" charset="0"/>
              <a:buChar char="–"/>
              <a:defRPr/>
            </a:pPr>
            <a:r>
              <a:rPr lang="en-US" sz="1800" dirty="0" smtClean="0"/>
              <a:t>scope of the financial statements</a:t>
            </a:r>
          </a:p>
          <a:p>
            <a:pPr lvl="1">
              <a:buClr>
                <a:schemeClr val="tx1"/>
              </a:buClr>
              <a:buFont typeface="Times New Roman" pitchFamily="18" charset="0"/>
              <a:buChar char="–"/>
              <a:defRPr/>
            </a:pPr>
            <a:r>
              <a:rPr lang="en-US" sz="1800" dirty="0" smtClean="0"/>
              <a:t>objectives &amp; users of general purpose financial statements</a:t>
            </a:r>
          </a:p>
          <a:p>
            <a:pPr lvl="1">
              <a:buClr>
                <a:schemeClr val="tx1"/>
              </a:buClr>
              <a:buFont typeface="Times New Roman" pitchFamily="18" charset="0"/>
              <a:buChar char="–"/>
              <a:defRPr/>
            </a:pPr>
            <a:r>
              <a:rPr lang="en-US" sz="1800" dirty="0" smtClean="0"/>
              <a:t>reporting entity</a:t>
            </a:r>
          </a:p>
          <a:p>
            <a:pPr lvl="1">
              <a:buClr>
                <a:schemeClr val="tx1"/>
              </a:buClr>
              <a:buFont typeface="Times New Roman" pitchFamily="18" charset="0"/>
              <a:buChar char="–"/>
              <a:defRPr/>
            </a:pPr>
            <a:r>
              <a:rPr lang="en-US" sz="1800" dirty="0" smtClean="0"/>
              <a:t>qualitative characteristics of financial information</a:t>
            </a:r>
          </a:p>
          <a:p>
            <a:pPr>
              <a:buFont typeface="Arial" pitchFamily="34" charset="0"/>
              <a:buChar char="•"/>
              <a:defRPr/>
            </a:pPr>
            <a:r>
              <a:rPr lang="en-US" sz="2000" dirty="0" smtClean="0"/>
              <a:t>Phase 2 CP to address:</a:t>
            </a:r>
          </a:p>
          <a:p>
            <a:pPr marL="625475" lvl="1" indent="-292100">
              <a:buClr>
                <a:schemeClr val="tx1"/>
              </a:buClr>
              <a:buFont typeface="Times New Roman" pitchFamily="18" charset="0"/>
              <a:buChar char="–"/>
              <a:defRPr/>
            </a:pPr>
            <a:r>
              <a:rPr lang="en-US" sz="1800" dirty="0" smtClean="0"/>
              <a:t>definition &amp; recognition of elements of financial assets (e.g., assets, liabilities, revenues and expenses)</a:t>
            </a:r>
          </a:p>
          <a:p>
            <a:pPr>
              <a:buFont typeface="Arial" pitchFamily="34" charset="0"/>
              <a:buChar char="•"/>
              <a:defRPr/>
            </a:pPr>
            <a:r>
              <a:rPr lang="en-US" sz="2000" dirty="0" smtClean="0"/>
              <a:t>Phase 3 CP to address the measurement bases consistent with the objectives of financial reporting, the qualitative characteristics of financial information and the recognition criteria </a:t>
            </a:r>
          </a:p>
          <a:p>
            <a:pPr>
              <a:buFont typeface="Arial" pitchFamily="34" charset="0"/>
              <a:buChar char="•"/>
              <a:defRPr/>
            </a:pPr>
            <a:r>
              <a:rPr lang="en-US" sz="2000" dirty="0" smtClean="0"/>
              <a:t>In May 2009, the IPSASB discussed the responses to CP1  as well as preliminary drafts of CP2 and CP3</a:t>
            </a:r>
          </a:p>
          <a:p>
            <a:pPr>
              <a:buFont typeface="Arial" pitchFamily="34" charset="0"/>
              <a:buChar char="•"/>
              <a:defRPr/>
            </a:pPr>
            <a:endParaRPr lang="en-US" sz="2800" dirty="0" smtClean="0"/>
          </a:p>
        </p:txBody>
      </p:sp>
      <p:sp>
        <p:nvSpPr>
          <p:cNvPr id="20484" name="Date Placeholder 2"/>
          <p:cNvSpPr>
            <a:spLocks noGrp="1"/>
          </p:cNvSpPr>
          <p:nvPr>
            <p:ph type="dt" sz="quarter" idx="10"/>
          </p:nvPr>
        </p:nvSpPr>
        <p:spPr>
          <a:noFill/>
        </p:spPr>
        <p:txBody>
          <a:bodyPr/>
          <a:lstStyle/>
          <a:p>
            <a:r>
              <a:rPr lang="en-US" smtClean="0"/>
              <a:t> </a:t>
            </a:r>
            <a:endParaRPr lang="en-US" dirty="0" smtClean="0"/>
          </a:p>
        </p:txBody>
      </p:sp>
      <p:sp>
        <p:nvSpPr>
          <p:cNvPr id="7" name="Footer Placeholder 6"/>
          <p:cNvSpPr>
            <a:spLocks noGrp="1"/>
          </p:cNvSpPr>
          <p:nvPr>
            <p:ph type="ftr" sz="quarter" idx="12"/>
          </p:nvPr>
        </p:nvSpPr>
        <p:spPr/>
        <p:txBody>
          <a:bodyPr/>
          <a:lstStyle/>
          <a:p>
            <a:pPr>
              <a:defRPr/>
            </a:pPr>
            <a:r>
              <a:rPr lang="en-US" smtClean="0"/>
              <a:t>INTOSAI - PSC June  2009</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1066800"/>
            <a:ext cx="7772400" cy="763587"/>
          </a:xfrm>
        </p:spPr>
        <p:txBody>
          <a:bodyPr/>
          <a:lstStyle/>
          <a:p>
            <a:r>
              <a:rPr lang="en-US" dirty="0" smtClean="0"/>
              <a:t>Conceptual Framework (cont’d)</a:t>
            </a:r>
            <a:endParaRPr lang="en-US" dirty="0"/>
          </a:p>
        </p:txBody>
      </p:sp>
      <p:sp>
        <p:nvSpPr>
          <p:cNvPr id="3" name="Content Placeholder 2"/>
          <p:cNvSpPr>
            <a:spLocks noGrp="1"/>
          </p:cNvSpPr>
          <p:nvPr>
            <p:ph idx="1"/>
          </p:nvPr>
        </p:nvSpPr>
        <p:spPr>
          <a:xfrm>
            <a:off x="685800" y="1828800"/>
            <a:ext cx="7772400" cy="3733800"/>
          </a:xfrm>
        </p:spPr>
        <p:txBody>
          <a:bodyPr/>
          <a:lstStyle/>
          <a:p>
            <a:pPr>
              <a:buFont typeface="Arial" pitchFamily="34" charset="0"/>
              <a:buChar char="•"/>
            </a:pPr>
            <a:r>
              <a:rPr lang="en-US" dirty="0" smtClean="0"/>
              <a:t>This is not a convergence project</a:t>
            </a:r>
          </a:p>
          <a:p>
            <a:pPr lvl="1">
              <a:buFont typeface="Times New Roman" pitchFamily="18" charset="0"/>
              <a:buChar char="–"/>
            </a:pPr>
            <a:r>
              <a:rPr lang="en-US" sz="2000" dirty="0" smtClean="0"/>
              <a:t>The IPSASB is not bound by the timetable and principles in the IASB project</a:t>
            </a:r>
          </a:p>
          <a:p>
            <a:pPr>
              <a:buFont typeface="Arial" pitchFamily="34" charset="0"/>
              <a:buChar char="•"/>
            </a:pPr>
            <a:r>
              <a:rPr lang="en-US" dirty="0" smtClean="0"/>
              <a:t>The conceptual framework will help answer questions such as:</a:t>
            </a:r>
          </a:p>
          <a:p>
            <a:pPr marL="684213">
              <a:buClr>
                <a:schemeClr val="tx1"/>
              </a:buClr>
              <a:buFont typeface="Times New Roman" pitchFamily="18" charset="0"/>
              <a:buChar char="–"/>
            </a:pPr>
            <a:r>
              <a:rPr lang="en-US" sz="2000" dirty="0" smtClean="0"/>
              <a:t>Is the recent North American intervention to save GM an investment of the governments?</a:t>
            </a:r>
          </a:p>
          <a:p>
            <a:pPr marL="684213">
              <a:buClr>
                <a:schemeClr val="tx1"/>
              </a:buClr>
              <a:buFont typeface="Times New Roman" pitchFamily="18" charset="0"/>
              <a:buChar char="–"/>
            </a:pPr>
            <a:r>
              <a:rPr lang="en-US" sz="2000" dirty="0" smtClean="0"/>
              <a:t>Is it a public sector entity because of public ownership?</a:t>
            </a:r>
          </a:p>
          <a:p>
            <a:pPr marL="684213">
              <a:buClr>
                <a:schemeClr val="tx1"/>
              </a:buClr>
              <a:buFont typeface="Times New Roman" pitchFamily="18" charset="0"/>
              <a:buChar char="–"/>
            </a:pPr>
            <a:r>
              <a:rPr lang="en-US" sz="2000" dirty="0" smtClean="0"/>
              <a:t>Is it something else?</a:t>
            </a:r>
          </a:p>
          <a:p>
            <a:pPr marL="684213">
              <a:buClr>
                <a:schemeClr val="tx1"/>
              </a:buClr>
              <a:buFont typeface="Times New Roman" pitchFamily="18" charset="0"/>
              <a:buChar char="–"/>
            </a:pPr>
            <a:r>
              <a:rPr lang="en-US" sz="2000" dirty="0" smtClean="0"/>
              <a:t>If it belongs on the relevant governments’ books on what basis and at what amount should it be measured?</a:t>
            </a:r>
            <a:endParaRPr lang="en-US" sz="2000" dirty="0"/>
          </a:p>
        </p:txBody>
      </p:sp>
      <p:sp>
        <p:nvSpPr>
          <p:cNvPr id="4" name="Date Placeholder 3"/>
          <p:cNvSpPr>
            <a:spLocks noGrp="1"/>
          </p:cNvSpPr>
          <p:nvPr>
            <p:ph type="dt" sz="half" idx="10"/>
          </p:nvPr>
        </p:nvSpPr>
        <p:spPr/>
        <p:txBody>
          <a:bodyPr/>
          <a:lstStyle/>
          <a:p>
            <a:pPr>
              <a:defRPr/>
            </a:pPr>
            <a:r>
              <a:rPr lang="en-US" smtClean="0"/>
              <a:t> </a:t>
            </a:r>
            <a:endParaRPr lang="en-US"/>
          </a:p>
        </p:txBody>
      </p:sp>
      <p:sp>
        <p:nvSpPr>
          <p:cNvPr id="5" name="Footer Placeholder 4"/>
          <p:cNvSpPr>
            <a:spLocks noGrp="1"/>
          </p:cNvSpPr>
          <p:nvPr>
            <p:ph type="ftr" sz="quarter" idx="12"/>
          </p:nvPr>
        </p:nvSpPr>
        <p:spPr/>
        <p:txBody>
          <a:bodyPr/>
          <a:lstStyle/>
          <a:p>
            <a:pPr>
              <a:defRPr/>
            </a:pPr>
            <a:r>
              <a:rPr lang="en-US" smtClean="0"/>
              <a:t>INTOSAI - PSC June  2009</a:t>
            </a: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914400"/>
            <a:ext cx="7772400" cy="763587"/>
          </a:xfrm>
        </p:spPr>
        <p:txBody>
          <a:bodyPr/>
          <a:lstStyle/>
          <a:p>
            <a:pPr>
              <a:defRPr/>
            </a:pPr>
            <a:r>
              <a:rPr lang="en-US" dirty="0" smtClean="0"/>
              <a:t>IFRS Convergence</a:t>
            </a:r>
            <a:endParaRPr lang="en-US" dirty="0"/>
          </a:p>
        </p:txBody>
      </p:sp>
      <p:sp>
        <p:nvSpPr>
          <p:cNvPr id="5" name="Content Placeholder 4"/>
          <p:cNvSpPr>
            <a:spLocks noGrp="1"/>
          </p:cNvSpPr>
          <p:nvPr>
            <p:ph idx="1"/>
          </p:nvPr>
        </p:nvSpPr>
        <p:spPr>
          <a:xfrm>
            <a:off x="762000" y="1600200"/>
            <a:ext cx="7772400" cy="4191000"/>
          </a:xfrm>
        </p:spPr>
        <p:txBody>
          <a:bodyPr/>
          <a:lstStyle/>
          <a:p>
            <a:pPr>
              <a:buFont typeface="Arial" pitchFamily="34" charset="0"/>
              <a:buChar char="•"/>
              <a:defRPr/>
            </a:pPr>
            <a:r>
              <a:rPr lang="en-US" sz="3200" dirty="0" smtClean="0"/>
              <a:t>Target date December 31, 2009 for IFRS as at December 31, 2008</a:t>
            </a:r>
          </a:p>
          <a:p>
            <a:pPr>
              <a:buFont typeface="Arial" pitchFamily="34" charset="0"/>
              <a:buChar char="•"/>
              <a:defRPr/>
            </a:pPr>
            <a:r>
              <a:rPr lang="en-US" sz="3200" dirty="0" smtClean="0"/>
              <a:t>Major projects to be completed:</a:t>
            </a:r>
            <a:r>
              <a:rPr lang="en-US" sz="3600" dirty="0" smtClean="0"/>
              <a:t>	</a:t>
            </a:r>
          </a:p>
          <a:p>
            <a:pPr lvl="1">
              <a:buFont typeface="Times New Roman" pitchFamily="18" charset="0"/>
              <a:buChar char="–"/>
              <a:defRPr/>
            </a:pPr>
            <a:r>
              <a:rPr lang="en-US" sz="2400" dirty="0" smtClean="0"/>
              <a:t>Financial instruments</a:t>
            </a:r>
          </a:p>
          <a:p>
            <a:pPr lvl="1">
              <a:buFont typeface="Times New Roman" pitchFamily="18" charset="0"/>
              <a:buChar char="–"/>
              <a:defRPr/>
            </a:pPr>
            <a:r>
              <a:rPr lang="en-US" sz="2400" dirty="0" smtClean="0"/>
              <a:t>Intangible assets</a:t>
            </a:r>
          </a:p>
          <a:p>
            <a:pPr lvl="1">
              <a:buFont typeface="Times New Roman" pitchFamily="18" charset="0"/>
              <a:buChar char="–"/>
              <a:defRPr/>
            </a:pPr>
            <a:r>
              <a:rPr lang="en-US" sz="2400" dirty="0" smtClean="0"/>
              <a:t>Entity combinations</a:t>
            </a:r>
          </a:p>
          <a:p>
            <a:pPr lvl="1">
              <a:buFont typeface="Times New Roman" pitchFamily="18" charset="0"/>
              <a:buChar char="–"/>
              <a:defRPr/>
            </a:pPr>
            <a:r>
              <a:rPr lang="en-US" sz="2400" dirty="0" smtClean="0"/>
              <a:t>Agriculture</a:t>
            </a:r>
          </a:p>
          <a:p>
            <a:pPr>
              <a:buFont typeface="Arial" pitchFamily="34" charset="0"/>
              <a:buChar char="•"/>
              <a:defRPr/>
            </a:pPr>
            <a:r>
              <a:rPr lang="en-US" sz="3200" dirty="0" smtClean="0"/>
              <a:t>Renewed focus on regular liaison with IASB (Chair, Vice-Chair, Public Member)</a:t>
            </a:r>
            <a:endParaRPr lang="en-US" sz="3200" dirty="0"/>
          </a:p>
        </p:txBody>
      </p:sp>
      <p:sp>
        <p:nvSpPr>
          <p:cNvPr id="22532" name="Date Placeholder 2"/>
          <p:cNvSpPr>
            <a:spLocks noGrp="1"/>
          </p:cNvSpPr>
          <p:nvPr>
            <p:ph type="dt" sz="quarter" idx="10"/>
          </p:nvPr>
        </p:nvSpPr>
        <p:spPr>
          <a:noFill/>
        </p:spPr>
        <p:txBody>
          <a:bodyPr/>
          <a:lstStyle/>
          <a:p>
            <a:r>
              <a:rPr lang="en-US" smtClean="0"/>
              <a:t> </a:t>
            </a:r>
            <a:endParaRPr lang="en-US" dirty="0" smtClean="0"/>
          </a:p>
        </p:txBody>
      </p:sp>
      <p:sp>
        <p:nvSpPr>
          <p:cNvPr id="6" name="Footer Placeholder 5"/>
          <p:cNvSpPr>
            <a:spLocks noGrp="1"/>
          </p:cNvSpPr>
          <p:nvPr>
            <p:ph type="ftr" sz="quarter" idx="12"/>
          </p:nvPr>
        </p:nvSpPr>
        <p:spPr/>
        <p:txBody>
          <a:bodyPr/>
          <a:lstStyle/>
          <a:p>
            <a:pPr>
              <a:defRPr/>
            </a:pPr>
            <a:r>
              <a:rPr lang="en-US" smtClean="0"/>
              <a:t>INTOSAI - PSC June  2009</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 of Session</a:t>
            </a:r>
            <a:endParaRPr lang="en-US" dirty="0"/>
          </a:p>
        </p:txBody>
      </p:sp>
      <p:sp>
        <p:nvSpPr>
          <p:cNvPr id="3" name="Content Placeholder 2"/>
          <p:cNvSpPr>
            <a:spLocks noGrp="1"/>
          </p:cNvSpPr>
          <p:nvPr>
            <p:ph idx="1"/>
          </p:nvPr>
        </p:nvSpPr>
        <p:spPr/>
        <p:txBody>
          <a:bodyPr/>
          <a:lstStyle/>
          <a:p>
            <a:pPr>
              <a:buFont typeface="Arial" pitchFamily="34" charset="0"/>
              <a:buChar char="•"/>
            </a:pPr>
            <a:r>
              <a:rPr lang="en-US" dirty="0" smtClean="0"/>
              <a:t>Introduce IFAC and IPSASB</a:t>
            </a:r>
          </a:p>
          <a:p>
            <a:pPr>
              <a:buFont typeface="Arial" pitchFamily="34" charset="0"/>
              <a:buChar char="•"/>
            </a:pPr>
            <a:r>
              <a:rPr lang="en-US" dirty="0" smtClean="0"/>
              <a:t>Discuss IPSASB’s mission and strategic themes</a:t>
            </a:r>
          </a:p>
          <a:p>
            <a:pPr>
              <a:buFont typeface="Arial" pitchFamily="34" charset="0"/>
              <a:buChar char="•"/>
            </a:pPr>
            <a:r>
              <a:rPr lang="en-US" dirty="0" smtClean="0"/>
              <a:t>Provide an overview of various projects under way </a:t>
            </a:r>
            <a:r>
              <a:rPr lang="en-US" smtClean="0"/>
              <a:t>and planned </a:t>
            </a:r>
            <a:endParaRPr lang="en-US" dirty="0" smtClean="0"/>
          </a:p>
          <a:p>
            <a:pPr>
              <a:buFont typeface="Arial" pitchFamily="34" charset="0"/>
              <a:buChar char="•"/>
            </a:pPr>
            <a:r>
              <a:rPr lang="en-US" dirty="0" smtClean="0"/>
              <a:t>Q &amp; A</a:t>
            </a:r>
            <a:endParaRPr lang="en-US" dirty="0"/>
          </a:p>
        </p:txBody>
      </p:sp>
      <p:sp>
        <p:nvSpPr>
          <p:cNvPr id="4" name="Date Placeholder 3"/>
          <p:cNvSpPr>
            <a:spLocks noGrp="1"/>
          </p:cNvSpPr>
          <p:nvPr>
            <p:ph type="dt" sz="half" idx="10"/>
          </p:nvPr>
        </p:nvSpPr>
        <p:spPr/>
        <p:txBody>
          <a:bodyPr/>
          <a:lstStyle/>
          <a:p>
            <a:pPr>
              <a:defRPr/>
            </a:pPr>
            <a:r>
              <a:rPr lang="en-US" smtClean="0"/>
              <a:t> </a:t>
            </a:r>
            <a:endParaRPr lang="en-US"/>
          </a:p>
        </p:txBody>
      </p:sp>
      <p:sp>
        <p:nvSpPr>
          <p:cNvPr id="5" name="Footer Placeholder 4"/>
          <p:cNvSpPr>
            <a:spLocks noGrp="1"/>
          </p:cNvSpPr>
          <p:nvPr>
            <p:ph type="ftr" sz="quarter" idx="12"/>
          </p:nvPr>
        </p:nvSpPr>
        <p:spPr/>
        <p:txBody>
          <a:bodyPr/>
          <a:lstStyle/>
          <a:p>
            <a:pPr>
              <a:defRPr/>
            </a:pPr>
            <a:r>
              <a:rPr lang="en-US" smtClean="0"/>
              <a:t>INTOSAI - PSC June  2009</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IFRS Convergence EDs Approved</a:t>
            </a:r>
            <a:endParaRPr lang="en-US" sz="3200" dirty="0"/>
          </a:p>
        </p:txBody>
      </p:sp>
      <p:sp>
        <p:nvSpPr>
          <p:cNvPr id="3" name="Content Placeholder 2"/>
          <p:cNvSpPr>
            <a:spLocks noGrp="1"/>
          </p:cNvSpPr>
          <p:nvPr>
            <p:ph idx="1"/>
          </p:nvPr>
        </p:nvSpPr>
        <p:spPr>
          <a:xfrm>
            <a:off x="762000" y="1981200"/>
            <a:ext cx="7772400" cy="3733800"/>
          </a:xfrm>
        </p:spPr>
        <p:txBody>
          <a:bodyPr/>
          <a:lstStyle/>
          <a:p>
            <a:pPr>
              <a:buFont typeface="Arial" pitchFamily="34" charset="0"/>
              <a:buChar char="•"/>
            </a:pPr>
            <a:r>
              <a:rPr lang="en-US" dirty="0" smtClean="0"/>
              <a:t>Four Exposure Drafts (EDs) were approved at IPSASB’s February 2009 meeting:</a:t>
            </a:r>
          </a:p>
          <a:p>
            <a:pPr marL="568325">
              <a:buClr>
                <a:schemeClr val="tx1"/>
              </a:buClr>
              <a:buFont typeface="Times New Roman" pitchFamily="18" charset="0"/>
              <a:buChar char="–"/>
            </a:pPr>
            <a:r>
              <a:rPr lang="en-US" dirty="0" smtClean="0"/>
              <a:t>ED 36 – </a:t>
            </a:r>
            <a:r>
              <a:rPr lang="en-US" i="1" dirty="0" smtClean="0"/>
              <a:t>Agriculture (IAS  41)</a:t>
            </a:r>
          </a:p>
          <a:p>
            <a:pPr marL="568325">
              <a:buClr>
                <a:schemeClr val="tx1"/>
              </a:buClr>
              <a:buFont typeface="Times New Roman" pitchFamily="18" charset="0"/>
              <a:buChar char="–"/>
            </a:pPr>
            <a:r>
              <a:rPr lang="en-US" dirty="0" smtClean="0"/>
              <a:t>ED 37 – </a:t>
            </a:r>
            <a:r>
              <a:rPr lang="en-US" i="1" dirty="0" smtClean="0"/>
              <a:t>Financial Instruments: Presentation (IAS 32)</a:t>
            </a:r>
          </a:p>
          <a:p>
            <a:pPr marL="568325">
              <a:buClr>
                <a:schemeClr val="tx1"/>
              </a:buClr>
              <a:buFont typeface="Times New Roman" pitchFamily="18" charset="0"/>
              <a:buChar char="–"/>
            </a:pPr>
            <a:r>
              <a:rPr lang="en-US" dirty="0" smtClean="0"/>
              <a:t>ED 38 – </a:t>
            </a:r>
            <a:r>
              <a:rPr lang="en-US" i="1" dirty="0" smtClean="0"/>
              <a:t>Financial Instruments: Recognition and Measurement (IAS 39)</a:t>
            </a:r>
          </a:p>
          <a:p>
            <a:pPr marL="568325">
              <a:buClr>
                <a:schemeClr val="tx1"/>
              </a:buClr>
              <a:buFont typeface="Times New Roman" pitchFamily="18" charset="0"/>
              <a:buChar char="–"/>
            </a:pPr>
            <a:r>
              <a:rPr lang="en-US" dirty="0" smtClean="0"/>
              <a:t>ED 39 – </a:t>
            </a:r>
            <a:r>
              <a:rPr lang="en-US" i="1" dirty="0" smtClean="0"/>
              <a:t>Financial Instruments: Disclosures (IFRS 7)</a:t>
            </a:r>
          </a:p>
          <a:p>
            <a:pPr marL="568325">
              <a:buClr>
                <a:schemeClr val="tx1"/>
              </a:buClr>
              <a:buFont typeface="Times New Roman" pitchFamily="18" charset="0"/>
              <a:buChar char="–"/>
            </a:pPr>
            <a:endParaRPr lang="en-US" dirty="0"/>
          </a:p>
        </p:txBody>
      </p:sp>
      <p:sp>
        <p:nvSpPr>
          <p:cNvPr id="4" name="Date Placeholder 3"/>
          <p:cNvSpPr>
            <a:spLocks noGrp="1"/>
          </p:cNvSpPr>
          <p:nvPr>
            <p:ph type="dt" sz="half" idx="10"/>
          </p:nvPr>
        </p:nvSpPr>
        <p:spPr/>
        <p:txBody>
          <a:bodyPr/>
          <a:lstStyle/>
          <a:p>
            <a:pPr>
              <a:defRPr/>
            </a:pPr>
            <a:r>
              <a:rPr lang="en-US" smtClean="0"/>
              <a:t> </a:t>
            </a:r>
            <a:endParaRPr lang="en-US"/>
          </a:p>
        </p:txBody>
      </p:sp>
      <p:sp>
        <p:nvSpPr>
          <p:cNvPr id="5" name="Footer Placeholder 4"/>
          <p:cNvSpPr>
            <a:spLocks noGrp="1"/>
          </p:cNvSpPr>
          <p:nvPr>
            <p:ph type="ftr" sz="quarter" idx="12"/>
          </p:nvPr>
        </p:nvSpPr>
        <p:spPr/>
        <p:txBody>
          <a:bodyPr/>
          <a:lstStyle/>
          <a:p>
            <a:pPr>
              <a:defRPr/>
            </a:pPr>
            <a:r>
              <a:rPr lang="en-US" smtClean="0"/>
              <a:t>INTOSAI - PSC June  2009</a:t>
            </a: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143000"/>
            <a:ext cx="7772400" cy="763587"/>
          </a:xfrm>
        </p:spPr>
        <p:txBody>
          <a:bodyPr/>
          <a:lstStyle/>
          <a:p>
            <a:r>
              <a:rPr lang="en-US" dirty="0" smtClean="0"/>
              <a:t>IFRS Convergence EDs Approved </a:t>
            </a:r>
            <a:r>
              <a:rPr lang="en-US" sz="2800" dirty="0" smtClean="0"/>
              <a:t>(cont’d)</a:t>
            </a:r>
            <a:endParaRPr lang="en-US" sz="2800" dirty="0"/>
          </a:p>
        </p:txBody>
      </p:sp>
      <p:sp>
        <p:nvSpPr>
          <p:cNvPr id="3" name="Content Placeholder 2"/>
          <p:cNvSpPr>
            <a:spLocks noGrp="1"/>
          </p:cNvSpPr>
          <p:nvPr>
            <p:ph idx="1"/>
          </p:nvPr>
        </p:nvSpPr>
        <p:spPr/>
        <p:txBody>
          <a:bodyPr/>
          <a:lstStyle/>
          <a:p>
            <a:pPr>
              <a:buFont typeface="Arial" pitchFamily="34" charset="0"/>
              <a:buChar char="•"/>
            </a:pPr>
            <a:r>
              <a:rPr lang="en-US" dirty="0" smtClean="0"/>
              <a:t>Two EDs were approved out-of-session and issued in May:</a:t>
            </a:r>
          </a:p>
          <a:p>
            <a:pPr marL="568325">
              <a:buClr>
                <a:schemeClr val="tx1"/>
              </a:buClr>
              <a:buFont typeface="Times New Roman" pitchFamily="18" charset="0"/>
              <a:buChar char="–"/>
            </a:pPr>
            <a:r>
              <a:rPr lang="en-US" dirty="0" smtClean="0"/>
              <a:t>ED 40 – </a:t>
            </a:r>
            <a:r>
              <a:rPr lang="en-US" i="1" dirty="0" smtClean="0"/>
              <a:t>Intangible Assets (IAS 38)</a:t>
            </a:r>
          </a:p>
          <a:p>
            <a:pPr marL="568325">
              <a:buClr>
                <a:schemeClr val="tx1"/>
              </a:buClr>
              <a:buFont typeface="Times New Roman" pitchFamily="18" charset="0"/>
              <a:buChar char="–"/>
            </a:pPr>
            <a:r>
              <a:rPr lang="en-US" dirty="0" smtClean="0"/>
              <a:t>ED 41 – </a:t>
            </a:r>
            <a:r>
              <a:rPr lang="en-US" i="1" dirty="0" smtClean="0"/>
              <a:t>Entity Combinations from Exchange Transactions (IFRS 3)</a:t>
            </a:r>
          </a:p>
          <a:p>
            <a:pPr marL="568325">
              <a:buClr>
                <a:schemeClr val="tx1"/>
              </a:buClr>
            </a:pPr>
            <a:endParaRPr lang="en-US" i="1" dirty="0" smtClean="0"/>
          </a:p>
          <a:p>
            <a:pPr marL="0" indent="0"/>
            <a:r>
              <a:rPr lang="en-US" sz="2400" dirty="0" smtClean="0">
                <a:solidFill>
                  <a:srgbClr val="FFC000"/>
                </a:solidFill>
              </a:rPr>
              <a:t>All the EDs are available at: http://www.ifac.org/PublicSector/ExposureDrafts.php</a:t>
            </a:r>
          </a:p>
          <a:p>
            <a:endParaRPr lang="en-US" dirty="0"/>
          </a:p>
        </p:txBody>
      </p:sp>
      <p:sp>
        <p:nvSpPr>
          <p:cNvPr id="4" name="Date Placeholder 3"/>
          <p:cNvSpPr>
            <a:spLocks noGrp="1"/>
          </p:cNvSpPr>
          <p:nvPr>
            <p:ph type="dt" sz="half" idx="10"/>
          </p:nvPr>
        </p:nvSpPr>
        <p:spPr/>
        <p:txBody>
          <a:bodyPr/>
          <a:lstStyle/>
          <a:p>
            <a:pPr>
              <a:defRPr/>
            </a:pPr>
            <a:r>
              <a:rPr lang="en-US" smtClean="0"/>
              <a:t> </a:t>
            </a:r>
            <a:endParaRPr lang="en-US"/>
          </a:p>
        </p:txBody>
      </p:sp>
      <p:sp>
        <p:nvSpPr>
          <p:cNvPr id="5" name="Footer Placeholder 4"/>
          <p:cNvSpPr>
            <a:spLocks noGrp="1"/>
          </p:cNvSpPr>
          <p:nvPr>
            <p:ph type="ftr" sz="quarter" idx="12"/>
          </p:nvPr>
        </p:nvSpPr>
        <p:spPr/>
        <p:txBody>
          <a:bodyPr/>
          <a:lstStyle/>
          <a:p>
            <a:pPr>
              <a:defRPr/>
            </a:pPr>
            <a:r>
              <a:rPr lang="en-US" smtClean="0"/>
              <a:t>INTOSAI - PSC June  2009</a:t>
            </a:r>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1066800"/>
            <a:ext cx="7772400" cy="763587"/>
          </a:xfrm>
        </p:spPr>
        <p:txBody>
          <a:bodyPr/>
          <a:lstStyle/>
          <a:p>
            <a:r>
              <a:rPr lang="en-US" dirty="0" smtClean="0"/>
              <a:t>Financial Instruments</a:t>
            </a:r>
            <a:endParaRPr lang="en-US" dirty="0"/>
          </a:p>
        </p:txBody>
      </p:sp>
      <p:sp>
        <p:nvSpPr>
          <p:cNvPr id="3" name="Content Placeholder 2"/>
          <p:cNvSpPr>
            <a:spLocks noGrp="1"/>
          </p:cNvSpPr>
          <p:nvPr>
            <p:ph idx="1"/>
          </p:nvPr>
        </p:nvSpPr>
        <p:spPr>
          <a:xfrm>
            <a:off x="685800" y="1752600"/>
            <a:ext cx="7772400" cy="3733800"/>
          </a:xfrm>
        </p:spPr>
        <p:txBody>
          <a:bodyPr/>
          <a:lstStyle/>
          <a:p>
            <a:pPr>
              <a:buFont typeface="Arial" pitchFamily="34" charset="0"/>
              <a:buChar char="•"/>
            </a:pPr>
            <a:r>
              <a:rPr lang="en-US" sz="2400" dirty="0" smtClean="0"/>
              <a:t>The IPSASB’s quick response in converging these standards recognizes the important public sector role in addressing the global economic crisis</a:t>
            </a:r>
          </a:p>
          <a:p>
            <a:pPr>
              <a:buFont typeface="Arial" pitchFamily="34" charset="0"/>
              <a:buChar char="•"/>
            </a:pPr>
            <a:r>
              <a:rPr lang="en-US" sz="2400" dirty="0" smtClean="0"/>
              <a:t>Convergence with IFRS 7, IAS 32 and IAS 39</a:t>
            </a:r>
          </a:p>
          <a:p>
            <a:pPr lvl="1">
              <a:buFont typeface="Times New Roman" pitchFamily="18" charset="0"/>
              <a:buChar char="–"/>
            </a:pPr>
            <a:r>
              <a:rPr lang="en-US" sz="2000" dirty="0" smtClean="0"/>
              <a:t>Changes made only to address specific public sector issues (e.g., in ED 39, additional disclosures proposed for concessionary loans)</a:t>
            </a:r>
          </a:p>
          <a:p>
            <a:pPr marL="285750" lvl="1">
              <a:buClr>
                <a:srgbClr val="FFC000"/>
              </a:buClr>
              <a:buFont typeface="Arial" pitchFamily="34" charset="0"/>
              <a:buChar char="•"/>
            </a:pPr>
            <a:r>
              <a:rPr lang="en-US" sz="2400" dirty="0" smtClean="0"/>
              <a:t>The IPSASB has just issued  a press release indicating it will proceed with developing these standards – any changes made by the IASB will be addressed in due course</a:t>
            </a:r>
          </a:p>
          <a:p>
            <a:pPr marL="285750" lvl="1">
              <a:buClr>
                <a:srgbClr val="FFC000"/>
              </a:buClr>
              <a:buFont typeface="Arial" pitchFamily="34" charset="0"/>
              <a:buChar char="•"/>
            </a:pPr>
            <a:r>
              <a:rPr lang="en-US" sz="2400" dirty="0" smtClean="0"/>
              <a:t>ED response date: </a:t>
            </a:r>
            <a:r>
              <a:rPr lang="en-US" sz="2400" dirty="0" smtClean="0">
                <a:solidFill>
                  <a:srgbClr val="FFC000"/>
                </a:solidFill>
              </a:rPr>
              <a:t>July 31, 2009</a:t>
            </a:r>
          </a:p>
          <a:p>
            <a:pPr marL="285750" lvl="1">
              <a:buClr>
                <a:srgbClr val="FFC000"/>
              </a:buClr>
              <a:buFont typeface="Arial" pitchFamily="34" charset="0"/>
              <a:buChar char="•"/>
            </a:pPr>
            <a:r>
              <a:rPr lang="en-US" sz="2400" dirty="0" smtClean="0"/>
              <a:t>Staff contact: </a:t>
            </a:r>
            <a:r>
              <a:rPr lang="en-US" sz="2400" dirty="0" smtClean="0">
                <a:hlinkClick r:id="rId2"/>
              </a:rPr>
              <a:t>johnstanford@ifac.org</a:t>
            </a:r>
            <a:r>
              <a:rPr lang="en-US" sz="2400" dirty="0" smtClean="0"/>
              <a:t> </a:t>
            </a:r>
          </a:p>
          <a:p>
            <a:pPr lvl="1">
              <a:buFont typeface="Arial" pitchFamily="34" charset="0"/>
              <a:buChar char="•"/>
            </a:pPr>
            <a:endParaRPr lang="en-US" dirty="0"/>
          </a:p>
        </p:txBody>
      </p:sp>
      <p:sp>
        <p:nvSpPr>
          <p:cNvPr id="4" name="Date Placeholder 3"/>
          <p:cNvSpPr>
            <a:spLocks noGrp="1"/>
          </p:cNvSpPr>
          <p:nvPr>
            <p:ph type="dt" sz="half" idx="10"/>
          </p:nvPr>
        </p:nvSpPr>
        <p:spPr/>
        <p:txBody>
          <a:bodyPr/>
          <a:lstStyle/>
          <a:p>
            <a:pPr>
              <a:defRPr/>
            </a:pPr>
            <a:r>
              <a:rPr lang="en-US" smtClean="0"/>
              <a:t> </a:t>
            </a:r>
            <a:endParaRPr lang="en-US"/>
          </a:p>
        </p:txBody>
      </p:sp>
      <p:sp>
        <p:nvSpPr>
          <p:cNvPr id="5" name="Footer Placeholder 4"/>
          <p:cNvSpPr>
            <a:spLocks noGrp="1"/>
          </p:cNvSpPr>
          <p:nvPr>
            <p:ph type="ftr" sz="quarter" idx="12"/>
          </p:nvPr>
        </p:nvSpPr>
        <p:spPr/>
        <p:txBody>
          <a:bodyPr/>
          <a:lstStyle/>
          <a:p>
            <a:pPr>
              <a:defRPr/>
            </a:pPr>
            <a:r>
              <a:rPr lang="en-US" smtClean="0"/>
              <a:t>INTOSAI - PSC June  2009</a:t>
            </a: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Agriculture</a:t>
            </a:r>
            <a:endParaRPr lang="en-US" dirty="0"/>
          </a:p>
        </p:txBody>
      </p:sp>
      <p:sp>
        <p:nvSpPr>
          <p:cNvPr id="3" name="Content Placeholder 2"/>
          <p:cNvSpPr>
            <a:spLocks noGrp="1"/>
          </p:cNvSpPr>
          <p:nvPr>
            <p:ph idx="1"/>
          </p:nvPr>
        </p:nvSpPr>
        <p:spPr/>
        <p:txBody>
          <a:bodyPr/>
          <a:lstStyle/>
          <a:p>
            <a:pPr>
              <a:buFont typeface="Arial" pitchFamily="34" charset="0"/>
              <a:buChar char="•"/>
            </a:pPr>
            <a:r>
              <a:rPr lang="en-US" dirty="0" smtClean="0"/>
              <a:t>IAS 41 convergence</a:t>
            </a:r>
          </a:p>
          <a:p>
            <a:pPr lvl="1">
              <a:buFont typeface="Times New Roman" pitchFamily="18" charset="0"/>
              <a:buChar char="–"/>
            </a:pPr>
            <a:r>
              <a:rPr lang="en-US" dirty="0" smtClean="0"/>
              <a:t>Minor changes in terminology</a:t>
            </a:r>
          </a:p>
          <a:p>
            <a:pPr lvl="1">
              <a:buFont typeface="Times New Roman" pitchFamily="18" charset="0"/>
              <a:buChar char="–"/>
            </a:pPr>
            <a:r>
              <a:rPr lang="en-US" dirty="0" smtClean="0"/>
              <a:t>Inclusion of non-exchange transactions</a:t>
            </a:r>
          </a:p>
          <a:p>
            <a:pPr lvl="1">
              <a:buFont typeface="Times New Roman" pitchFamily="18" charset="0"/>
              <a:buChar char="–"/>
            </a:pPr>
            <a:r>
              <a:rPr lang="en-US" dirty="0" smtClean="0"/>
              <a:t>Scope excludes biological assets held for the supply of services</a:t>
            </a:r>
          </a:p>
          <a:p>
            <a:pPr>
              <a:buFont typeface="Arial" pitchFamily="34" charset="0"/>
              <a:buChar char="•"/>
            </a:pPr>
            <a:r>
              <a:rPr lang="en-US" dirty="0" smtClean="0"/>
              <a:t>ED response date:  </a:t>
            </a:r>
            <a:r>
              <a:rPr lang="en-US" dirty="0" smtClean="0">
                <a:solidFill>
                  <a:srgbClr val="FFC000"/>
                </a:solidFill>
              </a:rPr>
              <a:t>June 30, 2009</a:t>
            </a:r>
            <a:endParaRPr lang="en-US" sz="2400" dirty="0" smtClean="0">
              <a:solidFill>
                <a:srgbClr val="FFC000"/>
              </a:solidFill>
            </a:endParaRPr>
          </a:p>
          <a:p>
            <a:pPr>
              <a:buFont typeface="Arial" pitchFamily="34" charset="0"/>
              <a:buChar char="•"/>
            </a:pPr>
            <a:r>
              <a:rPr lang="en-US" dirty="0" smtClean="0"/>
              <a:t>Staff contact: </a:t>
            </a:r>
            <a:r>
              <a:rPr lang="en-US" dirty="0" smtClean="0">
                <a:hlinkClick r:id="rId2"/>
              </a:rPr>
              <a:t>johnstanford@ifac.org</a:t>
            </a:r>
            <a:r>
              <a:rPr lang="en-US" dirty="0" smtClean="0"/>
              <a:t> </a:t>
            </a:r>
          </a:p>
          <a:p>
            <a:endParaRPr lang="en-US" dirty="0"/>
          </a:p>
        </p:txBody>
      </p:sp>
      <p:sp>
        <p:nvSpPr>
          <p:cNvPr id="4" name="Date Placeholder 3"/>
          <p:cNvSpPr>
            <a:spLocks noGrp="1"/>
          </p:cNvSpPr>
          <p:nvPr>
            <p:ph type="dt" sz="half" idx="10"/>
          </p:nvPr>
        </p:nvSpPr>
        <p:spPr/>
        <p:txBody>
          <a:bodyPr/>
          <a:lstStyle/>
          <a:p>
            <a:pPr>
              <a:defRPr/>
            </a:pPr>
            <a:r>
              <a:rPr lang="en-US" smtClean="0"/>
              <a:t> </a:t>
            </a:r>
            <a:endParaRPr lang="en-US"/>
          </a:p>
        </p:txBody>
      </p:sp>
      <p:sp>
        <p:nvSpPr>
          <p:cNvPr id="5" name="Footer Placeholder 4"/>
          <p:cNvSpPr>
            <a:spLocks noGrp="1"/>
          </p:cNvSpPr>
          <p:nvPr>
            <p:ph type="ftr" sz="quarter" idx="12"/>
          </p:nvPr>
        </p:nvSpPr>
        <p:spPr/>
        <p:txBody>
          <a:bodyPr/>
          <a:lstStyle/>
          <a:p>
            <a:pPr>
              <a:defRPr/>
            </a:pPr>
            <a:r>
              <a:rPr lang="en-US" smtClean="0"/>
              <a:t>INTOSAI - PSC June  2009</a:t>
            </a:r>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Intangible Assets</a:t>
            </a:r>
            <a:endParaRPr lang="en-US" dirty="0"/>
          </a:p>
        </p:txBody>
      </p:sp>
      <p:sp>
        <p:nvSpPr>
          <p:cNvPr id="3" name="Content Placeholder 2"/>
          <p:cNvSpPr>
            <a:spLocks noGrp="1"/>
          </p:cNvSpPr>
          <p:nvPr>
            <p:ph idx="1"/>
          </p:nvPr>
        </p:nvSpPr>
        <p:spPr/>
        <p:txBody>
          <a:bodyPr/>
          <a:lstStyle/>
          <a:p>
            <a:pPr>
              <a:buFont typeface="Arial" pitchFamily="34" charset="0"/>
              <a:buChar char="•"/>
            </a:pPr>
            <a:r>
              <a:rPr lang="en-US" dirty="0" smtClean="0"/>
              <a:t>IAS 38 convergence</a:t>
            </a:r>
          </a:p>
          <a:p>
            <a:pPr lvl="1">
              <a:buFont typeface="Times New Roman" pitchFamily="18" charset="0"/>
              <a:buChar char="–"/>
            </a:pPr>
            <a:r>
              <a:rPr lang="en-US" dirty="0" smtClean="0"/>
              <a:t>Incorporates SIC-32 guidance for web site costs</a:t>
            </a:r>
          </a:p>
          <a:p>
            <a:pPr lvl="1">
              <a:buFont typeface="Times New Roman" pitchFamily="18" charset="0"/>
              <a:buChar char="–"/>
            </a:pPr>
            <a:r>
              <a:rPr lang="en-US" dirty="0" smtClean="0"/>
              <a:t>Does not address powers to grant rights and to tax</a:t>
            </a:r>
          </a:p>
          <a:p>
            <a:pPr>
              <a:buFont typeface="Arial" pitchFamily="34" charset="0"/>
              <a:buChar char="•"/>
            </a:pPr>
            <a:r>
              <a:rPr lang="en-US" dirty="0" smtClean="0"/>
              <a:t>ED response date: </a:t>
            </a:r>
            <a:r>
              <a:rPr lang="en-US" dirty="0" smtClean="0">
                <a:solidFill>
                  <a:srgbClr val="FFC000"/>
                </a:solidFill>
              </a:rPr>
              <a:t>August 15, 2009</a:t>
            </a:r>
          </a:p>
          <a:p>
            <a:pPr>
              <a:buFont typeface="Arial" pitchFamily="34" charset="0"/>
              <a:buChar char="•"/>
            </a:pPr>
            <a:r>
              <a:rPr lang="en-US" dirty="0" smtClean="0"/>
              <a:t>Staff contact: </a:t>
            </a:r>
            <a:r>
              <a:rPr lang="en-US" dirty="0" smtClean="0">
                <a:hlinkClick r:id="rId2"/>
              </a:rPr>
              <a:t>joykeenan@ifac.org</a:t>
            </a:r>
            <a:endParaRPr lang="en-US" dirty="0" smtClean="0"/>
          </a:p>
          <a:p>
            <a:endParaRPr lang="en-US" dirty="0"/>
          </a:p>
        </p:txBody>
      </p:sp>
      <p:sp>
        <p:nvSpPr>
          <p:cNvPr id="4" name="Date Placeholder 3"/>
          <p:cNvSpPr>
            <a:spLocks noGrp="1"/>
          </p:cNvSpPr>
          <p:nvPr>
            <p:ph type="dt" sz="half" idx="10"/>
          </p:nvPr>
        </p:nvSpPr>
        <p:spPr/>
        <p:txBody>
          <a:bodyPr/>
          <a:lstStyle/>
          <a:p>
            <a:pPr>
              <a:defRPr/>
            </a:pPr>
            <a:r>
              <a:rPr lang="en-US" smtClean="0"/>
              <a:t> </a:t>
            </a:r>
            <a:endParaRPr lang="en-US"/>
          </a:p>
        </p:txBody>
      </p:sp>
      <p:sp>
        <p:nvSpPr>
          <p:cNvPr id="5" name="Footer Placeholder 4"/>
          <p:cNvSpPr>
            <a:spLocks noGrp="1"/>
          </p:cNvSpPr>
          <p:nvPr>
            <p:ph type="ftr" sz="quarter" idx="12"/>
          </p:nvPr>
        </p:nvSpPr>
        <p:spPr/>
        <p:txBody>
          <a:bodyPr/>
          <a:lstStyle/>
          <a:p>
            <a:pPr>
              <a:defRPr/>
            </a:pPr>
            <a:r>
              <a:rPr lang="en-US" smtClean="0"/>
              <a:t>INTOSAI - PSC June  2009</a:t>
            </a:r>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1066800"/>
            <a:ext cx="7772400" cy="763587"/>
          </a:xfrm>
        </p:spPr>
        <p:txBody>
          <a:bodyPr/>
          <a:lstStyle/>
          <a:p>
            <a:r>
              <a:rPr lang="en-US" dirty="0" smtClean="0"/>
              <a:t>Entity Combinations</a:t>
            </a:r>
            <a:endParaRPr lang="en-US" dirty="0"/>
          </a:p>
        </p:txBody>
      </p:sp>
      <p:sp>
        <p:nvSpPr>
          <p:cNvPr id="3" name="Content Placeholder 2"/>
          <p:cNvSpPr>
            <a:spLocks noGrp="1"/>
          </p:cNvSpPr>
          <p:nvPr>
            <p:ph idx="1"/>
          </p:nvPr>
        </p:nvSpPr>
        <p:spPr>
          <a:xfrm>
            <a:off x="762000" y="1676400"/>
            <a:ext cx="7772400" cy="3733800"/>
          </a:xfrm>
        </p:spPr>
        <p:txBody>
          <a:bodyPr/>
          <a:lstStyle/>
          <a:p>
            <a:pPr>
              <a:buFont typeface="Arial" pitchFamily="34" charset="0"/>
              <a:buChar char="•"/>
            </a:pPr>
            <a:r>
              <a:rPr lang="en-US" dirty="0" smtClean="0"/>
              <a:t>Two projects</a:t>
            </a:r>
          </a:p>
          <a:p>
            <a:pPr>
              <a:buFont typeface="Arial" pitchFamily="34" charset="0"/>
              <a:buChar char="•"/>
            </a:pPr>
            <a:r>
              <a:rPr lang="en-US" dirty="0" smtClean="0"/>
              <a:t>Entity Combinations from Exchange Transactions</a:t>
            </a:r>
          </a:p>
          <a:p>
            <a:pPr lvl="1">
              <a:buFont typeface="Times New Roman" pitchFamily="18" charset="0"/>
              <a:buChar char="–"/>
            </a:pPr>
            <a:r>
              <a:rPr lang="en-US" sz="2400" dirty="0" smtClean="0"/>
              <a:t>IFRS 3 Convergence</a:t>
            </a:r>
          </a:p>
          <a:p>
            <a:pPr lvl="1">
              <a:buFont typeface="Times New Roman" pitchFamily="18" charset="0"/>
              <a:buChar char="–"/>
            </a:pPr>
            <a:r>
              <a:rPr lang="en-US" sz="2400" dirty="0" smtClean="0"/>
              <a:t>ED response date: </a:t>
            </a:r>
            <a:r>
              <a:rPr lang="en-US" sz="2400" dirty="0" smtClean="0">
                <a:solidFill>
                  <a:srgbClr val="FFC000"/>
                </a:solidFill>
              </a:rPr>
              <a:t>August 15, 2009</a:t>
            </a:r>
          </a:p>
          <a:p>
            <a:pPr>
              <a:buFont typeface="Arial" pitchFamily="34" charset="0"/>
              <a:buChar char="•"/>
            </a:pPr>
            <a:r>
              <a:rPr lang="en-US" dirty="0" smtClean="0"/>
              <a:t>Entity Combinations from Non-Exchange Transactions</a:t>
            </a:r>
          </a:p>
          <a:p>
            <a:pPr lvl="1">
              <a:buFont typeface="Times New Roman" pitchFamily="18" charset="0"/>
              <a:buChar char="–"/>
            </a:pPr>
            <a:r>
              <a:rPr lang="en-US" sz="2400" dirty="0" smtClean="0"/>
              <a:t>Public sector specific project  (e.g., recent government interventions)</a:t>
            </a:r>
          </a:p>
          <a:p>
            <a:pPr lvl="1">
              <a:buFont typeface="Times New Roman" pitchFamily="18" charset="0"/>
              <a:buChar char="–"/>
            </a:pPr>
            <a:r>
              <a:rPr lang="en-US" sz="2400" dirty="0" smtClean="0"/>
              <a:t>Work is under way</a:t>
            </a:r>
          </a:p>
          <a:p>
            <a:pPr marL="350838" lvl="1">
              <a:buClr>
                <a:srgbClr val="FFC000"/>
              </a:buClr>
              <a:buFont typeface="Arial" pitchFamily="34" charset="0"/>
              <a:buChar char="•"/>
            </a:pPr>
            <a:r>
              <a:rPr lang="en-US" dirty="0" smtClean="0"/>
              <a:t>Staff contact: </a:t>
            </a:r>
            <a:r>
              <a:rPr lang="en-US" dirty="0" smtClean="0">
                <a:hlinkClick r:id="rId2"/>
              </a:rPr>
              <a:t>annettedavis@ifac.org</a:t>
            </a:r>
            <a:r>
              <a:rPr lang="en-US" dirty="0" smtClean="0"/>
              <a:t> </a:t>
            </a:r>
          </a:p>
          <a:p>
            <a:pPr lvl="1">
              <a:buFont typeface="Arial" pitchFamily="34" charset="0"/>
              <a:buChar char="•"/>
            </a:pPr>
            <a:endParaRPr lang="en-US" dirty="0"/>
          </a:p>
        </p:txBody>
      </p:sp>
      <p:sp>
        <p:nvSpPr>
          <p:cNvPr id="4" name="Date Placeholder 3"/>
          <p:cNvSpPr>
            <a:spLocks noGrp="1"/>
          </p:cNvSpPr>
          <p:nvPr>
            <p:ph type="dt" sz="half" idx="10"/>
          </p:nvPr>
        </p:nvSpPr>
        <p:spPr/>
        <p:txBody>
          <a:bodyPr/>
          <a:lstStyle/>
          <a:p>
            <a:pPr>
              <a:defRPr/>
            </a:pPr>
            <a:r>
              <a:rPr lang="en-US" smtClean="0"/>
              <a:t> </a:t>
            </a:r>
            <a:endParaRPr lang="en-US"/>
          </a:p>
        </p:txBody>
      </p:sp>
      <p:sp>
        <p:nvSpPr>
          <p:cNvPr id="5" name="Footer Placeholder 4"/>
          <p:cNvSpPr>
            <a:spLocks noGrp="1"/>
          </p:cNvSpPr>
          <p:nvPr>
            <p:ph type="ftr" sz="quarter" idx="12"/>
          </p:nvPr>
        </p:nvSpPr>
        <p:spPr/>
        <p:txBody>
          <a:bodyPr/>
          <a:lstStyle/>
          <a:p>
            <a:pPr>
              <a:defRPr/>
            </a:pPr>
            <a:r>
              <a:rPr lang="en-US" smtClean="0"/>
              <a:t>INTOSAI - PSC June  2009</a:t>
            </a:r>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Date Placeholder 3"/>
          <p:cNvSpPr>
            <a:spLocks noGrp="1"/>
          </p:cNvSpPr>
          <p:nvPr>
            <p:ph type="dt" sz="quarter" idx="10"/>
          </p:nvPr>
        </p:nvSpPr>
        <p:spPr>
          <a:noFill/>
        </p:spPr>
        <p:txBody>
          <a:bodyPr/>
          <a:lstStyle/>
          <a:p>
            <a:r>
              <a:rPr lang="en-US" smtClean="0"/>
              <a:t> </a:t>
            </a:r>
          </a:p>
        </p:txBody>
      </p:sp>
      <p:sp>
        <p:nvSpPr>
          <p:cNvPr id="1053698" name="Rectangle 2"/>
          <p:cNvSpPr>
            <a:spLocks noGrp="1" noChangeArrowheads="1"/>
          </p:cNvSpPr>
          <p:nvPr>
            <p:ph type="title"/>
          </p:nvPr>
        </p:nvSpPr>
        <p:spPr>
          <a:xfrm>
            <a:off x="685800" y="1066800"/>
            <a:ext cx="7772400" cy="763587"/>
          </a:xfrm>
        </p:spPr>
        <p:txBody>
          <a:bodyPr/>
          <a:lstStyle/>
          <a:p>
            <a:pPr>
              <a:defRPr/>
            </a:pPr>
            <a:r>
              <a:rPr lang="en-US" dirty="0" smtClean="0"/>
              <a:t>Public Sector Specific Projects</a:t>
            </a:r>
            <a:r>
              <a:rPr lang="en-US" sz="3200" dirty="0" smtClean="0"/>
              <a:t/>
            </a:r>
            <a:br>
              <a:rPr lang="en-US" sz="3200" dirty="0" smtClean="0"/>
            </a:br>
            <a:endParaRPr lang="en-US" sz="3200" dirty="0"/>
          </a:p>
        </p:txBody>
      </p:sp>
      <p:sp>
        <p:nvSpPr>
          <p:cNvPr id="1053699" name="Rectangle 3"/>
          <p:cNvSpPr>
            <a:spLocks noGrp="1" noChangeArrowheads="1"/>
          </p:cNvSpPr>
          <p:nvPr>
            <p:ph type="body" idx="1"/>
          </p:nvPr>
        </p:nvSpPr>
        <p:spPr>
          <a:xfrm>
            <a:off x="762000" y="1676400"/>
            <a:ext cx="7772400" cy="4038600"/>
          </a:xfrm>
        </p:spPr>
        <p:txBody>
          <a:bodyPr/>
          <a:lstStyle/>
          <a:p>
            <a:pPr>
              <a:buFontTx/>
              <a:buChar char="•"/>
              <a:defRPr/>
            </a:pPr>
            <a:r>
              <a:rPr lang="en-US" sz="2800" dirty="0" smtClean="0"/>
              <a:t>Long-term fiscal sustainability</a:t>
            </a:r>
          </a:p>
          <a:p>
            <a:pPr>
              <a:buFontTx/>
              <a:buChar char="•"/>
              <a:defRPr/>
            </a:pPr>
            <a:r>
              <a:rPr lang="en-US" sz="2800" dirty="0" smtClean="0"/>
              <a:t>Review of cash basis standard</a:t>
            </a:r>
          </a:p>
          <a:p>
            <a:pPr>
              <a:buFontTx/>
              <a:buChar char="•"/>
              <a:defRPr/>
            </a:pPr>
            <a:r>
              <a:rPr lang="en-US" sz="2800" dirty="0" smtClean="0"/>
              <a:t>Service concession arrangements (SCAs)</a:t>
            </a:r>
          </a:p>
          <a:p>
            <a:pPr>
              <a:buFontTx/>
              <a:buChar char="•"/>
              <a:defRPr/>
            </a:pPr>
            <a:r>
              <a:rPr lang="en-US" sz="2800" dirty="0" smtClean="0"/>
              <a:t>Social </a:t>
            </a:r>
            <a:r>
              <a:rPr lang="en-US" sz="2800" dirty="0"/>
              <a:t>benefits</a:t>
            </a:r>
          </a:p>
          <a:p>
            <a:pPr>
              <a:buFontTx/>
              <a:buChar char="•"/>
              <a:defRPr/>
            </a:pPr>
            <a:r>
              <a:rPr lang="en-US" sz="2800" dirty="0" smtClean="0"/>
              <a:t>Heritage assets</a:t>
            </a:r>
          </a:p>
          <a:p>
            <a:pPr marL="0" indent="0">
              <a:defRPr/>
            </a:pPr>
            <a:r>
              <a:rPr lang="en-US" sz="2800" i="1" dirty="0" smtClean="0">
                <a:solidFill>
                  <a:srgbClr val="FFC000"/>
                </a:solidFill>
                <a:effectLst/>
              </a:rPr>
              <a:t>See IPSASB project pages for additional details and contact information</a:t>
            </a:r>
          </a:p>
          <a:p>
            <a:pPr marL="0" indent="0">
              <a:defRPr/>
            </a:pPr>
            <a:r>
              <a:rPr lang="en-US" sz="2000" i="1" dirty="0" smtClean="0">
                <a:solidFill>
                  <a:srgbClr val="FFC000"/>
                </a:solidFill>
                <a:effectLst/>
              </a:rPr>
              <a:t>http://www.ifac.org/PublicSector/Projects.php#InProgress</a:t>
            </a:r>
          </a:p>
          <a:p>
            <a:pPr>
              <a:buFontTx/>
              <a:buChar char="•"/>
              <a:defRPr/>
            </a:pPr>
            <a:endParaRPr lang="en-US" sz="3200" dirty="0" smtClean="0"/>
          </a:p>
          <a:p>
            <a:pPr>
              <a:buFontTx/>
              <a:buChar char="•"/>
              <a:defRPr/>
            </a:pPr>
            <a:endParaRPr lang="en-US" sz="3200" dirty="0"/>
          </a:p>
        </p:txBody>
      </p:sp>
      <p:sp>
        <p:nvSpPr>
          <p:cNvPr id="5" name="Footer Placeholder 4"/>
          <p:cNvSpPr>
            <a:spLocks noGrp="1"/>
          </p:cNvSpPr>
          <p:nvPr>
            <p:ph type="ftr" sz="quarter" idx="12"/>
          </p:nvPr>
        </p:nvSpPr>
        <p:spPr/>
        <p:txBody>
          <a:bodyPr/>
          <a:lstStyle/>
          <a:p>
            <a:pPr>
              <a:defRPr/>
            </a:pPr>
            <a:r>
              <a:rPr lang="en-US" smtClean="0"/>
              <a:t>INTOSAI - PSC June  2009</a:t>
            </a:r>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1066800"/>
            <a:ext cx="7772400" cy="763587"/>
          </a:xfrm>
        </p:spPr>
        <p:txBody>
          <a:bodyPr/>
          <a:lstStyle/>
          <a:p>
            <a:r>
              <a:rPr lang="en-US" dirty="0" smtClean="0"/>
              <a:t>Long-term Fiscal Sustainability</a:t>
            </a:r>
            <a:endParaRPr lang="en-US" dirty="0"/>
          </a:p>
        </p:txBody>
      </p:sp>
      <p:sp>
        <p:nvSpPr>
          <p:cNvPr id="3" name="Content Placeholder 2"/>
          <p:cNvSpPr>
            <a:spLocks noGrp="1"/>
          </p:cNvSpPr>
          <p:nvPr>
            <p:ph idx="1"/>
          </p:nvPr>
        </p:nvSpPr>
        <p:spPr>
          <a:xfrm>
            <a:off x="762000" y="1752600"/>
            <a:ext cx="7772400" cy="3733800"/>
          </a:xfrm>
        </p:spPr>
        <p:txBody>
          <a:bodyPr/>
          <a:lstStyle/>
          <a:p>
            <a:pPr>
              <a:buFont typeface="Arial" pitchFamily="34" charset="0"/>
              <a:buChar char="•"/>
            </a:pPr>
            <a:r>
              <a:rPr lang="en-US" dirty="0" smtClean="0"/>
              <a:t>Increased importance in light of public sector interventions to respond to the global economic crisis</a:t>
            </a:r>
          </a:p>
          <a:p>
            <a:pPr>
              <a:buFont typeface="Arial" pitchFamily="34" charset="0"/>
              <a:buChar char="•"/>
            </a:pPr>
            <a:r>
              <a:rPr lang="en-US" dirty="0" smtClean="0"/>
              <a:t>The IPSASB discussed a draft Consultation Paper (CP) at its May 18-21, 2009 meeting</a:t>
            </a:r>
          </a:p>
          <a:p>
            <a:pPr>
              <a:buFont typeface="Arial" pitchFamily="34" charset="0"/>
              <a:buChar char="•"/>
            </a:pPr>
            <a:r>
              <a:rPr lang="en-US" dirty="0" smtClean="0"/>
              <a:t>Project will consider issues including:</a:t>
            </a:r>
          </a:p>
          <a:p>
            <a:pPr lvl="1">
              <a:buFont typeface="Times New Roman" pitchFamily="18" charset="0"/>
              <a:buChar char="–"/>
            </a:pPr>
            <a:r>
              <a:rPr lang="en-US" sz="2000" dirty="0" smtClean="0"/>
              <a:t>Defining what is meant by “fiscal sustainability”</a:t>
            </a:r>
          </a:p>
          <a:p>
            <a:pPr lvl="1">
              <a:buFont typeface="Times New Roman" pitchFamily="18" charset="0"/>
              <a:buChar char="–"/>
            </a:pPr>
            <a:r>
              <a:rPr lang="en-US" sz="2000" dirty="0" smtClean="0"/>
              <a:t>Explaining why it is important</a:t>
            </a:r>
          </a:p>
          <a:p>
            <a:pPr lvl="1">
              <a:buFont typeface="Times New Roman" pitchFamily="18" charset="0"/>
              <a:buChar char="–"/>
            </a:pPr>
            <a:r>
              <a:rPr lang="en-US" sz="2000" dirty="0" smtClean="0"/>
              <a:t>Exploring how it can be reported in GPRS, including what indicators should be reported</a:t>
            </a:r>
          </a:p>
          <a:p>
            <a:pPr marL="350838" lvl="1">
              <a:buClr>
                <a:srgbClr val="FFC000"/>
              </a:buClr>
              <a:buFont typeface="Arial" pitchFamily="34" charset="0"/>
              <a:buChar char="•"/>
            </a:pPr>
            <a:r>
              <a:rPr lang="en-US" sz="2800" dirty="0" smtClean="0"/>
              <a:t>Staff contact: </a:t>
            </a:r>
            <a:r>
              <a:rPr lang="en-US" sz="2800" dirty="0" smtClean="0">
                <a:hlinkClick r:id="rId2"/>
              </a:rPr>
              <a:t>johnstanford@ifac.org</a:t>
            </a:r>
            <a:r>
              <a:rPr lang="en-US" sz="2800" dirty="0" smtClean="0"/>
              <a:t> </a:t>
            </a:r>
          </a:p>
          <a:p>
            <a:pPr lvl="1">
              <a:buFont typeface="Times New Roman" pitchFamily="18" charset="0"/>
              <a:buChar char="–"/>
            </a:pPr>
            <a:endParaRPr lang="en-US" dirty="0" smtClean="0"/>
          </a:p>
          <a:p>
            <a:pPr>
              <a:buFont typeface="Arial" pitchFamily="34" charset="0"/>
              <a:buChar char="•"/>
            </a:pPr>
            <a:endParaRPr lang="en-US" dirty="0"/>
          </a:p>
        </p:txBody>
      </p:sp>
      <p:sp>
        <p:nvSpPr>
          <p:cNvPr id="4" name="Date Placeholder 3"/>
          <p:cNvSpPr>
            <a:spLocks noGrp="1"/>
          </p:cNvSpPr>
          <p:nvPr>
            <p:ph type="dt" sz="half" idx="10"/>
          </p:nvPr>
        </p:nvSpPr>
        <p:spPr/>
        <p:txBody>
          <a:bodyPr/>
          <a:lstStyle/>
          <a:p>
            <a:pPr marL="350838" indent="-285750">
              <a:defRPr/>
            </a:pPr>
            <a:r>
              <a:rPr lang="en-US" smtClean="0"/>
              <a:t> </a:t>
            </a:r>
            <a:endParaRPr lang="en-US" dirty="0"/>
          </a:p>
        </p:txBody>
      </p:sp>
      <p:sp>
        <p:nvSpPr>
          <p:cNvPr id="5" name="Footer Placeholder 4"/>
          <p:cNvSpPr>
            <a:spLocks noGrp="1"/>
          </p:cNvSpPr>
          <p:nvPr>
            <p:ph type="ftr" sz="quarter" idx="12"/>
          </p:nvPr>
        </p:nvSpPr>
        <p:spPr/>
        <p:txBody>
          <a:bodyPr/>
          <a:lstStyle/>
          <a:p>
            <a:pPr>
              <a:defRPr/>
            </a:pPr>
            <a:r>
              <a:rPr lang="en-US" smtClean="0"/>
              <a:t>INTOSAI - PSC June  2009</a:t>
            </a:r>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1066800"/>
            <a:ext cx="7772400" cy="763587"/>
          </a:xfrm>
        </p:spPr>
        <p:txBody>
          <a:bodyPr/>
          <a:lstStyle/>
          <a:p>
            <a:r>
              <a:rPr lang="en-US" dirty="0" smtClean="0"/>
              <a:t>Review of Cash Basis IPSAS</a:t>
            </a:r>
            <a:endParaRPr lang="en-US" dirty="0"/>
          </a:p>
        </p:txBody>
      </p:sp>
      <p:sp>
        <p:nvSpPr>
          <p:cNvPr id="3" name="Content Placeholder 2"/>
          <p:cNvSpPr>
            <a:spLocks noGrp="1"/>
          </p:cNvSpPr>
          <p:nvPr>
            <p:ph idx="1"/>
          </p:nvPr>
        </p:nvSpPr>
        <p:spPr>
          <a:xfrm>
            <a:off x="762000" y="1752600"/>
            <a:ext cx="7772400" cy="3733800"/>
          </a:xfrm>
        </p:spPr>
        <p:txBody>
          <a:bodyPr/>
          <a:lstStyle/>
          <a:p>
            <a:pPr>
              <a:buFont typeface="Arial" pitchFamily="34" charset="0"/>
              <a:buChar char="•"/>
            </a:pPr>
            <a:r>
              <a:rPr lang="en-US" dirty="0" smtClean="0"/>
              <a:t>Primary objective is to identify the major technical issues that public sector entities in developing economies have encountered, or are anticipated to encounter, in implementing the standard</a:t>
            </a:r>
          </a:p>
          <a:p>
            <a:pPr lvl="1">
              <a:buFont typeface="Times New Roman" pitchFamily="18" charset="0"/>
              <a:buChar char="–"/>
            </a:pPr>
            <a:r>
              <a:rPr lang="en-US" sz="2000" dirty="0" smtClean="0"/>
              <a:t>The IPSASB will then consider whether to modify the Standard in light of these difficulties and/or whether to provide further guidance on its application</a:t>
            </a:r>
          </a:p>
          <a:p>
            <a:pPr>
              <a:buFont typeface="Arial" pitchFamily="34" charset="0"/>
              <a:buChar char="•"/>
            </a:pPr>
            <a:r>
              <a:rPr lang="en-US" dirty="0" smtClean="0"/>
              <a:t>The review will also identify whether additional reporting requirements should be added to the standard</a:t>
            </a:r>
          </a:p>
          <a:p>
            <a:pPr marL="292100" lvl="1" indent="-292100">
              <a:buClr>
                <a:schemeClr val="tx2"/>
              </a:buClr>
              <a:buFont typeface="Arial" pitchFamily="34" charset="0"/>
              <a:buChar char="•"/>
            </a:pPr>
            <a:r>
              <a:rPr lang="en-US" sz="2800" dirty="0" smtClean="0"/>
              <a:t>Staff contact: </a:t>
            </a:r>
            <a:r>
              <a:rPr lang="en-US" sz="2800" dirty="0" smtClean="0">
                <a:hlinkClick r:id="rId2"/>
              </a:rPr>
              <a:t>paulsutcliffe@ifac.org</a:t>
            </a:r>
            <a:r>
              <a:rPr lang="en-US" sz="2800" dirty="0" smtClean="0"/>
              <a:t> </a:t>
            </a:r>
          </a:p>
          <a:p>
            <a:pPr>
              <a:buFont typeface="Arial" pitchFamily="34" charset="0"/>
              <a:buChar char="•"/>
            </a:pPr>
            <a:endParaRPr lang="en-US" dirty="0" smtClean="0"/>
          </a:p>
        </p:txBody>
      </p:sp>
      <p:sp>
        <p:nvSpPr>
          <p:cNvPr id="4" name="Date Placeholder 3"/>
          <p:cNvSpPr>
            <a:spLocks noGrp="1"/>
          </p:cNvSpPr>
          <p:nvPr>
            <p:ph type="dt" sz="half" idx="10"/>
          </p:nvPr>
        </p:nvSpPr>
        <p:spPr/>
        <p:txBody>
          <a:bodyPr/>
          <a:lstStyle/>
          <a:p>
            <a:pPr>
              <a:defRPr/>
            </a:pPr>
            <a:r>
              <a:rPr lang="en-US" smtClean="0"/>
              <a:t> </a:t>
            </a:r>
            <a:endParaRPr lang="en-US" dirty="0"/>
          </a:p>
        </p:txBody>
      </p:sp>
      <p:sp>
        <p:nvSpPr>
          <p:cNvPr id="5" name="Footer Placeholder 4"/>
          <p:cNvSpPr>
            <a:spLocks noGrp="1"/>
          </p:cNvSpPr>
          <p:nvPr>
            <p:ph type="ftr" sz="quarter" idx="12"/>
          </p:nvPr>
        </p:nvSpPr>
        <p:spPr/>
        <p:txBody>
          <a:bodyPr/>
          <a:lstStyle/>
          <a:p>
            <a:pPr>
              <a:defRPr/>
            </a:pPr>
            <a:r>
              <a:rPr lang="en-US" smtClean="0"/>
              <a:t>INTOSAI - PSC June  2009</a:t>
            </a:r>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914400"/>
            <a:ext cx="7772400" cy="763587"/>
          </a:xfrm>
        </p:spPr>
        <p:txBody>
          <a:bodyPr/>
          <a:lstStyle/>
          <a:p>
            <a:r>
              <a:rPr lang="en-US" dirty="0" smtClean="0"/>
              <a:t>Service Concession Arrangements</a:t>
            </a:r>
            <a:endParaRPr lang="en-US" dirty="0"/>
          </a:p>
        </p:txBody>
      </p:sp>
      <p:sp>
        <p:nvSpPr>
          <p:cNvPr id="3" name="Content Placeholder 2"/>
          <p:cNvSpPr>
            <a:spLocks noGrp="1"/>
          </p:cNvSpPr>
          <p:nvPr>
            <p:ph idx="1"/>
          </p:nvPr>
        </p:nvSpPr>
        <p:spPr>
          <a:xfrm>
            <a:off x="838200" y="1524000"/>
            <a:ext cx="7772400" cy="3733800"/>
          </a:xfrm>
        </p:spPr>
        <p:txBody>
          <a:bodyPr/>
          <a:lstStyle/>
          <a:p>
            <a:pPr>
              <a:buFont typeface="Arial" pitchFamily="34" charset="0"/>
              <a:buChar char="•"/>
            </a:pPr>
            <a:r>
              <a:rPr lang="en-US" sz="2400" dirty="0" smtClean="0"/>
              <a:t>CP issued in March 2008</a:t>
            </a:r>
          </a:p>
          <a:p>
            <a:pPr>
              <a:buFont typeface="Arial" pitchFamily="34" charset="0"/>
              <a:buChar char="•"/>
            </a:pPr>
            <a:r>
              <a:rPr lang="en-US" sz="2400" dirty="0" smtClean="0"/>
              <a:t>Respondents expressed broad support for the proposed views in the CP</a:t>
            </a:r>
          </a:p>
          <a:p>
            <a:pPr lvl="1">
              <a:buFont typeface="Times New Roman" pitchFamily="18" charset="0"/>
              <a:buChar char="–"/>
            </a:pPr>
            <a:r>
              <a:rPr lang="en-US" sz="1800" dirty="0" smtClean="0"/>
              <a:t>Although it uses a control-based approach as IFRIC 12 to determine if the grantor should recognize an asset, it is not a convergence project</a:t>
            </a:r>
          </a:p>
          <a:p>
            <a:pPr>
              <a:buFont typeface="Arial" pitchFamily="34" charset="0"/>
              <a:buChar char="•"/>
            </a:pPr>
            <a:r>
              <a:rPr lang="en-US" sz="2400" dirty="0" smtClean="0"/>
              <a:t>Work is under way to develop an ED that will:</a:t>
            </a:r>
          </a:p>
          <a:p>
            <a:pPr lvl="1">
              <a:buFont typeface="Times New Roman" pitchFamily="18" charset="0"/>
              <a:buChar char="–"/>
            </a:pPr>
            <a:r>
              <a:rPr lang="en-US" sz="1800" dirty="0" smtClean="0"/>
              <a:t>Define an SCA</a:t>
            </a:r>
          </a:p>
          <a:p>
            <a:pPr lvl="1">
              <a:buFont typeface="Times New Roman" pitchFamily="18" charset="0"/>
              <a:buChar char="–"/>
            </a:pPr>
            <a:r>
              <a:rPr lang="en-US" sz="1800" dirty="0" smtClean="0"/>
              <a:t>Determine when to report the property as an asset using a control-based approach</a:t>
            </a:r>
          </a:p>
          <a:p>
            <a:pPr lvl="1">
              <a:buFont typeface="Times New Roman" pitchFamily="18" charset="0"/>
              <a:buChar char="–"/>
            </a:pPr>
            <a:r>
              <a:rPr lang="en-US" sz="1800" dirty="0" smtClean="0"/>
              <a:t>Provide accounting and reporting guidance and examples in a variety of scenarios, including when the control criteria are not met</a:t>
            </a:r>
          </a:p>
          <a:p>
            <a:pPr lvl="1">
              <a:buFont typeface="Times New Roman" pitchFamily="18" charset="0"/>
              <a:buChar char="–"/>
            </a:pPr>
            <a:r>
              <a:rPr lang="en-US" sz="1800" dirty="0" smtClean="0"/>
              <a:t>Give guidance on accounting for and reporting guarantees, contingent liabilities and contingent assets related to SCAs</a:t>
            </a:r>
          </a:p>
          <a:p>
            <a:pPr marL="292100" lvl="1" indent="-292100">
              <a:buClr>
                <a:schemeClr val="tx2"/>
              </a:buClr>
              <a:buFont typeface="Arial" pitchFamily="34" charset="0"/>
              <a:buChar char="•"/>
            </a:pPr>
            <a:r>
              <a:rPr lang="en-US" sz="2400" dirty="0" smtClean="0"/>
              <a:t>Staff contact: </a:t>
            </a:r>
            <a:r>
              <a:rPr lang="en-US" sz="2400" dirty="0" smtClean="0">
                <a:hlinkClick r:id="rId2"/>
              </a:rPr>
              <a:t>joykeenan@ifac.org</a:t>
            </a:r>
            <a:r>
              <a:rPr lang="en-US" sz="2400" dirty="0" smtClean="0"/>
              <a:t> </a:t>
            </a:r>
          </a:p>
          <a:p>
            <a:pPr lvl="1">
              <a:buFont typeface="Times New Roman" pitchFamily="18" charset="0"/>
              <a:buChar char="–"/>
            </a:pPr>
            <a:endParaRPr lang="en-US" dirty="0"/>
          </a:p>
        </p:txBody>
      </p:sp>
      <p:sp>
        <p:nvSpPr>
          <p:cNvPr id="4" name="Date Placeholder 3"/>
          <p:cNvSpPr>
            <a:spLocks noGrp="1"/>
          </p:cNvSpPr>
          <p:nvPr>
            <p:ph type="dt" sz="half" idx="10"/>
          </p:nvPr>
        </p:nvSpPr>
        <p:spPr/>
        <p:txBody>
          <a:bodyPr/>
          <a:lstStyle/>
          <a:p>
            <a:pPr>
              <a:defRPr/>
            </a:pPr>
            <a:r>
              <a:rPr lang="en-US" smtClean="0"/>
              <a:t> </a:t>
            </a:r>
            <a:endParaRPr lang="en-US" dirty="0"/>
          </a:p>
        </p:txBody>
      </p:sp>
      <p:sp>
        <p:nvSpPr>
          <p:cNvPr id="5" name="Footer Placeholder 4"/>
          <p:cNvSpPr>
            <a:spLocks noGrp="1"/>
          </p:cNvSpPr>
          <p:nvPr>
            <p:ph type="ftr" sz="quarter" idx="12"/>
          </p:nvPr>
        </p:nvSpPr>
        <p:spPr/>
        <p:txBody>
          <a:bodyPr/>
          <a:lstStyle/>
          <a:p>
            <a:pPr>
              <a:defRPr/>
            </a:pPr>
            <a:r>
              <a:rPr lang="en-US" smtClean="0"/>
              <a:t>INTOSAI - PSC June  2009</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8" name="Date Placeholder 3"/>
          <p:cNvSpPr>
            <a:spLocks noGrp="1"/>
          </p:cNvSpPr>
          <p:nvPr>
            <p:ph type="dt" sz="quarter" idx="10"/>
          </p:nvPr>
        </p:nvSpPr>
        <p:spPr>
          <a:noFill/>
        </p:spPr>
        <p:txBody>
          <a:bodyPr/>
          <a:lstStyle/>
          <a:p>
            <a:r>
              <a:rPr lang="en-US" smtClean="0"/>
              <a:t> </a:t>
            </a:r>
          </a:p>
        </p:txBody>
      </p:sp>
      <p:sp>
        <p:nvSpPr>
          <p:cNvPr id="779266" name="Rectangle 2"/>
          <p:cNvSpPr>
            <a:spLocks noGrp="1" noChangeArrowheads="1"/>
          </p:cNvSpPr>
          <p:nvPr>
            <p:ph type="title"/>
          </p:nvPr>
        </p:nvSpPr>
        <p:spPr>
          <a:xfrm>
            <a:off x="762000" y="1066800"/>
            <a:ext cx="7772400" cy="763587"/>
          </a:xfrm>
        </p:spPr>
        <p:txBody>
          <a:bodyPr anchor="ctr"/>
          <a:lstStyle/>
          <a:p>
            <a:pPr>
              <a:defRPr/>
            </a:pPr>
            <a:r>
              <a:rPr lang="en-US" dirty="0" smtClean="0"/>
              <a:t/>
            </a:r>
            <a:br>
              <a:rPr lang="en-US" dirty="0" smtClean="0"/>
            </a:br>
            <a:r>
              <a:rPr lang="en-US" dirty="0" smtClean="0"/>
              <a:t>What </a:t>
            </a:r>
            <a:r>
              <a:rPr lang="en-US" dirty="0"/>
              <a:t>is IFAC?</a:t>
            </a:r>
            <a:br>
              <a:rPr lang="en-US" dirty="0"/>
            </a:br>
            <a:endParaRPr lang="en-US" dirty="0"/>
          </a:p>
        </p:txBody>
      </p:sp>
      <p:sp>
        <p:nvSpPr>
          <p:cNvPr id="779270" name="Rectangle 6"/>
          <p:cNvSpPr>
            <a:spLocks noGrp="1" noChangeArrowheads="1"/>
          </p:cNvSpPr>
          <p:nvPr>
            <p:ph type="body" idx="1"/>
          </p:nvPr>
        </p:nvSpPr>
        <p:spPr>
          <a:xfrm>
            <a:off x="685800" y="1752600"/>
            <a:ext cx="7772400" cy="3733800"/>
          </a:xfrm>
        </p:spPr>
        <p:txBody>
          <a:bodyPr/>
          <a:lstStyle/>
          <a:p>
            <a:pPr>
              <a:buFontTx/>
              <a:buChar char="•"/>
              <a:defRPr/>
            </a:pPr>
            <a:r>
              <a:rPr lang="en-US" sz="2400" dirty="0"/>
              <a:t>Expanding organization – </a:t>
            </a:r>
            <a:r>
              <a:rPr lang="en-US" sz="2400" dirty="0" smtClean="0"/>
              <a:t>currently, 157 member </a:t>
            </a:r>
            <a:r>
              <a:rPr lang="en-US" sz="2400" dirty="0"/>
              <a:t>bodies </a:t>
            </a:r>
            <a:r>
              <a:rPr lang="en-US" sz="2400" dirty="0" smtClean="0"/>
              <a:t>and associates in 123 </a:t>
            </a:r>
            <a:r>
              <a:rPr lang="en-US" sz="2400" dirty="0"/>
              <a:t>countries</a:t>
            </a:r>
          </a:p>
          <a:p>
            <a:pPr>
              <a:lnSpc>
                <a:spcPct val="110000"/>
              </a:lnSpc>
              <a:buFontTx/>
              <a:buChar char="•"/>
              <a:defRPr/>
            </a:pPr>
            <a:r>
              <a:rPr lang="en-US" sz="2400" dirty="0"/>
              <a:t>Represents </a:t>
            </a:r>
            <a:r>
              <a:rPr lang="en-US" sz="2400" dirty="0" smtClean="0"/>
              <a:t>over 2.5 </a:t>
            </a:r>
            <a:r>
              <a:rPr lang="en-US" sz="2400" dirty="0"/>
              <a:t>million accountants in public practice, education, government service, industry and </a:t>
            </a:r>
            <a:r>
              <a:rPr lang="en-US" sz="2400" dirty="0" smtClean="0"/>
              <a:t>commerce</a:t>
            </a:r>
          </a:p>
          <a:p>
            <a:pPr>
              <a:lnSpc>
                <a:spcPct val="110000"/>
              </a:lnSpc>
              <a:buFontTx/>
              <a:buChar char="•"/>
              <a:defRPr/>
            </a:pPr>
            <a:r>
              <a:rPr lang="en-US" sz="2400" dirty="0" smtClean="0"/>
              <a:t>Sets standards for auditing &amp; assurance, ethics, education and public sector accounting</a:t>
            </a:r>
          </a:p>
          <a:p>
            <a:pPr>
              <a:lnSpc>
                <a:spcPct val="110000"/>
              </a:lnSpc>
              <a:buFontTx/>
              <a:buChar char="•"/>
              <a:defRPr/>
            </a:pPr>
            <a:r>
              <a:rPr lang="en-US" sz="2400" dirty="0" smtClean="0"/>
              <a:t>Also issues guidance to support professional accountants in business, small and medium practices, and developing nations</a:t>
            </a:r>
            <a:endParaRPr lang="en-US" sz="2400" dirty="0"/>
          </a:p>
        </p:txBody>
      </p:sp>
      <p:sp>
        <p:nvSpPr>
          <p:cNvPr id="779268" name="Rectangle 4"/>
          <p:cNvSpPr>
            <a:spLocks noChangeArrowheads="1"/>
          </p:cNvSpPr>
          <p:nvPr/>
        </p:nvSpPr>
        <p:spPr bwMode="auto">
          <a:xfrm>
            <a:off x="0" y="622300"/>
            <a:ext cx="3517900" cy="279400"/>
          </a:xfrm>
          <a:prstGeom prst="rect">
            <a:avLst/>
          </a:prstGeom>
          <a:solidFill>
            <a:schemeClr val="accent2"/>
          </a:solidFill>
          <a:ln w="9525">
            <a:noFill/>
            <a:miter lim="800000"/>
            <a:headEnd/>
            <a:tailEnd/>
          </a:ln>
          <a:effectLst>
            <a:outerShdw dist="53882" dir="2700000" algn="ctr" rotWithShape="0">
              <a:schemeClr val="bg2"/>
            </a:outerShdw>
          </a:effectLst>
        </p:spPr>
        <p:txBody>
          <a:bodyPr wrap="none" anchor="ctr"/>
          <a:lstStyle/>
          <a:p>
            <a:pPr>
              <a:defRPr/>
            </a:pPr>
            <a:endParaRPr lang="en-US"/>
          </a:p>
        </p:txBody>
      </p:sp>
      <p:sp>
        <p:nvSpPr>
          <p:cNvPr id="779269" name="Rectangle 5"/>
          <p:cNvSpPr>
            <a:spLocks noChangeArrowheads="1"/>
          </p:cNvSpPr>
          <p:nvPr/>
        </p:nvSpPr>
        <p:spPr bwMode="auto">
          <a:xfrm>
            <a:off x="288925" y="533400"/>
            <a:ext cx="720725" cy="396875"/>
          </a:xfrm>
          <a:prstGeom prst="rect">
            <a:avLst/>
          </a:prstGeom>
          <a:noFill/>
          <a:ln w="9525">
            <a:noFill/>
            <a:miter lim="800000"/>
            <a:headEnd/>
            <a:tailEnd/>
          </a:ln>
          <a:effectLst/>
        </p:spPr>
        <p:txBody>
          <a:bodyPr wrap="none" lIns="92075" tIns="46038" rIns="92075" bIns="46038">
            <a:spAutoFit/>
          </a:bodyPr>
          <a:lstStyle/>
          <a:p>
            <a:pPr>
              <a:defRPr/>
            </a:pPr>
            <a:r>
              <a:rPr lang="en-US" sz="2000" b="1">
                <a:effectLst>
                  <a:outerShdw blurRad="38100" dist="38100" dir="2700000" algn="tl">
                    <a:srgbClr val="000000"/>
                  </a:outerShdw>
                </a:effectLst>
              </a:rPr>
              <a:t> </a:t>
            </a:r>
            <a:r>
              <a:rPr lang="en-US" sz="1600" b="1">
                <a:effectLst>
                  <a:outerShdw blurRad="38100" dist="38100" dir="2700000" algn="tl">
                    <a:srgbClr val="000000"/>
                  </a:outerShdw>
                </a:effectLst>
                <a:latin typeface="Arial" charset="0"/>
              </a:rPr>
              <a:t>IFAC</a:t>
            </a:r>
          </a:p>
        </p:txBody>
      </p:sp>
      <p:sp>
        <p:nvSpPr>
          <p:cNvPr id="7" name="Footer Placeholder 6"/>
          <p:cNvSpPr>
            <a:spLocks noGrp="1"/>
          </p:cNvSpPr>
          <p:nvPr>
            <p:ph type="ftr" sz="quarter" idx="12"/>
          </p:nvPr>
        </p:nvSpPr>
        <p:spPr/>
        <p:txBody>
          <a:bodyPr/>
          <a:lstStyle/>
          <a:p>
            <a:pPr>
              <a:defRPr/>
            </a:pPr>
            <a:r>
              <a:rPr lang="en-US" smtClean="0"/>
              <a:t>INTOSAI - PSC June  2009</a:t>
            </a:r>
            <a:endParaRPr lang="en-US" dirty="0"/>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Promoting Acceptance of the IPSASs</a:t>
            </a:r>
            <a:endParaRPr lang="en-US" dirty="0"/>
          </a:p>
        </p:txBody>
      </p:sp>
      <p:sp>
        <p:nvSpPr>
          <p:cNvPr id="3" name="Content Placeholder 2"/>
          <p:cNvSpPr>
            <a:spLocks noGrp="1"/>
          </p:cNvSpPr>
          <p:nvPr>
            <p:ph idx="1"/>
          </p:nvPr>
        </p:nvSpPr>
        <p:spPr/>
        <p:txBody>
          <a:bodyPr/>
          <a:lstStyle/>
          <a:p>
            <a:pPr>
              <a:buFont typeface="Arial" pitchFamily="34" charset="0"/>
              <a:buChar char="•"/>
            </a:pPr>
            <a:r>
              <a:rPr lang="en-US" sz="2800" dirty="0" smtClean="0"/>
              <a:t>Members and staff are involved in ongoing and extensive promotion, communications and outreach activities both within their own jurisdictions and internationally to promote the IPSASs </a:t>
            </a:r>
          </a:p>
          <a:p>
            <a:pPr>
              <a:buFont typeface="Arial" pitchFamily="34" charset="0"/>
              <a:buChar char="•"/>
            </a:pPr>
            <a:r>
              <a:rPr lang="en-US" sz="2800" dirty="0" smtClean="0"/>
              <a:t>Widespread adoption is our ultimate goal</a:t>
            </a:r>
          </a:p>
          <a:p>
            <a:pPr>
              <a:buFont typeface="Arial" pitchFamily="34" charset="0"/>
              <a:buChar char="•"/>
            </a:pPr>
            <a:endParaRPr lang="en-US" dirty="0" smtClean="0"/>
          </a:p>
          <a:p>
            <a:pPr>
              <a:buFont typeface="Arial" pitchFamily="34" charset="0"/>
              <a:buChar char="•"/>
            </a:pPr>
            <a:endParaRPr lang="en-US" dirty="0"/>
          </a:p>
        </p:txBody>
      </p:sp>
      <p:sp>
        <p:nvSpPr>
          <p:cNvPr id="4" name="Date Placeholder 3"/>
          <p:cNvSpPr>
            <a:spLocks noGrp="1"/>
          </p:cNvSpPr>
          <p:nvPr>
            <p:ph type="dt" sz="half" idx="10"/>
          </p:nvPr>
        </p:nvSpPr>
        <p:spPr/>
        <p:txBody>
          <a:bodyPr/>
          <a:lstStyle/>
          <a:p>
            <a:pPr>
              <a:defRPr/>
            </a:pPr>
            <a:r>
              <a:rPr lang="en-US" smtClean="0"/>
              <a:t> </a:t>
            </a:r>
            <a:endParaRPr lang="en-US"/>
          </a:p>
        </p:txBody>
      </p:sp>
      <p:sp>
        <p:nvSpPr>
          <p:cNvPr id="5" name="Footer Placeholder 4"/>
          <p:cNvSpPr>
            <a:spLocks noGrp="1"/>
          </p:cNvSpPr>
          <p:nvPr>
            <p:ph type="ftr" sz="quarter" idx="12"/>
          </p:nvPr>
        </p:nvSpPr>
        <p:spPr/>
        <p:txBody>
          <a:bodyPr/>
          <a:lstStyle/>
          <a:p>
            <a:pPr>
              <a:defRPr/>
            </a:pPr>
            <a:r>
              <a:rPr lang="en-US" smtClean="0"/>
              <a:t>INTOSAI - PSC June  2009</a:t>
            </a:r>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066800"/>
            <a:ext cx="7772400" cy="763587"/>
          </a:xfrm>
        </p:spPr>
        <p:txBody>
          <a:bodyPr/>
          <a:lstStyle/>
          <a:p>
            <a:r>
              <a:rPr lang="en-US" dirty="0" smtClean="0"/>
              <a:t>Looking Ahead</a:t>
            </a:r>
            <a:endParaRPr lang="en-US" dirty="0"/>
          </a:p>
        </p:txBody>
      </p:sp>
      <p:sp>
        <p:nvSpPr>
          <p:cNvPr id="3" name="Content Placeholder 2"/>
          <p:cNvSpPr>
            <a:spLocks noGrp="1"/>
          </p:cNvSpPr>
          <p:nvPr>
            <p:ph idx="1"/>
          </p:nvPr>
        </p:nvSpPr>
        <p:spPr>
          <a:xfrm>
            <a:off x="762000" y="1752600"/>
            <a:ext cx="7772400" cy="3733800"/>
          </a:xfrm>
        </p:spPr>
        <p:txBody>
          <a:bodyPr/>
          <a:lstStyle/>
          <a:p>
            <a:pPr>
              <a:buFont typeface="Arial" pitchFamily="34" charset="0"/>
              <a:buChar char="•"/>
            </a:pPr>
            <a:r>
              <a:rPr lang="en-US" dirty="0" smtClean="0"/>
              <a:t>Completion of convergence initiative and completion of the conceptual framework will allow increased focus on public sector issues</a:t>
            </a:r>
          </a:p>
          <a:p>
            <a:pPr lvl="1">
              <a:buFont typeface="Times New Roman" pitchFamily="18" charset="0"/>
              <a:buChar char="–"/>
            </a:pPr>
            <a:r>
              <a:rPr lang="en-US" dirty="0" smtClean="0"/>
              <a:t>Improve consistency, transparency and accountability in financial reporting among public sector entities</a:t>
            </a:r>
          </a:p>
          <a:p>
            <a:pPr lvl="1">
              <a:buFont typeface="Times New Roman" pitchFamily="18" charset="0"/>
              <a:buChar char="–"/>
            </a:pPr>
            <a:r>
              <a:rPr lang="en-US" dirty="0" smtClean="0"/>
              <a:t>Improve harmonization between statistical and accrual bases of accounting</a:t>
            </a:r>
            <a:endParaRPr lang="en-US" dirty="0"/>
          </a:p>
        </p:txBody>
      </p:sp>
      <p:sp>
        <p:nvSpPr>
          <p:cNvPr id="4" name="Date Placeholder 3"/>
          <p:cNvSpPr>
            <a:spLocks noGrp="1"/>
          </p:cNvSpPr>
          <p:nvPr>
            <p:ph type="dt" sz="half" idx="10"/>
          </p:nvPr>
        </p:nvSpPr>
        <p:spPr/>
        <p:txBody>
          <a:bodyPr/>
          <a:lstStyle/>
          <a:p>
            <a:pPr>
              <a:defRPr/>
            </a:pPr>
            <a:r>
              <a:rPr lang="en-US" smtClean="0"/>
              <a:t> </a:t>
            </a:r>
            <a:endParaRPr lang="en-US"/>
          </a:p>
        </p:txBody>
      </p:sp>
      <p:sp>
        <p:nvSpPr>
          <p:cNvPr id="5" name="Footer Placeholder 4"/>
          <p:cNvSpPr>
            <a:spLocks noGrp="1"/>
          </p:cNvSpPr>
          <p:nvPr>
            <p:ph type="ftr" sz="quarter" idx="12"/>
          </p:nvPr>
        </p:nvSpPr>
        <p:spPr/>
        <p:txBody>
          <a:bodyPr/>
          <a:lstStyle/>
          <a:p>
            <a:pPr>
              <a:defRPr/>
            </a:pPr>
            <a:r>
              <a:rPr lang="en-US" smtClean="0"/>
              <a:t>INTOSAI - PSC June  2009</a:t>
            </a:r>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Challenges for IPSASB</a:t>
            </a:r>
            <a:endParaRPr lang="en-US" dirty="0"/>
          </a:p>
        </p:txBody>
      </p:sp>
      <p:sp>
        <p:nvSpPr>
          <p:cNvPr id="3" name="Content Placeholder 2"/>
          <p:cNvSpPr>
            <a:spLocks noGrp="1"/>
          </p:cNvSpPr>
          <p:nvPr>
            <p:ph idx="1"/>
          </p:nvPr>
        </p:nvSpPr>
        <p:spPr/>
        <p:txBody>
          <a:bodyPr/>
          <a:lstStyle/>
          <a:p>
            <a:pPr eaLnBrk="1" hangingPunct="1">
              <a:lnSpc>
                <a:spcPct val="105000"/>
              </a:lnSpc>
              <a:buFont typeface="Arial" pitchFamily="34" charset="0"/>
              <a:buChar char="•"/>
              <a:defRPr/>
            </a:pPr>
            <a:r>
              <a:rPr lang="en-US" sz="2800" dirty="0" smtClean="0"/>
              <a:t>Meeting target for IFRS Convergence</a:t>
            </a:r>
          </a:p>
          <a:p>
            <a:pPr eaLnBrk="1" hangingPunct="1">
              <a:lnSpc>
                <a:spcPct val="105000"/>
              </a:lnSpc>
              <a:buFont typeface="Arial" pitchFamily="34" charset="0"/>
              <a:buChar char="•"/>
              <a:defRPr/>
            </a:pPr>
            <a:r>
              <a:rPr lang="en-US" sz="2800" dirty="0" smtClean="0"/>
              <a:t>Growing demand for standards in light of the global financial crisis</a:t>
            </a:r>
          </a:p>
          <a:p>
            <a:pPr eaLnBrk="1" hangingPunct="1">
              <a:lnSpc>
                <a:spcPct val="105000"/>
              </a:lnSpc>
              <a:buFont typeface="Arial" pitchFamily="34" charset="0"/>
              <a:buChar char="•"/>
              <a:defRPr/>
            </a:pPr>
            <a:r>
              <a:rPr lang="en-US" sz="2800" dirty="0" smtClean="0"/>
              <a:t>Credibility of IPSASB – Board/staff </a:t>
            </a:r>
          </a:p>
          <a:p>
            <a:pPr eaLnBrk="1" hangingPunct="1">
              <a:lnSpc>
                <a:spcPct val="110000"/>
              </a:lnSpc>
              <a:buFont typeface="Arial" pitchFamily="34" charset="0"/>
              <a:buChar char="•"/>
              <a:defRPr/>
            </a:pPr>
            <a:r>
              <a:rPr lang="en-US" sz="2800" dirty="0" smtClean="0"/>
              <a:t>Completion of Conceptual Framework </a:t>
            </a:r>
          </a:p>
          <a:p>
            <a:pPr eaLnBrk="1" hangingPunct="1">
              <a:lnSpc>
                <a:spcPct val="110000"/>
              </a:lnSpc>
              <a:buFont typeface="Arial" pitchFamily="34" charset="0"/>
              <a:buChar char="•"/>
              <a:defRPr/>
            </a:pPr>
            <a:r>
              <a:rPr lang="en-US" sz="2800" dirty="0" smtClean="0"/>
              <a:t>Continuing relevance to public sector</a:t>
            </a:r>
          </a:p>
          <a:p>
            <a:endParaRPr lang="en-US" dirty="0"/>
          </a:p>
        </p:txBody>
      </p:sp>
      <p:sp>
        <p:nvSpPr>
          <p:cNvPr id="4" name="Date Placeholder 3"/>
          <p:cNvSpPr>
            <a:spLocks noGrp="1"/>
          </p:cNvSpPr>
          <p:nvPr>
            <p:ph type="dt" sz="half" idx="10"/>
          </p:nvPr>
        </p:nvSpPr>
        <p:spPr/>
        <p:txBody>
          <a:bodyPr/>
          <a:lstStyle/>
          <a:p>
            <a:pPr>
              <a:defRPr/>
            </a:pPr>
            <a:r>
              <a:rPr lang="en-US" smtClean="0"/>
              <a:t> </a:t>
            </a:r>
            <a:endParaRPr lang="en-US"/>
          </a:p>
        </p:txBody>
      </p:sp>
      <p:sp>
        <p:nvSpPr>
          <p:cNvPr id="5" name="Footer Placeholder 4"/>
          <p:cNvSpPr>
            <a:spLocks noGrp="1"/>
          </p:cNvSpPr>
          <p:nvPr>
            <p:ph type="ftr" sz="quarter" idx="12"/>
          </p:nvPr>
        </p:nvSpPr>
        <p:spPr/>
        <p:txBody>
          <a:bodyPr/>
          <a:lstStyle/>
          <a:p>
            <a:pPr>
              <a:defRPr/>
            </a:pPr>
            <a:r>
              <a:rPr lang="en-US" smtClean="0"/>
              <a:t>INTOSAI - PSC June  2009</a:t>
            </a:r>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8098" name="Rectangle 2"/>
          <p:cNvSpPr>
            <a:spLocks noChangeArrowheads="1"/>
          </p:cNvSpPr>
          <p:nvPr/>
        </p:nvSpPr>
        <p:spPr bwMode="auto">
          <a:xfrm>
            <a:off x="228600" y="3581400"/>
            <a:ext cx="8686800" cy="1143000"/>
          </a:xfrm>
          <a:prstGeom prst="rect">
            <a:avLst/>
          </a:prstGeom>
          <a:noFill/>
          <a:ln w="9525">
            <a:noFill/>
            <a:miter lim="800000"/>
            <a:headEnd/>
            <a:tailEnd/>
          </a:ln>
          <a:effectLst/>
        </p:spPr>
        <p:txBody>
          <a:bodyPr lIns="92075" tIns="46038" rIns="92075" bIns="46038" anchor="ctr"/>
          <a:lstStyle/>
          <a:p>
            <a:pPr algn="ctr" eaLnBrk="0" hangingPunct="0">
              <a:defRPr/>
            </a:pPr>
            <a:r>
              <a:rPr lang="en-US" sz="3200">
                <a:solidFill>
                  <a:schemeClr val="tx2"/>
                </a:solidFill>
                <a:effectLst>
                  <a:outerShdw blurRad="38100" dist="38100" dir="2700000" algn="tl">
                    <a:srgbClr val="000000"/>
                  </a:outerShdw>
                </a:effectLst>
              </a:rPr>
              <a:t>International Federation of Accountants</a:t>
            </a:r>
          </a:p>
          <a:p>
            <a:pPr algn="ctr" eaLnBrk="0" hangingPunct="0">
              <a:defRPr/>
            </a:pPr>
            <a:r>
              <a:rPr lang="en-US" sz="3200">
                <a:solidFill>
                  <a:schemeClr val="tx2"/>
                </a:solidFill>
                <a:effectLst>
                  <a:outerShdw blurRad="38100" dist="38100" dir="2700000" algn="tl">
                    <a:srgbClr val="000000"/>
                  </a:outerShdw>
                </a:effectLst>
                <a:hlinkClick r:id="rId3"/>
              </a:rPr>
              <a:t>www.ifac.org</a:t>
            </a:r>
            <a:endParaRPr lang="en-US" sz="3200">
              <a:solidFill>
                <a:schemeClr val="tx2"/>
              </a:solidFill>
              <a:effectLst>
                <a:outerShdw blurRad="38100" dist="38100" dir="2700000" algn="tl">
                  <a:srgbClr val="000000"/>
                </a:outerShdw>
              </a:effectLst>
            </a:endParaRPr>
          </a:p>
          <a:p>
            <a:pPr algn="ctr" eaLnBrk="0" hangingPunct="0">
              <a:defRPr/>
            </a:pPr>
            <a:endParaRPr lang="en-US" sz="3200" i="1">
              <a:effectLst>
                <a:outerShdw blurRad="38100" dist="38100" dir="2700000" algn="tl">
                  <a:srgbClr val="000000"/>
                </a:outerShdw>
              </a:effectLst>
            </a:endParaRPr>
          </a:p>
        </p:txBody>
      </p:sp>
      <p:sp>
        <p:nvSpPr>
          <p:cNvPr id="1028099" name="Rectangle 3"/>
          <p:cNvSpPr>
            <a:spLocks noChangeArrowheads="1"/>
          </p:cNvSpPr>
          <p:nvPr/>
        </p:nvSpPr>
        <p:spPr bwMode="auto">
          <a:xfrm>
            <a:off x="838200" y="4495800"/>
            <a:ext cx="7543800" cy="609600"/>
          </a:xfrm>
          <a:prstGeom prst="rect">
            <a:avLst/>
          </a:prstGeom>
          <a:noFill/>
          <a:ln w="9525">
            <a:noFill/>
            <a:miter lim="800000"/>
            <a:headEnd/>
            <a:tailEnd/>
          </a:ln>
          <a:effectLst/>
        </p:spPr>
        <p:txBody>
          <a:bodyPr lIns="92075" tIns="46038" rIns="92075" bIns="46038"/>
          <a:lstStyle/>
          <a:p>
            <a:pPr marL="342900" indent="-342900" algn="ctr" eaLnBrk="0" hangingPunct="0">
              <a:spcBef>
                <a:spcPct val="20000"/>
              </a:spcBef>
              <a:defRPr/>
            </a:pPr>
            <a:endParaRPr lang="en-GB" sz="2800">
              <a:effectLst>
                <a:outerShdw blurRad="38100" dist="38100" dir="2700000" algn="tl">
                  <a:srgbClr val="000000"/>
                </a:outerShdw>
              </a:effectLst>
            </a:endParaRPr>
          </a:p>
        </p:txBody>
      </p:sp>
      <p:sp>
        <p:nvSpPr>
          <p:cNvPr id="1028100" name="Rectangle 4"/>
          <p:cNvSpPr>
            <a:spLocks noChangeArrowheads="1"/>
          </p:cNvSpPr>
          <p:nvPr/>
        </p:nvSpPr>
        <p:spPr bwMode="auto">
          <a:xfrm>
            <a:off x="304800" y="5029200"/>
            <a:ext cx="8686800" cy="1143000"/>
          </a:xfrm>
          <a:prstGeom prst="rect">
            <a:avLst/>
          </a:prstGeom>
          <a:noFill/>
          <a:ln w="9525">
            <a:noFill/>
            <a:miter lim="800000"/>
            <a:headEnd/>
            <a:tailEnd/>
          </a:ln>
          <a:effectLst/>
        </p:spPr>
        <p:txBody>
          <a:bodyPr lIns="92075" tIns="46038" rIns="92075" bIns="46038" anchor="ctr"/>
          <a:lstStyle/>
          <a:p>
            <a:pPr algn="ctr" eaLnBrk="0" hangingPunct="0">
              <a:defRPr/>
            </a:pPr>
            <a:endParaRPr lang="en-GB" sz="2600">
              <a:effectLst>
                <a:outerShdw blurRad="38100" dist="38100" dir="2700000" algn="tl">
                  <a:srgbClr val="000000"/>
                </a:outerShdw>
              </a:effectLst>
            </a:endParaRPr>
          </a:p>
        </p:txBody>
      </p:sp>
      <p:sp>
        <p:nvSpPr>
          <p:cNvPr id="25605" name="Date Placeholder 5"/>
          <p:cNvSpPr>
            <a:spLocks noGrp="1"/>
          </p:cNvSpPr>
          <p:nvPr>
            <p:ph type="dt" sz="quarter" idx="10"/>
          </p:nvPr>
        </p:nvSpPr>
        <p:spPr>
          <a:noFill/>
        </p:spPr>
        <p:txBody>
          <a:bodyPr/>
          <a:lstStyle/>
          <a:p>
            <a:r>
              <a:rPr lang="en-US" smtClean="0"/>
              <a:t> </a:t>
            </a:r>
          </a:p>
        </p:txBody>
      </p:sp>
      <p:sp>
        <p:nvSpPr>
          <p:cNvPr id="6" name="Footer Placeholder 5"/>
          <p:cNvSpPr>
            <a:spLocks noGrp="1"/>
          </p:cNvSpPr>
          <p:nvPr>
            <p:ph type="ftr" sz="quarter" idx="12"/>
          </p:nvPr>
        </p:nvSpPr>
        <p:spPr/>
        <p:txBody>
          <a:bodyPr/>
          <a:lstStyle/>
          <a:p>
            <a:pPr>
              <a:defRPr/>
            </a:pPr>
            <a:r>
              <a:rPr lang="en-US" smtClean="0"/>
              <a:t>INTOSAI - PSC June  2009</a:t>
            </a:r>
            <a:endParaRPr lang="en-US" dirty="0"/>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762000"/>
            <a:ext cx="7772400" cy="763587"/>
          </a:xfrm>
        </p:spPr>
        <p:txBody>
          <a:bodyPr/>
          <a:lstStyle/>
          <a:p>
            <a:r>
              <a:rPr lang="en-US" dirty="0" smtClean="0"/>
              <a:t>What is IPSASB?</a:t>
            </a:r>
            <a:endParaRPr lang="en-US" dirty="0"/>
          </a:p>
        </p:txBody>
      </p:sp>
      <p:sp>
        <p:nvSpPr>
          <p:cNvPr id="3" name="Content Placeholder 2"/>
          <p:cNvSpPr>
            <a:spLocks noGrp="1"/>
          </p:cNvSpPr>
          <p:nvPr>
            <p:ph idx="1"/>
          </p:nvPr>
        </p:nvSpPr>
        <p:spPr>
          <a:xfrm>
            <a:off x="762000" y="1295400"/>
            <a:ext cx="7772400" cy="3733800"/>
          </a:xfrm>
        </p:spPr>
        <p:txBody>
          <a:bodyPr/>
          <a:lstStyle/>
          <a:p>
            <a:pPr>
              <a:buFont typeface="Arial" pitchFamily="34" charset="0"/>
              <a:buChar char="•"/>
            </a:pPr>
            <a:r>
              <a:rPr lang="en-US" sz="2400" dirty="0" smtClean="0"/>
              <a:t>Standing IFAC Board</a:t>
            </a:r>
          </a:p>
          <a:p>
            <a:pPr>
              <a:buFont typeface="Arial" pitchFamily="34" charset="0"/>
              <a:buChar char="•"/>
            </a:pPr>
            <a:r>
              <a:rPr lang="en-US" sz="2400" dirty="0" smtClean="0"/>
              <a:t>Consists of 18 volunteer Members from around the world, including two from Canada:</a:t>
            </a:r>
          </a:p>
          <a:p>
            <a:pPr lvl="1">
              <a:buFont typeface="Times New Roman" pitchFamily="18" charset="0"/>
              <a:buChar char="–"/>
            </a:pPr>
            <a:r>
              <a:rPr lang="en-US" sz="2000" dirty="0" smtClean="0"/>
              <a:t>15 Members nominated through IFAC member bodies and 3 members serve as public members</a:t>
            </a:r>
          </a:p>
          <a:p>
            <a:pPr lvl="1">
              <a:buFont typeface="Times New Roman" pitchFamily="18" charset="0"/>
              <a:buChar char="–"/>
            </a:pPr>
            <a:r>
              <a:rPr lang="en-US" sz="2000" dirty="0" smtClean="0"/>
              <a:t>Experience and expertise in public sector financial reporting</a:t>
            </a:r>
          </a:p>
          <a:p>
            <a:pPr lvl="1">
              <a:buFont typeface="Times New Roman" pitchFamily="18" charset="0"/>
              <a:buChar char="–"/>
            </a:pPr>
            <a:r>
              <a:rPr lang="en-US" sz="2000" dirty="0" smtClean="0"/>
              <a:t>Ministries of finance, government audit institutions, public practice and public members – but, they serve as individuals not as representatives of their organization</a:t>
            </a:r>
          </a:p>
          <a:p>
            <a:pPr>
              <a:buFont typeface="Arial" pitchFamily="34" charset="0"/>
              <a:buChar char="•"/>
            </a:pPr>
            <a:r>
              <a:rPr lang="en-US" sz="2400" dirty="0" smtClean="0"/>
              <a:t>Issues and promotes benchmark guidance and facilitates the exchange of information among its constituents</a:t>
            </a:r>
            <a:endParaRPr lang="en-US" sz="2400" dirty="0"/>
          </a:p>
        </p:txBody>
      </p:sp>
      <p:sp>
        <p:nvSpPr>
          <p:cNvPr id="4" name="Date Placeholder 3"/>
          <p:cNvSpPr>
            <a:spLocks noGrp="1"/>
          </p:cNvSpPr>
          <p:nvPr>
            <p:ph type="dt" sz="half" idx="10"/>
          </p:nvPr>
        </p:nvSpPr>
        <p:spPr/>
        <p:txBody>
          <a:bodyPr/>
          <a:lstStyle/>
          <a:p>
            <a:pPr>
              <a:defRPr/>
            </a:pPr>
            <a:r>
              <a:rPr lang="en-US" smtClean="0"/>
              <a:t> </a:t>
            </a:r>
            <a:endParaRPr lang="en-US"/>
          </a:p>
        </p:txBody>
      </p:sp>
      <p:sp>
        <p:nvSpPr>
          <p:cNvPr id="5" name="Footer Placeholder 4"/>
          <p:cNvSpPr>
            <a:spLocks noGrp="1"/>
          </p:cNvSpPr>
          <p:nvPr>
            <p:ph type="ftr" sz="quarter" idx="12"/>
          </p:nvPr>
        </p:nvSpPr>
        <p:spPr/>
        <p:txBody>
          <a:bodyPr/>
          <a:lstStyle/>
          <a:p>
            <a:pPr>
              <a:defRPr/>
            </a:pPr>
            <a:r>
              <a:rPr lang="en-US" smtClean="0"/>
              <a:t>INTOSAI - PSC June  2009</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914400"/>
            <a:ext cx="7772400" cy="763587"/>
          </a:xfrm>
        </p:spPr>
        <p:txBody>
          <a:bodyPr/>
          <a:lstStyle/>
          <a:p>
            <a:r>
              <a:rPr lang="en-US" sz="2800" dirty="0" smtClean="0"/>
              <a:t>Who is IPSASB? 2009 Membership</a:t>
            </a:r>
            <a:endParaRPr lang="en-US" sz="2800" dirty="0"/>
          </a:p>
        </p:txBody>
      </p:sp>
      <p:sp>
        <p:nvSpPr>
          <p:cNvPr id="3" name="Content Placeholder 2"/>
          <p:cNvSpPr>
            <a:spLocks noGrp="1"/>
          </p:cNvSpPr>
          <p:nvPr>
            <p:ph idx="1"/>
          </p:nvPr>
        </p:nvSpPr>
        <p:spPr>
          <a:xfrm>
            <a:off x="381000" y="1295400"/>
            <a:ext cx="8148638" cy="4724400"/>
          </a:xfrm>
        </p:spPr>
        <p:txBody>
          <a:bodyPr numCol="2"/>
          <a:lstStyle/>
          <a:p>
            <a:pPr marL="0" indent="0"/>
            <a:r>
              <a:rPr lang="en-US" sz="1600" b="1" u="sng" dirty="0" err="1" smtClean="0">
                <a:effectLst/>
              </a:rPr>
              <a:t>ChairW</a:t>
            </a:r>
            <a:r>
              <a:rPr lang="en-US" sz="1600" b="1" dirty="0" smtClean="0">
                <a:effectLst/>
              </a:rPr>
              <a:t>:</a:t>
            </a:r>
          </a:p>
          <a:p>
            <a:pPr marL="0" indent="0"/>
            <a:r>
              <a:rPr lang="en-US" sz="1600" b="1" dirty="0" smtClean="0">
                <a:effectLst/>
              </a:rPr>
              <a:t> </a:t>
            </a:r>
            <a:r>
              <a:rPr lang="en-US" sz="1600" dirty="0" smtClean="0"/>
              <a:t>Mike Hathorn, Partner Moore Stephens, UK</a:t>
            </a:r>
          </a:p>
          <a:p>
            <a:pPr marL="0" indent="0"/>
            <a:r>
              <a:rPr lang="en-US" sz="1600" b="1" u="sng" dirty="0" smtClean="0">
                <a:effectLst/>
              </a:rPr>
              <a:t>Deputy Chair</a:t>
            </a:r>
            <a:r>
              <a:rPr lang="en-US" sz="1600" b="1" dirty="0" smtClean="0">
                <a:effectLst/>
              </a:rPr>
              <a:t>:</a:t>
            </a:r>
          </a:p>
          <a:p>
            <a:pPr marL="0" indent="0"/>
            <a:r>
              <a:rPr lang="en-US" sz="1600" dirty="0" smtClean="0"/>
              <a:t>Erna Swart, CEO, Accounting Standards Board, South Africa</a:t>
            </a:r>
          </a:p>
          <a:p>
            <a:pPr marL="0" indent="0"/>
            <a:r>
              <a:rPr lang="en-US" sz="1600" b="1" u="sng" dirty="0" smtClean="0">
                <a:effectLst/>
              </a:rPr>
              <a:t>Members</a:t>
            </a:r>
            <a:r>
              <a:rPr lang="en-US" sz="1600" b="1" dirty="0" smtClean="0"/>
              <a:t>:</a:t>
            </a:r>
          </a:p>
          <a:p>
            <a:pPr marL="0" indent="0"/>
            <a:r>
              <a:rPr lang="en-US" sz="1600" dirty="0" smtClean="0"/>
              <a:t>Peter Batten, Assistant Director, Treasury &amp; Finance, Victoria, Australia</a:t>
            </a:r>
          </a:p>
          <a:p>
            <a:pPr marL="0" indent="0"/>
            <a:r>
              <a:rPr lang="en-US" sz="1600" dirty="0" smtClean="0"/>
              <a:t>David Bean, Director of Research and Technical Accounting, GASB, USA</a:t>
            </a:r>
          </a:p>
          <a:p>
            <a:pPr marL="0" indent="0"/>
            <a:r>
              <a:rPr lang="en-US" sz="1600" dirty="0" smtClean="0"/>
              <a:t>Marie-Pierre Cordier, </a:t>
            </a:r>
            <a:r>
              <a:rPr lang="en-US" sz="1600" dirty="0" err="1" smtClean="0"/>
              <a:t>Cours</a:t>
            </a:r>
            <a:r>
              <a:rPr lang="en-US" sz="1600" dirty="0" smtClean="0"/>
              <a:t> des </a:t>
            </a:r>
            <a:r>
              <a:rPr lang="en-US" sz="1600" dirty="0" err="1" smtClean="0"/>
              <a:t>Comptes</a:t>
            </a:r>
            <a:r>
              <a:rPr lang="en-US" sz="1600" dirty="0" smtClean="0"/>
              <a:t>, France</a:t>
            </a:r>
          </a:p>
          <a:p>
            <a:pPr marL="0" indent="0"/>
            <a:r>
              <a:rPr lang="en-US" sz="1600" dirty="0" err="1" smtClean="0"/>
              <a:t>Yossi</a:t>
            </a:r>
            <a:r>
              <a:rPr lang="en-US" sz="1600" dirty="0" smtClean="0"/>
              <a:t> </a:t>
            </a:r>
            <a:r>
              <a:rPr lang="en-US" sz="1600" dirty="0" err="1" smtClean="0"/>
              <a:t>Izkovich</a:t>
            </a:r>
            <a:r>
              <a:rPr lang="en-US" sz="1600" dirty="0" smtClean="0"/>
              <a:t>, Chief Accountant, Ministry of Finance, Israel</a:t>
            </a:r>
          </a:p>
          <a:p>
            <a:pPr marL="0" indent="0"/>
            <a:r>
              <a:rPr lang="en-US" sz="1600" dirty="0" smtClean="0"/>
              <a:t>Dr. Hong Lou, Deputy Director-General, Treasury Dept., Ministry of Finance, Peoples Republic of China </a:t>
            </a:r>
          </a:p>
          <a:p>
            <a:pPr marL="0" indent="0"/>
            <a:r>
              <a:rPr lang="en-US" sz="1600" dirty="0" smtClean="0">
                <a:effectLst/>
              </a:rPr>
              <a:t>Thomas </a:t>
            </a:r>
            <a:r>
              <a:rPr lang="en-US" sz="1600" dirty="0" err="1" smtClean="0">
                <a:effectLst/>
              </a:rPr>
              <a:t>Müller-Marqués</a:t>
            </a:r>
            <a:r>
              <a:rPr lang="en-US" sz="1600" dirty="0" smtClean="0">
                <a:effectLst/>
              </a:rPr>
              <a:t> Berger, Ernst &amp; Young, Germany</a:t>
            </a:r>
          </a:p>
          <a:p>
            <a:pPr marL="0" indent="0"/>
            <a:r>
              <a:rPr lang="en-US" sz="1600" dirty="0" smtClean="0"/>
              <a:t>.</a:t>
            </a:r>
          </a:p>
          <a:p>
            <a:pPr marL="0" indent="0"/>
            <a:endParaRPr lang="en-US" sz="1600" dirty="0" smtClean="0">
              <a:effectLst/>
            </a:endParaRPr>
          </a:p>
          <a:p>
            <a:pPr marL="0" indent="0"/>
            <a:endParaRPr lang="en-US" sz="1600" dirty="0" smtClean="0">
              <a:effectLst/>
            </a:endParaRPr>
          </a:p>
          <a:p>
            <a:pPr marL="0" indent="0"/>
            <a:r>
              <a:rPr lang="en-US" sz="1600" dirty="0" smtClean="0">
                <a:effectLst/>
              </a:rPr>
              <a:t>Anne </a:t>
            </a:r>
            <a:r>
              <a:rPr lang="en-US" sz="1600" dirty="0" err="1" smtClean="0">
                <a:effectLst/>
              </a:rPr>
              <a:t>Owuor</a:t>
            </a:r>
            <a:r>
              <a:rPr lang="en-US" sz="1600" dirty="0" smtClean="0">
                <a:effectLst/>
              </a:rPr>
              <a:t>, </a:t>
            </a:r>
            <a:r>
              <a:rPr lang="en-US" sz="1600" dirty="0" smtClean="0"/>
              <a:t>Kenya Power &amp; Lighting Co. Ltd</a:t>
            </a:r>
            <a:endParaRPr lang="en-US" sz="1600" dirty="0" smtClean="0">
              <a:effectLst/>
            </a:endParaRPr>
          </a:p>
          <a:p>
            <a:pPr marL="0" indent="0"/>
            <a:r>
              <a:rPr lang="en-US" sz="1600" dirty="0" err="1" smtClean="0">
                <a:solidFill>
                  <a:srgbClr val="FFC000"/>
                </a:solidFill>
                <a:effectLst/>
              </a:rPr>
              <a:t>Bharti</a:t>
            </a:r>
            <a:r>
              <a:rPr lang="en-US" sz="1600" dirty="0" smtClean="0">
                <a:solidFill>
                  <a:srgbClr val="FFC000"/>
                </a:solidFill>
                <a:effectLst/>
              </a:rPr>
              <a:t> Prasad</a:t>
            </a:r>
            <a:r>
              <a:rPr lang="en-US" sz="1600" b="1" dirty="0" smtClean="0">
                <a:solidFill>
                  <a:srgbClr val="FFC000"/>
                </a:solidFill>
                <a:effectLst/>
              </a:rPr>
              <a:t>, </a:t>
            </a:r>
            <a:r>
              <a:rPr lang="en-US" sz="1600" dirty="0" smtClean="0">
                <a:solidFill>
                  <a:srgbClr val="FFC000"/>
                </a:solidFill>
                <a:effectLst/>
              </a:rPr>
              <a:t>Deputy </a:t>
            </a:r>
            <a:r>
              <a:rPr lang="en-US" sz="1600" dirty="0" smtClean="0">
                <a:solidFill>
                  <a:srgbClr val="FFC000"/>
                </a:solidFill>
              </a:rPr>
              <a:t>Comptroller and Auditor General, Delhi, India</a:t>
            </a:r>
          </a:p>
          <a:p>
            <a:pPr marL="0" indent="0"/>
            <a:r>
              <a:rPr lang="en-US" sz="1600" dirty="0" smtClean="0">
                <a:effectLst/>
              </a:rPr>
              <a:t>Ron </a:t>
            </a:r>
            <a:r>
              <a:rPr lang="en-US" sz="1600" dirty="0" err="1" smtClean="0">
                <a:effectLst/>
              </a:rPr>
              <a:t>Salole</a:t>
            </a:r>
            <a:r>
              <a:rPr lang="en-US" sz="1600" dirty="0" smtClean="0">
                <a:effectLst/>
              </a:rPr>
              <a:t>, Vice-President, Standards, Canadian Institute of Chartered Accountants</a:t>
            </a:r>
          </a:p>
          <a:p>
            <a:pPr marL="0" indent="0"/>
            <a:r>
              <a:rPr lang="en-US" sz="1600" dirty="0" smtClean="0">
                <a:effectLst/>
              </a:rPr>
              <a:t>Tadashi Sekikawa, Deloitte </a:t>
            </a:r>
            <a:r>
              <a:rPr lang="en-US" sz="1600" dirty="0" err="1" smtClean="0">
                <a:effectLst/>
              </a:rPr>
              <a:t>Touche</a:t>
            </a:r>
            <a:r>
              <a:rPr lang="en-US" sz="1600" dirty="0" smtClean="0">
                <a:effectLst/>
              </a:rPr>
              <a:t> Tohmatsu, Japan</a:t>
            </a:r>
          </a:p>
          <a:p>
            <a:pPr marL="0" indent="0"/>
            <a:r>
              <a:rPr lang="en-US" sz="1600" dirty="0" smtClean="0">
                <a:effectLst/>
              </a:rPr>
              <a:t>Frans van Schaik, Deloitte </a:t>
            </a:r>
            <a:r>
              <a:rPr lang="en-US" sz="1600" dirty="0" err="1" smtClean="0">
                <a:effectLst/>
              </a:rPr>
              <a:t>Touche</a:t>
            </a:r>
            <a:r>
              <a:rPr lang="en-US" sz="1600" dirty="0" smtClean="0">
                <a:effectLst/>
              </a:rPr>
              <a:t> Tohmatsu, The Netherlands</a:t>
            </a:r>
          </a:p>
          <a:p>
            <a:pPr marL="0" indent="0"/>
            <a:r>
              <a:rPr lang="en-US" sz="1600" dirty="0" smtClean="0">
                <a:effectLst/>
              </a:rPr>
              <a:t>Ken Warren, The Treasury, New Zealand</a:t>
            </a:r>
          </a:p>
          <a:p>
            <a:pPr marL="0" indent="0"/>
            <a:r>
              <a:rPr lang="en-US" sz="1600" b="1" u="sng" dirty="0" smtClean="0">
                <a:effectLst/>
              </a:rPr>
              <a:t>Public Members</a:t>
            </a:r>
            <a:r>
              <a:rPr lang="en-US" sz="1600" b="1" dirty="0" smtClean="0">
                <a:effectLst/>
              </a:rPr>
              <a:t>:</a:t>
            </a:r>
          </a:p>
          <a:p>
            <a:pPr marL="0" indent="0"/>
            <a:r>
              <a:rPr lang="en-US" sz="1600" dirty="0" smtClean="0">
                <a:effectLst/>
              </a:rPr>
              <a:t>Prof. Andreas Bergmann, Zurich University of Applied Sciences, Switzerland</a:t>
            </a:r>
          </a:p>
          <a:p>
            <a:pPr marL="0" indent="0"/>
            <a:r>
              <a:rPr lang="en-US" sz="1600" dirty="0" smtClean="0">
                <a:solidFill>
                  <a:srgbClr val="FFC000"/>
                </a:solidFill>
                <a:effectLst/>
              </a:rPr>
              <a:t>Sheila Fraser, Auditor General, Government of Canada</a:t>
            </a:r>
          </a:p>
          <a:p>
            <a:pPr marL="0" indent="0"/>
            <a:r>
              <a:rPr lang="en-US" sz="1600" dirty="0" smtClean="0">
                <a:effectLst/>
              </a:rPr>
              <a:t>Prof. Stefano </a:t>
            </a:r>
            <a:r>
              <a:rPr lang="en-US" sz="1600" dirty="0" err="1" smtClean="0">
                <a:effectLst/>
              </a:rPr>
              <a:t>Pozzoli</a:t>
            </a:r>
            <a:r>
              <a:rPr lang="en-US" sz="1600" dirty="0" smtClean="0">
                <a:effectLst/>
              </a:rPr>
              <a:t>, Italy</a:t>
            </a:r>
          </a:p>
          <a:p>
            <a:pPr marL="0" indent="0"/>
            <a:endParaRPr lang="en-US" sz="1600" dirty="0" smtClean="0"/>
          </a:p>
          <a:p>
            <a:endParaRPr lang="en-US" dirty="0"/>
          </a:p>
        </p:txBody>
      </p:sp>
      <p:sp>
        <p:nvSpPr>
          <p:cNvPr id="4" name="Date Placeholder 3"/>
          <p:cNvSpPr>
            <a:spLocks noGrp="1"/>
          </p:cNvSpPr>
          <p:nvPr>
            <p:ph type="dt" sz="half" idx="10"/>
          </p:nvPr>
        </p:nvSpPr>
        <p:spPr/>
        <p:txBody>
          <a:bodyPr/>
          <a:lstStyle/>
          <a:p>
            <a:pPr>
              <a:defRPr/>
            </a:pPr>
            <a:r>
              <a:rPr lang="en-US" smtClean="0"/>
              <a:t> </a:t>
            </a:r>
            <a:endParaRPr lang="en-US" dirty="0"/>
          </a:p>
        </p:txBody>
      </p:sp>
      <p:sp>
        <p:nvSpPr>
          <p:cNvPr id="5" name="Footer Placeholder 4"/>
          <p:cNvSpPr>
            <a:spLocks noGrp="1"/>
          </p:cNvSpPr>
          <p:nvPr>
            <p:ph type="ftr" sz="quarter" idx="12"/>
          </p:nvPr>
        </p:nvSpPr>
        <p:spPr/>
        <p:txBody>
          <a:bodyPr/>
          <a:lstStyle/>
          <a:p>
            <a:pPr>
              <a:defRPr/>
            </a:pPr>
            <a:r>
              <a:rPr lang="en-US" smtClean="0"/>
              <a:t>INTOSAI - PSC June  2009</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1066800"/>
            <a:ext cx="7772400" cy="763587"/>
          </a:xfrm>
        </p:spPr>
        <p:txBody>
          <a:bodyPr/>
          <a:lstStyle/>
          <a:p>
            <a:r>
              <a:rPr lang="en-US" dirty="0" smtClean="0"/>
              <a:t>How the IPSASB Works</a:t>
            </a:r>
            <a:endParaRPr lang="en-US" dirty="0"/>
          </a:p>
        </p:txBody>
      </p:sp>
      <p:sp>
        <p:nvSpPr>
          <p:cNvPr id="3" name="Content Placeholder 2"/>
          <p:cNvSpPr>
            <a:spLocks noGrp="1"/>
          </p:cNvSpPr>
          <p:nvPr>
            <p:ph idx="1"/>
          </p:nvPr>
        </p:nvSpPr>
        <p:spPr>
          <a:xfrm>
            <a:off x="685800" y="1752600"/>
            <a:ext cx="7772400" cy="3733800"/>
          </a:xfrm>
        </p:spPr>
        <p:txBody>
          <a:bodyPr/>
          <a:lstStyle/>
          <a:p>
            <a:pPr>
              <a:buFont typeface="Arial" pitchFamily="34" charset="0"/>
              <a:buChar char="•"/>
            </a:pPr>
            <a:r>
              <a:rPr lang="en-US" dirty="0" smtClean="0"/>
              <a:t>Generally holds 3 meetings per year</a:t>
            </a:r>
          </a:p>
          <a:p>
            <a:pPr>
              <a:buFont typeface="Arial" pitchFamily="34" charset="0"/>
              <a:buChar char="•"/>
            </a:pPr>
            <a:r>
              <a:rPr lang="en-US" dirty="0" smtClean="0"/>
              <a:t>Meetings are open to the public</a:t>
            </a:r>
          </a:p>
          <a:p>
            <a:pPr>
              <a:buFont typeface="Arial" pitchFamily="34" charset="0"/>
              <a:buChar char="•"/>
            </a:pPr>
            <a:r>
              <a:rPr lang="en-US" dirty="0" smtClean="0"/>
              <a:t>Transparent due process – available on IPSASB web site at </a:t>
            </a:r>
            <a:r>
              <a:rPr lang="en-AU" sz="2800" dirty="0" smtClean="0">
                <a:solidFill>
                  <a:schemeClr val="tx2"/>
                </a:solidFill>
                <a:effectLst/>
              </a:rPr>
              <a:t>www.ifac.org/PublicSector </a:t>
            </a:r>
            <a:r>
              <a:rPr lang="en-US" dirty="0" smtClean="0"/>
              <a:t>:</a:t>
            </a:r>
          </a:p>
          <a:p>
            <a:pPr marL="684213">
              <a:buFont typeface="Times New Roman" pitchFamily="18" charset="0"/>
              <a:buChar char="–"/>
            </a:pPr>
            <a:r>
              <a:rPr lang="en-US" dirty="0" smtClean="0"/>
              <a:t>All meeting materials are publicly available</a:t>
            </a:r>
          </a:p>
          <a:p>
            <a:pPr marL="684213">
              <a:buFont typeface="Times New Roman" pitchFamily="18" charset="0"/>
              <a:buChar char="–"/>
            </a:pPr>
            <a:r>
              <a:rPr lang="en-US" dirty="0" smtClean="0"/>
              <a:t>Approved minutes are posted </a:t>
            </a:r>
          </a:p>
          <a:p>
            <a:pPr lvl="1">
              <a:buFont typeface="Times New Roman" pitchFamily="18" charset="0"/>
              <a:buChar char="–"/>
            </a:pPr>
            <a:r>
              <a:rPr lang="en-US" dirty="0" smtClean="0"/>
              <a:t>Project summaries are updated after each meeting</a:t>
            </a:r>
          </a:p>
          <a:p>
            <a:pPr lvl="1">
              <a:buFont typeface="Times New Roman" pitchFamily="18" charset="0"/>
              <a:buChar char="–"/>
            </a:pPr>
            <a:r>
              <a:rPr lang="en-US" dirty="0" smtClean="0"/>
              <a:t>Rules of the road for convergence projects </a:t>
            </a:r>
            <a:r>
              <a:rPr lang="en-US" sz="1800" dirty="0" smtClean="0">
                <a:solidFill>
                  <a:srgbClr val="FFC000"/>
                </a:solidFill>
              </a:rPr>
              <a:t>http://web.ifac.org/download/IPSASB_Process_Final_version_Oct_08.pdf</a:t>
            </a:r>
            <a:endParaRPr lang="en-US" sz="1800" dirty="0">
              <a:solidFill>
                <a:srgbClr val="FFC000"/>
              </a:solidFill>
            </a:endParaRPr>
          </a:p>
        </p:txBody>
      </p:sp>
      <p:sp>
        <p:nvSpPr>
          <p:cNvPr id="4" name="Date Placeholder 3"/>
          <p:cNvSpPr>
            <a:spLocks noGrp="1"/>
          </p:cNvSpPr>
          <p:nvPr>
            <p:ph type="dt" sz="half" idx="10"/>
          </p:nvPr>
        </p:nvSpPr>
        <p:spPr/>
        <p:txBody>
          <a:bodyPr/>
          <a:lstStyle/>
          <a:p>
            <a:pPr>
              <a:defRPr/>
            </a:pPr>
            <a:r>
              <a:rPr lang="en-US" smtClean="0"/>
              <a:t> </a:t>
            </a:r>
            <a:endParaRPr lang="en-US"/>
          </a:p>
        </p:txBody>
      </p:sp>
      <p:sp>
        <p:nvSpPr>
          <p:cNvPr id="5" name="Footer Placeholder 4"/>
          <p:cNvSpPr>
            <a:spLocks noGrp="1"/>
          </p:cNvSpPr>
          <p:nvPr>
            <p:ph type="ftr" sz="quarter" idx="12"/>
          </p:nvPr>
        </p:nvSpPr>
        <p:spPr/>
        <p:txBody>
          <a:bodyPr/>
          <a:lstStyle/>
          <a:p>
            <a:pPr>
              <a:defRPr/>
            </a:pPr>
            <a:r>
              <a:rPr lang="en-US" dirty="0" smtClean="0"/>
              <a:t>INTOSAI - PSC June  2009</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2"/>
          <p:cNvSpPr>
            <a:spLocks noGrp="1" noChangeArrowheads="1"/>
          </p:cNvSpPr>
          <p:nvPr>
            <p:ph type="title"/>
          </p:nvPr>
        </p:nvSpPr>
        <p:spPr>
          <a:xfrm>
            <a:off x="323850" y="692150"/>
            <a:ext cx="7772400" cy="763588"/>
          </a:xfrm>
        </p:spPr>
        <p:txBody>
          <a:bodyPr/>
          <a:lstStyle/>
          <a:p>
            <a:r>
              <a:rPr lang="en-US" sz="4000" i="0" dirty="0" smtClean="0">
                <a:effectLst/>
              </a:rPr>
              <a:t>         </a:t>
            </a:r>
            <a:r>
              <a:rPr lang="en-US" sz="2800" dirty="0" smtClean="0">
                <a:effectLst/>
              </a:rPr>
              <a:t>Rules of the Road for Convergence Projects</a:t>
            </a:r>
          </a:p>
        </p:txBody>
      </p:sp>
      <p:grpSp>
        <p:nvGrpSpPr>
          <p:cNvPr id="2" name="Group 3"/>
          <p:cNvGrpSpPr>
            <a:grpSpLocks/>
          </p:cNvGrpSpPr>
          <p:nvPr/>
        </p:nvGrpSpPr>
        <p:grpSpPr bwMode="auto">
          <a:xfrm>
            <a:off x="-252413" y="4292600"/>
            <a:ext cx="4248151" cy="1828800"/>
            <a:chOff x="3072" y="2448"/>
            <a:chExt cx="2448" cy="1152"/>
          </a:xfrm>
        </p:grpSpPr>
        <p:grpSp>
          <p:nvGrpSpPr>
            <p:cNvPr id="3" name="Group 4"/>
            <p:cNvGrpSpPr>
              <a:grpSpLocks/>
            </p:cNvGrpSpPr>
            <p:nvPr/>
          </p:nvGrpSpPr>
          <p:grpSpPr bwMode="auto">
            <a:xfrm>
              <a:off x="3744" y="2448"/>
              <a:ext cx="1776" cy="1152"/>
              <a:chOff x="3744" y="2448"/>
              <a:chExt cx="1776" cy="1152"/>
            </a:xfrm>
          </p:grpSpPr>
          <p:sp>
            <p:nvSpPr>
              <p:cNvPr id="20496" name="AutoShape 5"/>
              <p:cNvSpPr>
                <a:spLocks noChangeArrowheads="1"/>
              </p:cNvSpPr>
              <p:nvPr/>
            </p:nvSpPr>
            <p:spPr bwMode="auto">
              <a:xfrm>
                <a:off x="3744" y="2448"/>
                <a:ext cx="1776" cy="1152"/>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4500 w 21600"/>
                  <a:gd name="T13" fmla="*/ 4500 h 21600"/>
                  <a:gd name="T14" fmla="*/ 17100 w 21600"/>
                  <a:gd name="T15" fmla="*/ 17100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close/>
                  </a:path>
                </a:pathLst>
              </a:custGeom>
              <a:solidFill>
                <a:schemeClr val="accent1"/>
              </a:solidFill>
              <a:ln w="9525">
                <a:miter lim="800000"/>
                <a:headEnd/>
                <a:tailEnd/>
              </a:ln>
              <a:scene3d>
                <a:camera prst="legacyObliqueTopLeft"/>
                <a:lightRig rig="legacyFlat3" dir="t"/>
              </a:scene3d>
              <a:sp3d extrusionH="430200" prstMaterial="legacyMatte">
                <a:bevelT w="13500" h="13500" prst="angle"/>
                <a:bevelB w="13500" h="13500" prst="angle"/>
                <a:extrusionClr>
                  <a:schemeClr val="accent1"/>
                </a:extrusionClr>
              </a:sp3d>
            </p:spPr>
            <p:txBody>
              <a:bodyPr wrap="none" anchor="ctr">
                <a:flatTx/>
              </a:bodyPr>
              <a:lstStyle/>
              <a:p>
                <a:endParaRPr lang="en-US"/>
              </a:p>
            </p:txBody>
          </p:sp>
          <p:sp>
            <p:nvSpPr>
              <p:cNvPr id="20497" name="Text Box 6"/>
              <p:cNvSpPr txBox="1">
                <a:spLocks noChangeArrowheads="1"/>
              </p:cNvSpPr>
              <p:nvPr/>
            </p:nvSpPr>
            <p:spPr bwMode="auto">
              <a:xfrm>
                <a:off x="4032" y="2448"/>
                <a:ext cx="1296" cy="922"/>
              </a:xfrm>
              <a:prstGeom prst="rect">
                <a:avLst/>
              </a:prstGeom>
              <a:noFill/>
              <a:ln w="9525">
                <a:noFill/>
                <a:miter lim="800000"/>
                <a:headEnd/>
                <a:tailEnd/>
              </a:ln>
            </p:spPr>
            <p:txBody>
              <a:bodyPr>
                <a:spAutoFit/>
              </a:bodyPr>
              <a:lstStyle/>
              <a:p>
                <a:pPr algn="ctr"/>
                <a:r>
                  <a:rPr lang="en-US" sz="3000" b="1">
                    <a:solidFill>
                      <a:schemeClr val="tx2"/>
                    </a:solidFill>
                  </a:rPr>
                  <a:t>IPSASs</a:t>
                </a:r>
              </a:p>
              <a:p>
                <a:pPr algn="ctr"/>
                <a:r>
                  <a:rPr lang="en-US" sz="3000" b="1">
                    <a:solidFill>
                      <a:schemeClr val="tx2"/>
                    </a:solidFill>
                  </a:rPr>
                  <a:t>(Public sector)</a:t>
                </a:r>
                <a:endParaRPr lang="en-GB" sz="3000" b="1">
                  <a:solidFill>
                    <a:schemeClr val="tx2"/>
                  </a:solidFill>
                </a:endParaRPr>
              </a:p>
            </p:txBody>
          </p:sp>
        </p:grpSp>
        <p:sp>
          <p:nvSpPr>
            <p:cNvPr id="20495" name="AutoShape 7"/>
            <p:cNvSpPr>
              <a:spLocks/>
            </p:cNvSpPr>
            <p:nvPr/>
          </p:nvSpPr>
          <p:spPr bwMode="auto">
            <a:xfrm>
              <a:off x="3072" y="2592"/>
              <a:ext cx="96" cy="816"/>
            </a:xfrm>
            <a:prstGeom prst="rightBrace">
              <a:avLst>
                <a:gd name="adj1" fmla="val 70833"/>
                <a:gd name="adj2" fmla="val 50000"/>
              </a:avLst>
            </a:prstGeom>
            <a:noFill/>
            <a:ln w="50800">
              <a:noFill/>
              <a:round/>
              <a:headEnd/>
              <a:tailEnd/>
            </a:ln>
          </p:spPr>
          <p:txBody>
            <a:bodyPr wrap="none" anchor="ctr"/>
            <a:lstStyle/>
            <a:p>
              <a:endParaRPr lang="en-US"/>
            </a:p>
          </p:txBody>
        </p:sp>
      </p:grpSp>
      <p:grpSp>
        <p:nvGrpSpPr>
          <p:cNvPr id="4" name="Group 8"/>
          <p:cNvGrpSpPr>
            <a:grpSpLocks/>
          </p:cNvGrpSpPr>
          <p:nvPr/>
        </p:nvGrpSpPr>
        <p:grpSpPr bwMode="auto">
          <a:xfrm>
            <a:off x="0" y="1700213"/>
            <a:ext cx="4392613" cy="1511300"/>
            <a:chOff x="3168" y="720"/>
            <a:chExt cx="2208" cy="1152"/>
          </a:xfrm>
        </p:grpSpPr>
        <p:sp>
          <p:nvSpPr>
            <p:cNvPr id="20491" name="AutoShape 9"/>
            <p:cNvSpPr>
              <a:spLocks noChangeArrowheads="1"/>
            </p:cNvSpPr>
            <p:nvPr/>
          </p:nvSpPr>
          <p:spPr bwMode="auto">
            <a:xfrm>
              <a:off x="3696" y="720"/>
              <a:ext cx="1680" cy="1152"/>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4500 w 21600"/>
                <a:gd name="T13" fmla="*/ 4500 h 21600"/>
                <a:gd name="T14" fmla="*/ 17100 w 21600"/>
                <a:gd name="T15" fmla="*/ 17100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close/>
                </a:path>
              </a:pathLst>
            </a:custGeom>
            <a:solidFill>
              <a:schemeClr val="accent1"/>
            </a:solidFill>
            <a:ln w="9525">
              <a:miter lim="800000"/>
              <a:headEnd/>
              <a:tailEnd/>
            </a:ln>
            <a:scene3d>
              <a:camera prst="legacyObliqueTopLeft"/>
              <a:lightRig rig="legacyFlat3" dir="t"/>
            </a:scene3d>
            <a:sp3d extrusionH="430200" prstMaterial="legacyMatte">
              <a:bevelT w="13500" h="13500" prst="angle"/>
              <a:bevelB w="13500" h="13500" prst="angle"/>
              <a:extrusionClr>
                <a:schemeClr val="accent1"/>
              </a:extrusionClr>
            </a:sp3d>
          </p:spPr>
          <p:txBody>
            <a:bodyPr wrap="none" anchor="ctr">
              <a:flatTx/>
            </a:bodyPr>
            <a:lstStyle/>
            <a:p>
              <a:endParaRPr lang="en-US"/>
            </a:p>
          </p:txBody>
        </p:sp>
        <p:sp>
          <p:nvSpPr>
            <p:cNvPr id="20492" name="Rectangle 10"/>
            <p:cNvSpPr>
              <a:spLocks noChangeArrowheads="1"/>
            </p:cNvSpPr>
            <p:nvPr/>
          </p:nvSpPr>
          <p:spPr bwMode="auto">
            <a:xfrm>
              <a:off x="3696" y="816"/>
              <a:ext cx="1680" cy="721"/>
            </a:xfrm>
            <a:prstGeom prst="rect">
              <a:avLst/>
            </a:prstGeom>
            <a:noFill/>
            <a:ln w="9525">
              <a:noFill/>
              <a:miter lim="800000"/>
              <a:headEnd/>
              <a:tailEnd/>
            </a:ln>
          </p:spPr>
          <p:txBody>
            <a:bodyPr>
              <a:spAutoFit/>
            </a:bodyPr>
            <a:lstStyle/>
            <a:p>
              <a:pPr algn="ctr"/>
              <a:r>
                <a:rPr lang="en-US" sz="2800">
                  <a:solidFill>
                    <a:schemeClr val="tx2"/>
                  </a:solidFill>
                </a:rPr>
                <a:t>IFRS</a:t>
              </a:r>
            </a:p>
            <a:p>
              <a:pPr algn="ctr"/>
              <a:r>
                <a:rPr lang="en-US" sz="2800">
                  <a:solidFill>
                    <a:schemeClr val="tx2"/>
                  </a:solidFill>
                </a:rPr>
                <a:t>(Private Sector)</a:t>
              </a:r>
              <a:endParaRPr lang="en-GB" sz="2800">
                <a:solidFill>
                  <a:schemeClr val="tx2"/>
                </a:solidFill>
              </a:endParaRPr>
            </a:p>
          </p:txBody>
        </p:sp>
        <p:sp>
          <p:nvSpPr>
            <p:cNvPr id="20493" name="AutoShape 11"/>
            <p:cNvSpPr>
              <a:spLocks/>
            </p:cNvSpPr>
            <p:nvPr/>
          </p:nvSpPr>
          <p:spPr bwMode="auto">
            <a:xfrm>
              <a:off x="3168" y="864"/>
              <a:ext cx="96" cy="816"/>
            </a:xfrm>
            <a:prstGeom prst="rightBrace">
              <a:avLst>
                <a:gd name="adj1" fmla="val 70833"/>
                <a:gd name="adj2" fmla="val 50000"/>
              </a:avLst>
            </a:prstGeom>
            <a:noFill/>
            <a:ln w="50800">
              <a:noFill/>
              <a:round/>
              <a:headEnd/>
              <a:tailEnd/>
            </a:ln>
          </p:spPr>
          <p:txBody>
            <a:bodyPr wrap="none" anchor="ctr"/>
            <a:lstStyle/>
            <a:p>
              <a:endParaRPr lang="en-US"/>
            </a:p>
          </p:txBody>
        </p:sp>
      </p:grpSp>
      <p:sp>
        <p:nvSpPr>
          <p:cNvPr id="20486" name="Text Box 12"/>
          <p:cNvSpPr txBox="1">
            <a:spLocks noChangeArrowheads="1"/>
          </p:cNvSpPr>
          <p:nvPr/>
        </p:nvSpPr>
        <p:spPr bwMode="auto">
          <a:xfrm>
            <a:off x="4267200" y="1752601"/>
            <a:ext cx="4176712" cy="2816156"/>
          </a:xfrm>
          <a:prstGeom prst="rect">
            <a:avLst/>
          </a:prstGeom>
          <a:noFill/>
          <a:ln w="12700">
            <a:noFill/>
            <a:miter lim="800000"/>
            <a:headEnd type="none" w="sm" len="sm"/>
            <a:tailEnd type="none" w="sm" len="sm"/>
          </a:ln>
        </p:spPr>
        <p:txBody>
          <a:bodyPr wrap="square">
            <a:spAutoFit/>
          </a:bodyPr>
          <a:lstStyle/>
          <a:p>
            <a:pPr marL="465138" indent="-349250">
              <a:spcBef>
                <a:spcPts val="1200"/>
              </a:spcBef>
              <a:buFontTx/>
              <a:buChar char="•"/>
            </a:pPr>
            <a:r>
              <a:rPr lang="en-US" sz="3000" dirty="0"/>
              <a:t> </a:t>
            </a:r>
            <a:r>
              <a:rPr lang="en-US" b="1" dirty="0" smtClean="0"/>
              <a:t>Terminology</a:t>
            </a:r>
            <a:endParaRPr lang="en-US" b="1" dirty="0"/>
          </a:p>
          <a:p>
            <a:pPr marL="465138" indent="-349250">
              <a:spcBef>
                <a:spcPts val="1200"/>
              </a:spcBef>
              <a:buFontTx/>
              <a:buChar char="•"/>
            </a:pPr>
            <a:r>
              <a:rPr lang="en-US" b="1" dirty="0"/>
              <a:t>Public sector </a:t>
            </a:r>
            <a:r>
              <a:rPr lang="en-US" b="1" dirty="0" smtClean="0"/>
              <a:t>guidance</a:t>
            </a:r>
            <a:endParaRPr lang="en-US" b="1" dirty="0"/>
          </a:p>
          <a:p>
            <a:pPr marL="465138" indent="-349250">
              <a:spcBef>
                <a:spcPts val="1200"/>
              </a:spcBef>
              <a:buFontTx/>
              <a:buChar char="•"/>
            </a:pPr>
            <a:r>
              <a:rPr lang="en-US" b="1" dirty="0"/>
              <a:t> Public sector </a:t>
            </a:r>
            <a:r>
              <a:rPr lang="en-US" b="1" dirty="0" smtClean="0"/>
              <a:t>issues</a:t>
            </a:r>
          </a:p>
          <a:p>
            <a:pPr marL="465138" indent="-349250">
              <a:spcBef>
                <a:spcPts val="1200"/>
              </a:spcBef>
              <a:buFontTx/>
              <a:buChar char="•"/>
            </a:pPr>
            <a:r>
              <a:rPr lang="en-US" b="1" dirty="0" smtClean="0"/>
              <a:t>Public sector examples</a:t>
            </a:r>
            <a:endParaRPr lang="en-US" b="1" dirty="0"/>
          </a:p>
          <a:p>
            <a:pPr>
              <a:spcBef>
                <a:spcPct val="50000"/>
              </a:spcBef>
              <a:buFontTx/>
              <a:buChar char="•"/>
            </a:pPr>
            <a:endParaRPr lang="en-US" sz="3000" b="1" dirty="0"/>
          </a:p>
        </p:txBody>
      </p:sp>
      <p:sp>
        <p:nvSpPr>
          <p:cNvPr id="20487" name="AutoShape 13"/>
          <p:cNvSpPr>
            <a:spLocks noChangeArrowheads="1"/>
          </p:cNvSpPr>
          <p:nvPr/>
        </p:nvSpPr>
        <p:spPr bwMode="auto">
          <a:xfrm rot="10800000">
            <a:off x="2268538" y="3284538"/>
            <a:ext cx="792162" cy="792162"/>
          </a:xfrm>
          <a:prstGeom prst="upArrow">
            <a:avLst>
              <a:gd name="adj1" fmla="val 50000"/>
              <a:gd name="adj2" fmla="val 25000"/>
            </a:avLst>
          </a:prstGeom>
          <a:solidFill>
            <a:srgbClr val="FF0000"/>
          </a:solidFill>
          <a:ln w="9525">
            <a:solidFill>
              <a:schemeClr val="tx1"/>
            </a:solidFill>
            <a:miter lim="800000"/>
            <a:headEnd/>
            <a:tailEnd/>
          </a:ln>
        </p:spPr>
        <p:txBody>
          <a:bodyPr rot="10800000" wrap="none" anchor="ctr"/>
          <a:lstStyle/>
          <a:p>
            <a:pPr algn="ctr"/>
            <a:r>
              <a:rPr lang="en-US" sz="3000" b="1"/>
              <a:t>1</a:t>
            </a:r>
          </a:p>
        </p:txBody>
      </p:sp>
      <p:sp>
        <p:nvSpPr>
          <p:cNvPr id="20488" name="AutoShape 15"/>
          <p:cNvSpPr>
            <a:spLocks/>
          </p:cNvSpPr>
          <p:nvPr/>
        </p:nvSpPr>
        <p:spPr bwMode="auto">
          <a:xfrm>
            <a:off x="4267200" y="1981200"/>
            <a:ext cx="144462" cy="1655763"/>
          </a:xfrm>
          <a:prstGeom prst="leftBrace">
            <a:avLst>
              <a:gd name="adj1" fmla="val 95513"/>
              <a:gd name="adj2" fmla="val 50000"/>
            </a:avLst>
          </a:prstGeom>
          <a:noFill/>
          <a:ln w="12700">
            <a:solidFill>
              <a:schemeClr val="tx1"/>
            </a:solidFill>
            <a:round/>
            <a:headEnd type="none" w="sm" len="sm"/>
            <a:tailEnd type="none" w="sm" len="sm"/>
          </a:ln>
        </p:spPr>
        <p:txBody>
          <a:bodyPr wrap="none" anchor="ctr"/>
          <a:lstStyle/>
          <a:p>
            <a:pPr algn="ctr"/>
            <a:endParaRPr lang="en-US" sz="3200" b="1"/>
          </a:p>
        </p:txBody>
      </p:sp>
      <p:sp>
        <p:nvSpPr>
          <p:cNvPr id="20489" name="AutoShape 16"/>
          <p:cNvSpPr>
            <a:spLocks noChangeArrowheads="1"/>
          </p:cNvSpPr>
          <p:nvPr/>
        </p:nvSpPr>
        <p:spPr bwMode="auto">
          <a:xfrm>
            <a:off x="3851275" y="4221163"/>
            <a:ext cx="2736850" cy="1368425"/>
          </a:xfrm>
          <a:custGeom>
            <a:avLst/>
            <a:gdLst>
              <a:gd name="T0" fmla="*/ 2147483647 w 21600"/>
              <a:gd name="T1" fmla="*/ 0 h 21600"/>
              <a:gd name="T2" fmla="*/ 2147483647 w 21600"/>
              <a:gd name="T3" fmla="*/ 2147483647 h 21600"/>
              <a:gd name="T4" fmla="*/ 2147483647 w 21600"/>
              <a:gd name="T5" fmla="*/ 2147483647 h 21600"/>
              <a:gd name="T6" fmla="*/ 0 w 21600"/>
              <a:gd name="T7" fmla="*/ 2147483647 h 21600"/>
              <a:gd name="T8" fmla="*/ 2147483647 w 21600"/>
              <a:gd name="T9" fmla="*/ 2147483647 h 21600"/>
              <a:gd name="T10" fmla="*/ 2147483647 w 21600"/>
              <a:gd name="T11" fmla="*/ 2147483647 h 21600"/>
              <a:gd name="T12" fmla="*/ 2147483647 w 21600"/>
              <a:gd name="T13" fmla="*/ 2147483647 h 21600"/>
              <a:gd name="T14" fmla="*/ 2147483647 w 21600"/>
              <a:gd name="T15" fmla="*/ 2147483647 h 21600"/>
              <a:gd name="T16" fmla="*/ 17694720 60000 65536"/>
              <a:gd name="T17" fmla="*/ 11796480 60000 65536"/>
              <a:gd name="T18" fmla="*/ 17694720 60000 65536"/>
              <a:gd name="T19" fmla="*/ 11796480 60000 65536"/>
              <a:gd name="T20" fmla="*/ 5898240 60000 65536"/>
              <a:gd name="T21" fmla="*/ 5898240 60000 65536"/>
              <a:gd name="T22" fmla="*/ 0 60000 65536"/>
              <a:gd name="T23" fmla="*/ 0 60000 65536"/>
              <a:gd name="T24" fmla="*/ 3085 w 21600"/>
              <a:gd name="T25" fmla="*/ 12343 h 21600"/>
              <a:gd name="T26" fmla="*/ 18514 w 21600"/>
              <a:gd name="T27" fmla="*/ 18514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15429" y="0"/>
                </a:moveTo>
                <a:lnTo>
                  <a:pt x="9257" y="6171"/>
                </a:lnTo>
                <a:lnTo>
                  <a:pt x="12343" y="6171"/>
                </a:lnTo>
                <a:lnTo>
                  <a:pt x="12343" y="12343"/>
                </a:lnTo>
                <a:lnTo>
                  <a:pt x="6171" y="12343"/>
                </a:lnTo>
                <a:lnTo>
                  <a:pt x="6171" y="9257"/>
                </a:lnTo>
                <a:lnTo>
                  <a:pt x="0" y="15429"/>
                </a:lnTo>
                <a:lnTo>
                  <a:pt x="6171" y="21600"/>
                </a:lnTo>
                <a:lnTo>
                  <a:pt x="6171" y="18514"/>
                </a:lnTo>
                <a:lnTo>
                  <a:pt x="18514" y="18514"/>
                </a:lnTo>
                <a:lnTo>
                  <a:pt x="18514" y="6171"/>
                </a:lnTo>
                <a:lnTo>
                  <a:pt x="21600" y="6171"/>
                </a:lnTo>
                <a:close/>
              </a:path>
            </a:pathLst>
          </a:custGeom>
          <a:solidFill>
            <a:srgbClr val="FF0000"/>
          </a:solidFill>
          <a:ln w="9525" algn="ctr">
            <a:solidFill>
              <a:schemeClr val="tx1"/>
            </a:solidFill>
            <a:miter lim="800000"/>
            <a:headEnd/>
            <a:tailEnd/>
          </a:ln>
        </p:spPr>
        <p:txBody>
          <a:bodyPr wrap="none" anchor="ctr"/>
          <a:lstStyle/>
          <a:p>
            <a:pPr algn="ctr"/>
            <a:r>
              <a:rPr lang="en-US"/>
              <a:t>            </a:t>
            </a:r>
            <a:r>
              <a:rPr lang="en-US" sz="3000" b="1"/>
              <a:t>2</a:t>
            </a:r>
          </a:p>
        </p:txBody>
      </p:sp>
      <p:sp>
        <p:nvSpPr>
          <p:cNvPr id="20490" name="Footer Placeholder 17"/>
          <p:cNvSpPr>
            <a:spLocks noGrp="1"/>
          </p:cNvSpPr>
          <p:nvPr>
            <p:ph type="ftr" sz="quarter" idx="12"/>
          </p:nvPr>
        </p:nvSpPr>
        <p:spPr>
          <a:noFill/>
        </p:spPr>
        <p:txBody>
          <a:bodyPr/>
          <a:lstStyle/>
          <a:p>
            <a:r>
              <a:rPr lang="en-US" smtClean="0"/>
              <a:t>INTOSAI - PSC June  2009</a:t>
            </a:r>
            <a:endParaRPr lang="en-US"/>
          </a:p>
        </p:txBody>
      </p:sp>
      <p:sp>
        <p:nvSpPr>
          <p:cNvPr id="18" name="Date Placeholder 17"/>
          <p:cNvSpPr>
            <a:spLocks noGrp="1"/>
          </p:cNvSpPr>
          <p:nvPr>
            <p:ph type="dt" sz="half" idx="10"/>
          </p:nvPr>
        </p:nvSpPr>
        <p:spPr/>
        <p:txBody>
          <a:bodyPr/>
          <a:lstStyle/>
          <a:p>
            <a:pPr>
              <a:defRPr/>
            </a:pPr>
            <a:r>
              <a:rPr lang="en-US" smtClean="0"/>
              <a:t> </a:t>
            </a:r>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62" name="Rectangle 2"/>
          <p:cNvSpPr>
            <a:spLocks noGrp="1" noChangeArrowheads="1"/>
          </p:cNvSpPr>
          <p:nvPr>
            <p:ph type="title"/>
          </p:nvPr>
        </p:nvSpPr>
        <p:spPr>
          <a:xfrm>
            <a:off x="762000" y="1066800"/>
            <a:ext cx="7772400" cy="763587"/>
          </a:xfrm>
        </p:spPr>
        <p:txBody>
          <a:bodyPr/>
          <a:lstStyle/>
          <a:p>
            <a:pPr>
              <a:defRPr/>
            </a:pPr>
            <a:r>
              <a:rPr lang="en-US" dirty="0" smtClean="0"/>
              <a:t>Strategic Partnerships</a:t>
            </a:r>
            <a:endParaRPr lang="en-US" dirty="0"/>
          </a:p>
        </p:txBody>
      </p:sp>
      <p:sp>
        <p:nvSpPr>
          <p:cNvPr id="1116163" name="Rectangle 3"/>
          <p:cNvSpPr>
            <a:spLocks noGrp="1" noChangeArrowheads="1"/>
          </p:cNvSpPr>
          <p:nvPr>
            <p:ph type="body" idx="1"/>
          </p:nvPr>
        </p:nvSpPr>
        <p:spPr>
          <a:xfrm>
            <a:off x="685800" y="1752600"/>
            <a:ext cx="7772400" cy="3733800"/>
          </a:xfrm>
        </p:spPr>
        <p:txBody>
          <a:bodyPr/>
          <a:lstStyle/>
          <a:p>
            <a:pPr marL="0" indent="0">
              <a:lnSpc>
                <a:spcPct val="80000"/>
              </a:lnSpc>
              <a:spcAft>
                <a:spcPts val="1200"/>
              </a:spcAft>
              <a:defRPr/>
            </a:pPr>
            <a:r>
              <a:rPr lang="en-US" sz="2800" dirty="0" smtClean="0"/>
              <a:t>The IPSASB receives assistance from various of its constituents in developing its standards:</a:t>
            </a:r>
            <a:endParaRPr lang="en-US" sz="2400" dirty="0"/>
          </a:p>
          <a:p>
            <a:pPr marL="292100" lvl="1" indent="-292100">
              <a:lnSpc>
                <a:spcPct val="80000"/>
              </a:lnSpc>
              <a:buClr>
                <a:schemeClr val="tx2"/>
              </a:buClr>
              <a:buFontTx/>
              <a:buChar char="•"/>
              <a:defRPr/>
            </a:pPr>
            <a:r>
              <a:rPr lang="en-US" sz="2400" dirty="0" smtClean="0"/>
              <a:t>Supported by Canadian, US and Swiss governments</a:t>
            </a:r>
          </a:p>
          <a:p>
            <a:pPr>
              <a:lnSpc>
                <a:spcPct val="80000"/>
              </a:lnSpc>
              <a:buFontTx/>
              <a:buChar char="•"/>
              <a:defRPr/>
            </a:pPr>
            <a:r>
              <a:rPr lang="en-US" sz="2400" dirty="0" smtClean="0"/>
              <a:t>United Nations – major adopter</a:t>
            </a:r>
          </a:p>
          <a:p>
            <a:pPr>
              <a:lnSpc>
                <a:spcPct val="80000"/>
              </a:lnSpc>
              <a:buFontTx/>
              <a:buChar char="•"/>
              <a:defRPr/>
            </a:pPr>
            <a:r>
              <a:rPr lang="en-US" sz="2400" dirty="0" smtClean="0"/>
              <a:t>IFAC – Developing Nations Committee</a:t>
            </a:r>
            <a:endParaRPr lang="en-US" sz="2400" dirty="0" smtClean="0">
              <a:solidFill>
                <a:schemeClr val="tx2"/>
              </a:solidFill>
            </a:endParaRPr>
          </a:p>
          <a:p>
            <a:pPr>
              <a:lnSpc>
                <a:spcPct val="80000"/>
              </a:lnSpc>
              <a:buFontTx/>
              <a:buChar char="•"/>
              <a:defRPr/>
            </a:pPr>
            <a:r>
              <a:rPr lang="en-US" sz="2400" dirty="0" smtClean="0"/>
              <a:t>IASB</a:t>
            </a:r>
            <a:endParaRPr lang="en-US" sz="2400" dirty="0">
              <a:solidFill>
                <a:schemeClr val="tx2"/>
              </a:solidFill>
            </a:endParaRPr>
          </a:p>
          <a:p>
            <a:pPr>
              <a:lnSpc>
                <a:spcPct val="80000"/>
              </a:lnSpc>
              <a:buFontTx/>
              <a:buChar char="•"/>
              <a:defRPr/>
            </a:pPr>
            <a:r>
              <a:rPr lang="en-US" sz="2400" dirty="0" smtClean="0"/>
              <a:t>IMF</a:t>
            </a:r>
            <a:endParaRPr lang="en-US" sz="2400" dirty="0" smtClean="0">
              <a:solidFill>
                <a:schemeClr val="tx2"/>
              </a:solidFill>
            </a:endParaRPr>
          </a:p>
          <a:p>
            <a:pPr>
              <a:lnSpc>
                <a:spcPct val="80000"/>
              </a:lnSpc>
              <a:buFontTx/>
              <a:buChar char="•"/>
              <a:defRPr/>
            </a:pPr>
            <a:r>
              <a:rPr lang="en-US" sz="2400" dirty="0" smtClean="0"/>
              <a:t>INTOSAI</a:t>
            </a:r>
          </a:p>
          <a:p>
            <a:pPr>
              <a:lnSpc>
                <a:spcPct val="80000"/>
              </a:lnSpc>
              <a:buFontTx/>
              <a:buChar char="•"/>
              <a:defRPr/>
            </a:pPr>
            <a:r>
              <a:rPr lang="en-US" sz="2400" dirty="0" smtClean="0"/>
              <a:t>National Standard Setters, including the CICA – provide staff support</a:t>
            </a:r>
          </a:p>
          <a:p>
            <a:pPr>
              <a:lnSpc>
                <a:spcPct val="80000"/>
              </a:lnSpc>
              <a:buFontTx/>
              <a:buChar char="•"/>
              <a:defRPr/>
            </a:pPr>
            <a:r>
              <a:rPr lang="en-US" sz="2400" dirty="0" smtClean="0"/>
              <a:t>World Bank and Development Banks (IADB, ADB)</a:t>
            </a:r>
            <a:endParaRPr lang="en-US" sz="2400" dirty="0" smtClean="0">
              <a:solidFill>
                <a:schemeClr val="tx2"/>
              </a:solidFill>
            </a:endParaRPr>
          </a:p>
          <a:p>
            <a:pPr>
              <a:lnSpc>
                <a:spcPct val="80000"/>
              </a:lnSpc>
              <a:defRPr/>
            </a:pPr>
            <a:endParaRPr lang="en-US" sz="2400" dirty="0" smtClean="0"/>
          </a:p>
          <a:p>
            <a:pPr>
              <a:lnSpc>
                <a:spcPct val="80000"/>
              </a:lnSpc>
              <a:buFontTx/>
              <a:buChar char="•"/>
              <a:defRPr/>
            </a:pPr>
            <a:endParaRPr lang="en-US" sz="2400" dirty="0">
              <a:solidFill>
                <a:schemeClr val="tx2"/>
              </a:solidFill>
            </a:endParaRPr>
          </a:p>
          <a:p>
            <a:pPr>
              <a:lnSpc>
                <a:spcPct val="80000"/>
              </a:lnSpc>
              <a:defRPr/>
            </a:pPr>
            <a:endParaRPr lang="en-US" sz="2800" dirty="0">
              <a:solidFill>
                <a:schemeClr val="tx2"/>
              </a:solidFill>
            </a:endParaRPr>
          </a:p>
        </p:txBody>
      </p:sp>
      <p:sp>
        <p:nvSpPr>
          <p:cNvPr id="24580" name="Date Placeholder 4"/>
          <p:cNvSpPr>
            <a:spLocks noGrp="1"/>
          </p:cNvSpPr>
          <p:nvPr>
            <p:ph type="dt" sz="quarter" idx="10"/>
          </p:nvPr>
        </p:nvSpPr>
        <p:spPr>
          <a:noFill/>
        </p:spPr>
        <p:txBody>
          <a:bodyPr/>
          <a:lstStyle/>
          <a:p>
            <a:r>
              <a:rPr lang="en-US" smtClean="0"/>
              <a:t> </a:t>
            </a:r>
          </a:p>
        </p:txBody>
      </p:sp>
      <p:sp>
        <p:nvSpPr>
          <p:cNvPr id="5" name="Footer Placeholder 4"/>
          <p:cNvSpPr>
            <a:spLocks noGrp="1"/>
          </p:cNvSpPr>
          <p:nvPr>
            <p:ph type="ftr" sz="quarter" idx="12"/>
          </p:nvPr>
        </p:nvSpPr>
        <p:spPr/>
        <p:txBody>
          <a:bodyPr/>
          <a:lstStyle/>
          <a:p>
            <a:pPr>
              <a:defRPr/>
            </a:pPr>
            <a:r>
              <a:rPr lang="en-US" smtClean="0"/>
              <a:t>INTOSAI - PSC June  2009</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0770" name="Rectangle 2"/>
          <p:cNvSpPr>
            <a:spLocks noGrp="1" noChangeArrowheads="1"/>
          </p:cNvSpPr>
          <p:nvPr>
            <p:ph type="title"/>
          </p:nvPr>
        </p:nvSpPr>
        <p:spPr/>
        <p:txBody>
          <a:bodyPr/>
          <a:lstStyle/>
          <a:p>
            <a:pPr algn="l">
              <a:defRPr/>
            </a:pPr>
            <a:r>
              <a:rPr lang="en-US" dirty="0" smtClean="0"/>
              <a:t>Keep up to date on IPSASB projects</a:t>
            </a:r>
          </a:p>
        </p:txBody>
      </p:sp>
      <p:sp>
        <p:nvSpPr>
          <p:cNvPr id="800771" name="Rectangle 3"/>
          <p:cNvSpPr>
            <a:spLocks noGrp="1" noChangeArrowheads="1"/>
          </p:cNvSpPr>
          <p:nvPr>
            <p:ph type="body" idx="1"/>
          </p:nvPr>
        </p:nvSpPr>
        <p:spPr>
          <a:xfrm>
            <a:off x="755650" y="2349500"/>
            <a:ext cx="7772400" cy="3384550"/>
          </a:xfrm>
        </p:spPr>
        <p:txBody>
          <a:bodyPr/>
          <a:lstStyle/>
          <a:p>
            <a:pPr marL="514350" indent="-514350">
              <a:lnSpc>
                <a:spcPct val="90000"/>
              </a:lnSpc>
              <a:buFontTx/>
              <a:buChar char="•"/>
              <a:defRPr/>
            </a:pPr>
            <a:r>
              <a:rPr lang="en-US" sz="2800" dirty="0" smtClean="0"/>
              <a:t>IPSASB Project Pages – all IPSASB projects </a:t>
            </a:r>
            <a:r>
              <a:rPr lang="en-US" sz="2800" dirty="0" smtClean="0">
                <a:hlinkClick r:id="rId3"/>
              </a:rPr>
              <a:t>http://www.ifac.org/PublicSector/</a:t>
            </a:r>
            <a:endParaRPr lang="en-US" sz="2800" dirty="0" smtClean="0"/>
          </a:p>
          <a:p>
            <a:pPr marL="514350" indent="-514350">
              <a:lnSpc>
                <a:spcPct val="90000"/>
              </a:lnSpc>
              <a:buFontTx/>
              <a:buChar char="•"/>
              <a:defRPr/>
            </a:pPr>
            <a:endParaRPr lang="en-US" sz="2800" dirty="0" smtClean="0"/>
          </a:p>
          <a:p>
            <a:pPr marL="514350" indent="-514350">
              <a:lnSpc>
                <a:spcPct val="90000"/>
              </a:lnSpc>
              <a:buFontTx/>
              <a:buChar char="•"/>
              <a:defRPr/>
            </a:pPr>
            <a:r>
              <a:rPr lang="en-US" sz="2800" dirty="0" smtClean="0"/>
              <a:t>IFAC </a:t>
            </a:r>
            <a:r>
              <a:rPr lang="en-US" sz="2800" dirty="0" err="1" smtClean="0"/>
              <a:t>eNews</a:t>
            </a:r>
            <a:r>
              <a:rPr lang="en-US" sz="2800" dirty="0" smtClean="0"/>
              <a:t> – Free electronic newsletter</a:t>
            </a:r>
          </a:p>
          <a:p>
            <a:pPr marL="965200" lvl="1" indent="-514350">
              <a:lnSpc>
                <a:spcPct val="90000"/>
              </a:lnSpc>
              <a:defRPr/>
            </a:pPr>
            <a:r>
              <a:rPr lang="en-US" sz="2800" dirty="0" smtClean="0"/>
              <a:t>Enroll at </a:t>
            </a:r>
            <a:r>
              <a:rPr lang="en-US" sz="2800" dirty="0" smtClean="0">
                <a:hlinkClick r:id="rId4"/>
              </a:rPr>
              <a:t>www.ifac.org</a:t>
            </a:r>
            <a:endParaRPr lang="en-US" sz="2800" dirty="0" smtClean="0"/>
          </a:p>
          <a:p>
            <a:pPr marL="965200" lvl="1" indent="-514350">
              <a:lnSpc>
                <a:spcPct val="90000"/>
              </a:lnSpc>
              <a:buFontTx/>
              <a:buNone/>
              <a:defRPr/>
            </a:pPr>
            <a:endParaRPr lang="en-US" sz="2800" dirty="0" smtClean="0"/>
          </a:p>
          <a:p>
            <a:pPr marL="514350" indent="-514350">
              <a:lnSpc>
                <a:spcPct val="90000"/>
              </a:lnSpc>
              <a:buFontTx/>
              <a:buChar char="•"/>
              <a:defRPr/>
            </a:pPr>
            <a:endParaRPr lang="en-US" sz="2800" dirty="0" smtClean="0"/>
          </a:p>
          <a:p>
            <a:pPr marL="514350" indent="-514350">
              <a:lnSpc>
                <a:spcPct val="90000"/>
              </a:lnSpc>
              <a:buFontTx/>
              <a:buChar char="•"/>
              <a:defRPr/>
            </a:pPr>
            <a:endParaRPr lang="en-US" sz="2800" dirty="0" smtClean="0"/>
          </a:p>
        </p:txBody>
      </p:sp>
      <p:sp>
        <p:nvSpPr>
          <p:cNvPr id="27653" name="Rectangle 2"/>
          <p:cNvSpPr>
            <a:spLocks noChangeArrowheads="1"/>
          </p:cNvSpPr>
          <p:nvPr/>
        </p:nvSpPr>
        <p:spPr bwMode="auto">
          <a:xfrm>
            <a:off x="0" y="0"/>
            <a:ext cx="9144000" cy="457200"/>
          </a:xfrm>
          <a:prstGeom prst="rect">
            <a:avLst/>
          </a:prstGeom>
          <a:noFill/>
          <a:ln w="12700">
            <a:noFill/>
            <a:miter lim="800000"/>
            <a:headEnd type="none" w="sm" len="sm"/>
            <a:tailEnd type="none" w="sm" len="sm"/>
          </a:ln>
        </p:spPr>
        <p:txBody>
          <a:bodyPr wrap="none" anchor="ctr">
            <a:spAutoFit/>
          </a:bodyPr>
          <a:lstStyle/>
          <a:p>
            <a:endParaRPr lang="en-US"/>
          </a:p>
        </p:txBody>
      </p:sp>
      <p:sp>
        <p:nvSpPr>
          <p:cNvPr id="27655" name="Footer Placeholder 7"/>
          <p:cNvSpPr>
            <a:spLocks noGrp="1"/>
          </p:cNvSpPr>
          <p:nvPr>
            <p:ph type="ftr" sz="quarter" idx="12"/>
          </p:nvPr>
        </p:nvSpPr>
        <p:spPr>
          <a:noFill/>
        </p:spPr>
        <p:txBody>
          <a:bodyPr/>
          <a:lstStyle/>
          <a:p>
            <a:r>
              <a:rPr lang="en-US" smtClean="0"/>
              <a:t>INTOSAI - PSC June  2009</a:t>
            </a:r>
            <a:endParaRPr lang="en-US"/>
          </a:p>
        </p:txBody>
      </p:sp>
      <p:sp>
        <p:nvSpPr>
          <p:cNvPr id="7" name="Date Placeholder 6"/>
          <p:cNvSpPr>
            <a:spLocks noGrp="1"/>
          </p:cNvSpPr>
          <p:nvPr>
            <p:ph type="dt" sz="half" idx="10"/>
          </p:nvPr>
        </p:nvSpPr>
        <p:spPr/>
        <p:txBody>
          <a:bodyPr/>
          <a:lstStyle/>
          <a:p>
            <a:pPr>
              <a:defRPr/>
            </a:pPr>
            <a:r>
              <a:rPr lang="en-US" smtClean="0"/>
              <a:t> </a:t>
            </a:r>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1_3½ Floppy (A:)">
  <a:themeElements>
    <a:clrScheme name="1_3½ Floppy (A:) 8">
      <a:dk1>
        <a:srgbClr val="000000"/>
      </a:dk1>
      <a:lt1>
        <a:srgbClr val="FFFFFF"/>
      </a:lt1>
      <a:dk2>
        <a:srgbClr val="0066B7"/>
      </a:dk2>
      <a:lt2>
        <a:srgbClr val="FFE870"/>
      </a:lt2>
      <a:accent1>
        <a:srgbClr val="00B7A5"/>
      </a:accent1>
      <a:accent2>
        <a:srgbClr val="618FFD"/>
      </a:accent2>
      <a:accent3>
        <a:srgbClr val="AAB8D8"/>
      </a:accent3>
      <a:accent4>
        <a:srgbClr val="DADADA"/>
      </a:accent4>
      <a:accent5>
        <a:srgbClr val="AAD8CF"/>
      </a:accent5>
      <a:accent6>
        <a:srgbClr val="5781E5"/>
      </a:accent6>
      <a:hlink>
        <a:srgbClr val="FAF3FF"/>
      </a:hlink>
      <a:folHlink>
        <a:srgbClr val="EF9100"/>
      </a:folHlink>
    </a:clrScheme>
    <a:fontScheme name="1_3½ Floppy (A:)">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r"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r"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1_3½ Floppy (A:)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3½ Floppy (A:)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1_3½ Floppy (A:)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3½ Floppy (A:)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3½ Floppy (A:)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3½ Floppy (A:)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1_3½ Floppy (A:)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1_3½ Floppy (A:) 8">
        <a:dk1>
          <a:srgbClr val="000000"/>
        </a:dk1>
        <a:lt1>
          <a:srgbClr val="FFFFFF"/>
        </a:lt1>
        <a:dk2>
          <a:srgbClr val="0066B7"/>
        </a:dk2>
        <a:lt2>
          <a:srgbClr val="FFE870"/>
        </a:lt2>
        <a:accent1>
          <a:srgbClr val="00B7A5"/>
        </a:accent1>
        <a:accent2>
          <a:srgbClr val="618FFD"/>
        </a:accent2>
        <a:accent3>
          <a:srgbClr val="AAB8D8"/>
        </a:accent3>
        <a:accent4>
          <a:srgbClr val="DADADA"/>
        </a:accent4>
        <a:accent5>
          <a:srgbClr val="AAD8CF"/>
        </a:accent5>
        <a:accent6>
          <a:srgbClr val="5781E5"/>
        </a:accent6>
        <a:hlink>
          <a:srgbClr val="FAF3FF"/>
        </a:hlink>
        <a:folHlink>
          <a:srgbClr val="EF9100"/>
        </a:folHlink>
      </a:clrScheme>
      <a:clrMap bg1="dk2" tx1="lt1" bg2="dk1" tx2="lt2" accent1="accent1" accent2="accent2" accent3="accent3" accent4="accent4" accent5="accent5" accent6="accent6" hlink="hlink" folHlink="folHlink"/>
    </a:extraClrScheme>
    <a:extraClrScheme>
      <a:clrScheme name="1_3½ Floppy (A:) 9">
        <a:dk1>
          <a:srgbClr val="000000"/>
        </a:dk1>
        <a:lt1>
          <a:srgbClr val="FFFFFF"/>
        </a:lt1>
        <a:dk2>
          <a:srgbClr val="0066B7"/>
        </a:dk2>
        <a:lt2>
          <a:srgbClr val="FFE870"/>
        </a:lt2>
        <a:accent1>
          <a:srgbClr val="00B7A5"/>
        </a:accent1>
        <a:accent2>
          <a:srgbClr val="618FFD"/>
        </a:accent2>
        <a:accent3>
          <a:srgbClr val="AAB8D8"/>
        </a:accent3>
        <a:accent4>
          <a:srgbClr val="DADADA"/>
        </a:accent4>
        <a:accent5>
          <a:srgbClr val="AAD8CF"/>
        </a:accent5>
        <a:accent6>
          <a:srgbClr val="5781E5"/>
        </a:accent6>
        <a:hlink>
          <a:srgbClr val="FCF7FF"/>
        </a:hlink>
        <a:folHlink>
          <a:srgbClr val="EF91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1299</TotalTime>
  <Pages>48</Pages>
  <Words>2563</Words>
  <Application>Microsoft Office PowerPoint</Application>
  <PresentationFormat>Apresentação na tela (4:3)</PresentationFormat>
  <Paragraphs>326</Paragraphs>
  <Slides>33</Slides>
  <Notes>12</Notes>
  <HiddenSlides>0</HiddenSlides>
  <MMClips>0</MMClips>
  <ScaleCrop>false</ScaleCrop>
  <HeadingPairs>
    <vt:vector size="4" baseType="variant">
      <vt:variant>
        <vt:lpstr>Tema</vt:lpstr>
      </vt:variant>
      <vt:variant>
        <vt:i4>1</vt:i4>
      </vt:variant>
      <vt:variant>
        <vt:lpstr>Títulos de slides</vt:lpstr>
      </vt:variant>
      <vt:variant>
        <vt:i4>33</vt:i4>
      </vt:variant>
    </vt:vector>
  </HeadingPairs>
  <TitlesOfParts>
    <vt:vector size="34" baseType="lpstr">
      <vt:lpstr>1_3½ Floppy (A:)</vt:lpstr>
      <vt:lpstr>Financial Management Institute Public Sector Management Workshop</vt:lpstr>
      <vt:lpstr>Overview of Session</vt:lpstr>
      <vt:lpstr> What is IFAC? </vt:lpstr>
      <vt:lpstr>What is IPSASB?</vt:lpstr>
      <vt:lpstr>Who is IPSASB? 2009 Membership</vt:lpstr>
      <vt:lpstr>How the IPSASB Works</vt:lpstr>
      <vt:lpstr>         Rules of the Road for Convergence Projects</vt:lpstr>
      <vt:lpstr>Strategic Partnerships</vt:lpstr>
      <vt:lpstr>Keep up to date on IPSASB projects</vt:lpstr>
      <vt:lpstr>The IFAC IPSASB Mission</vt:lpstr>
      <vt:lpstr>What the IFAC IPSASB Does</vt:lpstr>
      <vt:lpstr>IPSASB Publications</vt:lpstr>
      <vt:lpstr>What are the IPSASs?</vt:lpstr>
      <vt:lpstr>Public Sector Studies</vt:lpstr>
      <vt:lpstr>Strong Evidence of Progress</vt:lpstr>
      <vt:lpstr>IPSASB Strategic Themes</vt:lpstr>
      <vt:lpstr>Public Sector Conceptual Framework</vt:lpstr>
      <vt:lpstr>Conceptual Framework (cont’d)</vt:lpstr>
      <vt:lpstr>IFRS Convergence</vt:lpstr>
      <vt:lpstr>IFRS Convergence EDs Approved</vt:lpstr>
      <vt:lpstr>IFRS Convergence EDs Approved (cont’d)</vt:lpstr>
      <vt:lpstr>Financial Instruments</vt:lpstr>
      <vt:lpstr>Agriculture</vt:lpstr>
      <vt:lpstr>Intangible Assets</vt:lpstr>
      <vt:lpstr>Entity Combinations</vt:lpstr>
      <vt:lpstr>Public Sector Specific Projects </vt:lpstr>
      <vt:lpstr>Long-term Fiscal Sustainability</vt:lpstr>
      <vt:lpstr>Review of Cash Basis IPSAS</vt:lpstr>
      <vt:lpstr>Service Concession Arrangements</vt:lpstr>
      <vt:lpstr>Promoting Acceptance of the IPSASs</vt:lpstr>
      <vt:lpstr>Looking Ahead</vt:lpstr>
      <vt:lpstr>Key Challenges for IPSASB</vt:lpstr>
      <vt:lpstr>Slide 33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INTERNATIONAL FEDERATION OF ACCOUNTANTS</dc:title>
  <dc:subject/>
  <dc:creator>Steven H. Goldthwaite</dc:creator>
  <cp:keywords/>
  <dc:description/>
  <cp:lastModifiedBy>teste</cp:lastModifiedBy>
  <cp:revision>796</cp:revision>
  <cp:lastPrinted>1997-03-19T15:56:24Z</cp:lastPrinted>
  <dcterms:created xsi:type="dcterms:W3CDTF">2009-02-08T22:28:58Z</dcterms:created>
  <dcterms:modified xsi:type="dcterms:W3CDTF">2009-06-18T17:15:21Z</dcterms:modified>
</cp:coreProperties>
</file>