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3" r:id="rId6"/>
    <p:sldId id="259" r:id="rId7"/>
    <p:sldId id="260" r:id="rId8"/>
    <p:sldId id="262" r:id="rId9"/>
    <p:sldId id="261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Highlights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IPSAS </a:t>
            </a:r>
            <a:r>
              <a:rPr lang="fr-FR" dirty="0" err="1" smtClean="0"/>
              <a:t>Governance</a:t>
            </a:r>
            <a:r>
              <a:rPr lang="fr-FR" dirty="0" smtClean="0"/>
              <a:t> </a:t>
            </a:r>
            <a:r>
              <a:rPr lang="fr-FR" dirty="0" err="1" smtClean="0"/>
              <a:t>Review</a:t>
            </a:r>
            <a:r>
              <a:rPr lang="fr-FR" dirty="0" smtClean="0"/>
              <a:t> Group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Richard BELLIN</a:t>
            </a:r>
          </a:p>
          <a:p>
            <a:r>
              <a:rPr lang="fr-FR" dirty="0" smtClean="0"/>
              <a:t>Cour des comptes (France)</a:t>
            </a:r>
          </a:p>
          <a:p>
            <a:r>
              <a:rPr lang="fr-FR" dirty="0" smtClean="0"/>
              <a:t>PSC Meeting 19 </a:t>
            </a:r>
            <a:r>
              <a:rPr lang="fr-FR" dirty="0" err="1" smtClean="0"/>
              <a:t>June</a:t>
            </a:r>
            <a:r>
              <a:rPr lang="fr-FR" dirty="0" smtClean="0"/>
              <a:t> 2013</a:t>
            </a:r>
            <a:endParaRPr lang="fr-FR" dirty="0"/>
          </a:p>
        </p:txBody>
      </p:sp>
      <p:pic>
        <p:nvPicPr>
          <p:cNvPr id="1026" name="Picture 2" descr="logo_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692696"/>
            <a:ext cx="259228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			</a:t>
            </a:r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BACKGROUND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fr-FR" sz="5900" dirty="0" smtClean="0"/>
              <a:t>The G 20 meeting in Moscow (</a:t>
            </a:r>
            <a:r>
              <a:rPr lang="fr-FR" sz="5900" dirty="0" err="1" smtClean="0"/>
              <a:t>February</a:t>
            </a:r>
            <a:r>
              <a:rPr lang="fr-FR" sz="5900" dirty="0" smtClean="0"/>
              <a:t> 2013) </a:t>
            </a:r>
            <a:r>
              <a:rPr lang="fr-FR" sz="5900" dirty="0" err="1" smtClean="0"/>
              <a:t>called</a:t>
            </a:r>
            <a:r>
              <a:rPr lang="fr-FR" sz="5900" dirty="0" smtClean="0"/>
              <a:t> to the IMF and World Bank to report on issues of </a:t>
            </a:r>
            <a:r>
              <a:rPr lang="fr-FR" sz="5900" dirty="0" err="1" smtClean="0"/>
              <a:t>transparency</a:t>
            </a:r>
            <a:r>
              <a:rPr lang="fr-FR" sz="5900" dirty="0" smtClean="0"/>
              <a:t> and </a:t>
            </a:r>
            <a:r>
              <a:rPr lang="fr-FR" sz="5900" dirty="0" err="1" smtClean="0"/>
              <a:t>comparability</a:t>
            </a:r>
            <a:r>
              <a:rPr lang="fr-FR" sz="5900" dirty="0" smtClean="0"/>
              <a:t> of public </a:t>
            </a:r>
            <a:r>
              <a:rPr lang="fr-FR" sz="5900" dirty="0" err="1" smtClean="0"/>
              <a:t>sector</a:t>
            </a:r>
            <a:r>
              <a:rPr lang="fr-FR" sz="5900" dirty="0" smtClean="0"/>
              <a:t> </a:t>
            </a:r>
            <a:r>
              <a:rPr lang="fr-FR" sz="5900" dirty="0" err="1" smtClean="0"/>
              <a:t>reporting</a:t>
            </a:r>
            <a:endParaRPr lang="fr-FR" sz="5900" dirty="0" smtClean="0"/>
          </a:p>
          <a:p>
            <a:pPr algn="just"/>
            <a:r>
              <a:rPr lang="fr-FR" sz="5900" dirty="0" smtClean="0"/>
              <a:t>An IPSAS </a:t>
            </a:r>
            <a:r>
              <a:rPr lang="fr-FR" sz="5900" dirty="0" err="1" smtClean="0"/>
              <a:t>Governance</a:t>
            </a:r>
            <a:r>
              <a:rPr lang="fr-FR" sz="5900" dirty="0" smtClean="0"/>
              <a:t> </a:t>
            </a:r>
            <a:r>
              <a:rPr lang="fr-FR" sz="5900" dirty="0" err="1" smtClean="0"/>
              <a:t>Review</a:t>
            </a:r>
            <a:r>
              <a:rPr lang="fr-FR" sz="5900" dirty="0" smtClean="0"/>
              <a:t> Group (IPSAS GRG) </a:t>
            </a:r>
            <a:r>
              <a:rPr lang="fr-FR" sz="5900" dirty="0" err="1" smtClean="0"/>
              <a:t>was</a:t>
            </a:r>
            <a:r>
              <a:rPr lang="fr-FR" sz="5900" dirty="0" smtClean="0"/>
              <a:t> </a:t>
            </a:r>
            <a:r>
              <a:rPr lang="fr-FR" sz="5900" dirty="0" err="1" smtClean="0"/>
              <a:t>appointed</a:t>
            </a:r>
            <a:r>
              <a:rPr lang="fr-FR" sz="5900" dirty="0" smtClean="0"/>
              <a:t> </a:t>
            </a:r>
            <a:r>
              <a:rPr lang="en-US" sz="5900" dirty="0" smtClean="0"/>
              <a:t>to make </a:t>
            </a:r>
            <a:r>
              <a:rPr lang="en-US" sz="5900" dirty="0" err="1" smtClean="0"/>
              <a:t>recommandations</a:t>
            </a:r>
            <a:r>
              <a:rPr lang="en-US" sz="5900" dirty="0" smtClean="0"/>
              <a:t> on the </a:t>
            </a:r>
            <a:r>
              <a:rPr lang="en-US" sz="5900" b="1" i="1" dirty="0" smtClean="0"/>
              <a:t>Governanc</a:t>
            </a:r>
            <a:r>
              <a:rPr lang="en-US" sz="5900" i="1" dirty="0" smtClean="0"/>
              <a:t>e</a:t>
            </a:r>
            <a:r>
              <a:rPr lang="en-US" sz="5900" dirty="0" smtClean="0"/>
              <a:t> of the IPSAS Board to the G20</a:t>
            </a:r>
            <a:r>
              <a:rPr lang="fr-FR" sz="5900" dirty="0" smtClean="0"/>
              <a:t> (not the content of IPSAS)</a:t>
            </a:r>
          </a:p>
          <a:p>
            <a:pPr algn="just"/>
            <a:r>
              <a:rPr lang="fr-FR" sz="5900" dirty="0" smtClean="0"/>
              <a:t>The GRG </a:t>
            </a:r>
            <a:r>
              <a:rPr lang="fr-FR" sz="5900" dirty="0" err="1" smtClean="0"/>
              <a:t>comes</a:t>
            </a:r>
            <a:r>
              <a:rPr lang="fr-FR" sz="5900" dirty="0" smtClean="0"/>
              <a:t> </a:t>
            </a:r>
            <a:r>
              <a:rPr lang="fr-FR" sz="5900" dirty="0" err="1" smtClean="0"/>
              <a:t>after</a:t>
            </a:r>
            <a:r>
              <a:rPr lang="fr-FR" sz="5900" dirty="0" smtClean="0"/>
              <a:t> multiple consultations made for </a:t>
            </a:r>
            <a:r>
              <a:rPr lang="fr-FR" sz="5900" dirty="0" err="1" smtClean="0"/>
              <a:t>years</a:t>
            </a:r>
            <a:r>
              <a:rPr lang="fr-FR" sz="5900" dirty="0" smtClean="0"/>
              <a:t> on arrangements for </a:t>
            </a:r>
            <a:r>
              <a:rPr lang="fr-FR" sz="5900" dirty="0" err="1" smtClean="0"/>
              <a:t>governance</a:t>
            </a:r>
            <a:r>
              <a:rPr lang="fr-FR" sz="5900" dirty="0" smtClean="0"/>
              <a:t> and </a:t>
            </a:r>
            <a:r>
              <a:rPr lang="fr-FR" sz="5900" dirty="0" err="1" smtClean="0"/>
              <a:t>oversight</a:t>
            </a:r>
            <a:r>
              <a:rPr lang="fr-FR" sz="5900" dirty="0" smtClean="0"/>
              <a:t> for </a:t>
            </a:r>
            <a:r>
              <a:rPr lang="en-CA" sz="5900" dirty="0" smtClean="0"/>
              <a:t>International Public Sector Accounting Standards (IPSAS)</a:t>
            </a:r>
            <a:endParaRPr lang="fr-FR" sz="5900" dirty="0" smtClean="0"/>
          </a:p>
          <a:p>
            <a:pPr algn="just"/>
            <a:r>
              <a:rPr lang="fr-FR" sz="5900" dirty="0" smtClean="0"/>
              <a:t>The IPSAS GRG comprises </a:t>
            </a:r>
            <a:r>
              <a:rPr lang="fr-FR" sz="5900" dirty="0" err="1" smtClean="0"/>
              <a:t>representatives</a:t>
            </a:r>
            <a:r>
              <a:rPr lang="fr-FR" sz="5900" dirty="0" smtClean="0"/>
              <a:t> of the IMF, World Bank, OECD, EU, IOSCO and INTOSAI. 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BACKGROUND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members of the Accounting and Reporting Subcommittee (ARS) received a call for interest regarding representation of the INTOSAI to the IPSAS GRG </a:t>
            </a:r>
          </a:p>
          <a:p>
            <a:pPr algn="just"/>
            <a:r>
              <a:rPr lang="en-US" dirty="0" smtClean="0"/>
              <a:t>France’s Court of Accounts expressed its interest and was officially accepted as representative</a:t>
            </a:r>
            <a:endParaRPr lang="fr-FR" dirty="0" smtClean="0"/>
          </a:p>
          <a:p>
            <a:pPr algn="just"/>
            <a:r>
              <a:rPr lang="fr-FR" dirty="0" smtClean="0"/>
              <a:t>A first meeting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held</a:t>
            </a:r>
            <a:r>
              <a:rPr lang="fr-FR" dirty="0" smtClean="0"/>
              <a:t> in the WB Office in Paris on 31 May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BACKGROUND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Questions </a:t>
            </a:r>
            <a:r>
              <a:rPr lang="fr-FR" dirty="0" err="1" smtClean="0"/>
              <a:t>raised</a:t>
            </a:r>
            <a:r>
              <a:rPr lang="fr-FR" dirty="0" smtClean="0"/>
              <a:t>  </a:t>
            </a:r>
            <a:r>
              <a:rPr lang="fr-FR" dirty="0" err="1" smtClean="0"/>
              <a:t>during</a:t>
            </a:r>
            <a:r>
              <a:rPr lang="fr-FR" dirty="0" smtClean="0"/>
              <a:t> </a:t>
            </a:r>
            <a:r>
              <a:rPr lang="fr-FR" dirty="0" err="1" smtClean="0"/>
              <a:t>previous</a:t>
            </a:r>
            <a:r>
              <a:rPr lang="fr-FR" dirty="0" smtClean="0"/>
              <a:t> consultations :</a:t>
            </a:r>
          </a:p>
          <a:p>
            <a:pPr algn="just"/>
            <a:r>
              <a:rPr lang="fr-FR" dirty="0" smtClean="0"/>
              <a:t>A </a:t>
            </a:r>
            <a:r>
              <a:rPr lang="fr-FR" dirty="0" err="1" smtClean="0"/>
              <a:t>competent</a:t>
            </a:r>
            <a:r>
              <a:rPr lang="fr-FR" dirty="0" smtClean="0"/>
              <a:t> and </a:t>
            </a:r>
            <a:r>
              <a:rPr lang="fr-FR" dirty="0" err="1" smtClean="0"/>
              <a:t>well</a:t>
            </a:r>
            <a:r>
              <a:rPr lang="fr-FR" dirty="0" smtClean="0"/>
              <a:t>-</a:t>
            </a:r>
            <a:r>
              <a:rPr lang="fr-FR" dirty="0" err="1" smtClean="0"/>
              <a:t>balanced</a:t>
            </a:r>
            <a:r>
              <a:rPr lang="fr-FR" dirty="0" smtClean="0"/>
              <a:t> standard-setting for the public </a:t>
            </a:r>
            <a:r>
              <a:rPr lang="fr-FR" dirty="0" err="1" smtClean="0"/>
              <a:t>sector</a:t>
            </a:r>
            <a:r>
              <a:rPr lang="fr-FR" dirty="0" smtClean="0"/>
              <a:t> must </a:t>
            </a:r>
            <a:r>
              <a:rPr lang="fr-FR" dirty="0" err="1" smtClean="0"/>
              <a:t>respond</a:t>
            </a:r>
            <a:r>
              <a:rPr lang="fr-FR" dirty="0" smtClean="0"/>
              <a:t> to public </a:t>
            </a:r>
            <a:r>
              <a:rPr lang="fr-FR" dirty="0" err="1" smtClean="0"/>
              <a:t>sector</a:t>
            </a:r>
            <a:r>
              <a:rPr lang="fr-FR" dirty="0" smtClean="0"/>
              <a:t> </a:t>
            </a:r>
            <a:r>
              <a:rPr lang="fr-FR" dirty="0" err="1" smtClean="0"/>
              <a:t>specificities</a:t>
            </a:r>
            <a:endParaRPr lang="fr-FR" dirty="0" smtClean="0"/>
          </a:p>
          <a:p>
            <a:pPr algn="just"/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Members</a:t>
            </a:r>
            <a:r>
              <a:rPr lang="fr-FR" dirty="0" smtClean="0"/>
              <a:t> of the IPSASB </a:t>
            </a:r>
            <a:r>
              <a:rPr lang="fr-FR" dirty="0" err="1" smtClean="0"/>
              <a:t>oversight</a:t>
            </a:r>
            <a:r>
              <a:rPr lang="fr-FR" dirty="0" smtClean="0"/>
              <a:t>/</a:t>
            </a:r>
            <a:r>
              <a:rPr lang="fr-FR" dirty="0" err="1" smtClean="0"/>
              <a:t>governance</a:t>
            </a:r>
            <a:r>
              <a:rPr lang="fr-FR" dirty="0" smtClean="0"/>
              <a:t> body not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primarily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public </a:t>
            </a:r>
            <a:r>
              <a:rPr lang="fr-FR" dirty="0" err="1" smtClean="0"/>
              <a:t>sector</a:t>
            </a:r>
            <a:r>
              <a:rPr lang="fr-FR" dirty="0" smtClean="0"/>
              <a:t> </a:t>
            </a:r>
            <a:r>
              <a:rPr lang="fr-FR" dirty="0" err="1" smtClean="0"/>
              <a:t>rather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securities</a:t>
            </a:r>
            <a:r>
              <a:rPr lang="fr-FR" dirty="0" smtClean="0"/>
              <a:t> and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regulators</a:t>
            </a:r>
            <a:r>
              <a:rPr lang="fr-FR" dirty="0" smtClean="0"/>
              <a:t>?</a:t>
            </a:r>
          </a:p>
          <a:p>
            <a:pPr algn="just"/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Governments</a:t>
            </a:r>
            <a:r>
              <a:rPr lang="fr-FR" dirty="0" smtClean="0"/>
              <a:t> and </a:t>
            </a:r>
            <a:r>
              <a:rPr lang="fr-FR" dirty="0" err="1" smtClean="0"/>
              <a:t>Parliaments</a:t>
            </a:r>
            <a:r>
              <a:rPr lang="fr-FR" dirty="0" smtClean="0"/>
              <a:t> and </a:t>
            </a:r>
            <a:r>
              <a:rPr lang="fr-FR" dirty="0" err="1" smtClean="0"/>
              <a:t>other</a:t>
            </a:r>
            <a:r>
              <a:rPr lang="fr-FR" dirty="0" smtClean="0"/>
              <a:t> public </a:t>
            </a:r>
            <a:r>
              <a:rPr lang="fr-FR" dirty="0" err="1" smtClean="0"/>
              <a:t>stakeholders</a:t>
            </a:r>
            <a:r>
              <a:rPr lang="fr-FR" dirty="0" smtClean="0"/>
              <a:t> as national standard setters not have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say</a:t>
            </a:r>
            <a:r>
              <a:rPr lang="fr-FR" dirty="0" smtClean="0"/>
              <a:t> in consultation on </a:t>
            </a:r>
            <a:r>
              <a:rPr lang="fr-FR" dirty="0" err="1" smtClean="0"/>
              <a:t>governance</a:t>
            </a:r>
            <a:r>
              <a:rPr lang="fr-FR" dirty="0" smtClean="0"/>
              <a:t> and standards </a:t>
            </a:r>
            <a:r>
              <a:rPr lang="fr-FR" dirty="0" err="1" smtClean="0"/>
              <a:t>elaboration</a:t>
            </a:r>
            <a:r>
              <a:rPr lang="fr-FR" dirty="0" smtClean="0"/>
              <a:t>?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EXPECTED OUTPUTS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CA" dirty="0" smtClean="0"/>
              <a:t>To make recommendations to strengthen the current governance and oversight arrangements for the setting of International Public Sector Accounting Standards (IPSAS)</a:t>
            </a:r>
          </a:p>
          <a:p>
            <a:pPr algn="just"/>
            <a:r>
              <a:rPr lang="en-CA" dirty="0" smtClean="0"/>
              <a:t>To enhance the perceived relevance, quality and legitimacy of those standards and pronouncements</a:t>
            </a:r>
          </a:p>
          <a:p>
            <a:pPr algn="just"/>
            <a:r>
              <a:rPr lang="en-CA" dirty="0" smtClean="0"/>
              <a:t>A consultation document, seeking input from interested stakeholders will be issued in the third quarter of 2013, with a final report and recommendations being issued and made public in Spring 2014.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TENTATIVE TIMELINE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By 30 </a:t>
            </a:r>
            <a:r>
              <a:rPr lang="fr-FR" dirty="0" err="1" smtClean="0"/>
              <a:t>June</a:t>
            </a:r>
            <a:r>
              <a:rPr lang="fr-FR" dirty="0" smtClean="0"/>
              <a:t> 2013, a </a:t>
            </a:r>
            <a:r>
              <a:rPr lang="fr-FR" dirty="0" err="1" smtClean="0"/>
              <a:t>draft</a:t>
            </a:r>
            <a:r>
              <a:rPr lang="fr-FR" dirty="0" smtClean="0"/>
              <a:t> public consultation document on the IPSAS </a:t>
            </a:r>
            <a:r>
              <a:rPr lang="fr-FR" dirty="0" err="1" smtClean="0"/>
              <a:t>Governance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issued</a:t>
            </a:r>
            <a:r>
              <a:rPr lang="fr-FR" dirty="0" smtClean="0"/>
              <a:t> to the GRG for consultation</a:t>
            </a:r>
          </a:p>
          <a:p>
            <a:r>
              <a:rPr lang="fr-FR" dirty="0" smtClean="0"/>
              <a:t>By 31 July 2013 the public consultation document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issued</a:t>
            </a:r>
            <a:r>
              <a:rPr lang="fr-FR" dirty="0" smtClean="0"/>
              <a:t> for </a:t>
            </a:r>
            <a:r>
              <a:rPr lang="fr-FR" dirty="0" err="1" smtClean="0"/>
              <a:t>comments</a:t>
            </a:r>
            <a:r>
              <a:rPr lang="fr-FR" dirty="0" smtClean="0"/>
              <a:t>, </a:t>
            </a:r>
            <a:r>
              <a:rPr lang="fr-FR" dirty="0" err="1" smtClean="0"/>
              <a:t>with</a:t>
            </a:r>
            <a:r>
              <a:rPr lang="fr-FR" dirty="0" smtClean="0"/>
              <a:t> deadline date of 31 </a:t>
            </a:r>
            <a:r>
              <a:rPr lang="fr-FR" dirty="0" err="1" smtClean="0"/>
              <a:t>October</a:t>
            </a:r>
            <a:r>
              <a:rPr lang="fr-FR" dirty="0" smtClean="0"/>
              <a:t> for </a:t>
            </a:r>
            <a:r>
              <a:rPr lang="fr-FR" dirty="0" err="1" smtClean="0"/>
              <a:t>submissions</a:t>
            </a:r>
            <a:endParaRPr lang="fr-FR" dirty="0" smtClean="0"/>
          </a:p>
          <a:p>
            <a:r>
              <a:rPr lang="fr-FR" dirty="0" smtClean="0"/>
              <a:t>WB and OECD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prepare</a:t>
            </a:r>
            <a:r>
              <a:rPr lang="fr-FR" dirty="0" smtClean="0"/>
              <a:t> a </a:t>
            </a:r>
            <a:r>
              <a:rPr lang="fr-FR" dirty="0" err="1" smtClean="0"/>
              <a:t>draft</a:t>
            </a:r>
            <a:r>
              <a:rPr lang="fr-FR" dirty="0" smtClean="0"/>
              <a:t> report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discussed</a:t>
            </a:r>
            <a:r>
              <a:rPr lang="fr-FR" dirty="0" smtClean="0"/>
              <a:t> by GRG </a:t>
            </a:r>
            <a:r>
              <a:rPr lang="fr-FR" dirty="0" err="1" smtClean="0"/>
              <a:t>Members</a:t>
            </a:r>
            <a:r>
              <a:rPr lang="fr-FR" dirty="0" smtClean="0"/>
              <a:t> </a:t>
            </a:r>
            <a:r>
              <a:rPr lang="fr-FR" dirty="0" err="1" smtClean="0"/>
              <a:t>early</a:t>
            </a:r>
            <a:r>
              <a:rPr lang="fr-FR" dirty="0" smtClean="0"/>
              <a:t> in 2014</a:t>
            </a:r>
          </a:p>
          <a:p>
            <a:r>
              <a:rPr lang="fr-FR" dirty="0" smtClean="0"/>
              <a:t>A final report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recommendations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adressed</a:t>
            </a:r>
            <a:r>
              <a:rPr lang="fr-FR" dirty="0" smtClean="0"/>
              <a:t> to G 20 </a:t>
            </a:r>
            <a:r>
              <a:rPr lang="fr-FR" dirty="0" err="1" smtClean="0"/>
              <a:t>mid</a:t>
            </a:r>
            <a:r>
              <a:rPr lang="fr-FR" dirty="0" smtClean="0"/>
              <a:t>-2014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OUR THREE COMMITMENTS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fr-FR" b="1" dirty="0" err="1" smtClean="0"/>
              <a:t>Make</a:t>
            </a:r>
            <a:r>
              <a:rPr lang="fr-FR" b="1" dirty="0" smtClean="0"/>
              <a:t> sure </a:t>
            </a:r>
            <a:r>
              <a:rPr lang="fr-FR" b="1" dirty="0" err="1" smtClean="0"/>
              <a:t>that</a:t>
            </a:r>
            <a:r>
              <a:rPr lang="fr-FR" b="1" dirty="0" smtClean="0"/>
              <a:t> all INTOSAI </a:t>
            </a:r>
            <a:r>
              <a:rPr lang="fr-FR" b="1" dirty="0" err="1" smtClean="0"/>
              <a:t>Members</a:t>
            </a:r>
            <a:r>
              <a:rPr lang="fr-FR" b="1" dirty="0" smtClean="0"/>
              <a:t> are </a:t>
            </a:r>
            <a:r>
              <a:rPr lang="fr-FR" b="1" dirty="0" err="1" smtClean="0"/>
              <a:t>informed</a:t>
            </a:r>
            <a:r>
              <a:rPr lang="fr-FR" b="1" dirty="0" smtClean="0"/>
              <a:t> about </a:t>
            </a:r>
            <a:r>
              <a:rPr lang="fr-FR" b="1" dirty="0" err="1" smtClean="0"/>
              <a:t>each</a:t>
            </a:r>
            <a:r>
              <a:rPr lang="fr-FR" b="1" dirty="0" smtClean="0"/>
              <a:t> </a:t>
            </a:r>
            <a:r>
              <a:rPr lang="fr-FR" b="1" dirty="0" err="1" smtClean="0"/>
              <a:t>substantial</a:t>
            </a:r>
            <a:r>
              <a:rPr lang="fr-FR" b="1" dirty="0" smtClean="0"/>
              <a:t> </a:t>
            </a:r>
            <a:r>
              <a:rPr lang="fr-FR" b="1" dirty="0" err="1" smtClean="0"/>
              <a:t>step</a:t>
            </a:r>
            <a:r>
              <a:rPr lang="fr-FR" b="1" dirty="0" smtClean="0"/>
              <a:t> of the GRG. </a:t>
            </a:r>
            <a:r>
              <a:rPr lang="fr-FR" dirty="0" smtClean="0"/>
              <a:t>This </a:t>
            </a:r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:</a:t>
            </a:r>
          </a:p>
          <a:p>
            <a:pPr algn="just"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inform</a:t>
            </a:r>
            <a:r>
              <a:rPr lang="fr-FR" dirty="0" smtClean="0"/>
              <a:t> ARS on dates of consultations and deadlines</a:t>
            </a:r>
          </a:p>
          <a:p>
            <a:pPr algn="just"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stay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and </a:t>
            </a:r>
            <a:r>
              <a:rPr lang="fr-FR" dirty="0" err="1" smtClean="0"/>
              <a:t>obtain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information </a:t>
            </a:r>
            <a:r>
              <a:rPr lang="fr-FR" dirty="0" err="1" smtClean="0"/>
              <a:t>requested</a:t>
            </a:r>
            <a:r>
              <a:rPr lang="fr-FR" dirty="0" smtClean="0"/>
              <a:t> by INTOSAI </a:t>
            </a:r>
            <a:r>
              <a:rPr lang="fr-FR" dirty="0" err="1" smtClean="0"/>
              <a:t>Members</a:t>
            </a:r>
            <a:r>
              <a:rPr lang="fr-FR" dirty="0" smtClean="0"/>
              <a:t> on the </a:t>
            </a:r>
            <a:r>
              <a:rPr lang="fr-FR" dirty="0" err="1" smtClean="0"/>
              <a:t>process</a:t>
            </a:r>
            <a:endParaRPr lang="fr-FR" dirty="0" smtClean="0"/>
          </a:p>
          <a:p>
            <a:pPr algn="just"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offer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a feedback on GRG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INTOSAI relevant meeting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attend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OUR THREE COMMITMENTS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fr-FR" sz="3000" b="1" dirty="0" err="1" smtClean="0"/>
              <a:t>Make</a:t>
            </a:r>
            <a:r>
              <a:rPr lang="fr-FR" sz="3000" b="1" dirty="0" smtClean="0"/>
              <a:t> sure </a:t>
            </a:r>
            <a:r>
              <a:rPr lang="fr-FR" sz="3000" b="1" dirty="0" err="1" smtClean="0"/>
              <a:t>that</a:t>
            </a:r>
            <a:r>
              <a:rPr lang="fr-FR" sz="3000" b="1" dirty="0" smtClean="0"/>
              <a:t> the consultation and </a:t>
            </a:r>
            <a:r>
              <a:rPr lang="fr-FR" sz="3000" b="1" dirty="0" err="1" smtClean="0"/>
              <a:t>draft</a:t>
            </a:r>
            <a:r>
              <a:rPr lang="fr-FR" sz="3000" b="1" dirty="0" smtClean="0"/>
              <a:t> report are  </a:t>
            </a:r>
            <a:r>
              <a:rPr lang="fr-FR" sz="3000" b="1" dirty="0" err="1" smtClean="0"/>
              <a:t>submitted</a:t>
            </a:r>
            <a:r>
              <a:rPr lang="fr-FR" sz="3000" b="1" dirty="0" smtClean="0"/>
              <a:t> to </a:t>
            </a:r>
            <a:r>
              <a:rPr lang="fr-FR" sz="3000" b="1" dirty="0" err="1" smtClean="0"/>
              <a:t>each</a:t>
            </a:r>
            <a:r>
              <a:rPr lang="fr-FR" sz="3000" b="1" dirty="0" smtClean="0"/>
              <a:t> INTOSAI </a:t>
            </a:r>
            <a:r>
              <a:rPr lang="fr-FR" sz="3000" b="1" dirty="0" err="1" smtClean="0"/>
              <a:t>Member</a:t>
            </a:r>
            <a:r>
              <a:rPr lang="fr-FR" sz="3000" b="1" dirty="0" smtClean="0"/>
              <a:t> for </a:t>
            </a:r>
            <a:r>
              <a:rPr lang="fr-FR" sz="3000" b="1" dirty="0" err="1" smtClean="0"/>
              <a:t>individual</a:t>
            </a:r>
            <a:r>
              <a:rPr lang="fr-FR" sz="3000" b="1" dirty="0" smtClean="0"/>
              <a:t> comment</a:t>
            </a:r>
            <a:r>
              <a:rPr lang="fr-FR" sz="3000" dirty="0" smtClean="0"/>
              <a:t>. This </a:t>
            </a:r>
            <a:r>
              <a:rPr lang="fr-FR" sz="3000" dirty="0" err="1" smtClean="0"/>
              <a:t>means</a:t>
            </a:r>
            <a:r>
              <a:rPr lang="fr-FR" sz="3000" dirty="0" smtClean="0"/>
              <a:t> </a:t>
            </a:r>
            <a:r>
              <a:rPr lang="fr-FR" sz="3000" dirty="0" err="1" smtClean="0"/>
              <a:t>that</a:t>
            </a:r>
            <a:r>
              <a:rPr lang="fr-FR" sz="3000" dirty="0" smtClean="0"/>
              <a:t> :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act</a:t>
            </a:r>
            <a:r>
              <a:rPr lang="fr-FR" dirty="0" smtClean="0"/>
              <a:t> as </a:t>
            </a:r>
            <a:r>
              <a:rPr lang="fr-FR" dirty="0" err="1" smtClean="0"/>
              <a:t>dissemination</a:t>
            </a:r>
            <a:r>
              <a:rPr lang="fr-FR" dirty="0" smtClean="0"/>
              <a:t> points to </a:t>
            </a:r>
            <a:r>
              <a:rPr lang="fr-FR" dirty="0" err="1" smtClean="0"/>
              <a:t>ensure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all INTOSAI </a:t>
            </a:r>
            <a:r>
              <a:rPr lang="fr-FR" dirty="0" err="1" smtClean="0"/>
              <a:t>Members</a:t>
            </a:r>
            <a:r>
              <a:rPr lang="fr-FR" dirty="0" smtClean="0"/>
              <a:t> are </a:t>
            </a:r>
            <a:r>
              <a:rPr lang="fr-FR" dirty="0" err="1" smtClean="0"/>
              <a:t>informed</a:t>
            </a:r>
            <a:endParaRPr lang="fr-FR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not </a:t>
            </a:r>
            <a:r>
              <a:rPr lang="fr-FR" dirty="0" err="1" smtClean="0"/>
              <a:t>answer</a:t>
            </a:r>
            <a:r>
              <a:rPr lang="fr-FR" dirty="0" smtClean="0"/>
              <a:t> for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Members</a:t>
            </a:r>
            <a:r>
              <a:rPr lang="fr-FR" dirty="0" smtClean="0"/>
              <a:t> :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Member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comment </a:t>
            </a:r>
            <a:r>
              <a:rPr lang="fr-FR" dirty="0" err="1" smtClean="0"/>
              <a:t>individually</a:t>
            </a:r>
            <a:r>
              <a:rPr lang="fr-FR" dirty="0" smtClean="0"/>
              <a:t> the consultations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Our </a:t>
            </a:r>
            <a:r>
              <a:rPr lang="fr-FR" dirty="0" err="1" smtClean="0"/>
              <a:t>committements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 err="1" smtClean="0"/>
              <a:t>Make</a:t>
            </a:r>
            <a:r>
              <a:rPr lang="fr-FR" b="1" dirty="0" smtClean="0"/>
              <a:t> sure </a:t>
            </a:r>
            <a:r>
              <a:rPr lang="fr-FR" b="1" dirty="0" err="1" smtClean="0"/>
              <a:t>that</a:t>
            </a:r>
            <a:r>
              <a:rPr lang="fr-FR" b="1" dirty="0" smtClean="0"/>
              <a:t> all </a:t>
            </a:r>
            <a:r>
              <a:rPr lang="fr-FR" b="1" dirty="0" err="1" smtClean="0"/>
              <a:t>individual</a:t>
            </a:r>
            <a:r>
              <a:rPr lang="fr-FR" b="1" dirty="0" smtClean="0"/>
              <a:t> </a:t>
            </a:r>
            <a:r>
              <a:rPr lang="fr-FR" b="1" dirty="0" err="1" smtClean="0"/>
              <a:t>comments</a:t>
            </a:r>
            <a:r>
              <a:rPr lang="fr-FR" b="1" dirty="0" smtClean="0"/>
              <a:t> are </a:t>
            </a:r>
            <a:r>
              <a:rPr lang="fr-FR" b="1" dirty="0" err="1" smtClean="0"/>
              <a:t>taken</a:t>
            </a:r>
            <a:r>
              <a:rPr lang="fr-FR" b="1" dirty="0" smtClean="0"/>
              <a:t> </a:t>
            </a:r>
            <a:r>
              <a:rPr lang="fr-FR" b="1" dirty="0" err="1" smtClean="0"/>
              <a:t>into</a:t>
            </a:r>
            <a:r>
              <a:rPr lang="fr-FR" b="1" dirty="0" smtClean="0"/>
              <a:t> </a:t>
            </a:r>
            <a:r>
              <a:rPr lang="fr-FR" b="1" dirty="0" err="1" smtClean="0"/>
              <a:t>consideration</a:t>
            </a:r>
            <a:r>
              <a:rPr lang="fr-FR" b="1" dirty="0" smtClean="0"/>
              <a:t> to </a:t>
            </a:r>
            <a:r>
              <a:rPr lang="fr-FR" b="1" dirty="0" err="1" smtClean="0"/>
              <a:t>elaborate</a:t>
            </a:r>
            <a:r>
              <a:rPr lang="fr-FR" b="1" dirty="0" smtClean="0"/>
              <a:t> the report. </a:t>
            </a:r>
            <a:r>
              <a:rPr lang="fr-FR" dirty="0" smtClean="0"/>
              <a:t>This </a:t>
            </a:r>
            <a:r>
              <a:rPr lang="fr-FR" dirty="0" err="1" smtClean="0"/>
              <a:t>means</a:t>
            </a:r>
            <a:r>
              <a:rPr lang="fr-FR" dirty="0" smtClean="0"/>
              <a:t> :</a:t>
            </a:r>
          </a:p>
          <a:p>
            <a:pPr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verify</a:t>
            </a:r>
            <a:r>
              <a:rPr lang="fr-FR" dirty="0" smtClean="0"/>
              <a:t> </a:t>
            </a:r>
            <a:r>
              <a:rPr lang="fr-FR" smtClean="0"/>
              <a:t>that </a:t>
            </a:r>
            <a:r>
              <a:rPr lang="fr-FR" dirty="0" smtClean="0"/>
              <a:t>all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comments</a:t>
            </a:r>
            <a:r>
              <a:rPr lang="fr-FR" dirty="0" smtClean="0"/>
              <a:t> are </a:t>
            </a:r>
            <a:r>
              <a:rPr lang="fr-FR" dirty="0" err="1" smtClean="0"/>
              <a:t>published</a:t>
            </a:r>
            <a:r>
              <a:rPr lang="fr-FR" dirty="0" smtClean="0"/>
              <a:t> on the official GRG web site (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recommend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INTOSAI </a:t>
            </a:r>
            <a:r>
              <a:rPr lang="fr-FR" dirty="0" err="1" smtClean="0"/>
              <a:t>Member</a:t>
            </a:r>
            <a:r>
              <a:rPr lang="fr-FR" dirty="0" smtClean="0"/>
              <a:t> copy us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comments</a:t>
            </a:r>
            <a:r>
              <a:rPr lang="fr-FR" dirty="0" smtClean="0"/>
              <a:t> </a:t>
            </a:r>
            <a:r>
              <a:rPr lang="fr-FR" dirty="0" err="1" smtClean="0"/>
              <a:t>while</a:t>
            </a:r>
            <a:r>
              <a:rPr lang="fr-FR" dirty="0" smtClean="0"/>
              <a:t> </a:t>
            </a:r>
            <a:r>
              <a:rPr lang="fr-FR" dirty="0" err="1" smtClean="0"/>
              <a:t>sending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 to the GRG)</a:t>
            </a:r>
          </a:p>
          <a:p>
            <a:pPr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verify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all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comments</a:t>
            </a:r>
            <a:r>
              <a:rPr lang="fr-FR" dirty="0" smtClean="0"/>
              <a:t> are </a:t>
            </a:r>
            <a:r>
              <a:rPr lang="fr-FR" dirty="0" err="1" smtClean="0"/>
              <a:t>reflected</a:t>
            </a:r>
            <a:r>
              <a:rPr lang="fr-FR" dirty="0" smtClean="0"/>
              <a:t> in the report (the GRG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operate</a:t>
            </a:r>
            <a:r>
              <a:rPr lang="fr-FR" dirty="0" smtClean="0"/>
              <a:t> by consensus)</a:t>
            </a:r>
          </a:p>
          <a:p>
            <a:pPr>
              <a:buFont typeface="Wingdings" pitchFamily="2" charset="2"/>
              <a:buChar char="ü"/>
            </a:pP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make</a:t>
            </a:r>
            <a:r>
              <a:rPr lang="fr-FR" dirty="0" smtClean="0"/>
              <a:t> sure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enough</a:t>
            </a:r>
            <a:r>
              <a:rPr lang="fr-FR" dirty="0" smtClean="0"/>
              <a:t> time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allowed</a:t>
            </a:r>
            <a:r>
              <a:rPr lang="fr-FR" dirty="0" smtClean="0"/>
              <a:t> to SAI to </a:t>
            </a:r>
            <a:r>
              <a:rPr lang="fr-FR" dirty="0" err="1" smtClean="0"/>
              <a:t>inform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Governments</a:t>
            </a:r>
            <a:r>
              <a:rPr lang="fr-FR" dirty="0" smtClean="0"/>
              <a:t> and </a:t>
            </a:r>
            <a:r>
              <a:rPr lang="fr-FR" dirty="0" err="1" smtClean="0"/>
              <a:t>other</a:t>
            </a:r>
            <a:r>
              <a:rPr lang="fr-FR" dirty="0" smtClean="0"/>
              <a:t> national IPSASB </a:t>
            </a:r>
            <a:r>
              <a:rPr lang="fr-FR" dirty="0" err="1" smtClean="0"/>
              <a:t>stakeholders</a:t>
            </a:r>
            <a:r>
              <a:rPr lang="fr-FR" dirty="0" smtClean="0"/>
              <a:t>  </a:t>
            </a:r>
            <a:r>
              <a:rPr lang="fr-FR" dirty="0" err="1" smtClean="0"/>
              <a:t>interested</a:t>
            </a:r>
            <a:r>
              <a:rPr lang="fr-FR" dirty="0" smtClean="0"/>
              <a:t> in </a:t>
            </a:r>
            <a:r>
              <a:rPr lang="fr-FR" dirty="0" err="1" smtClean="0"/>
              <a:t>providing</a:t>
            </a:r>
            <a:r>
              <a:rPr lang="fr-FR" dirty="0" smtClean="0"/>
              <a:t> </a:t>
            </a:r>
            <a:r>
              <a:rPr lang="fr-FR" dirty="0" err="1" smtClean="0"/>
              <a:t>comments</a:t>
            </a:r>
            <a:r>
              <a:rPr lang="fr-FR" dirty="0" smtClean="0"/>
              <a:t> (in </a:t>
            </a:r>
            <a:r>
              <a:rPr lang="fr-FR" dirty="0" err="1" smtClean="0"/>
              <a:t>many</a:t>
            </a:r>
            <a:r>
              <a:rPr lang="fr-FR" dirty="0" smtClean="0"/>
              <a:t> countries the national public </a:t>
            </a:r>
            <a:r>
              <a:rPr lang="fr-FR" dirty="0" err="1" smtClean="0"/>
              <a:t>sector</a:t>
            </a:r>
            <a:r>
              <a:rPr lang="fr-FR" dirty="0" smtClean="0"/>
              <a:t> </a:t>
            </a:r>
            <a:r>
              <a:rPr lang="fr-FR" dirty="0" err="1" smtClean="0"/>
              <a:t>accounting</a:t>
            </a:r>
            <a:r>
              <a:rPr lang="fr-FR" dirty="0" smtClean="0"/>
              <a:t> standard setter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the auspices of the </a:t>
            </a:r>
            <a:r>
              <a:rPr lang="fr-FR" dirty="0" err="1" smtClean="0"/>
              <a:t>Ministry</a:t>
            </a:r>
            <a:r>
              <a:rPr lang="fr-FR" dirty="0" smtClean="0"/>
              <a:t> of Budget </a:t>
            </a:r>
            <a:r>
              <a:rPr lang="fr-FR" dirty="0" err="1" smtClean="0"/>
              <a:t>while</a:t>
            </a:r>
            <a:r>
              <a:rPr lang="fr-FR" dirty="0" smtClean="0"/>
              <a:t>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autonomous</a:t>
            </a:r>
            <a:r>
              <a:rPr lang="fr-FR" dirty="0" smtClean="0"/>
              <a:t>).</a:t>
            </a:r>
          </a:p>
          <a:p>
            <a:pPr>
              <a:buFont typeface="Wingdings" pitchFamily="2" charset="2"/>
              <a:buChar char="ü"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639</Words>
  <Application>Microsoft Office PowerPoint</Application>
  <PresentationFormat>Affichage à l'écran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Highlights from the IPSAS Governance Review Group</vt:lpstr>
      <vt:lpstr>BACKGROUND</vt:lpstr>
      <vt:lpstr>BACKGROUND</vt:lpstr>
      <vt:lpstr>BACKGROUND</vt:lpstr>
      <vt:lpstr>EXPECTED OUTPUTS</vt:lpstr>
      <vt:lpstr>TENTATIVE TIMELINE</vt:lpstr>
      <vt:lpstr>OUR THREE COMMITMENTS</vt:lpstr>
      <vt:lpstr>OUR THREE COMMITMENTS</vt:lpstr>
      <vt:lpstr>Our committements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from the IPSAS Governance Review Group</dc:title>
  <cp:lastModifiedBy>Richard Bellin</cp:lastModifiedBy>
  <cp:revision>36</cp:revision>
  <dcterms:modified xsi:type="dcterms:W3CDTF">2013-06-18T18:51:35Z</dcterms:modified>
</cp:coreProperties>
</file>