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79" r:id="rId3"/>
    <p:sldId id="280" r:id="rId4"/>
  </p:sldIdLst>
  <p:sldSz cx="9144000" cy="6858000" type="screen4x3"/>
  <p:notesSz cx="6743700" cy="9875838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61A"/>
    <a:srgbClr val="D6291C"/>
    <a:srgbClr val="C00000"/>
    <a:srgbClr val="B12217"/>
    <a:srgbClr val="F9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46" autoAdjust="0"/>
  </p:normalViewPr>
  <p:slideViewPr>
    <p:cSldViewPr>
      <p:cViewPr varScale="1">
        <p:scale>
          <a:sx n="63" d="100"/>
          <a:sy n="63" d="100"/>
        </p:scale>
        <p:origin x="-20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-3186" y="-102"/>
      </p:cViewPr>
      <p:guideLst>
        <p:guide orient="horz" pos="3111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4910A-2A2B-48C0-9960-846B6FAC498A}" type="datetimeFigureOut">
              <a:rPr lang="sv-SE" smtClean="0"/>
              <a:pPr/>
              <a:t>2013-06-26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3D7D6-4D79-4C17-BFE5-ED1850199DFE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973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0F634B5-C2B3-4197-BFE1-B1877B6BC754}" type="datetimeFigureOut">
              <a:rPr lang="sv-SE"/>
              <a:pPr>
                <a:defRPr/>
              </a:pPr>
              <a:t>2013-06-26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4370" y="4691023"/>
            <a:ext cx="5394960" cy="44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C4039A-5C88-4052-B0AF-ACACF939F668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436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4039A-5C88-4052-B0AF-ACACF939F668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4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sz="1100" dirty="0"/>
              <a:t>An instrument for the </a:t>
            </a:r>
            <a:r>
              <a:rPr lang="en-GB" sz="1100" dirty="0" err="1"/>
              <a:t>Riksdag’s</a:t>
            </a:r>
            <a:r>
              <a:rPr lang="en-GB" sz="1100" dirty="0"/>
              <a:t> exercise of parliamentary control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sz="1100" dirty="0"/>
              <a:t>Audits public administration at the national level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endParaRPr lang="en-GB" sz="11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1100" b="1" dirty="0"/>
              <a:t>Contributes to: 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sz="1100" dirty="0"/>
              <a:t>Economical use of resources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sz="1100" dirty="0"/>
              <a:t>Effective and efficient administration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sz="1100" dirty="0"/>
              <a:t>Transparency in decision-making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sz="1100" dirty="0"/>
              <a:t>Cost-effective use of tax revenues</a:t>
            </a:r>
            <a:endParaRPr lang="en-GB" sz="1100" strike="sngStrike" dirty="0"/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sz="1100" dirty="0"/>
              <a:t>Compliance by public administration with ordinances, directives, rules and regulations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sz="1100" dirty="0"/>
              <a:t>Achievement of objectives set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100" dirty="0"/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GB" sz="1100" dirty="0"/>
              <a:t>The Swedish NAO and the Auditors General have an independent status which is laid down in the national constitution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100" dirty="0"/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B673B-4FC9-418B-B8CF-6E88AC204D0B}" type="slidenum">
              <a:rPr lang="sv-SE" smtClean="0"/>
              <a:pPr/>
              <a:t>2</a:t>
            </a:fld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75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The concept of parliamentary control exists in a number of countries. Its concrete manifestations depend on the individual system of government in each country. </a:t>
            </a:r>
          </a:p>
          <a:p>
            <a:pPr eaLnBrk="1" hangingPunct="1"/>
            <a:endParaRPr lang="en-GB" smtClean="0"/>
          </a:p>
          <a:p>
            <a:pPr eaLnBrk="1" hangingPunct="1">
              <a:buFontTx/>
              <a:buChar char="•"/>
            </a:pPr>
            <a:r>
              <a:rPr lang="en-GB" smtClean="0"/>
              <a:t>In Sweden, one of the Riksdag’s primary tasks is to scrutinise central-government activities at all stages – before, during and after implementation.</a:t>
            </a:r>
          </a:p>
          <a:p>
            <a:pPr eaLnBrk="1" hangingPunct="1">
              <a:buFontTx/>
              <a:buChar char="•"/>
            </a:pPr>
            <a:endParaRPr lang="en-GB" smtClean="0"/>
          </a:p>
          <a:p>
            <a:pPr eaLnBrk="1" hangingPunct="1">
              <a:buFontTx/>
              <a:buChar char="•"/>
            </a:pPr>
            <a:r>
              <a:rPr lang="en-GB" smtClean="0"/>
              <a:t>The Riksdag wishes to make sure that its decisions are implemented as intended. To do this, it has five instruments at its disposal. The Swedish NAO is one of them. </a:t>
            </a:r>
          </a:p>
        </p:txBody>
      </p:sp>
      <p:sp>
        <p:nvSpPr>
          <p:cNvPr id="3891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023DB-3542-43C5-9C88-CD7E915EED62}" type="slidenum">
              <a:rPr lang="sv-SE" smtClean="0"/>
              <a:pPr/>
              <a:t>3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sbild">
    <p:bg>
      <p:bgPr>
        <a:solidFill>
          <a:srgbClr val="C42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tre kronor.wmf"/>
          <p:cNvPicPr>
            <a:picLocks noChangeAspect="1"/>
          </p:cNvPicPr>
          <p:nvPr userDrawn="1"/>
        </p:nvPicPr>
        <p:blipFill>
          <a:blip r:embed="rId2" cstate="print"/>
          <a:srcRect l="33746"/>
          <a:stretch>
            <a:fillRect/>
          </a:stretch>
        </p:blipFill>
        <p:spPr>
          <a:xfrm>
            <a:off x="0" y="260648"/>
            <a:ext cx="5076055" cy="592322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27584" y="3286124"/>
            <a:ext cx="7816382" cy="725470"/>
          </a:xfrm>
          <a:prstGeom prst="rect">
            <a:avLst/>
          </a:prstGeom>
        </p:spPr>
        <p:txBody>
          <a:bodyPr anchor="b"/>
          <a:lstStyle>
            <a:lvl1pPr algn="l">
              <a:def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calaSans-Regular" pitchFamily="2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Presentationens titel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27584" y="4286256"/>
            <a:ext cx="7887820" cy="9286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40"/>
              </a:lnSpc>
              <a:spcAft>
                <a:spcPts val="200"/>
              </a:spcAft>
              <a:buNone/>
              <a:defRPr lang="sv-SE" sz="2200" kern="1200" baseline="0" dirty="0" smtClean="0">
                <a:solidFill>
                  <a:schemeClr val="bg1"/>
                </a:solidFill>
                <a:latin typeface="ScalaSans-Regular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 smtClean="0"/>
              <a:t>Namn på arrangemang/konferens/plats eller liknande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27584" y="6381328"/>
            <a:ext cx="107157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ScalaSans-Caps" pitchFamily="2" charset="0"/>
              </a:defRPr>
            </a:lvl1pPr>
          </a:lstStyle>
          <a:p>
            <a:fld id="{083D3BD8-09CD-4CED-8A1B-393B13D674D7}" type="datetime1">
              <a:rPr lang="sv-SE" smtClean="0"/>
              <a:pPr/>
              <a:t>2013-06-26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00392" y="260648"/>
            <a:ext cx="720080" cy="365125"/>
          </a:xfrm>
          <a:prstGeom prst="rect">
            <a:avLst/>
          </a:prstGeom>
        </p:spPr>
        <p:txBody>
          <a:bodyPr/>
          <a:lstStyle>
            <a:lvl1pPr marL="0" indent="0" algn="r">
              <a:defRPr sz="1400">
                <a:solidFill>
                  <a:schemeClr val="bg1"/>
                </a:solidFill>
                <a:latin typeface="ScalaSans-Caps" pitchFamily="2" charset="0"/>
              </a:defRPr>
            </a:lvl1pPr>
          </a:lstStyle>
          <a:p>
            <a:fld id="{C24F7FCD-9292-4833-BDA4-5FE456C8E58E}" type="slidenum">
              <a:rPr lang="sv-SE" smtClean="0"/>
              <a:pPr/>
              <a:t>‹nr.›</a:t>
            </a:fld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0" y="2348880"/>
            <a:ext cx="2123728" cy="0"/>
          </a:xfrm>
          <a:prstGeom prst="line">
            <a:avLst/>
          </a:prstGeom>
          <a:ln w="38100">
            <a:solidFill>
              <a:srgbClr val="C42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2123728" y="2348880"/>
            <a:ext cx="4824536" cy="0"/>
          </a:xfrm>
          <a:prstGeom prst="line">
            <a:avLst/>
          </a:prstGeom>
          <a:ln w="38100">
            <a:solidFill>
              <a:srgbClr val="C42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 userDrawn="1"/>
        </p:nvCxnSpPr>
        <p:spPr>
          <a:xfrm>
            <a:off x="0" y="5589240"/>
            <a:ext cx="4824536" cy="0"/>
          </a:xfrm>
          <a:prstGeom prst="line">
            <a:avLst/>
          </a:prstGeom>
          <a:ln w="38100">
            <a:solidFill>
              <a:srgbClr val="C42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 flipV="1">
            <a:off x="762000" y="5589240"/>
            <a:ext cx="7554416" cy="38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Bildobjekt 20" descr="logo_white.wmf"/>
          <p:cNvPicPr>
            <a:picLocks noChangeAspect="1"/>
          </p:cNvPicPr>
          <p:nvPr userDrawn="1"/>
        </p:nvPicPr>
        <p:blipFill>
          <a:blip r:embed="rId3" cstate="print">
            <a:lum bright="100000" contrast="100000"/>
          </a:blip>
          <a:stretch>
            <a:fillRect/>
          </a:stretch>
        </p:blipFill>
        <p:spPr>
          <a:xfrm>
            <a:off x="7504967" y="5907050"/>
            <a:ext cx="1214445" cy="5831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si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5892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alpha val="70000"/>
                </a:schemeClr>
              </a:gs>
              <a:gs pos="100000">
                <a:schemeClr val="accent4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340768"/>
            <a:ext cx="8003232" cy="423137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ts val="2200"/>
              </a:lnSpc>
              <a:spcAft>
                <a:spcPts val="200"/>
              </a:spcAft>
              <a:buClrTx/>
              <a:buFont typeface="ScalaSans-Regular" pitchFamily="2" charset="0"/>
              <a:buChar char="›"/>
              <a:defRPr sz="2000" baseline="0">
                <a:solidFill>
                  <a:schemeClr val="tx1"/>
                </a:solidFill>
                <a:latin typeface="ScalaSans-Regular" pitchFamily="2" charset="0"/>
              </a:defRPr>
            </a:lvl1pPr>
            <a:lvl2pPr marL="360363" indent="-180975">
              <a:lnSpc>
                <a:spcPts val="1900"/>
              </a:lnSpc>
              <a:spcAft>
                <a:spcPts val="200"/>
              </a:spcAft>
              <a:buSzPct val="70000"/>
              <a:defRPr sz="1700">
                <a:latin typeface="ScalaSans-Regular" pitchFamily="2" charset="0"/>
              </a:defRPr>
            </a:lvl2pPr>
            <a:lvl3pPr marL="495300" indent="-134938">
              <a:lnSpc>
                <a:spcPts val="1700"/>
              </a:lnSpc>
              <a:spcAft>
                <a:spcPts val="200"/>
              </a:spcAft>
              <a:defRPr sz="1500">
                <a:latin typeface="ScalaSans-Italic" pitchFamily="2" charset="0"/>
              </a:defRPr>
            </a:lvl3pPr>
          </a:lstStyle>
          <a:p>
            <a:pPr lvl="0"/>
            <a:r>
              <a:rPr lang="sv-SE" dirty="0" smtClean="0"/>
              <a:t>Skriv din text här, underrubriker i fetstil utan punktlista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83568" y="6381328"/>
            <a:ext cx="1296144" cy="3600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ScalaSans-Caps" pitchFamily="2" charset="0"/>
              </a:defRPr>
            </a:lvl1pPr>
          </a:lstStyle>
          <a:p>
            <a:fld id="{F5AE19BD-DE57-489D-9E2F-381FD5837CF6}" type="datetime1">
              <a:rPr lang="sv-SE" smtClean="0"/>
              <a:pPr/>
              <a:t>2013-06-26</a:t>
            </a:fld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56376" y="260648"/>
            <a:ext cx="86409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ScalaSans-Caps" pitchFamily="2" charset="0"/>
              </a:defRPr>
            </a:lvl1pPr>
          </a:lstStyle>
          <a:p>
            <a:fld id="{C24F7FCD-9292-4833-BDA4-5FE456C8E58E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8" y="692696"/>
            <a:ext cx="7992888" cy="648072"/>
          </a:xfrm>
          <a:prstGeom prst="rect">
            <a:avLst/>
          </a:prstGeom>
        </p:spPr>
        <p:txBody>
          <a:bodyPr/>
          <a:lstStyle>
            <a:lvl1pPr algn="l">
              <a:def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calaSans-Regular" pitchFamily="2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Ange rubrik</a:t>
            </a:r>
            <a:endParaRPr lang="sv-SE" dirty="0"/>
          </a:p>
        </p:txBody>
      </p:sp>
      <p:pic>
        <p:nvPicPr>
          <p:cNvPr id="11" name="Bildobjekt 10" descr="logo_white.wmf"/>
          <p:cNvPicPr>
            <a:picLocks noChangeAspect="1"/>
          </p:cNvPicPr>
          <p:nvPr userDrawn="1"/>
        </p:nvPicPr>
        <p:blipFill>
          <a:blip r:embed="rId2" cstate="print">
            <a:lum bright="-100000" contrast="-100000"/>
          </a:blip>
          <a:stretch>
            <a:fillRect/>
          </a:stretch>
        </p:blipFill>
        <p:spPr>
          <a:xfrm>
            <a:off x="7504967" y="5907050"/>
            <a:ext cx="1214445" cy="583190"/>
          </a:xfrm>
          <a:prstGeom prst="rect">
            <a:avLst/>
          </a:prstGeom>
        </p:spPr>
      </p:pic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7848872" cy="36004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ScalaSans-Caps" pitchFamily="2" charset="0"/>
              </a:defRPr>
            </a:lvl1pPr>
          </a:lstStyle>
          <a:p>
            <a:r>
              <a:rPr lang="en-US" smtClean="0"/>
              <a:t>the swedish national audit office</a:t>
            </a:r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285720" y="285728"/>
            <a:ext cx="285752" cy="285752"/>
          </a:xfrm>
          <a:prstGeom prst="rect">
            <a:avLst/>
          </a:prstGeom>
          <a:solidFill>
            <a:srgbClr val="C42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sida med tvåradig rub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5892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alpha val="70000"/>
                </a:schemeClr>
              </a:gs>
              <a:gs pos="100000">
                <a:schemeClr val="accent4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844824"/>
            <a:ext cx="8003232" cy="3727317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ts val="2200"/>
              </a:lnSpc>
              <a:spcAft>
                <a:spcPts val="200"/>
              </a:spcAft>
              <a:buClrTx/>
              <a:buFont typeface="ScalaSans-Regular" pitchFamily="2" charset="0"/>
              <a:buChar char="›"/>
              <a:defRPr sz="2000" baseline="0">
                <a:solidFill>
                  <a:schemeClr val="tx1"/>
                </a:solidFill>
                <a:latin typeface="ScalaSans-Regular" pitchFamily="2" charset="0"/>
              </a:defRPr>
            </a:lvl1pPr>
            <a:lvl2pPr marL="360363" indent="-180975">
              <a:lnSpc>
                <a:spcPts val="1900"/>
              </a:lnSpc>
              <a:spcAft>
                <a:spcPts val="200"/>
              </a:spcAft>
              <a:buSzPct val="70000"/>
              <a:defRPr sz="1700">
                <a:latin typeface="ScalaSans-Regular" pitchFamily="2" charset="0"/>
              </a:defRPr>
            </a:lvl2pPr>
            <a:lvl3pPr marL="495300" indent="-134938">
              <a:lnSpc>
                <a:spcPts val="1700"/>
              </a:lnSpc>
              <a:spcAft>
                <a:spcPts val="200"/>
              </a:spcAft>
              <a:defRPr sz="1500">
                <a:latin typeface="ScalaSans-Italic" pitchFamily="2" charset="0"/>
              </a:defRPr>
            </a:lvl3pPr>
          </a:lstStyle>
          <a:p>
            <a:pPr lvl="0"/>
            <a:r>
              <a:rPr lang="sv-SE" dirty="0" smtClean="0"/>
              <a:t>Skriv din text här, underrubriker i fetstil utan punktlista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83568" y="6381328"/>
            <a:ext cx="1296144" cy="3600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ScalaSans-Caps" pitchFamily="2" charset="0"/>
              </a:defRPr>
            </a:lvl1pPr>
          </a:lstStyle>
          <a:p>
            <a:fld id="{7E4217C5-FA78-4906-AA14-225CE24C9C27}" type="datetime1">
              <a:rPr lang="sv-SE" smtClean="0"/>
              <a:pPr/>
              <a:t>2013-06-26</a:t>
            </a:fld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56376" y="260648"/>
            <a:ext cx="86409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ScalaSans-Caps" pitchFamily="2" charset="0"/>
              </a:defRPr>
            </a:lvl1pPr>
          </a:lstStyle>
          <a:p>
            <a:fld id="{C24F7FCD-9292-4833-BDA4-5FE456C8E58E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8" y="692696"/>
            <a:ext cx="7992888" cy="1152128"/>
          </a:xfrm>
          <a:prstGeom prst="rect">
            <a:avLst/>
          </a:prstGeom>
        </p:spPr>
        <p:txBody>
          <a:bodyPr/>
          <a:lstStyle>
            <a:lvl1pPr algn="l">
              <a:def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calaSans-Regular" pitchFamily="2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Ange dubbelradig </a:t>
            </a:r>
            <a:br>
              <a:rPr lang="sv-SE" dirty="0" smtClean="0"/>
            </a:br>
            <a:r>
              <a:rPr lang="sv-SE" dirty="0" smtClean="0"/>
              <a:t>rubrik här</a:t>
            </a:r>
            <a:endParaRPr lang="sv-SE" dirty="0"/>
          </a:p>
        </p:txBody>
      </p:sp>
      <p:pic>
        <p:nvPicPr>
          <p:cNvPr id="11" name="Bildobjekt 10" descr="logo_white.wmf"/>
          <p:cNvPicPr>
            <a:picLocks noChangeAspect="1"/>
          </p:cNvPicPr>
          <p:nvPr userDrawn="1"/>
        </p:nvPicPr>
        <p:blipFill>
          <a:blip r:embed="rId2" cstate="print">
            <a:lum bright="-100000" contrast="-100000"/>
          </a:blip>
          <a:stretch>
            <a:fillRect/>
          </a:stretch>
        </p:blipFill>
        <p:spPr>
          <a:xfrm>
            <a:off x="7504967" y="5907050"/>
            <a:ext cx="1214445" cy="583190"/>
          </a:xfrm>
          <a:prstGeom prst="rect">
            <a:avLst/>
          </a:prstGeom>
        </p:spPr>
      </p:pic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7848872" cy="36004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ScalaSans-Caps" pitchFamily="2" charset="0"/>
              </a:defRPr>
            </a:lvl1pPr>
          </a:lstStyle>
          <a:p>
            <a:r>
              <a:rPr lang="en-US" smtClean="0"/>
              <a:t>the swedish national audit office</a:t>
            </a:r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285720" y="285728"/>
            <a:ext cx="285752" cy="285752"/>
          </a:xfrm>
          <a:prstGeom prst="rect">
            <a:avLst/>
          </a:prstGeom>
          <a:solidFill>
            <a:srgbClr val="C42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5892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alpha val="70000"/>
                </a:schemeClr>
              </a:gs>
              <a:gs pos="100000">
                <a:schemeClr val="accent4">
                  <a:lumMod val="40000"/>
                  <a:lumOff val="6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83568" y="1340768"/>
            <a:ext cx="3816424" cy="423137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ts val="2200"/>
              </a:lnSpc>
              <a:spcAft>
                <a:spcPts val="200"/>
              </a:spcAft>
              <a:buClrTx/>
              <a:buFont typeface="ScalaSans-Regular" pitchFamily="2" charset="0"/>
              <a:buChar char="›"/>
              <a:defRPr sz="2000" baseline="0">
                <a:solidFill>
                  <a:schemeClr val="tx1"/>
                </a:solidFill>
                <a:latin typeface="ScalaSans-Regular" pitchFamily="2" charset="0"/>
              </a:defRPr>
            </a:lvl1pPr>
            <a:lvl2pPr marL="360363" indent="-180975">
              <a:lnSpc>
                <a:spcPts val="1900"/>
              </a:lnSpc>
              <a:spcAft>
                <a:spcPts val="200"/>
              </a:spcAft>
              <a:buSzPct val="70000"/>
              <a:defRPr sz="1700">
                <a:latin typeface="ScalaSans-Regular" pitchFamily="2" charset="0"/>
              </a:defRPr>
            </a:lvl2pPr>
            <a:lvl3pPr marL="495300" indent="-134938">
              <a:lnSpc>
                <a:spcPts val="1700"/>
              </a:lnSpc>
              <a:spcAft>
                <a:spcPts val="200"/>
              </a:spcAft>
              <a:defRPr sz="1500">
                <a:latin typeface="ScalaSans-Italic" pitchFamily="2" charset="0"/>
              </a:defRPr>
            </a:lvl3pPr>
          </a:lstStyle>
          <a:p>
            <a:pPr lvl="0"/>
            <a:r>
              <a:rPr lang="sv-SE" dirty="0" smtClean="0"/>
              <a:t>Skriv din text här, underrubriker i fetstil utan punktlista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1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83568" y="6381328"/>
            <a:ext cx="1296144" cy="3600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ScalaSans-Caps" pitchFamily="2" charset="0"/>
              </a:defRPr>
            </a:lvl1pPr>
          </a:lstStyle>
          <a:p>
            <a:fld id="{9E7E8C6D-ECA2-4B0E-A73C-C92DFDF475C4}" type="datetime1">
              <a:rPr lang="sv-SE" smtClean="0"/>
              <a:pPr/>
              <a:t>2013-06-26</a:t>
            </a:fld>
            <a:endParaRPr lang="sv-SE" dirty="0"/>
          </a:p>
        </p:txBody>
      </p:sp>
      <p:sp>
        <p:nvSpPr>
          <p:cNvPr id="1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56376" y="260648"/>
            <a:ext cx="864096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ScalaSans-Caps" pitchFamily="2" charset="0"/>
              </a:defRPr>
            </a:lvl1pPr>
          </a:lstStyle>
          <a:p>
            <a:fld id="{C24F7FCD-9292-4833-BDA4-5FE456C8E58E}" type="slidenum">
              <a:rPr lang="sv-SE" smtClean="0"/>
              <a:pPr/>
              <a:t>‹nr.›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83568" y="692696"/>
            <a:ext cx="7992888" cy="648072"/>
          </a:xfrm>
          <a:prstGeom prst="rect">
            <a:avLst/>
          </a:prstGeom>
        </p:spPr>
        <p:txBody>
          <a:bodyPr/>
          <a:lstStyle>
            <a:lvl1pPr algn="l">
              <a:def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calaSans-Regular" pitchFamily="2" charset="0"/>
                <a:ea typeface="+mj-ea"/>
                <a:cs typeface="+mj-cs"/>
              </a:defRPr>
            </a:lvl1pPr>
          </a:lstStyle>
          <a:p>
            <a:r>
              <a:rPr lang="sv-SE" dirty="0" smtClean="0"/>
              <a:t>Ange rubrik</a:t>
            </a:r>
            <a:endParaRPr lang="sv-SE" dirty="0"/>
          </a:p>
        </p:txBody>
      </p:sp>
      <p:pic>
        <p:nvPicPr>
          <p:cNvPr id="11" name="Bildobjekt 10" descr="logo_white.wmf"/>
          <p:cNvPicPr>
            <a:picLocks noChangeAspect="1"/>
          </p:cNvPicPr>
          <p:nvPr userDrawn="1"/>
        </p:nvPicPr>
        <p:blipFill>
          <a:blip r:embed="rId2" cstate="print">
            <a:lum bright="-100000" contrast="-100000"/>
          </a:blip>
          <a:stretch>
            <a:fillRect/>
          </a:stretch>
        </p:blipFill>
        <p:spPr>
          <a:xfrm>
            <a:off x="7504967" y="5907050"/>
            <a:ext cx="1214445" cy="583190"/>
          </a:xfrm>
          <a:prstGeom prst="rect">
            <a:avLst/>
          </a:prstGeom>
        </p:spPr>
      </p:pic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83568" y="260648"/>
            <a:ext cx="7848872" cy="36004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ScalaSans-Caps" pitchFamily="2" charset="0"/>
              </a:defRPr>
            </a:lvl1pPr>
          </a:lstStyle>
          <a:p>
            <a:r>
              <a:rPr lang="en-US" smtClean="0"/>
              <a:t>the swedish national audit office</a:t>
            </a:r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285720" y="285728"/>
            <a:ext cx="285752" cy="285752"/>
          </a:xfrm>
          <a:prstGeom prst="rect">
            <a:avLst/>
          </a:prstGeom>
          <a:solidFill>
            <a:srgbClr val="C42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4860032" y="1340768"/>
            <a:ext cx="3816424" cy="4231373"/>
          </a:xfrm>
          <a:prstGeom prst="rect">
            <a:avLst/>
          </a:prstGeom>
        </p:spPr>
        <p:txBody>
          <a:bodyPr/>
          <a:lstStyle>
            <a:lvl1pPr marL="179388" indent="-179388">
              <a:lnSpc>
                <a:spcPts val="2200"/>
              </a:lnSpc>
              <a:spcAft>
                <a:spcPts val="200"/>
              </a:spcAft>
              <a:buClrTx/>
              <a:buFont typeface="ScalaSans-Regular" pitchFamily="2" charset="0"/>
              <a:buChar char="›"/>
              <a:defRPr sz="2000" baseline="0">
                <a:solidFill>
                  <a:schemeClr val="tx1"/>
                </a:solidFill>
                <a:latin typeface="ScalaSans-Regular" pitchFamily="2" charset="0"/>
              </a:defRPr>
            </a:lvl1pPr>
            <a:lvl2pPr marL="360363" indent="-180975">
              <a:lnSpc>
                <a:spcPts val="1900"/>
              </a:lnSpc>
              <a:spcAft>
                <a:spcPts val="200"/>
              </a:spcAft>
              <a:buSzPct val="70000"/>
              <a:defRPr sz="1700">
                <a:latin typeface="ScalaSans-Regular" pitchFamily="2" charset="0"/>
              </a:defRPr>
            </a:lvl2pPr>
            <a:lvl3pPr marL="495300" indent="-134938">
              <a:lnSpc>
                <a:spcPts val="1700"/>
              </a:lnSpc>
              <a:spcAft>
                <a:spcPts val="200"/>
              </a:spcAft>
              <a:defRPr sz="1500">
                <a:latin typeface="ScalaSans-Italic" pitchFamily="2" charset="0"/>
              </a:defRPr>
            </a:lvl3pPr>
          </a:lstStyle>
          <a:p>
            <a:pPr lvl="0"/>
            <a:r>
              <a:rPr lang="sv-SE" dirty="0" smtClean="0"/>
              <a:t>Skriv din text här, underrubriker i fetstil utan punktlista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2" r:id="rId2"/>
    <p:sldLayoutId id="2147483677" r:id="rId3"/>
    <p:sldLayoutId id="2147483678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3284984"/>
            <a:ext cx="8532440" cy="725470"/>
          </a:xfrm>
        </p:spPr>
        <p:txBody>
          <a:bodyPr/>
          <a:lstStyle/>
          <a:p>
            <a:r>
              <a:rPr lang="sv-SE" spc="220" dirty="0" err="1" smtClean="0">
                <a:cs typeface="Arial" pitchFamily="34" charset="0"/>
              </a:rPr>
              <a:t>Good</a:t>
            </a:r>
            <a:r>
              <a:rPr lang="sv-SE" spc="220" dirty="0" smtClean="0">
                <a:cs typeface="Arial" pitchFamily="34" charset="0"/>
              </a:rPr>
              <a:t> </a:t>
            </a:r>
            <a:r>
              <a:rPr lang="sv-SE" spc="220" dirty="0" err="1" smtClean="0">
                <a:cs typeface="Arial" pitchFamily="34" charset="0"/>
              </a:rPr>
              <a:t>Governance</a:t>
            </a:r>
            <a:r>
              <a:rPr lang="sv-SE" spc="220" dirty="0" smtClean="0">
                <a:cs typeface="Arial" pitchFamily="34" charset="0"/>
              </a:rPr>
              <a:t> in the Public </a:t>
            </a:r>
            <a:r>
              <a:rPr lang="sv-SE" spc="220" dirty="0" err="1" smtClean="0">
                <a:cs typeface="Arial" pitchFamily="34" charset="0"/>
              </a:rPr>
              <a:t>Sector</a:t>
            </a:r>
            <a:r>
              <a:rPr lang="sv-SE" dirty="0" smtClean="0">
                <a:cs typeface="Arial" pitchFamily="34" charset="0"/>
              </a:rPr>
              <a:t>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3200" dirty="0" smtClean="0"/>
              <a:t>An international framework</a:t>
            </a:r>
            <a:endParaRPr lang="sv-SE" sz="3200" dirty="0"/>
          </a:p>
        </p:txBody>
      </p:sp>
      <p:sp>
        <p:nvSpPr>
          <p:cNvPr id="9" name="textruta 8"/>
          <p:cNvSpPr txBox="1"/>
          <p:nvPr/>
        </p:nvSpPr>
        <p:spPr>
          <a:xfrm>
            <a:off x="755576" y="5733257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sz="1400" dirty="0" smtClean="0">
                <a:solidFill>
                  <a:schemeClr val="bg1"/>
                </a:solidFill>
                <a:latin typeface="ScalaSans-Caps" pitchFamily="2" charset="0"/>
              </a:rPr>
              <a:t>Gert </a:t>
            </a:r>
            <a:r>
              <a:rPr lang="sv-SE" sz="1400" dirty="0" err="1" smtClean="0">
                <a:solidFill>
                  <a:schemeClr val="bg1"/>
                </a:solidFill>
                <a:latin typeface="ScalaSans-Caps" pitchFamily="2" charset="0"/>
              </a:rPr>
              <a:t>jönsson</a:t>
            </a:r>
            <a:endParaRPr lang="sv-SE" sz="1400" dirty="0" smtClean="0">
              <a:solidFill>
                <a:schemeClr val="bg1"/>
              </a:solidFill>
              <a:latin typeface="ScalaSans-Cap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Initiated by IFAC and CIPFA (the Chartered Institute of Public Finance &amp; Accountancy)</a:t>
            </a:r>
          </a:p>
          <a:p>
            <a:r>
              <a:rPr lang="en-GB" dirty="0"/>
              <a:t>I</a:t>
            </a:r>
            <a:r>
              <a:rPr lang="en-GB" dirty="0" smtClean="0"/>
              <a:t>nternational Reference Group (WB, IMF, OECD, UNCTAD, INTOSAI, etc.)</a:t>
            </a:r>
          </a:p>
          <a:p>
            <a:r>
              <a:rPr lang="en-GB" dirty="0" smtClean="0"/>
              <a:t>Intended to be relevant for government as a whole as well as individual entities</a:t>
            </a:r>
          </a:p>
          <a:p>
            <a:r>
              <a:rPr lang="en-GB" dirty="0" smtClean="0"/>
              <a:t>Several versions</a:t>
            </a:r>
            <a:r>
              <a:rPr lang="en-GB" dirty="0"/>
              <a:t>, </a:t>
            </a:r>
            <a:r>
              <a:rPr lang="en-GB" dirty="0" smtClean="0"/>
              <a:t>preliminary </a:t>
            </a:r>
            <a:r>
              <a:rPr lang="en-GB" dirty="0"/>
              <a:t>consultation with some SAIs and INTOSAI </a:t>
            </a:r>
            <a:r>
              <a:rPr lang="en-GB" dirty="0" smtClean="0"/>
              <a:t>bodies, nine responses</a:t>
            </a:r>
            <a:endParaRPr lang="en-GB" dirty="0"/>
          </a:p>
          <a:p>
            <a:r>
              <a:rPr lang="en-GB" dirty="0" smtClean="0"/>
              <a:t>Final Consultation Draft mid June 2013</a:t>
            </a:r>
          </a:p>
          <a:p>
            <a:r>
              <a:rPr lang="en-GB" dirty="0" smtClean="0"/>
              <a:t>Final Framework mid October </a:t>
            </a:r>
          </a:p>
        </p:txBody>
      </p:sp>
      <p:sp>
        <p:nvSpPr>
          <p:cNvPr id="7173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F350B-445E-4473-A698-F48D6B2BD4CC}" type="slidenum">
              <a:rPr lang="sv-SE" smtClean="0"/>
              <a:pPr/>
              <a:t>2</a:t>
            </a:fld>
            <a:endParaRPr lang="sv-SE" smtClean="0"/>
          </a:p>
        </p:txBody>
      </p:sp>
      <p:sp>
        <p:nvSpPr>
          <p:cNvPr id="717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swedish national audit office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41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en-US" sz="1800" dirty="0" smtClean="0">
                <a:ea typeface="+mj-ea"/>
                <a:cs typeface="+mj-cs"/>
              </a:rPr>
              <a:t>Strong </a:t>
            </a:r>
            <a:r>
              <a:rPr lang="en-US" sz="1800" dirty="0">
                <a:ea typeface="+mj-ea"/>
                <a:cs typeface="+mj-cs"/>
              </a:rPr>
              <a:t>commitment to integrity, ethical values, and the rule of </a:t>
            </a:r>
            <a:r>
              <a:rPr lang="en-US" sz="1800" dirty="0" smtClean="0">
                <a:ea typeface="+mj-ea"/>
                <a:cs typeface="+mj-cs"/>
              </a:rPr>
              <a:t>law</a:t>
            </a: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ScalaSans-Regular" pitchFamily="2" charset="0"/>
              <a:buAutoNum type="alphaUcPeriod"/>
            </a:pPr>
            <a:r>
              <a:rPr lang="en-US" sz="1800" dirty="0">
                <a:ea typeface="+mj-ea"/>
                <a:cs typeface="+mj-cs"/>
              </a:rPr>
              <a:t>Openness and comprehensive stakeholder engagement </a:t>
            </a:r>
            <a:endParaRPr lang="en-US" sz="1800" dirty="0" smtClean="0"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ScalaSans-Regular" pitchFamily="2" charset="0"/>
              <a:buAutoNum type="alphaUcPeriod"/>
            </a:pPr>
            <a:r>
              <a:rPr lang="en-US" sz="1800" dirty="0">
                <a:ea typeface="+mj-ea"/>
                <a:cs typeface="+mj-cs"/>
              </a:rPr>
              <a:t>Defining outcomes in terms of sustainable economic, social, and environmental benefits </a:t>
            </a:r>
            <a:endParaRPr lang="en-US" sz="1800" dirty="0" smtClean="0"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ScalaSans-Regular" pitchFamily="2" charset="0"/>
              <a:buAutoNum type="alphaUcPeriod"/>
            </a:pPr>
            <a:r>
              <a:rPr lang="en-US" sz="1800" dirty="0">
                <a:ea typeface="+mj-ea"/>
                <a:cs typeface="+mj-cs"/>
              </a:rPr>
              <a:t>Determining the interventions necessary to optimize the achievement of intended </a:t>
            </a:r>
            <a:r>
              <a:rPr lang="en-US" sz="1800" dirty="0" smtClean="0">
                <a:ea typeface="+mj-ea"/>
                <a:cs typeface="+mj-cs"/>
              </a:rPr>
              <a:t>outcomes</a:t>
            </a: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ScalaSans-Regular" pitchFamily="2" charset="0"/>
              <a:buAutoNum type="alphaUcPeriod"/>
            </a:pPr>
            <a:r>
              <a:rPr lang="en-US" sz="1800" dirty="0">
                <a:ea typeface="+mj-ea"/>
                <a:cs typeface="+mj-cs"/>
              </a:rPr>
              <a:t>Developing the capacity of the entity, including the capability of its leadership and the individuals within it</a:t>
            </a:r>
            <a:endParaRPr lang="sv-SE" sz="1800" dirty="0"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ScalaSans-Regular" pitchFamily="2" charset="0"/>
              <a:buAutoNum type="alphaUcPeriod"/>
            </a:pPr>
            <a:r>
              <a:rPr lang="en-US" sz="1800" dirty="0">
                <a:ea typeface="+mj-ea"/>
                <a:cs typeface="+mj-cs"/>
              </a:rPr>
              <a:t>Managing risks and performance through robust internal control and strong public financial </a:t>
            </a:r>
            <a:r>
              <a:rPr lang="en-US" sz="1800" dirty="0" smtClean="0">
                <a:ea typeface="+mj-ea"/>
                <a:cs typeface="+mj-cs"/>
              </a:rPr>
              <a:t>management</a:t>
            </a: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ScalaSans-Regular" pitchFamily="2" charset="0"/>
              <a:buAutoNum type="alphaUcPeriod"/>
            </a:pPr>
            <a:r>
              <a:rPr lang="en-US" sz="1800" dirty="0">
                <a:ea typeface="+mj-ea"/>
                <a:cs typeface="+mj-cs"/>
              </a:rPr>
              <a:t>Implementing good practices in transparency and reporting to deliver effective accountability</a:t>
            </a:r>
            <a:endParaRPr lang="sv-SE" sz="1800" dirty="0"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ea typeface="+mj-ea"/>
                <a:cs typeface="+mj-cs"/>
              </a:rPr>
              <a:t>	</a:t>
            </a:r>
            <a:endParaRPr lang="sv-SE" sz="1800" dirty="0">
              <a:ea typeface="+mj-ea"/>
              <a:cs typeface="+mj-cs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ScalaSans-Regular" pitchFamily="2" charset="0"/>
              <a:buAutoNum type="alphaUcPeriod"/>
            </a:pPr>
            <a:endParaRPr lang="en-GB" sz="1800" dirty="0">
              <a:ea typeface="+mj-ea"/>
              <a:cs typeface="+mj-cs"/>
            </a:endParaRP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9221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8E065-CA11-41F8-8370-F5EA38CBC00F}" type="slidenum">
              <a:rPr lang="sv-SE" smtClean="0"/>
              <a:pPr/>
              <a:t>3</a:t>
            </a:fld>
            <a:endParaRPr lang="sv-SE" smtClean="0"/>
          </a:p>
        </p:txBody>
      </p:sp>
      <p:sp>
        <p:nvSpPr>
          <p:cNvPr id="921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Framework 7 principles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swedish national audit office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21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_SVE">
  <a:themeElements>
    <a:clrScheme name="Anpassat 1">
      <a:dk1>
        <a:sysClr val="windowText" lastClr="000000"/>
      </a:dk1>
      <a:lt1>
        <a:sysClr val="window" lastClr="FFFFFF"/>
      </a:lt1>
      <a:dk2>
        <a:srgbClr val="775F55"/>
      </a:dk2>
      <a:lt2>
        <a:srgbClr val="F7EFDE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OH_SVE</Template>
  <TotalTime>482</TotalTime>
  <Words>336</Words>
  <Application>Microsoft Office PowerPoint</Application>
  <PresentationFormat>Skærmshow (4:3)</PresentationFormat>
  <Paragraphs>43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9" baseType="lpstr">
      <vt:lpstr>Arial</vt:lpstr>
      <vt:lpstr>ScalaSans-Italic</vt:lpstr>
      <vt:lpstr>ScalaSans-Caps</vt:lpstr>
      <vt:lpstr>ScalaSans-Regular</vt:lpstr>
      <vt:lpstr>Calibri</vt:lpstr>
      <vt:lpstr>OH_SVE</vt:lpstr>
      <vt:lpstr>Good Governance in the Public Sector  An international framework</vt:lpstr>
      <vt:lpstr>Background</vt:lpstr>
      <vt:lpstr>The Framework 7 principles</vt:lpstr>
    </vt:vector>
  </TitlesOfParts>
  <Company>Riksrevisionen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Per Ringsäter</dc:creator>
  <cp:lastModifiedBy>Mette E. Matthiasen</cp:lastModifiedBy>
  <cp:revision>53</cp:revision>
  <dcterms:created xsi:type="dcterms:W3CDTF">2012-03-19T15:04:04Z</dcterms:created>
  <dcterms:modified xsi:type="dcterms:W3CDTF">2013-06-26T06:22:02Z</dcterms:modified>
</cp:coreProperties>
</file>