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16"/>
  </p:notesMasterIdLst>
  <p:sldIdLst>
    <p:sldId id="256" r:id="rId2"/>
    <p:sldId id="272" r:id="rId3"/>
    <p:sldId id="277" r:id="rId4"/>
    <p:sldId id="278" r:id="rId5"/>
    <p:sldId id="274" r:id="rId6"/>
    <p:sldId id="275" r:id="rId7"/>
    <p:sldId id="279" r:id="rId8"/>
    <p:sldId id="280" r:id="rId9"/>
    <p:sldId id="283" r:id="rId10"/>
    <p:sldId id="292" r:id="rId11"/>
    <p:sldId id="293" r:id="rId12"/>
    <p:sldId id="294" r:id="rId13"/>
    <p:sldId id="291" r:id="rId14"/>
    <p:sldId id="267" r:id="rId15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076C8-1C10-4293-8B87-364D76600F2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D422467-B150-4FC2-91B0-023EF79676D3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Strategic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agility</a:t>
          </a:r>
          <a:endParaRPr lang="pt-BR" sz="2200" dirty="0"/>
        </a:p>
      </dgm:t>
    </dgm:pt>
    <dgm:pt modelId="{194895A6-989B-493D-B7CC-7185F8373A08}" type="parTrans" cxnId="{0FA317CC-4C9C-48D5-8123-F83AED12B6F3}">
      <dgm:prSet/>
      <dgm:spPr/>
      <dgm:t>
        <a:bodyPr/>
        <a:lstStyle/>
        <a:p>
          <a:endParaRPr lang="pt-BR"/>
        </a:p>
      </dgm:t>
    </dgm:pt>
    <dgm:pt modelId="{661F48CE-2C5D-47E3-97D9-00AA7128EBA8}" type="sibTrans" cxnId="{0FA317CC-4C9C-48D5-8123-F83AED12B6F3}">
      <dgm:prSet/>
      <dgm:spPr/>
      <dgm:t>
        <a:bodyPr/>
        <a:lstStyle/>
        <a:p>
          <a:endParaRPr lang="pt-BR"/>
        </a:p>
      </dgm:t>
    </dgm:pt>
    <dgm:pt modelId="{C0EBB09A-C241-4CE4-9EC8-9EF2F534A89A}">
      <dgm:prSet phldrT="[Texto]" custT="1"/>
      <dgm:spPr/>
      <dgm:t>
        <a:bodyPr/>
        <a:lstStyle/>
        <a:p>
          <a:r>
            <a:rPr lang="en-US" sz="1800" dirty="0" smtClean="0"/>
            <a:t>Government’s capacity to identify and address internal and external challenges correctly</a:t>
          </a:r>
          <a:endParaRPr lang="pt-BR" sz="1800" dirty="0"/>
        </a:p>
      </dgm:t>
    </dgm:pt>
    <dgm:pt modelId="{352F27BA-3AA6-44FC-AF99-CC2D7DBDEAF3}" type="parTrans" cxnId="{2726BBDA-5BC4-4765-9303-B5AD2B7BC5A9}">
      <dgm:prSet/>
      <dgm:spPr/>
      <dgm:t>
        <a:bodyPr/>
        <a:lstStyle/>
        <a:p>
          <a:endParaRPr lang="pt-BR"/>
        </a:p>
      </dgm:t>
    </dgm:pt>
    <dgm:pt modelId="{5F9E12D8-36DB-41E1-8E72-9439F94D17FB}" type="sibTrans" cxnId="{2726BBDA-5BC4-4765-9303-B5AD2B7BC5A9}">
      <dgm:prSet/>
      <dgm:spPr/>
      <dgm:t>
        <a:bodyPr/>
        <a:lstStyle/>
        <a:p>
          <a:endParaRPr lang="pt-BR"/>
        </a:p>
      </dgm:t>
    </dgm:pt>
    <dgm:pt modelId="{7A5150D5-4DF9-4747-9F4F-9ABCA9FEDA36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Strategic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capacity</a:t>
          </a:r>
          <a:endParaRPr lang="pt-BR" sz="2200" dirty="0"/>
        </a:p>
      </dgm:t>
    </dgm:pt>
    <dgm:pt modelId="{3B90C73A-6AD0-413F-97AC-EC8E21D867D1}" type="parTrans" cxnId="{2C5FA3B1-7460-451F-B13B-CD84AEA6F0EB}">
      <dgm:prSet/>
      <dgm:spPr/>
      <dgm:t>
        <a:bodyPr/>
        <a:lstStyle/>
        <a:p>
          <a:endParaRPr lang="pt-BR"/>
        </a:p>
      </dgm:t>
    </dgm:pt>
    <dgm:pt modelId="{C844ADA3-330B-4DE1-8455-E9900B5E301C}" type="sibTrans" cxnId="{2C5FA3B1-7460-451F-B13B-CD84AEA6F0EB}">
      <dgm:prSet/>
      <dgm:spPr/>
      <dgm:t>
        <a:bodyPr/>
        <a:lstStyle/>
        <a:p>
          <a:endParaRPr lang="pt-BR"/>
        </a:p>
      </dgm:t>
    </dgm:pt>
    <dgm:pt modelId="{6F5003E7-442F-4BA3-B47F-B7256FEAF710}">
      <dgm:prSet phldrT="[Texto]" custT="1"/>
      <dgm:spPr/>
      <dgm:t>
        <a:bodyPr/>
        <a:lstStyle/>
        <a:p>
          <a:r>
            <a:rPr lang="en-US" sz="1800" dirty="0" smtClean="0"/>
            <a:t>Institutional robustness of the state, notably its structures and networks that enable the state to achieve coherence in strategy, policy and purpose, without inefficiencies, redundancies or overlaps</a:t>
          </a:r>
          <a:endParaRPr lang="pt-BR" sz="1800" dirty="0"/>
        </a:p>
      </dgm:t>
    </dgm:pt>
    <dgm:pt modelId="{601EF2A9-4D0A-4DC2-9127-597FC49A9411}" type="parTrans" cxnId="{523AD936-EDE7-44C6-A947-7510CCBC3D70}">
      <dgm:prSet/>
      <dgm:spPr/>
      <dgm:t>
        <a:bodyPr/>
        <a:lstStyle/>
        <a:p>
          <a:endParaRPr lang="pt-BR"/>
        </a:p>
      </dgm:t>
    </dgm:pt>
    <dgm:pt modelId="{FBCDA2CB-07ED-446E-AB79-DB29A9E4F046}" type="sibTrans" cxnId="{523AD936-EDE7-44C6-A947-7510CCBC3D70}">
      <dgm:prSet/>
      <dgm:spPr/>
      <dgm:t>
        <a:bodyPr/>
        <a:lstStyle/>
        <a:p>
          <a:endParaRPr lang="pt-BR"/>
        </a:p>
      </dgm:t>
    </dgm:pt>
    <dgm:pt modelId="{707AB826-7442-47D9-BA5F-A10C13FD215E}">
      <dgm:prSet phldrT="[Texto]" custT="1"/>
      <dgm:spPr/>
      <dgm:t>
        <a:bodyPr/>
        <a:lstStyle/>
        <a:p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Open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endParaRPr lang="pt-BR" sz="2200" dirty="0"/>
        </a:p>
      </dgm:t>
    </dgm:pt>
    <dgm:pt modelId="{B66E93DC-5887-44EB-8567-E56DB169A291}" type="parTrans" cxnId="{56309D4F-6E10-4672-BC3F-80809A5B5357}">
      <dgm:prSet/>
      <dgm:spPr/>
      <dgm:t>
        <a:bodyPr/>
        <a:lstStyle/>
        <a:p>
          <a:endParaRPr lang="pt-BR"/>
        </a:p>
      </dgm:t>
    </dgm:pt>
    <dgm:pt modelId="{52D67B18-22B3-4931-87CB-7EC3740DDFF4}" type="sibTrans" cxnId="{56309D4F-6E10-4672-BC3F-80809A5B5357}">
      <dgm:prSet/>
      <dgm:spPr/>
      <dgm:t>
        <a:bodyPr/>
        <a:lstStyle/>
        <a:p>
          <a:endParaRPr lang="pt-BR"/>
        </a:p>
      </dgm:t>
    </dgm:pt>
    <dgm:pt modelId="{B09B9820-8350-41EF-9F15-A6CFBA5C6B3A}">
      <dgm:prSet phldrT="[Texto]" custT="1"/>
      <dgm:spPr/>
      <dgm:t>
        <a:bodyPr/>
        <a:lstStyle/>
        <a:p>
          <a:r>
            <a:rPr lang="en-US" sz="1800" dirty="0" smtClean="0"/>
            <a:t>Ability and willingness of the state to show how its actions and decisions are consistent with clearly defined and agreed objectives, and to work outward with non-state actors</a:t>
          </a:r>
          <a:endParaRPr lang="pt-BR" sz="1800" dirty="0"/>
        </a:p>
      </dgm:t>
    </dgm:pt>
    <dgm:pt modelId="{634F65A4-CDF2-4DBA-97BA-AA5C9472FD95}" type="parTrans" cxnId="{7C3B14AF-8BC3-4228-8667-D5EB0D17510B}">
      <dgm:prSet/>
      <dgm:spPr/>
      <dgm:t>
        <a:bodyPr/>
        <a:lstStyle/>
        <a:p>
          <a:endParaRPr lang="pt-BR"/>
        </a:p>
      </dgm:t>
    </dgm:pt>
    <dgm:pt modelId="{952496CA-422F-43B8-9868-0702CC16239A}" type="sibTrans" cxnId="{7C3B14AF-8BC3-4228-8667-D5EB0D17510B}">
      <dgm:prSet/>
      <dgm:spPr/>
      <dgm:t>
        <a:bodyPr/>
        <a:lstStyle/>
        <a:p>
          <a:endParaRPr lang="pt-BR"/>
        </a:p>
      </dgm:t>
    </dgm:pt>
    <dgm:pt modelId="{F6945D7E-686E-48AA-B564-A35FF9AAFF3E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Effective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processes</a:t>
          </a:r>
          <a:endParaRPr lang="pt-BR" sz="2200" dirty="0"/>
        </a:p>
      </dgm:t>
    </dgm:pt>
    <dgm:pt modelId="{45F1994F-3FBB-4B7F-8748-8DAE76358D65}" type="parTrans" cxnId="{2C0B96C7-F233-480E-AF14-3958E6C9C63D}">
      <dgm:prSet/>
      <dgm:spPr/>
      <dgm:t>
        <a:bodyPr/>
        <a:lstStyle/>
        <a:p>
          <a:endParaRPr lang="pt-BR"/>
        </a:p>
      </dgm:t>
    </dgm:pt>
    <dgm:pt modelId="{80925111-0102-426D-A393-B384417474A0}" type="sibTrans" cxnId="{2C0B96C7-F233-480E-AF14-3958E6C9C63D}">
      <dgm:prSet/>
      <dgm:spPr/>
      <dgm:t>
        <a:bodyPr/>
        <a:lstStyle/>
        <a:p>
          <a:endParaRPr lang="pt-BR"/>
        </a:p>
      </dgm:t>
    </dgm:pt>
    <dgm:pt modelId="{23BF8778-A292-47FB-B9A2-2A66E22E371B}">
      <dgm:prSet phldrT="[Texto]" custT="1"/>
      <dgm:spPr/>
      <dgm:t>
        <a:bodyPr/>
        <a:lstStyle/>
        <a:p>
          <a:r>
            <a:rPr lang="en-US" sz="1800" dirty="0" smtClean="0"/>
            <a:t>Systems and processes, or a machinery of government that the state can leverage to ensure economy, efficiency and effectiveness in its delivery of public outputs</a:t>
          </a:r>
          <a:endParaRPr lang="pt-BR" sz="1800" dirty="0"/>
        </a:p>
      </dgm:t>
    </dgm:pt>
    <dgm:pt modelId="{5536FC05-3AD2-444C-A5B7-02353EF897AF}" type="parTrans" cxnId="{39B17149-5E28-4B66-98DB-0A06B1F2E9B4}">
      <dgm:prSet/>
      <dgm:spPr/>
      <dgm:t>
        <a:bodyPr/>
        <a:lstStyle/>
        <a:p>
          <a:endParaRPr lang="pt-BR"/>
        </a:p>
      </dgm:t>
    </dgm:pt>
    <dgm:pt modelId="{52FB86EA-A5ED-4D60-9C41-F26879D0EC63}" type="sibTrans" cxnId="{39B17149-5E28-4B66-98DB-0A06B1F2E9B4}">
      <dgm:prSet/>
      <dgm:spPr/>
      <dgm:t>
        <a:bodyPr/>
        <a:lstStyle/>
        <a:p>
          <a:endParaRPr lang="pt-BR"/>
        </a:p>
      </dgm:t>
    </dgm:pt>
    <dgm:pt modelId="{AB9057AC-0AE0-4BA7-94C7-77C9B2F26846}" type="pres">
      <dgm:prSet presAssocID="{52B076C8-1C10-4293-8B87-364D76600F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7FD4BEA-DF69-4847-B564-BB4419EAC730}" type="pres">
      <dgm:prSet presAssocID="{BD422467-B150-4FC2-91B0-023EF79676D3}" presName="linNode" presStyleCnt="0"/>
      <dgm:spPr/>
    </dgm:pt>
    <dgm:pt modelId="{840FCBB7-499E-4924-83A4-5DDF3DD4A18A}" type="pres">
      <dgm:prSet presAssocID="{BD422467-B150-4FC2-91B0-023EF79676D3}" presName="parentText" presStyleLbl="node1" presStyleIdx="0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3322E5-92E5-4E48-A2FA-C52814A5B9C6}" type="pres">
      <dgm:prSet presAssocID="{BD422467-B150-4FC2-91B0-023EF79676D3}" presName="descendantText" presStyleLbl="alignAccFollowNode1" presStyleIdx="0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63AE75-BA46-4378-AA7C-7A9460115195}" type="pres">
      <dgm:prSet presAssocID="{661F48CE-2C5D-47E3-97D9-00AA7128EBA8}" presName="sp" presStyleCnt="0"/>
      <dgm:spPr/>
    </dgm:pt>
    <dgm:pt modelId="{F854C304-4418-4765-9E28-E074770F180D}" type="pres">
      <dgm:prSet presAssocID="{7A5150D5-4DF9-4747-9F4F-9ABCA9FEDA36}" presName="linNode" presStyleCnt="0"/>
      <dgm:spPr/>
    </dgm:pt>
    <dgm:pt modelId="{0157310C-C32C-47F5-BCAE-A5EF8ED7302B}" type="pres">
      <dgm:prSet presAssocID="{7A5150D5-4DF9-4747-9F4F-9ABCA9FEDA36}" presName="parentText" presStyleLbl="node1" presStyleIdx="1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FFF8C6-FD47-4510-B9C0-206C536994BC}" type="pres">
      <dgm:prSet presAssocID="{7A5150D5-4DF9-4747-9F4F-9ABCA9FEDA36}" presName="descendantText" presStyleLbl="alignAccFollowNode1" presStyleIdx="1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F55AB3-0864-4B26-9F46-2E950BFADFDB}" type="pres">
      <dgm:prSet presAssocID="{C844ADA3-330B-4DE1-8455-E9900B5E301C}" presName="sp" presStyleCnt="0"/>
      <dgm:spPr/>
    </dgm:pt>
    <dgm:pt modelId="{D14BE440-3712-4A9D-AA52-FDE7215848A7}" type="pres">
      <dgm:prSet presAssocID="{707AB826-7442-47D9-BA5F-A10C13FD215E}" presName="linNode" presStyleCnt="0"/>
      <dgm:spPr/>
    </dgm:pt>
    <dgm:pt modelId="{37C21472-8513-42CD-B333-2038AEA64AF2}" type="pres">
      <dgm:prSet presAssocID="{707AB826-7442-47D9-BA5F-A10C13FD215E}" presName="parentText" presStyleLbl="node1" presStyleIdx="2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9AB7F5-CCFA-4044-BC48-EB3528FE5280}" type="pres">
      <dgm:prSet presAssocID="{707AB826-7442-47D9-BA5F-A10C13FD215E}" presName="descendantText" presStyleLbl="alignAccFollowNode1" presStyleIdx="2" presStyleCnt="4" custScaleX="111377" custScaleY="119113" custLinFactNeighborX="-853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6A7F7E1B-511C-4137-BA24-780F3F6F858A}" type="pres">
      <dgm:prSet presAssocID="{52D67B18-22B3-4931-87CB-7EC3740DDFF4}" presName="sp" presStyleCnt="0"/>
      <dgm:spPr/>
    </dgm:pt>
    <dgm:pt modelId="{123CAEBC-FCD1-4105-889E-5863FC6DE648}" type="pres">
      <dgm:prSet presAssocID="{F6945D7E-686E-48AA-B564-A35FF9AAFF3E}" presName="linNode" presStyleCnt="0"/>
      <dgm:spPr/>
    </dgm:pt>
    <dgm:pt modelId="{3D4BFA81-F20D-4197-8443-756CA3F602A5}" type="pres">
      <dgm:prSet presAssocID="{F6945D7E-686E-48AA-B564-A35FF9AAFF3E}" presName="parentText" presStyleLbl="node1" presStyleIdx="3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1C4F4C-AEE6-43A6-A576-066F3E6F7961}" type="pres">
      <dgm:prSet presAssocID="{F6945D7E-686E-48AA-B564-A35FF9AAFF3E}" presName="descendantText" presStyleLbl="alignAccFollowNode1" presStyleIdx="3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6309D4F-6E10-4672-BC3F-80809A5B5357}" srcId="{52B076C8-1C10-4293-8B87-364D76600F25}" destId="{707AB826-7442-47D9-BA5F-A10C13FD215E}" srcOrd="2" destOrd="0" parTransId="{B66E93DC-5887-44EB-8567-E56DB169A291}" sibTransId="{52D67B18-22B3-4931-87CB-7EC3740DDFF4}"/>
    <dgm:cxn modelId="{B66B3260-2E16-4A99-833B-0BB31D6DA0B6}" type="presOf" srcId="{F6945D7E-686E-48AA-B564-A35FF9AAFF3E}" destId="{3D4BFA81-F20D-4197-8443-756CA3F602A5}" srcOrd="0" destOrd="0" presId="urn:microsoft.com/office/officeart/2005/8/layout/vList5"/>
    <dgm:cxn modelId="{0FA317CC-4C9C-48D5-8123-F83AED12B6F3}" srcId="{52B076C8-1C10-4293-8B87-364D76600F25}" destId="{BD422467-B150-4FC2-91B0-023EF79676D3}" srcOrd="0" destOrd="0" parTransId="{194895A6-989B-493D-B7CC-7185F8373A08}" sibTransId="{661F48CE-2C5D-47E3-97D9-00AA7128EBA8}"/>
    <dgm:cxn modelId="{2C5FA3B1-7460-451F-B13B-CD84AEA6F0EB}" srcId="{52B076C8-1C10-4293-8B87-364D76600F25}" destId="{7A5150D5-4DF9-4747-9F4F-9ABCA9FEDA36}" srcOrd="1" destOrd="0" parTransId="{3B90C73A-6AD0-413F-97AC-EC8E21D867D1}" sibTransId="{C844ADA3-330B-4DE1-8455-E9900B5E301C}"/>
    <dgm:cxn modelId="{D3F36672-B975-43B6-AB15-199C70074362}" type="presOf" srcId="{B09B9820-8350-41EF-9F15-A6CFBA5C6B3A}" destId="{7A9AB7F5-CCFA-4044-BC48-EB3528FE5280}" srcOrd="0" destOrd="0" presId="urn:microsoft.com/office/officeart/2005/8/layout/vList5"/>
    <dgm:cxn modelId="{8348B0DD-B94B-4BEE-A728-382802E1E70A}" type="presOf" srcId="{6F5003E7-442F-4BA3-B47F-B7256FEAF710}" destId="{89FFF8C6-FD47-4510-B9C0-206C536994BC}" srcOrd="0" destOrd="0" presId="urn:microsoft.com/office/officeart/2005/8/layout/vList5"/>
    <dgm:cxn modelId="{523AD936-EDE7-44C6-A947-7510CCBC3D70}" srcId="{7A5150D5-4DF9-4747-9F4F-9ABCA9FEDA36}" destId="{6F5003E7-442F-4BA3-B47F-B7256FEAF710}" srcOrd="0" destOrd="0" parTransId="{601EF2A9-4D0A-4DC2-9127-597FC49A9411}" sibTransId="{FBCDA2CB-07ED-446E-AB79-DB29A9E4F046}"/>
    <dgm:cxn modelId="{39B17149-5E28-4B66-98DB-0A06B1F2E9B4}" srcId="{F6945D7E-686E-48AA-B564-A35FF9AAFF3E}" destId="{23BF8778-A292-47FB-B9A2-2A66E22E371B}" srcOrd="0" destOrd="0" parTransId="{5536FC05-3AD2-444C-A5B7-02353EF897AF}" sibTransId="{52FB86EA-A5ED-4D60-9C41-F26879D0EC63}"/>
    <dgm:cxn modelId="{A800D33E-7D8C-4326-A280-E180C8428226}" type="presOf" srcId="{C0EBB09A-C241-4CE4-9EC8-9EF2F534A89A}" destId="{1C3322E5-92E5-4E48-A2FA-C52814A5B9C6}" srcOrd="0" destOrd="0" presId="urn:microsoft.com/office/officeart/2005/8/layout/vList5"/>
    <dgm:cxn modelId="{2C0B96C7-F233-480E-AF14-3958E6C9C63D}" srcId="{52B076C8-1C10-4293-8B87-364D76600F25}" destId="{F6945D7E-686E-48AA-B564-A35FF9AAFF3E}" srcOrd="3" destOrd="0" parTransId="{45F1994F-3FBB-4B7F-8748-8DAE76358D65}" sibTransId="{80925111-0102-426D-A393-B384417474A0}"/>
    <dgm:cxn modelId="{436AD5DA-1C05-4F7F-A0B8-A34A2572C5F3}" type="presOf" srcId="{707AB826-7442-47D9-BA5F-A10C13FD215E}" destId="{37C21472-8513-42CD-B333-2038AEA64AF2}" srcOrd="0" destOrd="0" presId="urn:microsoft.com/office/officeart/2005/8/layout/vList5"/>
    <dgm:cxn modelId="{7C3B14AF-8BC3-4228-8667-D5EB0D17510B}" srcId="{707AB826-7442-47D9-BA5F-A10C13FD215E}" destId="{B09B9820-8350-41EF-9F15-A6CFBA5C6B3A}" srcOrd="0" destOrd="0" parTransId="{634F65A4-CDF2-4DBA-97BA-AA5C9472FD95}" sibTransId="{952496CA-422F-43B8-9868-0702CC16239A}"/>
    <dgm:cxn modelId="{63C13494-429F-4E8D-8F91-12F4F0780779}" type="presOf" srcId="{7A5150D5-4DF9-4747-9F4F-9ABCA9FEDA36}" destId="{0157310C-C32C-47F5-BCAE-A5EF8ED7302B}" srcOrd="0" destOrd="0" presId="urn:microsoft.com/office/officeart/2005/8/layout/vList5"/>
    <dgm:cxn modelId="{2726BBDA-5BC4-4765-9303-B5AD2B7BC5A9}" srcId="{BD422467-B150-4FC2-91B0-023EF79676D3}" destId="{C0EBB09A-C241-4CE4-9EC8-9EF2F534A89A}" srcOrd="0" destOrd="0" parTransId="{352F27BA-3AA6-44FC-AF99-CC2D7DBDEAF3}" sibTransId="{5F9E12D8-36DB-41E1-8E72-9439F94D17FB}"/>
    <dgm:cxn modelId="{31FD65B3-E705-408A-9E03-8013B7FB898D}" type="presOf" srcId="{23BF8778-A292-47FB-B9A2-2A66E22E371B}" destId="{431C4F4C-AEE6-43A6-A576-066F3E6F7961}" srcOrd="0" destOrd="0" presId="urn:microsoft.com/office/officeart/2005/8/layout/vList5"/>
    <dgm:cxn modelId="{ED823006-E594-4CFC-AB82-1CBB36B48158}" type="presOf" srcId="{BD422467-B150-4FC2-91B0-023EF79676D3}" destId="{840FCBB7-499E-4924-83A4-5DDF3DD4A18A}" srcOrd="0" destOrd="0" presId="urn:microsoft.com/office/officeart/2005/8/layout/vList5"/>
    <dgm:cxn modelId="{A2D22711-4C21-44A9-AB9D-651C459DA9EC}" type="presOf" srcId="{52B076C8-1C10-4293-8B87-364D76600F25}" destId="{AB9057AC-0AE0-4BA7-94C7-77C9B2F26846}" srcOrd="0" destOrd="0" presId="urn:microsoft.com/office/officeart/2005/8/layout/vList5"/>
    <dgm:cxn modelId="{4290DE4A-E095-4D94-A110-313F303D5124}" type="presParOf" srcId="{AB9057AC-0AE0-4BA7-94C7-77C9B2F26846}" destId="{27FD4BEA-DF69-4847-B564-BB4419EAC730}" srcOrd="0" destOrd="0" presId="urn:microsoft.com/office/officeart/2005/8/layout/vList5"/>
    <dgm:cxn modelId="{6099CBCC-022E-41B8-84DA-FD52B186C0B7}" type="presParOf" srcId="{27FD4BEA-DF69-4847-B564-BB4419EAC730}" destId="{840FCBB7-499E-4924-83A4-5DDF3DD4A18A}" srcOrd="0" destOrd="0" presId="urn:microsoft.com/office/officeart/2005/8/layout/vList5"/>
    <dgm:cxn modelId="{15D970BA-0B05-49D7-B675-FC75C83D24FC}" type="presParOf" srcId="{27FD4BEA-DF69-4847-B564-BB4419EAC730}" destId="{1C3322E5-92E5-4E48-A2FA-C52814A5B9C6}" srcOrd="1" destOrd="0" presId="urn:microsoft.com/office/officeart/2005/8/layout/vList5"/>
    <dgm:cxn modelId="{46282858-03BE-4E46-9219-A55966A4E593}" type="presParOf" srcId="{AB9057AC-0AE0-4BA7-94C7-77C9B2F26846}" destId="{1263AE75-BA46-4378-AA7C-7A9460115195}" srcOrd="1" destOrd="0" presId="urn:microsoft.com/office/officeart/2005/8/layout/vList5"/>
    <dgm:cxn modelId="{1CC045D8-4271-4611-9D3C-978E7D2316F2}" type="presParOf" srcId="{AB9057AC-0AE0-4BA7-94C7-77C9B2F26846}" destId="{F854C304-4418-4765-9E28-E074770F180D}" srcOrd="2" destOrd="0" presId="urn:microsoft.com/office/officeart/2005/8/layout/vList5"/>
    <dgm:cxn modelId="{2488DBEB-EB12-4BF3-A8EF-902A2F498F5D}" type="presParOf" srcId="{F854C304-4418-4765-9E28-E074770F180D}" destId="{0157310C-C32C-47F5-BCAE-A5EF8ED7302B}" srcOrd="0" destOrd="0" presId="urn:microsoft.com/office/officeart/2005/8/layout/vList5"/>
    <dgm:cxn modelId="{6CEE8EAB-7A4D-478D-89D0-9BC7299FB4CA}" type="presParOf" srcId="{F854C304-4418-4765-9E28-E074770F180D}" destId="{89FFF8C6-FD47-4510-B9C0-206C536994BC}" srcOrd="1" destOrd="0" presId="urn:microsoft.com/office/officeart/2005/8/layout/vList5"/>
    <dgm:cxn modelId="{FE909D0D-B6E1-40A0-B405-C3C5F2AEA6AD}" type="presParOf" srcId="{AB9057AC-0AE0-4BA7-94C7-77C9B2F26846}" destId="{17F55AB3-0864-4B26-9F46-2E950BFADFDB}" srcOrd="3" destOrd="0" presId="urn:microsoft.com/office/officeart/2005/8/layout/vList5"/>
    <dgm:cxn modelId="{2B3F21C1-AFD4-4956-AFC5-6B1FE1E8C185}" type="presParOf" srcId="{AB9057AC-0AE0-4BA7-94C7-77C9B2F26846}" destId="{D14BE440-3712-4A9D-AA52-FDE7215848A7}" srcOrd="4" destOrd="0" presId="urn:microsoft.com/office/officeart/2005/8/layout/vList5"/>
    <dgm:cxn modelId="{E7CF7209-BD81-43E4-99A9-5D26F814ED2D}" type="presParOf" srcId="{D14BE440-3712-4A9D-AA52-FDE7215848A7}" destId="{37C21472-8513-42CD-B333-2038AEA64AF2}" srcOrd="0" destOrd="0" presId="urn:microsoft.com/office/officeart/2005/8/layout/vList5"/>
    <dgm:cxn modelId="{C6E915CB-1F3B-4038-B4C5-46ABCCF787A8}" type="presParOf" srcId="{D14BE440-3712-4A9D-AA52-FDE7215848A7}" destId="{7A9AB7F5-CCFA-4044-BC48-EB3528FE5280}" srcOrd="1" destOrd="0" presId="urn:microsoft.com/office/officeart/2005/8/layout/vList5"/>
    <dgm:cxn modelId="{2A2F4D3A-9708-41CD-9E40-78747AC6AED9}" type="presParOf" srcId="{AB9057AC-0AE0-4BA7-94C7-77C9B2F26846}" destId="{6A7F7E1B-511C-4137-BA24-780F3F6F858A}" srcOrd="5" destOrd="0" presId="urn:microsoft.com/office/officeart/2005/8/layout/vList5"/>
    <dgm:cxn modelId="{1DB03047-DA2A-4F89-B3B4-07BFC8B5ADE9}" type="presParOf" srcId="{AB9057AC-0AE0-4BA7-94C7-77C9B2F26846}" destId="{123CAEBC-FCD1-4105-889E-5863FC6DE648}" srcOrd="6" destOrd="0" presId="urn:microsoft.com/office/officeart/2005/8/layout/vList5"/>
    <dgm:cxn modelId="{F639CBD3-A991-4E31-AFAB-F744C2F5970B}" type="presParOf" srcId="{123CAEBC-FCD1-4105-889E-5863FC6DE648}" destId="{3D4BFA81-F20D-4197-8443-756CA3F602A5}" srcOrd="0" destOrd="0" presId="urn:microsoft.com/office/officeart/2005/8/layout/vList5"/>
    <dgm:cxn modelId="{271F957A-6B4B-4A26-8B7E-16697D1DBBFC}" type="presParOf" srcId="{123CAEBC-FCD1-4105-889E-5863FC6DE648}" destId="{431C4F4C-AEE6-43A6-A576-066F3E6F79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076C8-1C10-4293-8B87-364D76600F2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D422467-B150-4FC2-91B0-023EF79676D3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Budgeting</a:t>
          </a:r>
          <a:endParaRPr lang="pt-BR" sz="2200" dirty="0"/>
        </a:p>
      </dgm:t>
    </dgm:pt>
    <dgm:pt modelId="{194895A6-989B-493D-B7CC-7185F8373A08}" type="parTrans" cxnId="{0FA317CC-4C9C-48D5-8123-F83AED12B6F3}">
      <dgm:prSet/>
      <dgm:spPr/>
      <dgm:t>
        <a:bodyPr/>
        <a:lstStyle/>
        <a:p>
          <a:endParaRPr lang="pt-BR"/>
        </a:p>
      </dgm:t>
    </dgm:pt>
    <dgm:pt modelId="{661F48CE-2C5D-47E3-97D9-00AA7128EBA8}" type="sibTrans" cxnId="{0FA317CC-4C9C-48D5-8123-F83AED12B6F3}">
      <dgm:prSet/>
      <dgm:spPr/>
      <dgm:t>
        <a:bodyPr/>
        <a:lstStyle/>
        <a:p>
          <a:endParaRPr lang="pt-BR"/>
        </a:p>
      </dgm:t>
    </dgm:pt>
    <dgm:pt modelId="{C0EBB09A-C241-4CE4-9EC8-9EF2F534A89A}">
      <dgm:prSet phldrT="[Texto]" custT="1"/>
      <dgm:spPr/>
      <dgm:t>
        <a:bodyPr/>
        <a:lstStyle/>
        <a:p>
          <a:r>
            <a:rPr lang="en-US" sz="1800" dirty="0" smtClean="0"/>
            <a:t>is at the heart of enabling </a:t>
          </a:r>
          <a:r>
            <a:rPr lang="en-US" sz="1800" dirty="0" err="1" smtClean="0"/>
            <a:t>programme</a:t>
          </a:r>
          <a:r>
            <a:rPr lang="en-US" sz="1800" dirty="0" smtClean="0"/>
            <a:t> and service delivery, along with good public financial management</a:t>
          </a:r>
          <a:endParaRPr lang="pt-BR" sz="1800" dirty="0"/>
        </a:p>
      </dgm:t>
    </dgm:pt>
    <dgm:pt modelId="{352F27BA-3AA6-44FC-AF99-CC2D7DBDEAF3}" type="parTrans" cxnId="{2726BBDA-5BC4-4765-9303-B5AD2B7BC5A9}">
      <dgm:prSet/>
      <dgm:spPr/>
      <dgm:t>
        <a:bodyPr/>
        <a:lstStyle/>
        <a:p>
          <a:endParaRPr lang="pt-BR"/>
        </a:p>
      </dgm:t>
    </dgm:pt>
    <dgm:pt modelId="{5F9E12D8-36DB-41E1-8E72-9439F94D17FB}" type="sibTrans" cxnId="{2726BBDA-5BC4-4765-9303-B5AD2B7BC5A9}">
      <dgm:prSet/>
      <dgm:spPr/>
      <dgm:t>
        <a:bodyPr/>
        <a:lstStyle/>
        <a:p>
          <a:endParaRPr lang="pt-BR"/>
        </a:p>
      </dgm:t>
    </dgm:pt>
    <dgm:pt modelId="{7A5150D5-4DF9-4747-9F4F-9ABCA9FEDA36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Regulatory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policy</a:t>
          </a:r>
          <a:endParaRPr lang="pt-BR" sz="2200" dirty="0"/>
        </a:p>
      </dgm:t>
    </dgm:pt>
    <dgm:pt modelId="{3B90C73A-6AD0-413F-97AC-EC8E21D867D1}" type="parTrans" cxnId="{2C5FA3B1-7460-451F-B13B-CD84AEA6F0EB}">
      <dgm:prSet/>
      <dgm:spPr/>
      <dgm:t>
        <a:bodyPr/>
        <a:lstStyle/>
        <a:p>
          <a:endParaRPr lang="pt-BR"/>
        </a:p>
      </dgm:t>
    </dgm:pt>
    <dgm:pt modelId="{C844ADA3-330B-4DE1-8455-E9900B5E301C}" type="sibTrans" cxnId="{2C5FA3B1-7460-451F-B13B-CD84AEA6F0EB}">
      <dgm:prSet/>
      <dgm:spPr/>
      <dgm:t>
        <a:bodyPr/>
        <a:lstStyle/>
        <a:p>
          <a:endParaRPr lang="pt-BR"/>
        </a:p>
      </dgm:t>
    </dgm:pt>
    <dgm:pt modelId="{6F5003E7-442F-4BA3-B47F-B7256FEAF710}">
      <dgm:prSet phldrT="[Texto]" custT="1"/>
      <dgm:spPr/>
      <dgm:t>
        <a:bodyPr/>
        <a:lstStyle/>
        <a:p>
          <a:r>
            <a:rPr lang="en-US" sz="1800" dirty="0" smtClean="0"/>
            <a:t>delivers regulations that meet underlying public policy objectives and positively impacts the economy and society</a:t>
          </a:r>
          <a:endParaRPr lang="pt-BR" sz="1800" dirty="0"/>
        </a:p>
      </dgm:t>
    </dgm:pt>
    <dgm:pt modelId="{601EF2A9-4D0A-4DC2-9127-597FC49A9411}" type="parTrans" cxnId="{523AD936-EDE7-44C6-A947-7510CCBC3D70}">
      <dgm:prSet/>
      <dgm:spPr/>
      <dgm:t>
        <a:bodyPr/>
        <a:lstStyle/>
        <a:p>
          <a:endParaRPr lang="pt-BR"/>
        </a:p>
      </dgm:t>
    </dgm:pt>
    <dgm:pt modelId="{FBCDA2CB-07ED-446E-AB79-DB29A9E4F046}" type="sibTrans" cxnId="{523AD936-EDE7-44C6-A947-7510CCBC3D70}">
      <dgm:prSet/>
      <dgm:spPr/>
      <dgm:t>
        <a:bodyPr/>
        <a:lstStyle/>
        <a:p>
          <a:endParaRPr lang="pt-BR"/>
        </a:p>
      </dgm:t>
    </dgm:pt>
    <dgm:pt modelId="{707AB826-7442-47D9-BA5F-A10C13FD215E}">
      <dgm:prSet phldrT="[Texto]" custT="1"/>
      <dgm:spPr/>
      <dgm:t>
        <a:bodyPr/>
        <a:lstStyle/>
        <a:p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Centre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of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(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CoG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)</a:t>
          </a:r>
          <a:endParaRPr lang="pt-BR" sz="2200" dirty="0"/>
        </a:p>
      </dgm:t>
    </dgm:pt>
    <dgm:pt modelId="{B66E93DC-5887-44EB-8567-E56DB169A291}" type="parTrans" cxnId="{56309D4F-6E10-4672-BC3F-80809A5B5357}">
      <dgm:prSet/>
      <dgm:spPr/>
      <dgm:t>
        <a:bodyPr/>
        <a:lstStyle/>
        <a:p>
          <a:endParaRPr lang="pt-BR"/>
        </a:p>
      </dgm:t>
    </dgm:pt>
    <dgm:pt modelId="{52D67B18-22B3-4931-87CB-7EC3740DDFF4}" type="sibTrans" cxnId="{56309D4F-6E10-4672-BC3F-80809A5B5357}">
      <dgm:prSet/>
      <dgm:spPr/>
      <dgm:t>
        <a:bodyPr/>
        <a:lstStyle/>
        <a:p>
          <a:endParaRPr lang="pt-BR"/>
        </a:p>
      </dgm:t>
    </dgm:pt>
    <dgm:pt modelId="{B09B9820-8350-41EF-9F15-A6CFBA5C6B3A}">
      <dgm:prSet phldrT="[Texto]" custT="1"/>
      <dgm:spPr/>
      <dgm:t>
        <a:bodyPr/>
        <a:lstStyle/>
        <a:p>
          <a:r>
            <a:rPr lang="en-US" sz="1800" dirty="0" smtClean="0"/>
            <a:t>are critical for ensuring coherence across government with respect to policies and </a:t>
          </a:r>
          <a:r>
            <a:rPr lang="en-US" sz="1800" dirty="0" err="1" smtClean="0"/>
            <a:t>programmes</a:t>
          </a:r>
          <a:r>
            <a:rPr lang="en-US" sz="1800" dirty="0" smtClean="0"/>
            <a:t>, and co-ordination among stakeholders in the execution of the policy process</a:t>
          </a:r>
          <a:endParaRPr lang="pt-BR" sz="1800" dirty="0"/>
        </a:p>
      </dgm:t>
    </dgm:pt>
    <dgm:pt modelId="{634F65A4-CDF2-4DBA-97BA-AA5C9472FD95}" type="parTrans" cxnId="{7C3B14AF-8BC3-4228-8667-D5EB0D17510B}">
      <dgm:prSet/>
      <dgm:spPr/>
      <dgm:t>
        <a:bodyPr/>
        <a:lstStyle/>
        <a:p>
          <a:endParaRPr lang="pt-BR"/>
        </a:p>
      </dgm:t>
    </dgm:pt>
    <dgm:pt modelId="{952496CA-422F-43B8-9868-0702CC16239A}" type="sibTrans" cxnId="{7C3B14AF-8BC3-4228-8667-D5EB0D17510B}">
      <dgm:prSet/>
      <dgm:spPr/>
      <dgm:t>
        <a:bodyPr/>
        <a:lstStyle/>
        <a:p>
          <a:endParaRPr lang="pt-BR"/>
        </a:p>
      </dgm:t>
    </dgm:pt>
    <dgm:pt modelId="{F6945D7E-686E-48AA-B564-A35FF9AAFF3E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Internal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control</a:t>
          </a:r>
          <a:endParaRPr lang="pt-BR" sz="2200" dirty="0"/>
        </a:p>
      </dgm:t>
    </dgm:pt>
    <dgm:pt modelId="{45F1994F-3FBB-4B7F-8748-8DAE76358D65}" type="parTrans" cxnId="{2C0B96C7-F233-480E-AF14-3958E6C9C63D}">
      <dgm:prSet/>
      <dgm:spPr/>
      <dgm:t>
        <a:bodyPr/>
        <a:lstStyle/>
        <a:p>
          <a:endParaRPr lang="pt-BR"/>
        </a:p>
      </dgm:t>
    </dgm:pt>
    <dgm:pt modelId="{80925111-0102-426D-A393-B384417474A0}" type="sibTrans" cxnId="{2C0B96C7-F233-480E-AF14-3958E6C9C63D}">
      <dgm:prSet/>
      <dgm:spPr/>
      <dgm:t>
        <a:bodyPr/>
        <a:lstStyle/>
        <a:p>
          <a:endParaRPr lang="pt-BR"/>
        </a:p>
      </dgm:t>
    </dgm:pt>
    <dgm:pt modelId="{23BF8778-A292-47FB-B9A2-2A66E22E371B}">
      <dgm:prSet phldrT="[Texto]" custT="1"/>
      <dgm:spPr/>
      <dgm:t>
        <a:bodyPr/>
        <a:lstStyle/>
        <a:p>
          <a:r>
            <a:rPr lang="en-US" sz="1800" dirty="0" smtClean="0"/>
            <a:t>assure the effectiveness and efficiency of government operations, the reliability of financial reporting, and compliance with applicable laws, regulations and policies</a:t>
          </a:r>
          <a:endParaRPr lang="pt-BR" sz="1800" dirty="0"/>
        </a:p>
      </dgm:t>
    </dgm:pt>
    <dgm:pt modelId="{5536FC05-3AD2-444C-A5B7-02353EF897AF}" type="parTrans" cxnId="{39B17149-5E28-4B66-98DB-0A06B1F2E9B4}">
      <dgm:prSet/>
      <dgm:spPr/>
      <dgm:t>
        <a:bodyPr/>
        <a:lstStyle/>
        <a:p>
          <a:endParaRPr lang="pt-BR"/>
        </a:p>
      </dgm:t>
    </dgm:pt>
    <dgm:pt modelId="{52FB86EA-A5ED-4D60-9C41-F26879D0EC63}" type="sibTrans" cxnId="{39B17149-5E28-4B66-98DB-0A06B1F2E9B4}">
      <dgm:prSet/>
      <dgm:spPr/>
      <dgm:t>
        <a:bodyPr/>
        <a:lstStyle/>
        <a:p>
          <a:endParaRPr lang="pt-BR"/>
        </a:p>
      </dgm:t>
    </dgm:pt>
    <dgm:pt modelId="{AB9057AC-0AE0-4BA7-94C7-77C9B2F26846}" type="pres">
      <dgm:prSet presAssocID="{52B076C8-1C10-4293-8B87-364D76600F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7FD4BEA-DF69-4847-B564-BB4419EAC730}" type="pres">
      <dgm:prSet presAssocID="{BD422467-B150-4FC2-91B0-023EF79676D3}" presName="linNode" presStyleCnt="0"/>
      <dgm:spPr/>
    </dgm:pt>
    <dgm:pt modelId="{840FCBB7-499E-4924-83A4-5DDF3DD4A18A}" type="pres">
      <dgm:prSet presAssocID="{BD422467-B150-4FC2-91B0-023EF79676D3}" presName="parentText" presStyleLbl="node1" presStyleIdx="0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3322E5-92E5-4E48-A2FA-C52814A5B9C6}" type="pres">
      <dgm:prSet presAssocID="{BD422467-B150-4FC2-91B0-023EF79676D3}" presName="descendantText" presStyleLbl="alignAccFollowNode1" presStyleIdx="0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63AE75-BA46-4378-AA7C-7A9460115195}" type="pres">
      <dgm:prSet presAssocID="{661F48CE-2C5D-47E3-97D9-00AA7128EBA8}" presName="sp" presStyleCnt="0"/>
      <dgm:spPr/>
    </dgm:pt>
    <dgm:pt modelId="{F854C304-4418-4765-9E28-E074770F180D}" type="pres">
      <dgm:prSet presAssocID="{7A5150D5-4DF9-4747-9F4F-9ABCA9FEDA36}" presName="linNode" presStyleCnt="0"/>
      <dgm:spPr/>
    </dgm:pt>
    <dgm:pt modelId="{0157310C-C32C-47F5-BCAE-A5EF8ED7302B}" type="pres">
      <dgm:prSet presAssocID="{7A5150D5-4DF9-4747-9F4F-9ABCA9FEDA36}" presName="parentText" presStyleLbl="node1" presStyleIdx="1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FFF8C6-FD47-4510-B9C0-206C536994BC}" type="pres">
      <dgm:prSet presAssocID="{7A5150D5-4DF9-4747-9F4F-9ABCA9FEDA36}" presName="descendantText" presStyleLbl="alignAccFollowNode1" presStyleIdx="1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F55AB3-0864-4B26-9F46-2E950BFADFDB}" type="pres">
      <dgm:prSet presAssocID="{C844ADA3-330B-4DE1-8455-E9900B5E301C}" presName="sp" presStyleCnt="0"/>
      <dgm:spPr/>
    </dgm:pt>
    <dgm:pt modelId="{D14BE440-3712-4A9D-AA52-FDE7215848A7}" type="pres">
      <dgm:prSet presAssocID="{707AB826-7442-47D9-BA5F-A10C13FD215E}" presName="linNode" presStyleCnt="0"/>
      <dgm:spPr/>
    </dgm:pt>
    <dgm:pt modelId="{37C21472-8513-42CD-B333-2038AEA64AF2}" type="pres">
      <dgm:prSet presAssocID="{707AB826-7442-47D9-BA5F-A10C13FD215E}" presName="parentText" presStyleLbl="node1" presStyleIdx="2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9AB7F5-CCFA-4044-BC48-EB3528FE5280}" type="pres">
      <dgm:prSet presAssocID="{707AB826-7442-47D9-BA5F-A10C13FD215E}" presName="descendantText" presStyleLbl="alignAccFollowNode1" presStyleIdx="2" presStyleCnt="4" custScaleX="111377" custScaleY="119113" custLinFactNeighborX="-853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6A7F7E1B-511C-4137-BA24-780F3F6F858A}" type="pres">
      <dgm:prSet presAssocID="{52D67B18-22B3-4931-87CB-7EC3740DDFF4}" presName="sp" presStyleCnt="0"/>
      <dgm:spPr/>
    </dgm:pt>
    <dgm:pt modelId="{123CAEBC-FCD1-4105-889E-5863FC6DE648}" type="pres">
      <dgm:prSet presAssocID="{F6945D7E-686E-48AA-B564-A35FF9AAFF3E}" presName="linNode" presStyleCnt="0"/>
      <dgm:spPr/>
    </dgm:pt>
    <dgm:pt modelId="{3D4BFA81-F20D-4197-8443-756CA3F602A5}" type="pres">
      <dgm:prSet presAssocID="{F6945D7E-686E-48AA-B564-A35FF9AAFF3E}" presName="parentText" presStyleLbl="node1" presStyleIdx="3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1C4F4C-AEE6-43A6-A576-066F3E6F7961}" type="pres">
      <dgm:prSet presAssocID="{F6945D7E-686E-48AA-B564-A35FF9AAFF3E}" presName="descendantText" presStyleLbl="alignAccFollowNode1" presStyleIdx="3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6309D4F-6E10-4672-BC3F-80809A5B5357}" srcId="{52B076C8-1C10-4293-8B87-364D76600F25}" destId="{707AB826-7442-47D9-BA5F-A10C13FD215E}" srcOrd="2" destOrd="0" parTransId="{B66E93DC-5887-44EB-8567-E56DB169A291}" sibTransId="{52D67B18-22B3-4931-87CB-7EC3740DDFF4}"/>
    <dgm:cxn modelId="{CAE381C2-554B-4598-828A-CE7860F01A7C}" type="presOf" srcId="{52B076C8-1C10-4293-8B87-364D76600F25}" destId="{AB9057AC-0AE0-4BA7-94C7-77C9B2F26846}" srcOrd="0" destOrd="0" presId="urn:microsoft.com/office/officeart/2005/8/layout/vList5"/>
    <dgm:cxn modelId="{0FA317CC-4C9C-48D5-8123-F83AED12B6F3}" srcId="{52B076C8-1C10-4293-8B87-364D76600F25}" destId="{BD422467-B150-4FC2-91B0-023EF79676D3}" srcOrd="0" destOrd="0" parTransId="{194895A6-989B-493D-B7CC-7185F8373A08}" sibTransId="{661F48CE-2C5D-47E3-97D9-00AA7128EBA8}"/>
    <dgm:cxn modelId="{90D91347-9381-4A09-9749-E4465C05CCA2}" type="presOf" srcId="{7A5150D5-4DF9-4747-9F4F-9ABCA9FEDA36}" destId="{0157310C-C32C-47F5-BCAE-A5EF8ED7302B}" srcOrd="0" destOrd="0" presId="urn:microsoft.com/office/officeart/2005/8/layout/vList5"/>
    <dgm:cxn modelId="{2C5FA3B1-7460-451F-B13B-CD84AEA6F0EB}" srcId="{52B076C8-1C10-4293-8B87-364D76600F25}" destId="{7A5150D5-4DF9-4747-9F4F-9ABCA9FEDA36}" srcOrd="1" destOrd="0" parTransId="{3B90C73A-6AD0-413F-97AC-EC8E21D867D1}" sibTransId="{C844ADA3-330B-4DE1-8455-E9900B5E301C}"/>
    <dgm:cxn modelId="{523AD936-EDE7-44C6-A947-7510CCBC3D70}" srcId="{7A5150D5-4DF9-4747-9F4F-9ABCA9FEDA36}" destId="{6F5003E7-442F-4BA3-B47F-B7256FEAF710}" srcOrd="0" destOrd="0" parTransId="{601EF2A9-4D0A-4DC2-9127-597FC49A9411}" sibTransId="{FBCDA2CB-07ED-446E-AB79-DB29A9E4F046}"/>
    <dgm:cxn modelId="{39B17149-5E28-4B66-98DB-0A06B1F2E9B4}" srcId="{F6945D7E-686E-48AA-B564-A35FF9AAFF3E}" destId="{23BF8778-A292-47FB-B9A2-2A66E22E371B}" srcOrd="0" destOrd="0" parTransId="{5536FC05-3AD2-444C-A5B7-02353EF897AF}" sibTransId="{52FB86EA-A5ED-4D60-9C41-F26879D0EC63}"/>
    <dgm:cxn modelId="{895471E3-C6B6-4EAC-BB6F-9F3C47ED27AE}" type="presOf" srcId="{23BF8778-A292-47FB-B9A2-2A66E22E371B}" destId="{431C4F4C-AEE6-43A6-A576-066F3E6F7961}" srcOrd="0" destOrd="0" presId="urn:microsoft.com/office/officeart/2005/8/layout/vList5"/>
    <dgm:cxn modelId="{2C0B96C7-F233-480E-AF14-3958E6C9C63D}" srcId="{52B076C8-1C10-4293-8B87-364D76600F25}" destId="{F6945D7E-686E-48AA-B564-A35FF9AAFF3E}" srcOrd="3" destOrd="0" parTransId="{45F1994F-3FBB-4B7F-8748-8DAE76358D65}" sibTransId="{80925111-0102-426D-A393-B384417474A0}"/>
    <dgm:cxn modelId="{7C3B14AF-8BC3-4228-8667-D5EB0D17510B}" srcId="{707AB826-7442-47D9-BA5F-A10C13FD215E}" destId="{B09B9820-8350-41EF-9F15-A6CFBA5C6B3A}" srcOrd="0" destOrd="0" parTransId="{634F65A4-CDF2-4DBA-97BA-AA5C9472FD95}" sibTransId="{952496CA-422F-43B8-9868-0702CC16239A}"/>
    <dgm:cxn modelId="{FC50FB1E-F1D9-4DCE-A7E4-9DF2B73B0ED0}" type="presOf" srcId="{6F5003E7-442F-4BA3-B47F-B7256FEAF710}" destId="{89FFF8C6-FD47-4510-B9C0-206C536994BC}" srcOrd="0" destOrd="0" presId="urn:microsoft.com/office/officeart/2005/8/layout/vList5"/>
    <dgm:cxn modelId="{2726BBDA-5BC4-4765-9303-B5AD2B7BC5A9}" srcId="{BD422467-B150-4FC2-91B0-023EF79676D3}" destId="{C0EBB09A-C241-4CE4-9EC8-9EF2F534A89A}" srcOrd="0" destOrd="0" parTransId="{352F27BA-3AA6-44FC-AF99-CC2D7DBDEAF3}" sibTransId="{5F9E12D8-36DB-41E1-8E72-9439F94D17FB}"/>
    <dgm:cxn modelId="{535C3D94-9D42-4113-AE48-D7A91035ECF3}" type="presOf" srcId="{BD422467-B150-4FC2-91B0-023EF79676D3}" destId="{840FCBB7-499E-4924-83A4-5DDF3DD4A18A}" srcOrd="0" destOrd="0" presId="urn:microsoft.com/office/officeart/2005/8/layout/vList5"/>
    <dgm:cxn modelId="{482105BA-7D10-44E7-8D85-ECD4E617B943}" type="presOf" srcId="{B09B9820-8350-41EF-9F15-A6CFBA5C6B3A}" destId="{7A9AB7F5-CCFA-4044-BC48-EB3528FE5280}" srcOrd="0" destOrd="0" presId="urn:microsoft.com/office/officeart/2005/8/layout/vList5"/>
    <dgm:cxn modelId="{37C2E77A-825A-41D8-BA9B-2FD6F05723A2}" type="presOf" srcId="{C0EBB09A-C241-4CE4-9EC8-9EF2F534A89A}" destId="{1C3322E5-92E5-4E48-A2FA-C52814A5B9C6}" srcOrd="0" destOrd="0" presId="urn:microsoft.com/office/officeart/2005/8/layout/vList5"/>
    <dgm:cxn modelId="{DECCC3E4-C278-4387-847F-4D951F3A0778}" type="presOf" srcId="{F6945D7E-686E-48AA-B564-A35FF9AAFF3E}" destId="{3D4BFA81-F20D-4197-8443-756CA3F602A5}" srcOrd="0" destOrd="0" presId="urn:microsoft.com/office/officeart/2005/8/layout/vList5"/>
    <dgm:cxn modelId="{DDD0210B-C1F8-4FE6-A2CD-C964C1EDB3C8}" type="presOf" srcId="{707AB826-7442-47D9-BA5F-A10C13FD215E}" destId="{37C21472-8513-42CD-B333-2038AEA64AF2}" srcOrd="0" destOrd="0" presId="urn:microsoft.com/office/officeart/2005/8/layout/vList5"/>
    <dgm:cxn modelId="{6E51E705-04AC-4FB0-975D-1E27333C9F03}" type="presParOf" srcId="{AB9057AC-0AE0-4BA7-94C7-77C9B2F26846}" destId="{27FD4BEA-DF69-4847-B564-BB4419EAC730}" srcOrd="0" destOrd="0" presId="urn:microsoft.com/office/officeart/2005/8/layout/vList5"/>
    <dgm:cxn modelId="{F8584841-7F52-444D-B92E-679EE2D4DD9F}" type="presParOf" srcId="{27FD4BEA-DF69-4847-B564-BB4419EAC730}" destId="{840FCBB7-499E-4924-83A4-5DDF3DD4A18A}" srcOrd="0" destOrd="0" presId="urn:microsoft.com/office/officeart/2005/8/layout/vList5"/>
    <dgm:cxn modelId="{CC258987-28DA-41C7-B79C-F28BFCD7E11F}" type="presParOf" srcId="{27FD4BEA-DF69-4847-B564-BB4419EAC730}" destId="{1C3322E5-92E5-4E48-A2FA-C52814A5B9C6}" srcOrd="1" destOrd="0" presId="urn:microsoft.com/office/officeart/2005/8/layout/vList5"/>
    <dgm:cxn modelId="{C56C250C-B9B8-4351-A552-83F414FCAEBF}" type="presParOf" srcId="{AB9057AC-0AE0-4BA7-94C7-77C9B2F26846}" destId="{1263AE75-BA46-4378-AA7C-7A9460115195}" srcOrd="1" destOrd="0" presId="urn:microsoft.com/office/officeart/2005/8/layout/vList5"/>
    <dgm:cxn modelId="{D83DACA7-4B1F-496D-BCCE-B27B156420BE}" type="presParOf" srcId="{AB9057AC-0AE0-4BA7-94C7-77C9B2F26846}" destId="{F854C304-4418-4765-9E28-E074770F180D}" srcOrd="2" destOrd="0" presId="urn:microsoft.com/office/officeart/2005/8/layout/vList5"/>
    <dgm:cxn modelId="{BF9D8AC3-7FAC-48A2-9CFF-73B77A1C5418}" type="presParOf" srcId="{F854C304-4418-4765-9E28-E074770F180D}" destId="{0157310C-C32C-47F5-BCAE-A5EF8ED7302B}" srcOrd="0" destOrd="0" presId="urn:microsoft.com/office/officeart/2005/8/layout/vList5"/>
    <dgm:cxn modelId="{979A3E2B-707C-4E6E-A7DB-148A9DE396F2}" type="presParOf" srcId="{F854C304-4418-4765-9E28-E074770F180D}" destId="{89FFF8C6-FD47-4510-B9C0-206C536994BC}" srcOrd="1" destOrd="0" presId="urn:microsoft.com/office/officeart/2005/8/layout/vList5"/>
    <dgm:cxn modelId="{6D52194E-88D3-48D1-9065-FBE15E8623ED}" type="presParOf" srcId="{AB9057AC-0AE0-4BA7-94C7-77C9B2F26846}" destId="{17F55AB3-0864-4B26-9F46-2E950BFADFDB}" srcOrd="3" destOrd="0" presId="urn:microsoft.com/office/officeart/2005/8/layout/vList5"/>
    <dgm:cxn modelId="{6F311554-8EF6-4BF8-AC45-270B0D3AFDF5}" type="presParOf" srcId="{AB9057AC-0AE0-4BA7-94C7-77C9B2F26846}" destId="{D14BE440-3712-4A9D-AA52-FDE7215848A7}" srcOrd="4" destOrd="0" presId="urn:microsoft.com/office/officeart/2005/8/layout/vList5"/>
    <dgm:cxn modelId="{07393C1E-7032-4CC5-913B-1BF9B82B3A5D}" type="presParOf" srcId="{D14BE440-3712-4A9D-AA52-FDE7215848A7}" destId="{37C21472-8513-42CD-B333-2038AEA64AF2}" srcOrd="0" destOrd="0" presId="urn:microsoft.com/office/officeart/2005/8/layout/vList5"/>
    <dgm:cxn modelId="{8BE1A90E-1C1B-4005-A5DD-69A48F71D5D2}" type="presParOf" srcId="{D14BE440-3712-4A9D-AA52-FDE7215848A7}" destId="{7A9AB7F5-CCFA-4044-BC48-EB3528FE5280}" srcOrd="1" destOrd="0" presId="urn:microsoft.com/office/officeart/2005/8/layout/vList5"/>
    <dgm:cxn modelId="{47922DAD-79E2-4D27-9F84-19E92DF332DE}" type="presParOf" srcId="{AB9057AC-0AE0-4BA7-94C7-77C9B2F26846}" destId="{6A7F7E1B-511C-4137-BA24-780F3F6F858A}" srcOrd="5" destOrd="0" presId="urn:microsoft.com/office/officeart/2005/8/layout/vList5"/>
    <dgm:cxn modelId="{E64E8619-5ADF-46D6-BD38-99F37D9B2322}" type="presParOf" srcId="{AB9057AC-0AE0-4BA7-94C7-77C9B2F26846}" destId="{123CAEBC-FCD1-4105-889E-5863FC6DE648}" srcOrd="6" destOrd="0" presId="urn:microsoft.com/office/officeart/2005/8/layout/vList5"/>
    <dgm:cxn modelId="{7315D20F-81F7-4641-9E5C-2FE920C2FB04}" type="presParOf" srcId="{123CAEBC-FCD1-4105-889E-5863FC6DE648}" destId="{3D4BFA81-F20D-4197-8443-756CA3F602A5}" srcOrd="0" destOrd="0" presId="urn:microsoft.com/office/officeart/2005/8/layout/vList5"/>
    <dgm:cxn modelId="{05A6150E-65C9-48E0-9457-E03489C8E793}" type="presParOf" srcId="{123CAEBC-FCD1-4105-889E-5863FC6DE648}" destId="{431C4F4C-AEE6-43A6-A576-066F3E6F79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B076C8-1C10-4293-8B87-364D76600F2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D422467-B150-4FC2-91B0-023EF79676D3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Budgeting</a:t>
          </a:r>
          <a:endParaRPr lang="pt-BR" sz="2200" dirty="0"/>
        </a:p>
      </dgm:t>
    </dgm:pt>
    <dgm:pt modelId="{194895A6-989B-493D-B7CC-7185F8373A08}" type="parTrans" cxnId="{0FA317CC-4C9C-48D5-8123-F83AED12B6F3}">
      <dgm:prSet/>
      <dgm:spPr/>
      <dgm:t>
        <a:bodyPr/>
        <a:lstStyle/>
        <a:p>
          <a:endParaRPr lang="pt-BR"/>
        </a:p>
      </dgm:t>
    </dgm:pt>
    <dgm:pt modelId="{661F48CE-2C5D-47E3-97D9-00AA7128EBA8}" type="sibTrans" cxnId="{0FA317CC-4C9C-48D5-8123-F83AED12B6F3}">
      <dgm:prSet/>
      <dgm:spPr/>
      <dgm:t>
        <a:bodyPr/>
        <a:lstStyle/>
        <a:p>
          <a:endParaRPr lang="pt-BR"/>
        </a:p>
      </dgm:t>
    </dgm:pt>
    <dgm:pt modelId="{C0EBB09A-C241-4CE4-9EC8-9EF2F534A89A}">
      <dgm:prSet phldrT="[Texto]" custT="1"/>
      <dgm:spPr/>
      <dgm:t>
        <a:bodyPr/>
        <a:lstStyle/>
        <a:p>
          <a:r>
            <a:rPr lang="pt-BR" sz="1800" dirty="0" smtClean="0"/>
            <a:t>OECD Draft </a:t>
          </a:r>
          <a:r>
            <a:rPr lang="pt-BR" sz="1800" i="1" dirty="0" err="1" smtClean="0"/>
            <a:t>Principles</a:t>
          </a:r>
          <a:r>
            <a:rPr lang="pt-BR" sz="1800" i="1" dirty="0" smtClean="0"/>
            <a:t> </a:t>
          </a:r>
          <a:r>
            <a:rPr lang="pt-BR" sz="1800" i="1" dirty="0" err="1" smtClean="0"/>
            <a:t>of</a:t>
          </a:r>
          <a:r>
            <a:rPr lang="pt-BR" sz="1800" i="1" dirty="0" smtClean="0"/>
            <a:t> </a:t>
          </a:r>
          <a:r>
            <a:rPr lang="pt-BR" sz="1800" i="1" dirty="0" err="1" smtClean="0"/>
            <a:t>Budgetary</a:t>
          </a:r>
          <a:r>
            <a:rPr lang="pt-BR" sz="1800" i="1" dirty="0" smtClean="0"/>
            <a:t> </a:t>
          </a:r>
          <a:r>
            <a:rPr lang="pt-BR" sz="1800" i="1" dirty="0" err="1" smtClean="0"/>
            <a:t>Governance</a:t>
          </a:r>
          <a:r>
            <a:rPr lang="pt-BR" sz="1800" i="1" dirty="0" smtClean="0"/>
            <a:t>  </a:t>
          </a:r>
          <a:r>
            <a:rPr lang="pt-BR" sz="1800" dirty="0" smtClean="0"/>
            <a:t>e.g. </a:t>
          </a:r>
          <a:r>
            <a:rPr lang="pt-BR" sz="1800" dirty="0" err="1" smtClean="0"/>
            <a:t>Alignment</a:t>
          </a:r>
          <a:r>
            <a:rPr lang="pt-BR" sz="1800" dirty="0" smtClean="0"/>
            <a:t> </a:t>
          </a:r>
          <a:r>
            <a:rPr lang="pt-BR" sz="1800" dirty="0" err="1" smtClean="0"/>
            <a:t>with</a:t>
          </a:r>
          <a:r>
            <a:rPr lang="pt-BR" sz="1800" dirty="0" smtClean="0"/>
            <a:t> </a:t>
          </a:r>
          <a:r>
            <a:rPr lang="pt-BR" sz="1800" dirty="0" err="1" smtClean="0"/>
            <a:t>strategic</a:t>
          </a:r>
          <a:r>
            <a:rPr lang="pt-BR" sz="1800" dirty="0" smtClean="0"/>
            <a:t> </a:t>
          </a:r>
          <a:r>
            <a:rPr lang="pt-BR" sz="1800" dirty="0" err="1" smtClean="0"/>
            <a:t>priorities</a:t>
          </a:r>
          <a:r>
            <a:rPr lang="pt-BR" sz="1800" dirty="0" smtClean="0"/>
            <a:t>, </a:t>
          </a:r>
          <a:r>
            <a:rPr lang="pt-BR" sz="1800" dirty="0" err="1" smtClean="0"/>
            <a:t>transparency</a:t>
          </a:r>
          <a:r>
            <a:rPr lang="pt-BR" sz="1800" dirty="0" smtClean="0"/>
            <a:t>, </a:t>
          </a:r>
          <a:r>
            <a:rPr lang="pt-BR" sz="1800" dirty="0" err="1" smtClean="0"/>
            <a:t>effectiveness</a:t>
          </a:r>
          <a:r>
            <a:rPr lang="pt-BR" sz="1800" dirty="0" smtClean="0"/>
            <a:t> </a:t>
          </a:r>
          <a:r>
            <a:rPr lang="pt-BR" sz="1800" dirty="0" err="1" smtClean="0"/>
            <a:t>of</a:t>
          </a:r>
          <a:r>
            <a:rPr lang="pt-BR" sz="1800" dirty="0" smtClean="0"/>
            <a:t> capital </a:t>
          </a:r>
          <a:r>
            <a:rPr lang="pt-BR" sz="1800" dirty="0" err="1" smtClean="0"/>
            <a:t>budgeting</a:t>
          </a:r>
          <a:endParaRPr lang="pt-BR" sz="1800" i="1" dirty="0"/>
        </a:p>
      </dgm:t>
    </dgm:pt>
    <dgm:pt modelId="{352F27BA-3AA6-44FC-AF99-CC2D7DBDEAF3}" type="parTrans" cxnId="{2726BBDA-5BC4-4765-9303-B5AD2B7BC5A9}">
      <dgm:prSet/>
      <dgm:spPr/>
      <dgm:t>
        <a:bodyPr/>
        <a:lstStyle/>
        <a:p>
          <a:endParaRPr lang="pt-BR"/>
        </a:p>
      </dgm:t>
    </dgm:pt>
    <dgm:pt modelId="{5F9E12D8-36DB-41E1-8E72-9439F94D17FB}" type="sibTrans" cxnId="{2726BBDA-5BC4-4765-9303-B5AD2B7BC5A9}">
      <dgm:prSet/>
      <dgm:spPr/>
      <dgm:t>
        <a:bodyPr/>
        <a:lstStyle/>
        <a:p>
          <a:endParaRPr lang="pt-BR"/>
        </a:p>
      </dgm:t>
    </dgm:pt>
    <dgm:pt modelId="{7A5150D5-4DF9-4747-9F4F-9ABCA9FEDA36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Regulatory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policy</a:t>
          </a:r>
          <a:endParaRPr lang="pt-BR" sz="2200" dirty="0"/>
        </a:p>
      </dgm:t>
    </dgm:pt>
    <dgm:pt modelId="{3B90C73A-6AD0-413F-97AC-EC8E21D867D1}" type="parTrans" cxnId="{2C5FA3B1-7460-451F-B13B-CD84AEA6F0EB}">
      <dgm:prSet/>
      <dgm:spPr/>
      <dgm:t>
        <a:bodyPr/>
        <a:lstStyle/>
        <a:p>
          <a:endParaRPr lang="pt-BR"/>
        </a:p>
      </dgm:t>
    </dgm:pt>
    <dgm:pt modelId="{C844ADA3-330B-4DE1-8455-E9900B5E301C}" type="sibTrans" cxnId="{2C5FA3B1-7460-451F-B13B-CD84AEA6F0EB}">
      <dgm:prSet/>
      <dgm:spPr/>
      <dgm:t>
        <a:bodyPr/>
        <a:lstStyle/>
        <a:p>
          <a:endParaRPr lang="pt-BR"/>
        </a:p>
      </dgm:t>
    </dgm:pt>
    <dgm:pt modelId="{6F5003E7-442F-4BA3-B47F-B7256FEAF710}">
      <dgm:prSet phldrT="[Texto]" custT="1"/>
      <dgm:spPr/>
      <dgm:t>
        <a:bodyPr/>
        <a:lstStyle/>
        <a:p>
          <a:r>
            <a:rPr lang="en-US" sz="1800" dirty="0" smtClean="0"/>
            <a:t>OECD Council </a:t>
          </a:r>
          <a:r>
            <a:rPr lang="en-US" sz="1800" i="1" dirty="0" smtClean="0"/>
            <a:t>Recommendation on Regulatory Policy and Governance </a:t>
          </a:r>
          <a:r>
            <a:rPr lang="en-US" sz="1800" i="0" dirty="0" smtClean="0"/>
            <a:t>e.g. risk, oversight</a:t>
          </a:r>
          <a:endParaRPr lang="pt-BR" sz="1800" i="1" dirty="0"/>
        </a:p>
      </dgm:t>
    </dgm:pt>
    <dgm:pt modelId="{601EF2A9-4D0A-4DC2-9127-597FC49A9411}" type="parTrans" cxnId="{523AD936-EDE7-44C6-A947-7510CCBC3D70}">
      <dgm:prSet/>
      <dgm:spPr/>
      <dgm:t>
        <a:bodyPr/>
        <a:lstStyle/>
        <a:p>
          <a:endParaRPr lang="pt-BR"/>
        </a:p>
      </dgm:t>
    </dgm:pt>
    <dgm:pt modelId="{FBCDA2CB-07ED-446E-AB79-DB29A9E4F046}" type="sibTrans" cxnId="{523AD936-EDE7-44C6-A947-7510CCBC3D70}">
      <dgm:prSet/>
      <dgm:spPr/>
      <dgm:t>
        <a:bodyPr/>
        <a:lstStyle/>
        <a:p>
          <a:endParaRPr lang="pt-BR"/>
        </a:p>
      </dgm:t>
    </dgm:pt>
    <dgm:pt modelId="{707AB826-7442-47D9-BA5F-A10C13FD215E}">
      <dgm:prSet phldrT="[Texto]" custT="1"/>
      <dgm:spPr/>
      <dgm:t>
        <a:bodyPr/>
        <a:lstStyle/>
        <a:p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Centre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of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(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CoG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)</a:t>
          </a:r>
          <a:endParaRPr lang="pt-BR" sz="2200" dirty="0"/>
        </a:p>
      </dgm:t>
    </dgm:pt>
    <dgm:pt modelId="{B66E93DC-5887-44EB-8567-E56DB169A291}" type="parTrans" cxnId="{56309D4F-6E10-4672-BC3F-80809A5B5357}">
      <dgm:prSet/>
      <dgm:spPr/>
      <dgm:t>
        <a:bodyPr/>
        <a:lstStyle/>
        <a:p>
          <a:endParaRPr lang="pt-BR"/>
        </a:p>
      </dgm:t>
    </dgm:pt>
    <dgm:pt modelId="{52D67B18-22B3-4931-87CB-7EC3740DDFF4}" type="sibTrans" cxnId="{56309D4F-6E10-4672-BC3F-80809A5B5357}">
      <dgm:prSet/>
      <dgm:spPr/>
      <dgm:t>
        <a:bodyPr/>
        <a:lstStyle/>
        <a:p>
          <a:endParaRPr lang="pt-BR"/>
        </a:p>
      </dgm:t>
    </dgm:pt>
    <dgm:pt modelId="{B09B9820-8350-41EF-9F15-A6CFBA5C6B3A}">
      <dgm:prSet phldrT="[Texto]" custT="1"/>
      <dgm:spPr/>
      <dgm:t>
        <a:bodyPr/>
        <a:lstStyle/>
        <a:p>
          <a:r>
            <a:rPr lang="en-US" sz="1800" dirty="0" smtClean="0"/>
            <a:t>Whole-of-government reports to support COG’s oversight and co-ordination functions</a:t>
          </a:r>
          <a:endParaRPr lang="pt-BR" sz="1800" dirty="0"/>
        </a:p>
      </dgm:t>
    </dgm:pt>
    <dgm:pt modelId="{634F65A4-CDF2-4DBA-97BA-AA5C9472FD95}" type="parTrans" cxnId="{7C3B14AF-8BC3-4228-8667-D5EB0D17510B}">
      <dgm:prSet/>
      <dgm:spPr/>
      <dgm:t>
        <a:bodyPr/>
        <a:lstStyle/>
        <a:p>
          <a:endParaRPr lang="pt-BR"/>
        </a:p>
      </dgm:t>
    </dgm:pt>
    <dgm:pt modelId="{952496CA-422F-43B8-9868-0702CC16239A}" type="sibTrans" cxnId="{7C3B14AF-8BC3-4228-8667-D5EB0D17510B}">
      <dgm:prSet/>
      <dgm:spPr/>
      <dgm:t>
        <a:bodyPr/>
        <a:lstStyle/>
        <a:p>
          <a:endParaRPr lang="pt-BR"/>
        </a:p>
      </dgm:t>
    </dgm:pt>
    <dgm:pt modelId="{F6945D7E-686E-48AA-B564-A35FF9AAFF3E}">
      <dgm:prSet phldrT="[Texto]" custT="1"/>
      <dgm:spPr/>
      <dgm:t>
        <a:bodyPr/>
        <a:lstStyle/>
        <a:p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Internal</a:t>
          </a:r>
          <a:r>
            <a:rPr lang="pt-BR" sz="2200" b="1" i="0" u="none" strike="noStrike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control</a:t>
          </a:r>
          <a:endParaRPr lang="pt-BR" sz="2200" dirty="0"/>
        </a:p>
      </dgm:t>
    </dgm:pt>
    <dgm:pt modelId="{45F1994F-3FBB-4B7F-8748-8DAE76358D65}" type="parTrans" cxnId="{2C0B96C7-F233-480E-AF14-3958E6C9C63D}">
      <dgm:prSet/>
      <dgm:spPr/>
      <dgm:t>
        <a:bodyPr/>
        <a:lstStyle/>
        <a:p>
          <a:endParaRPr lang="pt-BR"/>
        </a:p>
      </dgm:t>
    </dgm:pt>
    <dgm:pt modelId="{80925111-0102-426D-A393-B384417474A0}" type="sibTrans" cxnId="{2C0B96C7-F233-480E-AF14-3958E6C9C63D}">
      <dgm:prSet/>
      <dgm:spPr/>
      <dgm:t>
        <a:bodyPr/>
        <a:lstStyle/>
        <a:p>
          <a:endParaRPr lang="pt-BR"/>
        </a:p>
      </dgm:t>
    </dgm:pt>
    <dgm:pt modelId="{23BF8778-A292-47FB-B9A2-2A66E22E371B}">
      <dgm:prSet phldrT="[Texto]" custT="1"/>
      <dgm:spPr/>
      <dgm:t>
        <a:bodyPr/>
        <a:lstStyle/>
        <a:p>
          <a:r>
            <a:rPr lang="pt-BR" sz="1800" dirty="0" err="1" smtClean="0"/>
            <a:t>Collaboration</a:t>
          </a:r>
          <a:r>
            <a:rPr lang="pt-BR" sz="1800" dirty="0" smtClean="0"/>
            <a:t>/</a:t>
          </a:r>
          <a:r>
            <a:rPr lang="pt-BR" sz="1800" dirty="0" err="1" smtClean="0"/>
            <a:t>Co-ordination</a:t>
          </a:r>
          <a:r>
            <a:rPr lang="pt-BR" sz="1800" baseline="0" dirty="0" smtClean="0"/>
            <a:t> </a:t>
          </a:r>
          <a:r>
            <a:rPr lang="pt-BR" sz="1800" baseline="0" dirty="0" err="1" smtClean="0"/>
            <a:t>with</a:t>
          </a:r>
          <a:r>
            <a:rPr lang="pt-BR" sz="1800" baseline="0" dirty="0" smtClean="0"/>
            <a:t> IA &amp; IC</a:t>
          </a:r>
          <a:endParaRPr lang="pt-BR" sz="1800" dirty="0"/>
        </a:p>
      </dgm:t>
    </dgm:pt>
    <dgm:pt modelId="{5536FC05-3AD2-444C-A5B7-02353EF897AF}" type="parTrans" cxnId="{39B17149-5E28-4B66-98DB-0A06B1F2E9B4}">
      <dgm:prSet/>
      <dgm:spPr/>
      <dgm:t>
        <a:bodyPr/>
        <a:lstStyle/>
        <a:p>
          <a:endParaRPr lang="pt-BR"/>
        </a:p>
      </dgm:t>
    </dgm:pt>
    <dgm:pt modelId="{52FB86EA-A5ED-4D60-9C41-F26879D0EC63}" type="sibTrans" cxnId="{39B17149-5E28-4B66-98DB-0A06B1F2E9B4}">
      <dgm:prSet/>
      <dgm:spPr/>
      <dgm:t>
        <a:bodyPr/>
        <a:lstStyle/>
        <a:p>
          <a:endParaRPr lang="pt-BR"/>
        </a:p>
      </dgm:t>
    </dgm:pt>
    <dgm:pt modelId="{ED42C945-84F4-4B52-9B9B-162879FD0722}">
      <dgm:prSet phldrT="[Texto]" custT="1"/>
      <dgm:spPr/>
      <dgm:t>
        <a:bodyPr/>
        <a:lstStyle/>
        <a:p>
          <a:r>
            <a:rPr lang="en-US" sz="1800" i="0" dirty="0" smtClean="0"/>
            <a:t>Issuing guidelines, performance auditing, regulatory management issues</a:t>
          </a:r>
          <a:endParaRPr lang="pt-BR" sz="1800" i="0" dirty="0"/>
        </a:p>
      </dgm:t>
    </dgm:pt>
    <dgm:pt modelId="{0D696673-FF43-455C-B702-EA8C5833661C}" type="parTrans" cxnId="{4ECDBB3E-CB81-47F6-AC7C-1B4646BC8DEA}">
      <dgm:prSet/>
      <dgm:spPr/>
      <dgm:t>
        <a:bodyPr/>
        <a:lstStyle/>
        <a:p>
          <a:endParaRPr lang="en-GB"/>
        </a:p>
      </dgm:t>
    </dgm:pt>
    <dgm:pt modelId="{DBEA8456-22FA-4B4D-9807-D2F6632F2785}" type="sibTrans" cxnId="{4ECDBB3E-CB81-47F6-AC7C-1B4646BC8DEA}">
      <dgm:prSet/>
      <dgm:spPr/>
      <dgm:t>
        <a:bodyPr/>
        <a:lstStyle/>
        <a:p>
          <a:endParaRPr lang="en-GB"/>
        </a:p>
      </dgm:t>
    </dgm:pt>
    <dgm:pt modelId="{78C57585-C745-4521-B380-03E0A5A5E0D4}">
      <dgm:prSet phldrT="[Texto]" custT="1"/>
      <dgm:spPr/>
      <dgm:t>
        <a:bodyPr/>
        <a:lstStyle/>
        <a:p>
          <a:r>
            <a:rPr lang="pt-BR" sz="1800" dirty="0" err="1" smtClean="0"/>
            <a:t>Assessing</a:t>
          </a:r>
          <a:r>
            <a:rPr lang="pt-BR" sz="1800" dirty="0" smtClean="0"/>
            <a:t> </a:t>
          </a:r>
          <a:r>
            <a:rPr lang="pt-BR" sz="1800" dirty="0" err="1" smtClean="0"/>
            <a:t>institutions</a:t>
          </a:r>
          <a:r>
            <a:rPr lang="pt-BR" sz="1800" dirty="0" smtClean="0"/>
            <a:t> </a:t>
          </a:r>
          <a:r>
            <a:rPr lang="pt-BR" sz="1800" dirty="0" err="1" smtClean="0"/>
            <a:t>at</a:t>
          </a:r>
          <a:r>
            <a:rPr lang="pt-BR" sz="1800" dirty="0" smtClean="0"/>
            <a:t> </a:t>
          </a:r>
          <a:r>
            <a:rPr lang="pt-BR" sz="1800" dirty="0" err="1" smtClean="0"/>
            <a:t>the</a:t>
          </a:r>
          <a:r>
            <a:rPr lang="pt-BR" sz="1800" dirty="0" smtClean="0"/>
            <a:t> Centre</a:t>
          </a:r>
          <a:endParaRPr lang="pt-BR" sz="1800" dirty="0"/>
        </a:p>
      </dgm:t>
    </dgm:pt>
    <dgm:pt modelId="{1CC4FF39-CD3D-4DFD-BD6F-BFB39E94912F}" type="parTrans" cxnId="{8E27A2CB-9760-4B5E-A672-CD431352D3D4}">
      <dgm:prSet/>
      <dgm:spPr/>
      <dgm:t>
        <a:bodyPr/>
        <a:lstStyle/>
        <a:p>
          <a:endParaRPr lang="en-GB"/>
        </a:p>
      </dgm:t>
    </dgm:pt>
    <dgm:pt modelId="{D1CB2894-0052-4BA6-973C-F4E3FF495687}" type="sibTrans" cxnId="{8E27A2CB-9760-4B5E-A672-CD431352D3D4}">
      <dgm:prSet/>
      <dgm:spPr/>
      <dgm:t>
        <a:bodyPr/>
        <a:lstStyle/>
        <a:p>
          <a:endParaRPr lang="en-GB"/>
        </a:p>
      </dgm:t>
    </dgm:pt>
    <dgm:pt modelId="{86780FF0-1B8E-4C10-94A5-1D81C8F8862E}">
      <dgm:prSet phldrT="[Texto]" custT="1"/>
      <dgm:spPr/>
      <dgm:t>
        <a:bodyPr/>
        <a:lstStyle/>
        <a:p>
          <a:r>
            <a:rPr lang="pt-BR" sz="1800" dirty="0" err="1" smtClean="0"/>
            <a:t>Providing</a:t>
          </a:r>
          <a:r>
            <a:rPr lang="pt-BR" sz="1800" dirty="0" smtClean="0"/>
            <a:t> </a:t>
          </a:r>
          <a:r>
            <a:rPr lang="pt-BR" sz="1800" dirty="0" err="1" smtClean="0"/>
            <a:t>guidance</a:t>
          </a:r>
          <a:r>
            <a:rPr lang="pt-BR" sz="1800" dirty="0" smtClean="0"/>
            <a:t>, </a:t>
          </a:r>
          <a:r>
            <a:rPr lang="pt-BR" sz="1800" dirty="0" err="1" smtClean="0"/>
            <a:t>including</a:t>
          </a:r>
          <a:r>
            <a:rPr lang="pt-BR" sz="1800" dirty="0" smtClean="0"/>
            <a:t> </a:t>
          </a:r>
          <a:r>
            <a:rPr lang="pt-BR" sz="1800" dirty="0" err="1" smtClean="0"/>
            <a:t>on</a:t>
          </a:r>
          <a:r>
            <a:rPr lang="pt-BR" sz="1800" dirty="0" smtClean="0"/>
            <a:t> </a:t>
          </a:r>
          <a:r>
            <a:rPr lang="pt-BR" sz="1800" dirty="0" err="1" smtClean="0"/>
            <a:t>anti-corruption</a:t>
          </a:r>
          <a:endParaRPr lang="pt-BR" sz="1800" dirty="0"/>
        </a:p>
      </dgm:t>
    </dgm:pt>
    <dgm:pt modelId="{008841D7-38BF-433C-A3FB-767E492BA984}" type="parTrans" cxnId="{E17A2B0A-2D40-4DA5-BC89-F51216EEAD43}">
      <dgm:prSet/>
      <dgm:spPr/>
      <dgm:t>
        <a:bodyPr/>
        <a:lstStyle/>
        <a:p>
          <a:endParaRPr lang="en-GB"/>
        </a:p>
      </dgm:t>
    </dgm:pt>
    <dgm:pt modelId="{4CC4E7F7-7239-477D-A6AC-C28940B281CF}" type="sibTrans" cxnId="{E17A2B0A-2D40-4DA5-BC89-F51216EEAD43}">
      <dgm:prSet/>
      <dgm:spPr/>
      <dgm:t>
        <a:bodyPr/>
        <a:lstStyle/>
        <a:p>
          <a:endParaRPr lang="en-GB"/>
        </a:p>
      </dgm:t>
    </dgm:pt>
    <dgm:pt modelId="{8BE8FCFD-662F-491B-8CAB-3A46982FEA57}">
      <dgm:prSet phldrT="[Texto]" custT="1"/>
      <dgm:spPr/>
      <dgm:t>
        <a:bodyPr/>
        <a:lstStyle/>
        <a:p>
          <a:r>
            <a:rPr lang="pt-BR" sz="1800" dirty="0" err="1" smtClean="0"/>
            <a:t>Assessing</a:t>
          </a:r>
          <a:r>
            <a:rPr lang="pt-BR" sz="1800" dirty="0" smtClean="0"/>
            <a:t> IA, IC, </a:t>
          </a:r>
          <a:r>
            <a:rPr lang="pt-BR" sz="1800" dirty="0" err="1" smtClean="0"/>
            <a:t>oversight</a:t>
          </a:r>
          <a:r>
            <a:rPr lang="pt-BR" sz="1800" dirty="0" smtClean="0"/>
            <a:t> </a:t>
          </a:r>
          <a:r>
            <a:rPr lang="pt-BR" sz="1800" dirty="0" err="1" smtClean="0"/>
            <a:t>and</a:t>
          </a:r>
          <a:r>
            <a:rPr lang="pt-BR" sz="1800" dirty="0" smtClean="0"/>
            <a:t> RM</a:t>
          </a:r>
          <a:endParaRPr lang="pt-BR" sz="1800" dirty="0"/>
        </a:p>
      </dgm:t>
    </dgm:pt>
    <dgm:pt modelId="{CD2A02DE-8C71-464C-8ADA-1D771F6895A4}" type="parTrans" cxnId="{E3E2A3CB-2F7E-4064-84CF-4656C7776751}">
      <dgm:prSet/>
      <dgm:spPr/>
      <dgm:t>
        <a:bodyPr/>
        <a:lstStyle/>
        <a:p>
          <a:endParaRPr lang="en-GB"/>
        </a:p>
      </dgm:t>
    </dgm:pt>
    <dgm:pt modelId="{E7BCDD91-2049-4A11-B0AB-F05AAAA7E746}" type="sibTrans" cxnId="{E3E2A3CB-2F7E-4064-84CF-4656C7776751}">
      <dgm:prSet/>
      <dgm:spPr/>
      <dgm:t>
        <a:bodyPr/>
        <a:lstStyle/>
        <a:p>
          <a:endParaRPr lang="en-GB"/>
        </a:p>
      </dgm:t>
    </dgm:pt>
    <dgm:pt modelId="{AB9057AC-0AE0-4BA7-94C7-77C9B2F26846}" type="pres">
      <dgm:prSet presAssocID="{52B076C8-1C10-4293-8B87-364D76600F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7FD4BEA-DF69-4847-B564-BB4419EAC730}" type="pres">
      <dgm:prSet presAssocID="{BD422467-B150-4FC2-91B0-023EF79676D3}" presName="linNode" presStyleCnt="0"/>
      <dgm:spPr/>
    </dgm:pt>
    <dgm:pt modelId="{840FCBB7-499E-4924-83A4-5DDF3DD4A18A}" type="pres">
      <dgm:prSet presAssocID="{BD422467-B150-4FC2-91B0-023EF79676D3}" presName="parentText" presStyleLbl="node1" presStyleIdx="0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3322E5-92E5-4E48-A2FA-C52814A5B9C6}" type="pres">
      <dgm:prSet presAssocID="{BD422467-B150-4FC2-91B0-023EF79676D3}" presName="descendantText" presStyleLbl="alignAccFollowNode1" presStyleIdx="0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63AE75-BA46-4378-AA7C-7A9460115195}" type="pres">
      <dgm:prSet presAssocID="{661F48CE-2C5D-47E3-97D9-00AA7128EBA8}" presName="sp" presStyleCnt="0"/>
      <dgm:spPr/>
    </dgm:pt>
    <dgm:pt modelId="{F854C304-4418-4765-9E28-E074770F180D}" type="pres">
      <dgm:prSet presAssocID="{7A5150D5-4DF9-4747-9F4F-9ABCA9FEDA36}" presName="linNode" presStyleCnt="0"/>
      <dgm:spPr/>
    </dgm:pt>
    <dgm:pt modelId="{0157310C-C32C-47F5-BCAE-A5EF8ED7302B}" type="pres">
      <dgm:prSet presAssocID="{7A5150D5-4DF9-4747-9F4F-9ABCA9FEDA36}" presName="parentText" presStyleLbl="node1" presStyleIdx="1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FFF8C6-FD47-4510-B9C0-206C536994BC}" type="pres">
      <dgm:prSet presAssocID="{7A5150D5-4DF9-4747-9F4F-9ABCA9FEDA36}" presName="descendantText" presStyleLbl="alignAccFollowNode1" presStyleIdx="1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F55AB3-0864-4B26-9F46-2E950BFADFDB}" type="pres">
      <dgm:prSet presAssocID="{C844ADA3-330B-4DE1-8455-E9900B5E301C}" presName="sp" presStyleCnt="0"/>
      <dgm:spPr/>
    </dgm:pt>
    <dgm:pt modelId="{D14BE440-3712-4A9D-AA52-FDE7215848A7}" type="pres">
      <dgm:prSet presAssocID="{707AB826-7442-47D9-BA5F-A10C13FD215E}" presName="linNode" presStyleCnt="0"/>
      <dgm:spPr/>
    </dgm:pt>
    <dgm:pt modelId="{37C21472-8513-42CD-B333-2038AEA64AF2}" type="pres">
      <dgm:prSet presAssocID="{707AB826-7442-47D9-BA5F-A10C13FD215E}" presName="parentText" presStyleLbl="node1" presStyleIdx="2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9AB7F5-CCFA-4044-BC48-EB3528FE5280}" type="pres">
      <dgm:prSet presAssocID="{707AB826-7442-47D9-BA5F-A10C13FD215E}" presName="descendantText" presStyleLbl="alignAccFollowNode1" presStyleIdx="2" presStyleCnt="4" custScaleX="111377" custScaleY="119113" custLinFactNeighborX="-853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6A7F7E1B-511C-4137-BA24-780F3F6F858A}" type="pres">
      <dgm:prSet presAssocID="{52D67B18-22B3-4931-87CB-7EC3740DDFF4}" presName="sp" presStyleCnt="0"/>
      <dgm:spPr/>
    </dgm:pt>
    <dgm:pt modelId="{123CAEBC-FCD1-4105-889E-5863FC6DE648}" type="pres">
      <dgm:prSet presAssocID="{F6945D7E-686E-48AA-B564-A35FF9AAFF3E}" presName="linNode" presStyleCnt="0"/>
      <dgm:spPr/>
    </dgm:pt>
    <dgm:pt modelId="{3D4BFA81-F20D-4197-8443-756CA3F602A5}" type="pres">
      <dgm:prSet presAssocID="{F6945D7E-686E-48AA-B564-A35FF9AAFF3E}" presName="parentText" presStyleLbl="node1" presStyleIdx="3" presStyleCnt="4" custScaleX="69251" custLinFactNeighborX="-70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1C4F4C-AEE6-43A6-A576-066F3E6F7961}" type="pres">
      <dgm:prSet presAssocID="{F6945D7E-686E-48AA-B564-A35FF9AAFF3E}" presName="descendantText" presStyleLbl="alignAccFollowNode1" presStyleIdx="3" presStyleCnt="4" custScaleX="111377" custScaleY="119113" custLinFactNeighborX="-7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26BBDA-5BC4-4765-9303-B5AD2B7BC5A9}" srcId="{BD422467-B150-4FC2-91B0-023EF79676D3}" destId="{C0EBB09A-C241-4CE4-9EC8-9EF2F534A89A}" srcOrd="0" destOrd="0" parTransId="{352F27BA-3AA6-44FC-AF99-CC2D7DBDEAF3}" sibTransId="{5F9E12D8-36DB-41E1-8E72-9439F94D17FB}"/>
    <dgm:cxn modelId="{EE1D919F-74D9-477A-A2F8-606C6326D3B5}" type="presOf" srcId="{ED42C945-84F4-4B52-9B9B-162879FD0722}" destId="{89FFF8C6-FD47-4510-B9C0-206C536994BC}" srcOrd="0" destOrd="1" presId="urn:microsoft.com/office/officeart/2005/8/layout/vList5"/>
    <dgm:cxn modelId="{C07EDC65-9CFA-4A94-874C-E4940E30C52F}" type="presOf" srcId="{F6945D7E-686E-48AA-B564-A35FF9AAFF3E}" destId="{3D4BFA81-F20D-4197-8443-756CA3F602A5}" srcOrd="0" destOrd="0" presId="urn:microsoft.com/office/officeart/2005/8/layout/vList5"/>
    <dgm:cxn modelId="{E3E2A3CB-2F7E-4064-84CF-4656C7776751}" srcId="{F6945D7E-686E-48AA-B564-A35FF9AAFF3E}" destId="{8BE8FCFD-662F-491B-8CAB-3A46982FEA57}" srcOrd="2" destOrd="0" parTransId="{CD2A02DE-8C71-464C-8ADA-1D771F6895A4}" sibTransId="{E7BCDD91-2049-4A11-B0AB-F05AAAA7E746}"/>
    <dgm:cxn modelId="{E40F997E-A307-486F-99F1-BA73A61967E6}" type="presOf" srcId="{7A5150D5-4DF9-4747-9F4F-9ABCA9FEDA36}" destId="{0157310C-C32C-47F5-BCAE-A5EF8ED7302B}" srcOrd="0" destOrd="0" presId="urn:microsoft.com/office/officeart/2005/8/layout/vList5"/>
    <dgm:cxn modelId="{2FCEE73C-5AC9-455F-919D-78E28180FD8B}" type="presOf" srcId="{52B076C8-1C10-4293-8B87-364D76600F25}" destId="{AB9057AC-0AE0-4BA7-94C7-77C9B2F26846}" srcOrd="0" destOrd="0" presId="urn:microsoft.com/office/officeart/2005/8/layout/vList5"/>
    <dgm:cxn modelId="{56309D4F-6E10-4672-BC3F-80809A5B5357}" srcId="{52B076C8-1C10-4293-8B87-364D76600F25}" destId="{707AB826-7442-47D9-BA5F-A10C13FD215E}" srcOrd="2" destOrd="0" parTransId="{B66E93DC-5887-44EB-8567-E56DB169A291}" sibTransId="{52D67B18-22B3-4931-87CB-7EC3740DDFF4}"/>
    <dgm:cxn modelId="{F489ADB6-660A-472C-8192-2A7213C3C14B}" type="presOf" srcId="{707AB826-7442-47D9-BA5F-A10C13FD215E}" destId="{37C21472-8513-42CD-B333-2038AEA64AF2}" srcOrd="0" destOrd="0" presId="urn:microsoft.com/office/officeart/2005/8/layout/vList5"/>
    <dgm:cxn modelId="{D94927A5-8897-4834-ACFB-5946BFA73594}" type="presOf" srcId="{B09B9820-8350-41EF-9F15-A6CFBA5C6B3A}" destId="{7A9AB7F5-CCFA-4044-BC48-EB3528FE5280}" srcOrd="0" destOrd="0" presId="urn:microsoft.com/office/officeart/2005/8/layout/vList5"/>
    <dgm:cxn modelId="{F5C2EEA6-6DDF-448C-9BC2-3072CD9AEAFC}" type="presOf" srcId="{6F5003E7-442F-4BA3-B47F-B7256FEAF710}" destId="{89FFF8C6-FD47-4510-B9C0-206C536994BC}" srcOrd="0" destOrd="0" presId="urn:microsoft.com/office/officeart/2005/8/layout/vList5"/>
    <dgm:cxn modelId="{6E6BB415-0EDC-4C38-9A56-EBF5D07BBA38}" type="presOf" srcId="{86780FF0-1B8E-4C10-94A5-1D81C8F8862E}" destId="{431C4F4C-AEE6-43A6-A576-066F3E6F7961}" srcOrd="0" destOrd="1" presId="urn:microsoft.com/office/officeart/2005/8/layout/vList5"/>
    <dgm:cxn modelId="{7C3B14AF-8BC3-4228-8667-D5EB0D17510B}" srcId="{707AB826-7442-47D9-BA5F-A10C13FD215E}" destId="{B09B9820-8350-41EF-9F15-A6CFBA5C6B3A}" srcOrd="0" destOrd="0" parTransId="{634F65A4-CDF2-4DBA-97BA-AA5C9472FD95}" sibTransId="{952496CA-422F-43B8-9868-0702CC16239A}"/>
    <dgm:cxn modelId="{E17A2B0A-2D40-4DA5-BC89-F51216EEAD43}" srcId="{F6945D7E-686E-48AA-B564-A35FF9AAFF3E}" destId="{86780FF0-1B8E-4C10-94A5-1D81C8F8862E}" srcOrd="1" destOrd="0" parTransId="{008841D7-38BF-433C-A3FB-767E492BA984}" sibTransId="{4CC4E7F7-7239-477D-A6AC-C28940B281CF}"/>
    <dgm:cxn modelId="{A5A0DCCE-45B4-438E-9BE5-C88BA1191481}" type="presOf" srcId="{8BE8FCFD-662F-491B-8CAB-3A46982FEA57}" destId="{431C4F4C-AEE6-43A6-A576-066F3E6F7961}" srcOrd="0" destOrd="2" presId="urn:microsoft.com/office/officeart/2005/8/layout/vList5"/>
    <dgm:cxn modelId="{2C5FA3B1-7460-451F-B13B-CD84AEA6F0EB}" srcId="{52B076C8-1C10-4293-8B87-364D76600F25}" destId="{7A5150D5-4DF9-4747-9F4F-9ABCA9FEDA36}" srcOrd="1" destOrd="0" parTransId="{3B90C73A-6AD0-413F-97AC-EC8E21D867D1}" sibTransId="{C844ADA3-330B-4DE1-8455-E9900B5E301C}"/>
    <dgm:cxn modelId="{DCDC0C1B-DB49-4D23-9F15-0995B3FFF055}" type="presOf" srcId="{BD422467-B150-4FC2-91B0-023EF79676D3}" destId="{840FCBB7-499E-4924-83A4-5DDF3DD4A18A}" srcOrd="0" destOrd="0" presId="urn:microsoft.com/office/officeart/2005/8/layout/vList5"/>
    <dgm:cxn modelId="{39B17149-5E28-4B66-98DB-0A06B1F2E9B4}" srcId="{F6945D7E-686E-48AA-B564-A35FF9AAFF3E}" destId="{23BF8778-A292-47FB-B9A2-2A66E22E371B}" srcOrd="0" destOrd="0" parTransId="{5536FC05-3AD2-444C-A5B7-02353EF897AF}" sibTransId="{52FB86EA-A5ED-4D60-9C41-F26879D0EC63}"/>
    <dgm:cxn modelId="{2842B4F3-DAE8-4D46-BE16-B1CC7B43D844}" type="presOf" srcId="{78C57585-C745-4521-B380-03E0A5A5E0D4}" destId="{7A9AB7F5-CCFA-4044-BC48-EB3528FE5280}" srcOrd="0" destOrd="1" presId="urn:microsoft.com/office/officeart/2005/8/layout/vList5"/>
    <dgm:cxn modelId="{23B02370-FF4F-48A4-8D28-C0C6EBC578CC}" type="presOf" srcId="{23BF8778-A292-47FB-B9A2-2A66E22E371B}" destId="{431C4F4C-AEE6-43A6-A576-066F3E6F7961}" srcOrd="0" destOrd="0" presId="urn:microsoft.com/office/officeart/2005/8/layout/vList5"/>
    <dgm:cxn modelId="{0FA317CC-4C9C-48D5-8123-F83AED12B6F3}" srcId="{52B076C8-1C10-4293-8B87-364D76600F25}" destId="{BD422467-B150-4FC2-91B0-023EF79676D3}" srcOrd="0" destOrd="0" parTransId="{194895A6-989B-493D-B7CC-7185F8373A08}" sibTransId="{661F48CE-2C5D-47E3-97D9-00AA7128EBA8}"/>
    <dgm:cxn modelId="{8E27A2CB-9760-4B5E-A672-CD431352D3D4}" srcId="{707AB826-7442-47D9-BA5F-A10C13FD215E}" destId="{78C57585-C745-4521-B380-03E0A5A5E0D4}" srcOrd="1" destOrd="0" parTransId="{1CC4FF39-CD3D-4DFD-BD6F-BFB39E94912F}" sibTransId="{D1CB2894-0052-4BA6-973C-F4E3FF495687}"/>
    <dgm:cxn modelId="{4ECDBB3E-CB81-47F6-AC7C-1B4646BC8DEA}" srcId="{7A5150D5-4DF9-4747-9F4F-9ABCA9FEDA36}" destId="{ED42C945-84F4-4B52-9B9B-162879FD0722}" srcOrd="1" destOrd="0" parTransId="{0D696673-FF43-455C-B702-EA8C5833661C}" sibTransId="{DBEA8456-22FA-4B4D-9807-D2F6632F2785}"/>
    <dgm:cxn modelId="{2C0B96C7-F233-480E-AF14-3958E6C9C63D}" srcId="{52B076C8-1C10-4293-8B87-364D76600F25}" destId="{F6945D7E-686E-48AA-B564-A35FF9AAFF3E}" srcOrd="3" destOrd="0" parTransId="{45F1994F-3FBB-4B7F-8748-8DAE76358D65}" sibTransId="{80925111-0102-426D-A393-B384417474A0}"/>
    <dgm:cxn modelId="{AFDBC099-56F3-4D82-B8CD-6370DC124908}" type="presOf" srcId="{C0EBB09A-C241-4CE4-9EC8-9EF2F534A89A}" destId="{1C3322E5-92E5-4E48-A2FA-C52814A5B9C6}" srcOrd="0" destOrd="0" presId="urn:microsoft.com/office/officeart/2005/8/layout/vList5"/>
    <dgm:cxn modelId="{523AD936-EDE7-44C6-A947-7510CCBC3D70}" srcId="{7A5150D5-4DF9-4747-9F4F-9ABCA9FEDA36}" destId="{6F5003E7-442F-4BA3-B47F-B7256FEAF710}" srcOrd="0" destOrd="0" parTransId="{601EF2A9-4D0A-4DC2-9127-597FC49A9411}" sibTransId="{FBCDA2CB-07ED-446E-AB79-DB29A9E4F046}"/>
    <dgm:cxn modelId="{1E399973-095C-44C3-A2D8-0FD9361AE5F6}" type="presParOf" srcId="{AB9057AC-0AE0-4BA7-94C7-77C9B2F26846}" destId="{27FD4BEA-DF69-4847-B564-BB4419EAC730}" srcOrd="0" destOrd="0" presId="urn:microsoft.com/office/officeart/2005/8/layout/vList5"/>
    <dgm:cxn modelId="{F47D5699-FB35-44C9-A197-F624DC60D950}" type="presParOf" srcId="{27FD4BEA-DF69-4847-B564-BB4419EAC730}" destId="{840FCBB7-499E-4924-83A4-5DDF3DD4A18A}" srcOrd="0" destOrd="0" presId="urn:microsoft.com/office/officeart/2005/8/layout/vList5"/>
    <dgm:cxn modelId="{DD36C08F-3BDD-4127-B6CE-C26B2A7E8FEC}" type="presParOf" srcId="{27FD4BEA-DF69-4847-B564-BB4419EAC730}" destId="{1C3322E5-92E5-4E48-A2FA-C52814A5B9C6}" srcOrd="1" destOrd="0" presId="urn:microsoft.com/office/officeart/2005/8/layout/vList5"/>
    <dgm:cxn modelId="{17D9B83B-3CF6-4CE6-9726-8F77A40B8773}" type="presParOf" srcId="{AB9057AC-0AE0-4BA7-94C7-77C9B2F26846}" destId="{1263AE75-BA46-4378-AA7C-7A9460115195}" srcOrd="1" destOrd="0" presId="urn:microsoft.com/office/officeart/2005/8/layout/vList5"/>
    <dgm:cxn modelId="{4666BCE1-EE9A-4D24-B829-AC55A4C85443}" type="presParOf" srcId="{AB9057AC-0AE0-4BA7-94C7-77C9B2F26846}" destId="{F854C304-4418-4765-9E28-E074770F180D}" srcOrd="2" destOrd="0" presId="urn:microsoft.com/office/officeart/2005/8/layout/vList5"/>
    <dgm:cxn modelId="{94A4F8BC-F85D-46F1-B5A4-A049BAED6429}" type="presParOf" srcId="{F854C304-4418-4765-9E28-E074770F180D}" destId="{0157310C-C32C-47F5-BCAE-A5EF8ED7302B}" srcOrd="0" destOrd="0" presId="urn:microsoft.com/office/officeart/2005/8/layout/vList5"/>
    <dgm:cxn modelId="{A69FE0D6-CC81-4EAC-998D-2711C3769BA3}" type="presParOf" srcId="{F854C304-4418-4765-9E28-E074770F180D}" destId="{89FFF8C6-FD47-4510-B9C0-206C536994BC}" srcOrd="1" destOrd="0" presId="urn:microsoft.com/office/officeart/2005/8/layout/vList5"/>
    <dgm:cxn modelId="{5CF4729C-F4F7-4D0E-B157-C23C8AF9A9B6}" type="presParOf" srcId="{AB9057AC-0AE0-4BA7-94C7-77C9B2F26846}" destId="{17F55AB3-0864-4B26-9F46-2E950BFADFDB}" srcOrd="3" destOrd="0" presId="urn:microsoft.com/office/officeart/2005/8/layout/vList5"/>
    <dgm:cxn modelId="{E6E384CC-67DA-475C-8C14-CAD38E3E6734}" type="presParOf" srcId="{AB9057AC-0AE0-4BA7-94C7-77C9B2F26846}" destId="{D14BE440-3712-4A9D-AA52-FDE7215848A7}" srcOrd="4" destOrd="0" presId="urn:microsoft.com/office/officeart/2005/8/layout/vList5"/>
    <dgm:cxn modelId="{A17819CB-1987-406C-9F9A-8A1107BE2535}" type="presParOf" srcId="{D14BE440-3712-4A9D-AA52-FDE7215848A7}" destId="{37C21472-8513-42CD-B333-2038AEA64AF2}" srcOrd="0" destOrd="0" presId="urn:microsoft.com/office/officeart/2005/8/layout/vList5"/>
    <dgm:cxn modelId="{5BB71D76-6CD4-4FD7-88B4-4617D73A5468}" type="presParOf" srcId="{D14BE440-3712-4A9D-AA52-FDE7215848A7}" destId="{7A9AB7F5-CCFA-4044-BC48-EB3528FE5280}" srcOrd="1" destOrd="0" presId="urn:microsoft.com/office/officeart/2005/8/layout/vList5"/>
    <dgm:cxn modelId="{6BA8BDEE-74DE-411E-B038-C08AC7578CA8}" type="presParOf" srcId="{AB9057AC-0AE0-4BA7-94C7-77C9B2F26846}" destId="{6A7F7E1B-511C-4137-BA24-780F3F6F858A}" srcOrd="5" destOrd="0" presId="urn:microsoft.com/office/officeart/2005/8/layout/vList5"/>
    <dgm:cxn modelId="{EB10D803-C029-478C-A587-7D35BDEF94DC}" type="presParOf" srcId="{AB9057AC-0AE0-4BA7-94C7-77C9B2F26846}" destId="{123CAEBC-FCD1-4105-889E-5863FC6DE648}" srcOrd="6" destOrd="0" presId="urn:microsoft.com/office/officeart/2005/8/layout/vList5"/>
    <dgm:cxn modelId="{7A269B55-47C4-4A3F-9AB7-40CE84B6A23C}" type="presParOf" srcId="{123CAEBC-FCD1-4105-889E-5863FC6DE648}" destId="{3D4BFA81-F20D-4197-8443-756CA3F602A5}" srcOrd="0" destOrd="0" presId="urn:microsoft.com/office/officeart/2005/8/layout/vList5"/>
    <dgm:cxn modelId="{0928BDCC-41B0-4D99-B61D-8767044A0E17}" type="presParOf" srcId="{123CAEBC-FCD1-4105-889E-5863FC6DE648}" destId="{431C4F4C-AEE6-43A6-A576-066F3E6F79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322E5-92E5-4E48-A2FA-C52814A5B9C6}">
      <dsp:nvSpPr>
        <dsp:cNvPr id="0" name=""/>
        <dsp:cNvSpPr/>
      </dsp:nvSpPr>
      <dsp:spPr>
        <a:xfrm rot="5400000">
          <a:off x="4391396" y="-2382105"/>
          <a:ext cx="1038190" cy="585824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Government’s capacity to identify and address internal and external challenges correctly</a:t>
          </a:r>
          <a:endParaRPr lang="pt-BR" sz="1800" kern="1200" dirty="0"/>
        </a:p>
      </dsp:txBody>
      <dsp:txXfrm rot="-5400000">
        <a:off x="1981370" y="78601"/>
        <a:ext cx="5807562" cy="936830"/>
      </dsp:txXfrm>
    </dsp:sp>
    <dsp:sp modelId="{840FCBB7-499E-4924-83A4-5DDF3DD4A18A}">
      <dsp:nvSpPr>
        <dsp:cNvPr id="0" name=""/>
        <dsp:cNvSpPr/>
      </dsp:nvSpPr>
      <dsp:spPr>
        <a:xfrm>
          <a:off x="0" y="2265"/>
          <a:ext cx="2048898" cy="10895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Strategic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agility</a:t>
          </a:r>
          <a:endParaRPr lang="pt-BR" sz="2200" kern="1200" dirty="0"/>
        </a:p>
      </dsp:txBody>
      <dsp:txXfrm>
        <a:off x="53185" y="55450"/>
        <a:ext cx="1942528" cy="983131"/>
      </dsp:txXfrm>
    </dsp:sp>
    <dsp:sp modelId="{89FFF8C6-FD47-4510-B9C0-206C536994BC}">
      <dsp:nvSpPr>
        <dsp:cNvPr id="0" name=""/>
        <dsp:cNvSpPr/>
      </dsp:nvSpPr>
      <dsp:spPr>
        <a:xfrm rot="5400000">
          <a:off x="4391396" y="-1238128"/>
          <a:ext cx="1038190" cy="585824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Institutional robustness of the state, notably its structures and networks that enable the state to achieve coherence in strategy, policy and purpose, without inefficiencies, redundancies or overlaps</a:t>
          </a:r>
          <a:endParaRPr lang="pt-BR" sz="1800" kern="1200" dirty="0"/>
        </a:p>
      </dsp:txBody>
      <dsp:txXfrm rot="-5400000">
        <a:off x="1981370" y="1222578"/>
        <a:ext cx="5807562" cy="936830"/>
      </dsp:txXfrm>
    </dsp:sp>
    <dsp:sp modelId="{0157310C-C32C-47F5-BCAE-A5EF8ED7302B}">
      <dsp:nvSpPr>
        <dsp:cNvPr id="0" name=""/>
        <dsp:cNvSpPr/>
      </dsp:nvSpPr>
      <dsp:spPr>
        <a:xfrm>
          <a:off x="0" y="1146242"/>
          <a:ext cx="2048898" cy="10895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Strategic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capacity</a:t>
          </a:r>
          <a:endParaRPr lang="pt-BR" sz="2200" kern="1200" dirty="0"/>
        </a:p>
      </dsp:txBody>
      <dsp:txXfrm>
        <a:off x="53185" y="1199427"/>
        <a:ext cx="1942528" cy="983131"/>
      </dsp:txXfrm>
    </dsp:sp>
    <dsp:sp modelId="{7A9AB7F5-CCFA-4044-BC48-EB3528FE5280}">
      <dsp:nvSpPr>
        <dsp:cNvPr id="0" name=""/>
        <dsp:cNvSpPr/>
      </dsp:nvSpPr>
      <dsp:spPr>
        <a:xfrm rot="5400000">
          <a:off x="4362224" y="-94151"/>
          <a:ext cx="1038190" cy="5858242"/>
        </a:xfrm>
        <a:prstGeom prst="round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Ability and willingness of the state to show how its actions and decisions are consistent with clearly defined and agreed objectives, and to work outward with non-state actors</a:t>
          </a:r>
          <a:endParaRPr lang="pt-BR" sz="1800" kern="1200" dirty="0"/>
        </a:p>
      </dsp:txBody>
      <dsp:txXfrm rot="-5400000">
        <a:off x="2002878" y="2366555"/>
        <a:ext cx="5756882" cy="936830"/>
      </dsp:txXfrm>
    </dsp:sp>
    <dsp:sp modelId="{37C21472-8513-42CD-B333-2038AEA64AF2}">
      <dsp:nvSpPr>
        <dsp:cNvPr id="0" name=""/>
        <dsp:cNvSpPr/>
      </dsp:nvSpPr>
      <dsp:spPr>
        <a:xfrm>
          <a:off x="0" y="2290219"/>
          <a:ext cx="2048898" cy="10895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Open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endParaRPr lang="pt-BR" sz="2200" kern="1200" dirty="0"/>
        </a:p>
      </dsp:txBody>
      <dsp:txXfrm>
        <a:off x="53185" y="2343404"/>
        <a:ext cx="1942528" cy="983131"/>
      </dsp:txXfrm>
    </dsp:sp>
    <dsp:sp modelId="{431C4F4C-AEE6-43A6-A576-066F3E6F7961}">
      <dsp:nvSpPr>
        <dsp:cNvPr id="0" name=""/>
        <dsp:cNvSpPr/>
      </dsp:nvSpPr>
      <dsp:spPr>
        <a:xfrm rot="5400000">
          <a:off x="4391396" y="1049825"/>
          <a:ext cx="1038190" cy="585824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Systems and processes, or a machinery of government that the state can leverage to ensure economy, efficiency and effectiveness in its delivery of public outputs</a:t>
          </a:r>
          <a:endParaRPr lang="pt-BR" sz="1800" kern="1200" dirty="0"/>
        </a:p>
      </dsp:txBody>
      <dsp:txXfrm rot="-5400000">
        <a:off x="1981370" y="3510531"/>
        <a:ext cx="5807562" cy="936830"/>
      </dsp:txXfrm>
    </dsp:sp>
    <dsp:sp modelId="{3D4BFA81-F20D-4197-8443-756CA3F602A5}">
      <dsp:nvSpPr>
        <dsp:cNvPr id="0" name=""/>
        <dsp:cNvSpPr/>
      </dsp:nvSpPr>
      <dsp:spPr>
        <a:xfrm>
          <a:off x="0" y="3434195"/>
          <a:ext cx="2048898" cy="10895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Effective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processes</a:t>
          </a:r>
          <a:endParaRPr lang="pt-BR" sz="2200" kern="1200" dirty="0"/>
        </a:p>
      </dsp:txBody>
      <dsp:txXfrm>
        <a:off x="53185" y="3487380"/>
        <a:ext cx="1942528" cy="9831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322E5-92E5-4E48-A2FA-C52814A5B9C6}">
      <dsp:nvSpPr>
        <dsp:cNvPr id="0" name=""/>
        <dsp:cNvSpPr/>
      </dsp:nvSpPr>
      <dsp:spPr>
        <a:xfrm rot="5400000">
          <a:off x="4391396" y="-2382105"/>
          <a:ext cx="1038190" cy="585824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is at the heart of enabling </a:t>
          </a:r>
          <a:r>
            <a:rPr lang="en-US" sz="1800" kern="1200" dirty="0" err="1" smtClean="0"/>
            <a:t>programme</a:t>
          </a:r>
          <a:r>
            <a:rPr lang="en-US" sz="1800" kern="1200" dirty="0" smtClean="0"/>
            <a:t> and service delivery, along with good public financial management</a:t>
          </a:r>
          <a:endParaRPr lang="pt-BR" sz="1800" kern="1200" dirty="0"/>
        </a:p>
      </dsp:txBody>
      <dsp:txXfrm rot="-5400000">
        <a:off x="1981370" y="78601"/>
        <a:ext cx="5807562" cy="936830"/>
      </dsp:txXfrm>
    </dsp:sp>
    <dsp:sp modelId="{840FCBB7-499E-4924-83A4-5DDF3DD4A18A}">
      <dsp:nvSpPr>
        <dsp:cNvPr id="0" name=""/>
        <dsp:cNvSpPr/>
      </dsp:nvSpPr>
      <dsp:spPr>
        <a:xfrm>
          <a:off x="0" y="2265"/>
          <a:ext cx="2048898" cy="10895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Budgeting</a:t>
          </a:r>
          <a:endParaRPr lang="pt-BR" sz="2200" kern="1200" dirty="0"/>
        </a:p>
      </dsp:txBody>
      <dsp:txXfrm>
        <a:off x="53185" y="55450"/>
        <a:ext cx="1942528" cy="983131"/>
      </dsp:txXfrm>
    </dsp:sp>
    <dsp:sp modelId="{89FFF8C6-FD47-4510-B9C0-206C536994BC}">
      <dsp:nvSpPr>
        <dsp:cNvPr id="0" name=""/>
        <dsp:cNvSpPr/>
      </dsp:nvSpPr>
      <dsp:spPr>
        <a:xfrm rot="5400000">
          <a:off x="4391396" y="-1238128"/>
          <a:ext cx="1038190" cy="585824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delivers regulations that meet underlying public policy objectives and positively impacts the economy and society</a:t>
          </a:r>
          <a:endParaRPr lang="pt-BR" sz="1800" kern="1200" dirty="0"/>
        </a:p>
      </dsp:txBody>
      <dsp:txXfrm rot="-5400000">
        <a:off x="1981370" y="1222578"/>
        <a:ext cx="5807562" cy="936830"/>
      </dsp:txXfrm>
    </dsp:sp>
    <dsp:sp modelId="{0157310C-C32C-47F5-BCAE-A5EF8ED7302B}">
      <dsp:nvSpPr>
        <dsp:cNvPr id="0" name=""/>
        <dsp:cNvSpPr/>
      </dsp:nvSpPr>
      <dsp:spPr>
        <a:xfrm>
          <a:off x="0" y="1146242"/>
          <a:ext cx="2048898" cy="10895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Regulatory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policy</a:t>
          </a:r>
          <a:endParaRPr lang="pt-BR" sz="2200" kern="1200" dirty="0"/>
        </a:p>
      </dsp:txBody>
      <dsp:txXfrm>
        <a:off x="53185" y="1199427"/>
        <a:ext cx="1942528" cy="983131"/>
      </dsp:txXfrm>
    </dsp:sp>
    <dsp:sp modelId="{7A9AB7F5-CCFA-4044-BC48-EB3528FE5280}">
      <dsp:nvSpPr>
        <dsp:cNvPr id="0" name=""/>
        <dsp:cNvSpPr/>
      </dsp:nvSpPr>
      <dsp:spPr>
        <a:xfrm rot="5400000">
          <a:off x="4362224" y="-94151"/>
          <a:ext cx="1038190" cy="5858242"/>
        </a:xfrm>
        <a:prstGeom prst="round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are critical for ensuring coherence across government with respect to policies and </a:t>
          </a:r>
          <a:r>
            <a:rPr lang="en-US" sz="1800" kern="1200" dirty="0" err="1" smtClean="0"/>
            <a:t>programmes</a:t>
          </a:r>
          <a:r>
            <a:rPr lang="en-US" sz="1800" kern="1200" dirty="0" smtClean="0"/>
            <a:t>, and co-ordination among stakeholders in the execution of the policy process</a:t>
          </a:r>
          <a:endParaRPr lang="pt-BR" sz="1800" kern="1200" dirty="0"/>
        </a:p>
      </dsp:txBody>
      <dsp:txXfrm rot="-5400000">
        <a:off x="2002878" y="2366555"/>
        <a:ext cx="5756882" cy="936830"/>
      </dsp:txXfrm>
    </dsp:sp>
    <dsp:sp modelId="{37C21472-8513-42CD-B333-2038AEA64AF2}">
      <dsp:nvSpPr>
        <dsp:cNvPr id="0" name=""/>
        <dsp:cNvSpPr/>
      </dsp:nvSpPr>
      <dsp:spPr>
        <a:xfrm>
          <a:off x="0" y="2290219"/>
          <a:ext cx="2048898" cy="10895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Centre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of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(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CoG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)</a:t>
          </a:r>
          <a:endParaRPr lang="pt-BR" sz="2200" kern="1200" dirty="0"/>
        </a:p>
      </dsp:txBody>
      <dsp:txXfrm>
        <a:off x="53185" y="2343404"/>
        <a:ext cx="1942528" cy="983131"/>
      </dsp:txXfrm>
    </dsp:sp>
    <dsp:sp modelId="{431C4F4C-AEE6-43A6-A576-066F3E6F7961}">
      <dsp:nvSpPr>
        <dsp:cNvPr id="0" name=""/>
        <dsp:cNvSpPr/>
      </dsp:nvSpPr>
      <dsp:spPr>
        <a:xfrm rot="5400000">
          <a:off x="4391396" y="1049825"/>
          <a:ext cx="1038190" cy="585824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assure the effectiveness and efficiency of government operations, the reliability of financial reporting, and compliance with applicable laws, regulations and policies</a:t>
          </a:r>
          <a:endParaRPr lang="pt-BR" sz="1800" kern="1200" dirty="0"/>
        </a:p>
      </dsp:txBody>
      <dsp:txXfrm rot="-5400000">
        <a:off x="1981370" y="3510531"/>
        <a:ext cx="5807562" cy="936830"/>
      </dsp:txXfrm>
    </dsp:sp>
    <dsp:sp modelId="{3D4BFA81-F20D-4197-8443-756CA3F602A5}">
      <dsp:nvSpPr>
        <dsp:cNvPr id="0" name=""/>
        <dsp:cNvSpPr/>
      </dsp:nvSpPr>
      <dsp:spPr>
        <a:xfrm>
          <a:off x="0" y="3434195"/>
          <a:ext cx="2048898" cy="10895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Internal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control</a:t>
          </a:r>
          <a:endParaRPr lang="pt-BR" sz="2200" kern="1200" dirty="0"/>
        </a:p>
      </dsp:txBody>
      <dsp:txXfrm>
        <a:off x="53185" y="3487380"/>
        <a:ext cx="1942528" cy="9831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322E5-92E5-4E48-A2FA-C52814A5B9C6}">
      <dsp:nvSpPr>
        <dsp:cNvPr id="0" name=""/>
        <dsp:cNvSpPr/>
      </dsp:nvSpPr>
      <dsp:spPr>
        <a:xfrm rot="5400000">
          <a:off x="4391396" y="-2382105"/>
          <a:ext cx="1038190" cy="585824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OECD Draft </a:t>
          </a:r>
          <a:r>
            <a:rPr lang="pt-BR" sz="1800" i="1" kern="1200" dirty="0" err="1" smtClean="0"/>
            <a:t>Principles</a:t>
          </a:r>
          <a:r>
            <a:rPr lang="pt-BR" sz="1800" i="1" kern="1200" dirty="0" smtClean="0"/>
            <a:t> </a:t>
          </a:r>
          <a:r>
            <a:rPr lang="pt-BR" sz="1800" i="1" kern="1200" dirty="0" err="1" smtClean="0"/>
            <a:t>of</a:t>
          </a:r>
          <a:r>
            <a:rPr lang="pt-BR" sz="1800" i="1" kern="1200" dirty="0" smtClean="0"/>
            <a:t> </a:t>
          </a:r>
          <a:r>
            <a:rPr lang="pt-BR" sz="1800" i="1" kern="1200" dirty="0" err="1" smtClean="0"/>
            <a:t>Budgetary</a:t>
          </a:r>
          <a:r>
            <a:rPr lang="pt-BR" sz="1800" i="1" kern="1200" dirty="0" smtClean="0"/>
            <a:t> </a:t>
          </a:r>
          <a:r>
            <a:rPr lang="pt-BR" sz="1800" i="1" kern="1200" dirty="0" err="1" smtClean="0"/>
            <a:t>Governance</a:t>
          </a:r>
          <a:r>
            <a:rPr lang="pt-BR" sz="1800" i="1" kern="1200" dirty="0" smtClean="0"/>
            <a:t>  </a:t>
          </a:r>
          <a:r>
            <a:rPr lang="pt-BR" sz="1800" kern="1200" dirty="0" smtClean="0"/>
            <a:t>e.g. </a:t>
          </a:r>
          <a:r>
            <a:rPr lang="pt-BR" sz="1800" kern="1200" dirty="0" err="1" smtClean="0"/>
            <a:t>Alignment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with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strategic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priorities</a:t>
          </a:r>
          <a:r>
            <a:rPr lang="pt-BR" sz="1800" kern="1200" dirty="0" smtClean="0"/>
            <a:t>, </a:t>
          </a:r>
          <a:r>
            <a:rPr lang="pt-BR" sz="1800" kern="1200" dirty="0" err="1" smtClean="0"/>
            <a:t>transparency</a:t>
          </a:r>
          <a:r>
            <a:rPr lang="pt-BR" sz="1800" kern="1200" dirty="0" smtClean="0"/>
            <a:t>, </a:t>
          </a:r>
          <a:r>
            <a:rPr lang="pt-BR" sz="1800" kern="1200" dirty="0" err="1" smtClean="0"/>
            <a:t>effectiveness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of</a:t>
          </a:r>
          <a:r>
            <a:rPr lang="pt-BR" sz="1800" kern="1200" dirty="0" smtClean="0"/>
            <a:t> capital </a:t>
          </a:r>
          <a:r>
            <a:rPr lang="pt-BR" sz="1800" kern="1200" dirty="0" err="1" smtClean="0"/>
            <a:t>budgeting</a:t>
          </a:r>
          <a:endParaRPr lang="pt-BR" sz="1800" i="1" kern="1200" dirty="0"/>
        </a:p>
      </dsp:txBody>
      <dsp:txXfrm rot="-5400000">
        <a:off x="1981370" y="78601"/>
        <a:ext cx="5807562" cy="936830"/>
      </dsp:txXfrm>
    </dsp:sp>
    <dsp:sp modelId="{840FCBB7-499E-4924-83A4-5DDF3DD4A18A}">
      <dsp:nvSpPr>
        <dsp:cNvPr id="0" name=""/>
        <dsp:cNvSpPr/>
      </dsp:nvSpPr>
      <dsp:spPr>
        <a:xfrm>
          <a:off x="0" y="2265"/>
          <a:ext cx="2048898" cy="10895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Budgeting</a:t>
          </a:r>
          <a:endParaRPr lang="pt-BR" sz="2200" kern="1200" dirty="0"/>
        </a:p>
      </dsp:txBody>
      <dsp:txXfrm>
        <a:off x="53185" y="55450"/>
        <a:ext cx="1942528" cy="983131"/>
      </dsp:txXfrm>
    </dsp:sp>
    <dsp:sp modelId="{89FFF8C6-FD47-4510-B9C0-206C536994BC}">
      <dsp:nvSpPr>
        <dsp:cNvPr id="0" name=""/>
        <dsp:cNvSpPr/>
      </dsp:nvSpPr>
      <dsp:spPr>
        <a:xfrm rot="5400000">
          <a:off x="4391396" y="-1238128"/>
          <a:ext cx="1038190" cy="585824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OECD Council </a:t>
          </a:r>
          <a:r>
            <a:rPr lang="en-US" sz="1800" i="1" kern="1200" dirty="0" smtClean="0"/>
            <a:t>Recommendation on Regulatory Policy and Governance </a:t>
          </a:r>
          <a:r>
            <a:rPr lang="en-US" sz="1800" i="0" kern="1200" dirty="0" smtClean="0"/>
            <a:t>e.g. risk, oversight</a:t>
          </a:r>
          <a:endParaRPr lang="pt-BR" sz="1800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0" kern="1200" dirty="0" smtClean="0"/>
            <a:t>Issuing guidelines, performance auditing, regulatory management issues</a:t>
          </a:r>
          <a:endParaRPr lang="pt-BR" sz="1800" i="0" kern="1200" dirty="0"/>
        </a:p>
      </dsp:txBody>
      <dsp:txXfrm rot="-5400000">
        <a:off x="1981370" y="1222578"/>
        <a:ext cx="5807562" cy="936830"/>
      </dsp:txXfrm>
    </dsp:sp>
    <dsp:sp modelId="{0157310C-C32C-47F5-BCAE-A5EF8ED7302B}">
      <dsp:nvSpPr>
        <dsp:cNvPr id="0" name=""/>
        <dsp:cNvSpPr/>
      </dsp:nvSpPr>
      <dsp:spPr>
        <a:xfrm>
          <a:off x="0" y="1146242"/>
          <a:ext cx="2048898" cy="10895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Regulatory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policy</a:t>
          </a:r>
          <a:endParaRPr lang="pt-BR" sz="2200" kern="1200" dirty="0"/>
        </a:p>
      </dsp:txBody>
      <dsp:txXfrm>
        <a:off x="53185" y="1199427"/>
        <a:ext cx="1942528" cy="983131"/>
      </dsp:txXfrm>
    </dsp:sp>
    <dsp:sp modelId="{7A9AB7F5-CCFA-4044-BC48-EB3528FE5280}">
      <dsp:nvSpPr>
        <dsp:cNvPr id="0" name=""/>
        <dsp:cNvSpPr/>
      </dsp:nvSpPr>
      <dsp:spPr>
        <a:xfrm rot="5400000">
          <a:off x="4362224" y="-94151"/>
          <a:ext cx="1038190" cy="5858242"/>
        </a:xfrm>
        <a:prstGeom prst="round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Whole-of-government reports to support COG’s oversight and co-ordination functions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Assessing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institutions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at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the</a:t>
          </a:r>
          <a:r>
            <a:rPr lang="pt-BR" sz="1800" kern="1200" dirty="0" smtClean="0"/>
            <a:t> Centre</a:t>
          </a:r>
          <a:endParaRPr lang="pt-BR" sz="1800" kern="1200" dirty="0"/>
        </a:p>
      </dsp:txBody>
      <dsp:txXfrm rot="-5400000">
        <a:off x="2002878" y="2366555"/>
        <a:ext cx="5756882" cy="936830"/>
      </dsp:txXfrm>
    </dsp:sp>
    <dsp:sp modelId="{37C21472-8513-42CD-B333-2038AEA64AF2}">
      <dsp:nvSpPr>
        <dsp:cNvPr id="0" name=""/>
        <dsp:cNvSpPr/>
      </dsp:nvSpPr>
      <dsp:spPr>
        <a:xfrm>
          <a:off x="0" y="2290219"/>
          <a:ext cx="2048898" cy="10895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Centre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of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Government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(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CoG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)</a:t>
          </a:r>
          <a:endParaRPr lang="pt-BR" sz="2200" kern="1200" dirty="0"/>
        </a:p>
      </dsp:txBody>
      <dsp:txXfrm>
        <a:off x="53185" y="2343404"/>
        <a:ext cx="1942528" cy="983131"/>
      </dsp:txXfrm>
    </dsp:sp>
    <dsp:sp modelId="{431C4F4C-AEE6-43A6-A576-066F3E6F7961}">
      <dsp:nvSpPr>
        <dsp:cNvPr id="0" name=""/>
        <dsp:cNvSpPr/>
      </dsp:nvSpPr>
      <dsp:spPr>
        <a:xfrm rot="5400000">
          <a:off x="4391396" y="1049825"/>
          <a:ext cx="1038190" cy="585824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Collaboration</a:t>
          </a:r>
          <a:r>
            <a:rPr lang="pt-BR" sz="1800" kern="1200" dirty="0" smtClean="0"/>
            <a:t>/</a:t>
          </a:r>
          <a:r>
            <a:rPr lang="pt-BR" sz="1800" kern="1200" dirty="0" err="1" smtClean="0"/>
            <a:t>Co-ordination</a:t>
          </a:r>
          <a:r>
            <a:rPr lang="pt-BR" sz="1800" kern="1200" baseline="0" dirty="0" smtClean="0"/>
            <a:t> </a:t>
          </a:r>
          <a:r>
            <a:rPr lang="pt-BR" sz="1800" kern="1200" baseline="0" dirty="0" err="1" smtClean="0"/>
            <a:t>with</a:t>
          </a:r>
          <a:r>
            <a:rPr lang="pt-BR" sz="1800" kern="1200" baseline="0" dirty="0" smtClean="0"/>
            <a:t> IA &amp; IC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Providing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guidance</a:t>
          </a:r>
          <a:r>
            <a:rPr lang="pt-BR" sz="1800" kern="1200" dirty="0" smtClean="0"/>
            <a:t>, </a:t>
          </a:r>
          <a:r>
            <a:rPr lang="pt-BR" sz="1800" kern="1200" dirty="0" err="1" smtClean="0"/>
            <a:t>including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on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anti-corruption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Assessing</a:t>
          </a:r>
          <a:r>
            <a:rPr lang="pt-BR" sz="1800" kern="1200" dirty="0" smtClean="0"/>
            <a:t> IA, IC, </a:t>
          </a:r>
          <a:r>
            <a:rPr lang="pt-BR" sz="1800" kern="1200" dirty="0" err="1" smtClean="0"/>
            <a:t>oversight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and</a:t>
          </a:r>
          <a:r>
            <a:rPr lang="pt-BR" sz="1800" kern="1200" dirty="0" smtClean="0"/>
            <a:t> RM</a:t>
          </a:r>
          <a:endParaRPr lang="pt-BR" sz="1800" kern="1200" dirty="0"/>
        </a:p>
      </dsp:txBody>
      <dsp:txXfrm rot="-5400000">
        <a:off x="1981370" y="3510531"/>
        <a:ext cx="5807562" cy="936830"/>
      </dsp:txXfrm>
    </dsp:sp>
    <dsp:sp modelId="{3D4BFA81-F20D-4197-8443-756CA3F602A5}">
      <dsp:nvSpPr>
        <dsp:cNvPr id="0" name=""/>
        <dsp:cNvSpPr/>
      </dsp:nvSpPr>
      <dsp:spPr>
        <a:xfrm>
          <a:off x="0" y="3434195"/>
          <a:ext cx="2048898" cy="10895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Internal</a:t>
          </a:r>
          <a:r>
            <a:rPr lang="pt-BR" sz="2200" b="1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 </a:t>
          </a:r>
          <a:r>
            <a:rPr lang="pt-BR" sz="2200" b="1" i="0" u="none" strike="noStrike" kern="1200" baseline="0" dirty="0" err="1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control</a:t>
          </a:r>
          <a:endParaRPr lang="pt-BR" sz="2200" kern="1200" dirty="0"/>
        </a:p>
      </dsp:txBody>
      <dsp:txXfrm>
        <a:off x="53185" y="3487380"/>
        <a:ext cx="1942528" cy="9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4525B-F197-441D-AABE-4F0513A47173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CC4EB-5175-4AE0-84FE-706651AE9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564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27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729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818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78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199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042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901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87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283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161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63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27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78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CC4EB-5175-4AE0-84FE-706651AE93D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7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481869"/>
            <a:ext cx="63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438FE0-D194-4435-BE20-4C32090FFC02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2F8473-1AD0-4BB6-9EC1-E4C17A93157D}" type="datetimeFigureOut">
              <a:rPr lang="en-US" smtClean="0"/>
              <a:pPr>
                <a:defRPr/>
              </a:pPr>
              <a:t>28-May-2014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972D0-9410-423B-9853-9756E14A720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19600"/>
            <a:ext cx="6624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Section Header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438FE0-D194-4435-BE20-4C32090FFC02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81376ECF-A865-41CC-ACDE-43853285E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00200"/>
            <a:ext cx="821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fld id="{13438FE0-D194-4435-BE20-4C32090FFC02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81376ECF-A865-41CC-ACDE-43853285E3C9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4" cy="9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jpeg"/><Relationship Id="rId10" Type="http://schemas.openxmlformats.org/officeDocument/2006/relationships/image" Target="../media/image15.png"/><Relationship Id="rId4" Type="http://schemas.openxmlformats.org/officeDocument/2006/relationships/image" Target="../media/image9.jpe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1196752"/>
            <a:ext cx="6794500" cy="1823576"/>
          </a:xfrm>
        </p:spPr>
        <p:txBody>
          <a:bodyPr/>
          <a:lstStyle/>
          <a:p>
            <a:pPr algn="ctr"/>
            <a:r>
              <a:rPr lang="en-GB" sz="3600" dirty="0" smtClean="0"/>
              <a:t>OECD Study on good public governance:      the role of SAIs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5373216"/>
            <a:ext cx="6300000" cy="974626"/>
          </a:xfrm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</a:rPr>
              <a:t>Ishat </a:t>
            </a:r>
            <a:r>
              <a:rPr lang="en-GB" sz="2400" b="1" dirty="0" smtClean="0">
                <a:solidFill>
                  <a:schemeClr val="tx1"/>
                </a:solidFill>
              </a:rPr>
              <a:t>Reza</a:t>
            </a:r>
            <a:endParaRPr lang="en-GB" sz="2400" dirty="0">
              <a:solidFill>
                <a:schemeClr val="tx1"/>
              </a:solidFill>
            </a:endParaRPr>
          </a:p>
          <a:p>
            <a:r>
              <a:rPr lang="en-GB" sz="1400" dirty="0">
                <a:solidFill>
                  <a:schemeClr val="tx1"/>
                </a:solidFill>
              </a:rPr>
              <a:t>Portfolio Manager (Audit and Internal Control), OECD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4293096"/>
            <a:ext cx="7452128" cy="605294"/>
          </a:xfrm>
          <a:prstGeom prst="rect">
            <a:avLst/>
          </a:prstGeom>
        </p:spPr>
        <p:txBody>
          <a:bodyPr vert="horz" wrap="square" lIns="90000" rIns="90000">
            <a:spAutoFit/>
          </a:bodyPr>
          <a:lstStyle>
            <a:lvl1pPr marL="0" indent="0" algn="l" rtl="0" eaLnBrk="1" latinLnBrk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Font typeface="Arial" pitchFamily="34" charset="0"/>
              <a:buNone/>
              <a:defRPr kumimoji="0" sz="1800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Meeting of the INTOSAI Subcommittee on Internal Control Standards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27-28 May 2014, Vilnius, Lithuania</a:t>
            </a:r>
          </a:p>
        </p:txBody>
      </p:sp>
    </p:spTree>
    <p:extLst>
      <p:ext uri="{BB962C8B-B14F-4D97-AF65-F5344CB8AC3E}">
        <p14:creationId xmlns:p14="http://schemas.microsoft.com/office/powerpoint/2010/main" val="8944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567" y="348947"/>
            <a:ext cx="7416000" cy="1022400"/>
          </a:xfrm>
        </p:spPr>
        <p:txBody>
          <a:bodyPr/>
          <a:lstStyle/>
          <a:p>
            <a:r>
              <a:rPr lang="en-GB" dirty="0" smtClean="0"/>
              <a:t>Maturity of SAI analysis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471332" y="3623559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INSIGHT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 rot="16200000">
            <a:off x="4480447" y="-1520223"/>
            <a:ext cx="756084" cy="7773778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500695" y="2181999"/>
            <a:ext cx="2892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TRANSPARENCY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99524" y="363961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FORESIGHT</a:t>
            </a:r>
            <a:endParaRPr lang="en-GB" dirty="0">
              <a:solidFill>
                <a:schemeClr val="bg2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71600" y="5104486"/>
            <a:ext cx="7812100" cy="756084"/>
            <a:chOff x="3022848" y="5157192"/>
            <a:chExt cx="3317014" cy="756084"/>
          </a:xfrm>
        </p:grpSpPr>
        <p:sp>
          <p:nvSpPr>
            <p:cNvPr id="18" name="Down Arrow 17"/>
            <p:cNvSpPr/>
            <p:nvPr/>
          </p:nvSpPr>
          <p:spPr>
            <a:xfrm rot="16200000">
              <a:off x="4303313" y="3876727"/>
              <a:ext cx="756084" cy="3317014"/>
            </a:xfrm>
            <a:prstGeom prst="down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22121" y="5350567"/>
              <a:ext cx="1659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ACCOUNTABILITY</a:t>
              </a:r>
              <a:endParaRPr lang="en-GB" b="1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2802155" y="3356509"/>
            <a:ext cx="3059695" cy="11521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61850" y="3356509"/>
            <a:ext cx="1411581" cy="115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40826" y="3356509"/>
            <a:ext cx="1656952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29025" y="3356509"/>
            <a:ext cx="2088232" cy="115212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164" y="3775959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ASSURANCE 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34632" y="3674281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EFFECTIVENESS, </a:t>
            </a:r>
          </a:p>
          <a:p>
            <a:pPr algn="ctr"/>
            <a:r>
              <a:rPr lang="fr-FR" dirty="0">
                <a:solidFill>
                  <a:prstClr val="white"/>
                </a:solidFill>
              </a:rPr>
              <a:t>EFFICIENCY, ECONOMY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24484" y="3775959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6299"/>
                </a:solidFill>
              </a:rPr>
              <a:t>INSIGHT</a:t>
            </a:r>
            <a:endParaRPr lang="en-GB" dirty="0">
              <a:solidFill>
                <a:srgbClr val="006299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73431" y="377595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6299"/>
                </a:solidFill>
              </a:rPr>
              <a:t>FORESIGHT</a:t>
            </a:r>
            <a:endParaRPr lang="en-GB" dirty="0">
              <a:solidFill>
                <a:srgbClr val="0062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Evolving SAI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Moving </a:t>
            </a:r>
            <a:r>
              <a:rPr lang="en-GB" dirty="0"/>
              <a:t>beyond traditional </a:t>
            </a:r>
            <a:r>
              <a:rPr lang="en-GB" dirty="0" smtClean="0"/>
              <a:t>audits</a:t>
            </a:r>
          </a:p>
          <a:p>
            <a:r>
              <a:rPr lang="en-GB" dirty="0" smtClean="0"/>
              <a:t>Assessing </a:t>
            </a:r>
            <a:r>
              <a:rPr lang="en-GB" dirty="0"/>
              <a:t>the:</a:t>
            </a:r>
          </a:p>
          <a:p>
            <a:pPr lvl="1"/>
            <a:r>
              <a:rPr lang="en-GB" b="1" dirty="0" smtClean="0"/>
              <a:t>procedures </a:t>
            </a:r>
            <a:r>
              <a:rPr lang="en-GB" b="1" dirty="0"/>
              <a:t>and systems</a:t>
            </a:r>
            <a:r>
              <a:rPr lang="en-GB" dirty="0"/>
              <a:t> related to </a:t>
            </a:r>
            <a:r>
              <a:rPr lang="en-GB" dirty="0" smtClean="0"/>
              <a:t>the policy </a:t>
            </a:r>
            <a:r>
              <a:rPr lang="en-GB" dirty="0"/>
              <a:t>process </a:t>
            </a:r>
            <a:r>
              <a:rPr lang="en-GB" dirty="0" smtClean="0"/>
              <a:t> for </a:t>
            </a:r>
            <a:r>
              <a:rPr lang="en-GB" dirty="0"/>
              <a:t>accuracy, </a:t>
            </a:r>
            <a:r>
              <a:rPr lang="en-GB" dirty="0" smtClean="0"/>
              <a:t>quality, reliability</a:t>
            </a:r>
            <a:r>
              <a:rPr lang="en-GB" dirty="0"/>
              <a:t>, </a:t>
            </a:r>
            <a:r>
              <a:rPr lang="en-GB" dirty="0" smtClean="0"/>
              <a:t>integrity, effectiveness</a:t>
            </a:r>
            <a:r>
              <a:rPr lang="en-GB" dirty="0"/>
              <a:t>, efficiency and economy </a:t>
            </a:r>
            <a:r>
              <a:rPr lang="en-GB" dirty="0" smtClean="0"/>
              <a:t> </a:t>
            </a:r>
          </a:p>
          <a:p>
            <a:pPr lvl="1"/>
            <a:r>
              <a:rPr lang="en-GB" b="1" dirty="0" smtClean="0"/>
              <a:t>programmes </a:t>
            </a:r>
            <a:r>
              <a:rPr lang="en-GB" b="1" dirty="0"/>
              <a:t>and </a:t>
            </a:r>
            <a:r>
              <a:rPr lang="en-GB" b="1" dirty="0" smtClean="0"/>
              <a:t>policies </a:t>
            </a:r>
            <a:r>
              <a:rPr lang="en-GB" dirty="0" smtClean="0"/>
              <a:t>for effectiveness</a:t>
            </a:r>
            <a:r>
              <a:rPr lang="en-GB" dirty="0"/>
              <a:t>, efficiency and </a:t>
            </a:r>
            <a:r>
              <a:rPr lang="en-GB" dirty="0" smtClean="0"/>
              <a:t>economy</a:t>
            </a:r>
            <a:endParaRPr lang="en-GB" dirty="0"/>
          </a:p>
          <a:p>
            <a:pPr lvl="1"/>
            <a:r>
              <a:rPr lang="en-GB" b="1" dirty="0" smtClean="0"/>
              <a:t>actors</a:t>
            </a:r>
            <a:r>
              <a:rPr lang="en-GB" dirty="0" smtClean="0"/>
              <a:t> </a:t>
            </a:r>
            <a:r>
              <a:rPr lang="en-GB" dirty="0"/>
              <a:t>involved in the </a:t>
            </a:r>
            <a:r>
              <a:rPr lang="en-GB" dirty="0" smtClean="0"/>
              <a:t>systems</a:t>
            </a:r>
          </a:p>
          <a:p>
            <a:r>
              <a:rPr lang="fr-FR" dirty="0" err="1" smtClean="0"/>
              <a:t>Providing</a:t>
            </a:r>
            <a:r>
              <a:rPr lang="fr-FR" dirty="0" smtClean="0"/>
              <a:t> guidance and information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4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Areas of enhanced activity</a:t>
            </a:r>
            <a:endParaRPr lang="en-GB" dirty="0"/>
          </a:p>
        </p:txBody>
      </p:sp>
      <p:graphicFrame>
        <p:nvGraphicFramePr>
          <p:cNvPr id="4" name="Diagram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195372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76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Phase I </a:t>
            </a:r>
            <a:r>
              <a:rPr lang="en-GB" dirty="0"/>
              <a:t>– (June 2014)</a:t>
            </a:r>
          </a:p>
          <a:p>
            <a:pPr lvl="1"/>
            <a:r>
              <a:rPr lang="en-GB" dirty="0" smtClean="0"/>
              <a:t>Preliminary Version of the Analytical Framework</a:t>
            </a:r>
          </a:p>
          <a:p>
            <a:pPr lvl="1"/>
            <a:r>
              <a:rPr lang="en-GB" dirty="0" smtClean="0"/>
              <a:t>INTOSAI-ICS research papers &amp; survey data</a:t>
            </a:r>
          </a:p>
          <a:p>
            <a:r>
              <a:rPr lang="en-GB" dirty="0" smtClean="0"/>
              <a:t>Phase II (July 2014 – June 2014)</a:t>
            </a:r>
          </a:p>
          <a:p>
            <a:pPr lvl="1"/>
            <a:r>
              <a:rPr lang="en-GB" dirty="0" smtClean="0"/>
              <a:t>Implementing the analytical framework </a:t>
            </a:r>
          </a:p>
          <a:p>
            <a:pPr lvl="1"/>
            <a:r>
              <a:rPr lang="en-GB" dirty="0" smtClean="0"/>
              <a:t>Survey of peer SAIs and the Executive</a:t>
            </a:r>
          </a:p>
          <a:p>
            <a:pPr lvl="1"/>
            <a:r>
              <a:rPr lang="en-GB" dirty="0" smtClean="0"/>
              <a:t>Compiling good practices and case studies in the four areas of government activity, including in internal control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37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1224136"/>
          </a:xfrm>
        </p:spPr>
        <p:txBody>
          <a:bodyPr>
            <a:normAutofit/>
          </a:bodyPr>
          <a:lstStyle/>
          <a:p>
            <a:r>
              <a:rPr lang="en-GB" sz="2800" dirty="0" smtClean="0"/>
              <a:t>Let’s discuss sharing information, coordinating and mutually benefiting over the coming year</a:t>
            </a:r>
            <a:endParaRPr lang="en-GB" sz="2800" b="1" dirty="0"/>
          </a:p>
          <a:p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85567" y="348947"/>
            <a:ext cx="7416000" cy="1022400"/>
          </a:xfrm>
        </p:spPr>
        <p:txBody>
          <a:bodyPr/>
          <a:lstStyle/>
          <a:p>
            <a:r>
              <a:rPr lang="en-GB" dirty="0" smtClean="0"/>
              <a:t>Final word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99801" y="2924944"/>
            <a:ext cx="8424936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Georgia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eorgia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eorgia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eorgia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eorgia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i="1" dirty="0" err="1" smtClean="0"/>
              <a:t>Dankie</a:t>
            </a:r>
            <a:r>
              <a:rPr lang="en-GB" sz="2800" b="1" dirty="0" smtClean="0"/>
              <a:t> </a:t>
            </a:r>
            <a:r>
              <a:rPr lang="en-GB" sz="2800" b="1" dirty="0" err="1" smtClean="0">
                <a:solidFill>
                  <a:srgbClr val="FFFF00"/>
                </a:solidFill>
              </a:rPr>
              <a:t>Merci</a:t>
            </a:r>
            <a:r>
              <a:rPr lang="en-GB" sz="2800" b="1" dirty="0" smtClean="0"/>
              <a:t>  </a:t>
            </a:r>
            <a:r>
              <a:rPr lang="en-GB" sz="2800" b="1" i="1" dirty="0" smtClean="0"/>
              <a:t>Thank you </a:t>
            </a:r>
            <a:r>
              <a:rPr lang="en-GB" sz="2800" b="1" dirty="0" err="1" smtClean="0">
                <a:solidFill>
                  <a:srgbClr val="92D050"/>
                </a:solidFill>
              </a:rPr>
              <a:t>Danke</a:t>
            </a:r>
            <a:r>
              <a:rPr lang="en-GB" sz="2800" b="1" dirty="0">
                <a:solidFill>
                  <a:srgbClr val="92D050"/>
                </a:solidFill>
              </a:rPr>
              <a:t> </a:t>
            </a:r>
            <a:endParaRPr lang="en-GB" sz="2800" b="1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en-GB" sz="2800" b="1" dirty="0" err="1" smtClean="0">
                <a:solidFill>
                  <a:srgbClr val="FFFF00"/>
                </a:solidFill>
              </a:rPr>
              <a:t>ačiū</a:t>
            </a:r>
            <a:r>
              <a:rPr lang="en-GB" sz="2800" b="1" dirty="0" smtClean="0">
                <a:solidFill>
                  <a:srgbClr val="FFFF00"/>
                </a:solidFill>
              </a:rPr>
              <a:t> </a:t>
            </a:r>
            <a:r>
              <a:rPr lang="en-GB" sz="2800" b="1" i="1" dirty="0" smtClean="0"/>
              <a:t>dank u</a:t>
            </a:r>
            <a:r>
              <a:rPr lang="en-GB" sz="2800" b="1" dirty="0" smtClean="0"/>
              <a:t> </a:t>
            </a:r>
            <a:r>
              <a:rPr lang="as-IN" sz="2800" b="1" dirty="0" smtClean="0">
                <a:solidFill>
                  <a:srgbClr val="92D050"/>
                </a:solidFill>
              </a:rPr>
              <a:t>ধন্যবাদ</a:t>
            </a:r>
            <a:r>
              <a:rPr lang="en-GB" sz="2800" b="1" dirty="0" smtClean="0"/>
              <a:t> </a:t>
            </a:r>
            <a:r>
              <a:rPr lang="en-GB" sz="2800" b="1" i="1" dirty="0" err="1" smtClean="0"/>
              <a:t>Mulțumesc</a:t>
            </a:r>
            <a:r>
              <a:rPr lang="en-GB" sz="2800" b="1" dirty="0" smtClean="0"/>
              <a:t> </a:t>
            </a:r>
          </a:p>
          <a:p>
            <a:pPr marL="0" indent="0" algn="ctr">
              <a:buNone/>
            </a:pPr>
            <a:r>
              <a:rPr lang="en-GB" sz="2800" b="1" dirty="0" err="1" smtClean="0">
                <a:solidFill>
                  <a:srgbClr val="92D050"/>
                </a:solidFill>
              </a:rPr>
              <a:t>dziękuję</a:t>
            </a:r>
            <a:r>
              <a:rPr lang="en-GB" sz="2800" b="1" dirty="0" smtClean="0">
                <a:solidFill>
                  <a:srgbClr val="92D050"/>
                </a:solidFill>
              </a:rPr>
              <a:t> </a:t>
            </a:r>
            <a:r>
              <a:rPr lang="az-Cyrl-AZ" sz="2800" b="1" dirty="0" smtClean="0"/>
              <a:t>спасибо</a:t>
            </a:r>
            <a:r>
              <a:rPr lang="en-GB" sz="2800" b="1" dirty="0" smtClean="0"/>
              <a:t> </a:t>
            </a:r>
            <a:r>
              <a:rPr lang="en-GB" sz="2800" b="1" dirty="0" err="1" smtClean="0">
                <a:solidFill>
                  <a:srgbClr val="FFFF00"/>
                </a:solidFill>
              </a:rPr>
              <a:t>Takk</a:t>
            </a:r>
            <a:endParaRPr lang="en-GB" sz="2800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GB" sz="2800" b="1" dirty="0" smtClean="0"/>
          </a:p>
          <a:p>
            <a:pPr marL="0" indent="0" algn="ctr">
              <a:buFont typeface="Arial" pitchFamily="34" charset="0"/>
              <a:buNone/>
            </a:pPr>
            <a:r>
              <a:rPr lang="en-GB" sz="2800" dirty="0" smtClean="0"/>
              <a:t>ishat.reza@oecd.org</a:t>
            </a:r>
          </a:p>
          <a:p>
            <a:pPr marL="0" indent="0" algn="ctr">
              <a:buFont typeface="Arial" pitchFamily="34" charset="0"/>
              <a:buNone/>
            </a:pPr>
            <a:endParaRPr lang="en-GB" sz="2800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57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956496" cy="1022400"/>
          </a:xfrm>
        </p:spPr>
        <p:txBody>
          <a:bodyPr/>
          <a:lstStyle/>
          <a:p>
            <a:r>
              <a:rPr lang="en-GB" sz="2800" dirty="0" smtClean="0"/>
              <a:t>Introduction</a:t>
            </a:r>
            <a:endParaRPr lang="en-US" sz="27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28565" y="1484784"/>
            <a:ext cx="8218487" cy="452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Sponsored by Brazil’s </a:t>
            </a:r>
            <a:r>
              <a:rPr lang="en-GB" sz="2800" dirty="0" smtClean="0"/>
              <a:t>Tribunal </a:t>
            </a:r>
            <a:r>
              <a:rPr lang="en-GB" sz="2800" dirty="0"/>
              <a:t>de </a:t>
            </a:r>
            <a:r>
              <a:rPr lang="en-GB" sz="2800" dirty="0" err="1"/>
              <a:t>Contas</a:t>
            </a:r>
            <a:r>
              <a:rPr lang="en-GB" sz="2800" dirty="0"/>
              <a:t> da </a:t>
            </a:r>
            <a:r>
              <a:rPr lang="en-GB" sz="2800" dirty="0" err="1"/>
              <a:t>União</a:t>
            </a:r>
            <a:r>
              <a:rPr lang="en-GB" sz="2800" dirty="0"/>
              <a:t> (TCU</a:t>
            </a:r>
            <a:r>
              <a:rPr lang="en-GB" sz="2800" dirty="0" smtClean="0"/>
              <a:t>) </a:t>
            </a:r>
            <a:r>
              <a:rPr lang="en-US" sz="2800" dirty="0" smtClean="0"/>
              <a:t> 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Multi-year project (201</a:t>
            </a:r>
            <a:r>
              <a:rPr lang="en-GB" sz="2800" dirty="0" smtClean="0"/>
              <a:t>3</a:t>
            </a:r>
            <a:r>
              <a:rPr lang="en-US" sz="2800" dirty="0" smtClean="0"/>
              <a:t>-2016)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343208"/>
            <a:ext cx="422327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70937"/>
            <a:ext cx="1296144" cy="972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941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00201"/>
            <a:ext cx="8218800" cy="676672"/>
          </a:xfrm>
        </p:spPr>
        <p:txBody>
          <a:bodyPr/>
          <a:lstStyle/>
          <a:p>
            <a:r>
              <a:rPr lang="en-GB" dirty="0" smtClean="0"/>
              <a:t>12 peers on five continents</a:t>
            </a:r>
            <a:endParaRPr lang="en-GB" dirty="0"/>
          </a:p>
        </p:txBody>
      </p:sp>
      <p:grpSp>
        <p:nvGrpSpPr>
          <p:cNvPr id="56" name="Group 55"/>
          <p:cNvGrpSpPr/>
          <p:nvPr/>
        </p:nvGrpSpPr>
        <p:grpSpPr>
          <a:xfrm>
            <a:off x="391516" y="2396379"/>
            <a:ext cx="8350104" cy="3661144"/>
            <a:chOff x="396948" y="1598428"/>
            <a:chExt cx="8350104" cy="3661144"/>
          </a:xfrm>
        </p:grpSpPr>
        <p:sp>
          <p:nvSpPr>
            <p:cNvPr id="57" name="Retângulo de cantos arredondados 48"/>
            <p:cNvSpPr/>
            <p:nvPr/>
          </p:nvSpPr>
          <p:spPr>
            <a:xfrm>
              <a:off x="5004391" y="1598428"/>
              <a:ext cx="3742661" cy="366114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58" name="Retângulo de cantos arredondados 46"/>
            <p:cNvSpPr/>
            <p:nvPr/>
          </p:nvSpPr>
          <p:spPr>
            <a:xfrm>
              <a:off x="396948" y="1623237"/>
              <a:ext cx="3742661" cy="363633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pic>
          <p:nvPicPr>
            <p:cNvPr id="59" name="Picture 58" descr="D:\Users\paulors\Documents\Governança\africa do sul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6517" y="2112878"/>
              <a:ext cx="1285350" cy="663006"/>
            </a:xfrm>
            <a:prstGeom prst="rect">
              <a:avLst/>
            </a:prstGeom>
            <a:noFill/>
          </p:spPr>
        </p:pic>
        <p:pic>
          <p:nvPicPr>
            <p:cNvPr id="60" name="Picture 59" descr="C:\Users\Paulo\Pictures\Bandeira União Europeia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54434" y="4392438"/>
              <a:ext cx="1274180" cy="693026"/>
            </a:xfrm>
            <a:prstGeom prst="rect">
              <a:avLst/>
            </a:prstGeom>
            <a:noFill/>
          </p:spPr>
        </p:pic>
        <p:pic>
          <p:nvPicPr>
            <p:cNvPr id="61" name="Picture 60" descr="C:\Users\Paulo\Pictures\Bandeira França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85788" y="3256712"/>
              <a:ext cx="1266028" cy="654712"/>
            </a:xfrm>
            <a:prstGeom prst="rect">
              <a:avLst/>
            </a:prstGeom>
            <a:noFill/>
          </p:spPr>
        </p:pic>
        <p:pic>
          <p:nvPicPr>
            <p:cNvPr id="62" name="Picture 61" descr="D:\Users\paulors\Documents\Governança\p_Canada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461094" y="2079065"/>
              <a:ext cx="1231473" cy="676453"/>
            </a:xfrm>
            <a:prstGeom prst="rect">
              <a:avLst/>
            </a:prstGeom>
            <a:noFill/>
          </p:spPr>
        </p:pic>
        <p:pic>
          <p:nvPicPr>
            <p:cNvPr id="63" name="Picture 62" descr="D:\Users\paulors\Documents\Governança\Portugal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170079" y="4415424"/>
              <a:ext cx="1221219" cy="691303"/>
            </a:xfrm>
            <a:prstGeom prst="rect">
              <a:avLst/>
            </a:prstGeom>
            <a:noFill/>
          </p:spPr>
        </p:pic>
        <p:pic>
          <p:nvPicPr>
            <p:cNvPr id="64" name="Picture 63" descr="D:\Users\paulors\Documents\Governança\chile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78417" y="2104877"/>
              <a:ext cx="1274174" cy="659439"/>
            </a:xfrm>
            <a:prstGeom prst="rect">
              <a:avLst/>
            </a:prstGeom>
            <a:noFill/>
          </p:spPr>
        </p:pic>
        <p:pic>
          <p:nvPicPr>
            <p:cNvPr id="65" name="Picture 64" descr="D:\Users\paulors\Documents\Governança\coreia do sul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121239" y="2104683"/>
              <a:ext cx="1270866" cy="668859"/>
            </a:xfrm>
            <a:prstGeom prst="rect">
              <a:avLst/>
            </a:prstGeom>
            <a:noFill/>
          </p:spPr>
        </p:pic>
        <p:pic>
          <p:nvPicPr>
            <p:cNvPr id="66" name="Picture 65" descr="\\_sarq_prod\Unidades\semag\Projeto Governança TCU-OCDE\Apresentações\polonia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413004" y="4416335"/>
              <a:ext cx="1281139" cy="670544"/>
            </a:xfrm>
            <a:prstGeom prst="rect">
              <a:avLst/>
            </a:prstGeom>
            <a:noFill/>
          </p:spPr>
        </p:pic>
        <p:sp>
          <p:nvSpPr>
            <p:cNvPr id="67" name="CaixaDeTexto 37"/>
            <p:cNvSpPr txBox="1"/>
            <p:nvPr/>
          </p:nvSpPr>
          <p:spPr>
            <a:xfrm>
              <a:off x="2282052" y="4028852"/>
              <a:ext cx="16799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EU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68" name="CaixaDeTexto 39"/>
            <p:cNvSpPr txBox="1"/>
            <p:nvPr/>
          </p:nvSpPr>
          <p:spPr>
            <a:xfrm>
              <a:off x="5394925" y="1745769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Chile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69" name="CaixaDeTexto 40"/>
            <p:cNvSpPr txBox="1"/>
            <p:nvPr/>
          </p:nvSpPr>
          <p:spPr>
            <a:xfrm>
              <a:off x="7171637" y="4057193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Portugal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70" name="CaixaDeTexto 42"/>
            <p:cNvSpPr txBox="1"/>
            <p:nvPr/>
          </p:nvSpPr>
          <p:spPr>
            <a:xfrm>
              <a:off x="7007062" y="1745234"/>
              <a:ext cx="14920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Korea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71" name="CaixaDeTexto 43"/>
            <p:cNvSpPr txBox="1"/>
            <p:nvPr/>
          </p:nvSpPr>
          <p:spPr>
            <a:xfrm>
              <a:off x="5401358" y="2891718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France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72" name="CaixaDeTexto 44"/>
            <p:cNvSpPr txBox="1"/>
            <p:nvPr/>
          </p:nvSpPr>
          <p:spPr>
            <a:xfrm>
              <a:off x="5442286" y="4082051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Poland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pic>
          <p:nvPicPr>
            <p:cNvPr id="73" name="Picture 72" descr="\\_sarq_prod\Unidades\semag\Projeto Governança TCU-OCDE\Apresentações\Gogesg\eua.pn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708092" y="3234922"/>
              <a:ext cx="1260905" cy="665718"/>
            </a:xfrm>
            <a:prstGeom prst="rect">
              <a:avLst/>
            </a:prstGeom>
            <a:noFill/>
          </p:spPr>
        </p:pic>
        <p:pic>
          <p:nvPicPr>
            <p:cNvPr id="74" name="Picture 73" descr="\\_sarq_prod\Unidades\semag\Projeto Governança TCU-OCDE\Apresentações\india.jpg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2418172" y="3246481"/>
              <a:ext cx="1285320" cy="659219"/>
            </a:xfrm>
            <a:prstGeom prst="rect">
              <a:avLst/>
            </a:prstGeom>
            <a:noFill/>
          </p:spPr>
        </p:pic>
        <p:pic>
          <p:nvPicPr>
            <p:cNvPr id="75" name="Picture 74" descr="\\_sarq_prod\Unidades\semag\Projeto Governança TCU-OCDE\Apresentações\México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15965" y="4384165"/>
              <a:ext cx="1275906" cy="659219"/>
            </a:xfrm>
            <a:prstGeom prst="rect">
              <a:avLst/>
            </a:prstGeom>
            <a:noFill/>
          </p:spPr>
        </p:pic>
        <p:pic>
          <p:nvPicPr>
            <p:cNvPr id="76" name="Picture 75" descr="\\_sarq_prod\Unidades\semag\Projeto Governança TCU-OCDE\Apresentações\Holanda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7157022" y="3262091"/>
              <a:ext cx="1245325" cy="658897"/>
            </a:xfrm>
            <a:prstGeom prst="rect">
              <a:avLst/>
            </a:prstGeom>
            <a:noFill/>
          </p:spPr>
        </p:pic>
        <p:sp>
          <p:nvSpPr>
            <p:cNvPr id="77" name="CaixaDeTexto 72"/>
            <p:cNvSpPr txBox="1"/>
            <p:nvPr/>
          </p:nvSpPr>
          <p:spPr>
            <a:xfrm>
              <a:off x="6930960" y="2876581"/>
              <a:ext cx="17400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The </a:t>
              </a:r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Netherlands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78" name="CaixaDeTexto 38"/>
            <p:cNvSpPr txBox="1"/>
            <p:nvPr/>
          </p:nvSpPr>
          <p:spPr>
            <a:xfrm>
              <a:off x="2475929" y="1713872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Canada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79" name="CaixaDeTexto 41"/>
            <p:cNvSpPr txBox="1"/>
            <p:nvPr/>
          </p:nvSpPr>
          <p:spPr>
            <a:xfrm>
              <a:off x="696928" y="1713872"/>
              <a:ext cx="13701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South </a:t>
              </a:r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Africa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80" name="CaixaDeTexto 66"/>
            <p:cNvSpPr txBox="1"/>
            <p:nvPr/>
          </p:nvSpPr>
          <p:spPr>
            <a:xfrm>
              <a:off x="724690" y="2880612"/>
              <a:ext cx="116513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USA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81" name="CaixaDeTexto 68"/>
            <p:cNvSpPr txBox="1"/>
            <p:nvPr/>
          </p:nvSpPr>
          <p:spPr>
            <a:xfrm>
              <a:off x="2460611" y="2897182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India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82" name="CaixaDeTexto 70"/>
            <p:cNvSpPr txBox="1"/>
            <p:nvPr/>
          </p:nvSpPr>
          <p:spPr>
            <a:xfrm>
              <a:off x="763160" y="3985247"/>
              <a:ext cx="12587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Times New Roman" pitchFamily="18" charset="0"/>
                </a:defRPr>
              </a:lvl9pPr>
            </a:lstStyle>
            <a:p>
              <a:pPr algn="ctr"/>
              <a:r>
                <a:rPr lang="pt-BR" sz="1600" b="0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Mexico</a:t>
              </a:r>
              <a:endParaRPr lang="pt-BR" sz="1600" b="0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84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</p:spPr>
        <p:txBody>
          <a:bodyPr/>
          <a:lstStyle/>
          <a:p>
            <a:r>
              <a:rPr lang="en-US" dirty="0"/>
              <a:t>Participation </a:t>
            </a:r>
            <a:r>
              <a:rPr lang="en-US" dirty="0" smtClean="0"/>
              <a:t>of peer SAIs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851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8938647" cy="3741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3638" y="3750350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Compiling </a:t>
            </a:r>
            <a:r>
              <a:rPr lang="en-GB" sz="1400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good practices and case studies</a:t>
            </a:r>
            <a:endParaRPr lang="en-GB" sz="1400" u="sng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phases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7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and Objective of the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+mn-lt"/>
              </a:rPr>
              <a:t>To strengthen </a:t>
            </a:r>
            <a:r>
              <a:rPr lang="en-US" dirty="0">
                <a:latin typeface="+mn-lt"/>
              </a:rPr>
              <a:t>good governance and sound public management through </a:t>
            </a:r>
            <a:r>
              <a:rPr lang="en-US" dirty="0" smtClean="0">
                <a:latin typeface="+mn-lt"/>
              </a:rPr>
              <a:t>SAI audit </a:t>
            </a:r>
            <a:r>
              <a:rPr lang="en-US" dirty="0">
                <a:latin typeface="+mn-lt"/>
              </a:rPr>
              <a:t>and counselling </a:t>
            </a:r>
            <a:r>
              <a:rPr lang="en-US" dirty="0" smtClean="0">
                <a:latin typeface="+mn-lt"/>
              </a:rPr>
              <a:t>work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To facilitate dialogue </a:t>
            </a:r>
            <a:r>
              <a:rPr lang="en-US" dirty="0">
                <a:latin typeface="+mn-lt"/>
              </a:rPr>
              <a:t>within SAIs, and between SAIs and </a:t>
            </a:r>
            <a:r>
              <a:rPr lang="en-US" dirty="0" smtClean="0">
                <a:latin typeface="+mn-lt"/>
              </a:rPr>
              <a:t>the Executive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Common goal: working in the public interest</a:t>
            </a:r>
          </a:p>
          <a:p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      </a:t>
            </a:r>
            <a:r>
              <a:rPr lang="en-US" dirty="0" smtClean="0">
                <a:solidFill>
                  <a:srgbClr val="92D050"/>
                </a:solidFill>
                <a:latin typeface="+mn-lt"/>
              </a:rPr>
              <a:t>Better governance =      public trust</a:t>
            </a:r>
          </a:p>
          <a:p>
            <a:endParaRPr lang="en-GB" dirty="0"/>
          </a:p>
        </p:txBody>
      </p:sp>
      <p:sp>
        <p:nvSpPr>
          <p:cNvPr id="4" name="Down Arrow 3"/>
          <p:cNvSpPr/>
          <p:nvPr/>
        </p:nvSpPr>
        <p:spPr>
          <a:xfrm rot="10800000">
            <a:off x="4652281" y="5157194"/>
            <a:ext cx="360040" cy="576063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0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Governance</a:t>
            </a:r>
            <a:endParaRPr lang="en-GB" dirty="0"/>
          </a:p>
        </p:txBody>
      </p:sp>
      <p:pic>
        <p:nvPicPr>
          <p:cNvPr id="4" name="Imagem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79238" y="1600200"/>
            <a:ext cx="659663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 Governance in a Strategic and Open State</a:t>
            </a:r>
            <a:endParaRPr lang="en-GB" dirty="0"/>
          </a:p>
        </p:txBody>
      </p:sp>
      <p:graphicFrame>
        <p:nvGraphicFramePr>
          <p:cNvPr id="4" name="Diagram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284637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546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Areas of government activity</a:t>
            </a:r>
            <a:endParaRPr lang="en-GB" dirty="0"/>
          </a:p>
        </p:txBody>
      </p:sp>
      <p:graphicFrame>
        <p:nvGraphicFramePr>
          <p:cNvPr id="4" name="Diagrama 4"/>
          <p:cNvGraphicFramePr>
            <a:graphicFrameLocks noGrp="1"/>
          </p:cNvGraphicFramePr>
          <p:nvPr>
            <p:ph idx="1"/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007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lvl="1"/>
            <a:r>
              <a:rPr lang="en-GB" dirty="0" smtClean="0"/>
              <a:t>Financial audits</a:t>
            </a:r>
          </a:p>
          <a:p>
            <a:pPr lvl="1"/>
            <a:r>
              <a:rPr lang="en-GB" dirty="0" smtClean="0"/>
              <a:t>Compliance audits</a:t>
            </a:r>
          </a:p>
          <a:p>
            <a:pPr lvl="1"/>
            <a:r>
              <a:rPr lang="en-GB" dirty="0" smtClean="0"/>
              <a:t>Performance audits</a:t>
            </a:r>
          </a:p>
          <a:p>
            <a:pPr lvl="1"/>
            <a:r>
              <a:rPr lang="en-GB" dirty="0" smtClean="0"/>
              <a:t>Good practice guides</a:t>
            </a:r>
          </a:p>
          <a:p>
            <a:pPr lvl="1"/>
            <a:r>
              <a:rPr lang="en-GB" dirty="0" smtClean="0"/>
              <a:t>Counselling/advice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556792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How can SAI work evolve to have a greater impact on good governance?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0674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1186</TotalTime>
  <Words>629</Words>
  <Application>Microsoft Office PowerPoint</Application>
  <PresentationFormat>On-screen Show (4:3)</PresentationFormat>
  <Paragraphs>126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OECD_English_blue</vt:lpstr>
      <vt:lpstr>OECD Study on good public governance:      the role of SAIs</vt:lpstr>
      <vt:lpstr>Introduction</vt:lpstr>
      <vt:lpstr>Participation of peer SAIs</vt:lpstr>
      <vt:lpstr>Three phases</vt:lpstr>
      <vt:lpstr>Purpose and Objective of the Study</vt:lpstr>
      <vt:lpstr>Public Governance</vt:lpstr>
      <vt:lpstr>Good Governance in a Strategic and Open State</vt:lpstr>
      <vt:lpstr>Areas of government activity</vt:lpstr>
      <vt:lpstr>Main Question</vt:lpstr>
      <vt:lpstr>Maturity of SAI analysis</vt:lpstr>
      <vt:lpstr>Evolving SAI work</vt:lpstr>
      <vt:lpstr>Areas of enhanced activity</vt:lpstr>
      <vt:lpstr>Next steps</vt:lpstr>
      <vt:lpstr>Final word</vt:lpstr>
    </vt:vector>
  </TitlesOfParts>
  <Company>OECD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Whistleblower Frameworks</dc:title>
  <dc:creator>Jeremy McCrary</dc:creator>
  <cp:lastModifiedBy>REZA Ishat</cp:lastModifiedBy>
  <cp:revision>143</cp:revision>
  <dcterms:created xsi:type="dcterms:W3CDTF">2013-07-19T12:52:22Z</dcterms:created>
  <dcterms:modified xsi:type="dcterms:W3CDTF">2014-05-27T22:03:58Z</dcterms:modified>
</cp:coreProperties>
</file>