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9" r:id="rId3"/>
    <p:sldId id="257" r:id="rId4"/>
    <p:sldId id="265" r:id="rId5"/>
    <p:sldId id="262" r:id="rId6"/>
    <p:sldId id="260" r:id="rId7"/>
    <p:sldId id="261" r:id="rId8"/>
  </p:sldIdLst>
  <p:sldSz cx="9144000" cy="6858000" type="screen4x3"/>
  <p:notesSz cx="6858000" cy="9144000"/>
  <p:embeddedFontLst>
    <p:embeddedFont>
      <p:font typeface="Verdana" pitchFamily="34" charset="0"/>
      <p:regular r:id="rId11"/>
      <p:bold r:id="rId12"/>
      <p:italic r:id="rId13"/>
      <p:boldItalic r:id="rId14"/>
    </p:embeddedFont>
  </p:embeddedFontLst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va Bergstrand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08A1"/>
    <a:srgbClr val="CC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regneark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a-DK"/>
  <c:chart>
    <c:autoTitleDeleted val="1"/>
    <c:plotArea>
      <c:layout>
        <c:manualLayout>
          <c:layoutTarget val="inner"/>
          <c:xMode val="edge"/>
          <c:yMode val="edge"/>
          <c:x val="0.13650793650793677"/>
          <c:y val="0.19664268585131922"/>
          <c:w val="0.4"/>
          <c:h val="0.6043165467625895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651">
              <a:solidFill>
                <a:schemeClr val="tx1"/>
              </a:solidFill>
              <a:prstDash val="solid"/>
            </a:ln>
          </c:spPr>
          <c:dPt>
            <c:idx val="1"/>
            <c:spPr>
              <a:solidFill>
                <a:schemeClr val="accent2"/>
              </a:solidFill>
              <a:ln w="12651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chemeClr val="hlink"/>
              </a:solidFill>
              <a:ln w="12651">
                <a:solidFill>
                  <a:schemeClr val="tx1"/>
                </a:solidFill>
                <a:prstDash val="solid"/>
              </a:ln>
            </c:spPr>
          </c:dPt>
          <c:dLbls>
            <c:spPr>
              <a:noFill/>
              <a:ln w="25301">
                <a:noFill/>
              </a:ln>
            </c:spPr>
            <c:txPr>
              <a:bodyPr/>
              <a:lstStyle/>
              <a:p>
                <a:pPr>
                  <a:defRPr lang="sv-SE" sz="1793" b="1" i="0" u="none" strike="noStrike" baseline="0">
                    <a:solidFill>
                      <a:schemeClr val="tx1"/>
                    </a:solidFill>
                    <a:latin typeface="Verdana"/>
                    <a:ea typeface="Verdana"/>
                    <a:cs typeface="Verdana"/>
                  </a:defRPr>
                </a:pPr>
                <a:endParaRPr lang="da-DK"/>
              </a:p>
            </c:txPr>
            <c:showVal val="1"/>
            <c:showLeaderLines val="1"/>
          </c:dLbls>
          <c:cat>
            <c:strRef>
              <c:f>Sheet1!$B$1:$D$1</c:f>
              <c:strCache>
                <c:ptCount val="3"/>
                <c:pt idx="0">
                  <c:v>Approved</c:v>
                </c:pt>
                <c:pt idx="1">
                  <c:v>Drafted</c:v>
                </c:pt>
                <c:pt idx="2">
                  <c:v>Still to be devloped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10</c:v>
                </c:pt>
                <c:pt idx="1">
                  <c:v>20</c:v>
                </c:pt>
                <c:pt idx="2">
                  <c:v>10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chemeClr val="accent2"/>
            </a:solidFill>
            <a:ln w="12651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chemeClr val="accent1"/>
              </a:solidFill>
              <a:ln w="12651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chemeClr val="hlink"/>
              </a:solidFill>
              <a:ln w="12651">
                <a:solidFill>
                  <a:schemeClr val="tx1"/>
                </a:solidFill>
                <a:prstDash val="solid"/>
              </a:ln>
            </c:spPr>
          </c:dPt>
          <c:dLbls>
            <c:spPr>
              <a:noFill/>
              <a:ln w="25301">
                <a:noFill/>
              </a:ln>
            </c:spPr>
            <c:txPr>
              <a:bodyPr/>
              <a:lstStyle/>
              <a:p>
                <a:pPr>
                  <a:defRPr lang="sv-SE" sz="1793" b="1" i="0" u="none" strike="noStrike" baseline="0">
                    <a:solidFill>
                      <a:schemeClr val="tx1"/>
                    </a:solidFill>
                    <a:latin typeface="Verdana"/>
                    <a:ea typeface="Verdana"/>
                    <a:cs typeface="Verdana"/>
                  </a:defRPr>
                </a:pPr>
                <a:endParaRPr lang="da-DK"/>
              </a:p>
            </c:txPr>
            <c:showVal val="1"/>
            <c:showLeaderLines val="1"/>
          </c:dLbls>
          <c:cat>
            <c:strRef>
              <c:f>Sheet1!$B$1:$D$1</c:f>
              <c:strCache>
                <c:ptCount val="3"/>
                <c:pt idx="0">
                  <c:v>Approved</c:v>
                </c:pt>
                <c:pt idx="1">
                  <c:v>Drafted</c:v>
                </c:pt>
                <c:pt idx="2">
                  <c:v>Still to be devloped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</c:strCache>
            </c:strRef>
          </c:tx>
          <c:spPr>
            <a:solidFill>
              <a:schemeClr val="hlink"/>
            </a:solidFill>
            <a:ln w="12651">
              <a:solidFill>
                <a:schemeClr val="tx1"/>
              </a:solidFill>
              <a:prstDash val="solid"/>
            </a:ln>
          </c:spPr>
          <c:dPt>
            <c:idx val="0"/>
            <c:spPr>
              <a:solidFill>
                <a:schemeClr val="accent1"/>
              </a:solidFill>
              <a:ln w="12651">
                <a:solidFill>
                  <a:schemeClr val="tx1"/>
                </a:solidFill>
                <a:prstDash val="solid"/>
              </a:ln>
            </c:spPr>
          </c:dPt>
          <c:dPt>
            <c:idx val="1"/>
            <c:spPr>
              <a:solidFill>
                <a:schemeClr val="accent2"/>
              </a:solidFill>
              <a:ln w="12651">
                <a:solidFill>
                  <a:schemeClr val="tx1"/>
                </a:solidFill>
                <a:prstDash val="solid"/>
              </a:ln>
            </c:spPr>
          </c:dPt>
          <c:dLbls>
            <c:spPr>
              <a:noFill/>
              <a:ln w="25301">
                <a:noFill/>
              </a:ln>
            </c:spPr>
            <c:txPr>
              <a:bodyPr/>
              <a:lstStyle/>
              <a:p>
                <a:pPr>
                  <a:defRPr lang="sv-SE" sz="1793" b="1" i="0" u="none" strike="noStrike" baseline="0">
                    <a:solidFill>
                      <a:schemeClr val="tx1"/>
                    </a:solidFill>
                    <a:latin typeface="Verdana"/>
                    <a:ea typeface="Verdana"/>
                    <a:cs typeface="Verdana"/>
                  </a:defRPr>
                </a:pPr>
                <a:endParaRPr lang="da-DK"/>
              </a:p>
            </c:txPr>
            <c:showVal val="1"/>
            <c:showLeaderLines val="1"/>
          </c:dLbls>
          <c:cat>
            <c:strRef>
              <c:f>Sheet1!$B$1:$D$1</c:f>
              <c:strCache>
                <c:ptCount val="3"/>
                <c:pt idx="0">
                  <c:v>Approved</c:v>
                </c:pt>
                <c:pt idx="1">
                  <c:v>Drafted</c:v>
                </c:pt>
                <c:pt idx="2">
                  <c:v>Still to be devloped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firstSliceAng val="0"/>
      </c:pieChart>
      <c:spPr>
        <a:noFill/>
        <a:ln w="12651">
          <a:solidFill>
            <a:schemeClr val="tx1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7460317460317654"/>
          <c:y val="0.19394391923580098"/>
          <c:w val="0.31904761904761947"/>
          <c:h val="0.49372670500826943"/>
        </c:manualLayout>
      </c:layout>
      <c:spPr>
        <a:noFill/>
        <a:ln w="3163">
          <a:solidFill>
            <a:schemeClr val="tx1"/>
          </a:solidFill>
          <a:prstDash val="solid"/>
        </a:ln>
      </c:spPr>
      <c:txPr>
        <a:bodyPr/>
        <a:lstStyle/>
        <a:p>
          <a:pPr>
            <a:defRPr lang="sv-SE" sz="1649" b="1" i="0" u="none" strike="noStrike" baseline="0">
              <a:solidFill>
                <a:schemeClr val="tx1"/>
              </a:solidFill>
              <a:latin typeface="Verdana"/>
              <a:ea typeface="Verdana"/>
              <a:cs typeface="Verdana"/>
            </a:defRPr>
          </a:pPr>
          <a:endParaRPr lang="da-DK"/>
        </a:p>
      </c:txPr>
    </c:legend>
    <c:plotVisOnly val="1"/>
    <c:dispBlanksAs val="zero"/>
  </c:chart>
  <c:spPr>
    <a:noFill/>
    <a:ln>
      <a:noFill/>
    </a:ln>
  </c:spPr>
  <c:txPr>
    <a:bodyPr/>
    <a:lstStyle/>
    <a:p>
      <a:pPr>
        <a:defRPr sz="1793" b="1" i="0" u="none" strike="noStrike" baseline="0">
          <a:solidFill>
            <a:schemeClr val="tx1"/>
          </a:solidFill>
          <a:latin typeface="Verdana"/>
          <a:ea typeface="Verdana"/>
          <a:cs typeface="Verdana"/>
        </a:defRPr>
      </a:pPr>
      <a:endParaRPr lang="da-DK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62A2A8-6775-4A07-A622-07AE1398B78B}" type="slidenum">
              <a:rPr lang="en-GB"/>
              <a:pPr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CCD41F5-E9CB-4C67-A96D-3066B0B5A753}" type="slidenum">
              <a:rPr lang="sv-SE"/>
              <a:pPr/>
              <a:t>‹nr.›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141810-B432-4488-B1B9-A2BFCA23742E}" type="slidenum">
              <a:rPr lang="sv-SE"/>
              <a:pPr/>
              <a:t>1</a:t>
            </a:fld>
            <a:endParaRPr lang="sv-SE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82C992-A3B1-45BC-A845-C882071AC172}" type="slidenum">
              <a:rPr lang="sv-SE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AB7F82-5F73-446F-B74D-B654C69ADE49}" type="slidenum">
              <a:rPr lang="sv-SE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858000" y="549275"/>
            <a:ext cx="1962150" cy="51308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71550" y="549275"/>
            <a:ext cx="5734050" cy="51308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57A0EC4-4262-456C-94FB-85419567079B}" type="slidenum">
              <a:rPr lang="sv-SE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CF50EE-3BC9-4CCA-A09C-A74A16CCF0DF}" type="slidenum">
              <a:rPr lang="sv-SE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D177A55-A601-4831-9C08-D75A53D43ED0}" type="slidenum">
              <a:rPr lang="sv-SE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71550" y="1628775"/>
            <a:ext cx="3848100" cy="4051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72050" y="1628775"/>
            <a:ext cx="3848100" cy="4051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FE1058-5388-4018-ADD2-6FB50ED5CCE2}" type="slidenum">
              <a:rPr lang="sv-SE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08424F4-E77F-4C56-8DB0-DCF677C68B8C}" type="slidenum">
              <a:rPr lang="sv-SE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68546E2-6E57-42DF-9492-1482E23636B4}" type="slidenum">
              <a:rPr lang="sv-SE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45DD82D-3722-4DC8-94EF-0DF737F3C7FD}" type="slidenum">
              <a:rPr lang="sv-SE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6295FF-FBA2-4540-AA40-0A950345A9E0}" type="slidenum">
              <a:rPr lang="sv-SE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6805A37-4CFB-45C5-A19D-CD225DFC7F50}" type="slidenum">
              <a:rPr lang="sv-SE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971550" y="549275"/>
            <a:ext cx="7848600" cy="97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628775"/>
            <a:ext cx="7848600" cy="405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3" cstate="print"/>
          <a:srcRect r="43633" b="38892"/>
          <a:stretch>
            <a:fillRect/>
          </a:stretch>
        </p:blipFill>
        <p:spPr bwMode="auto">
          <a:xfrm>
            <a:off x="1123950" y="6053138"/>
            <a:ext cx="582613" cy="619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1040" name="Line 16"/>
          <p:cNvSpPr>
            <a:spLocks noChangeShapeType="1"/>
          </p:cNvSpPr>
          <p:nvPr/>
        </p:nvSpPr>
        <p:spPr bwMode="auto">
          <a:xfrm>
            <a:off x="911225" y="6015038"/>
            <a:ext cx="7894638" cy="12700"/>
          </a:xfrm>
          <a:prstGeom prst="line">
            <a:avLst/>
          </a:prstGeom>
          <a:noFill/>
          <a:ln w="15875">
            <a:solidFill>
              <a:srgbClr val="0A08A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v-SE"/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1766888" y="6296025"/>
            <a:ext cx="5408612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GB" sz="1200">
                <a:solidFill>
                  <a:srgbClr val="0A08A1"/>
                </a:solidFill>
                <a:latin typeface="Verdana" pitchFamily="34" charset="0"/>
              </a:rPr>
              <a:t>Financial Audit Guidelines Subcommittee</a:t>
            </a: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1613" y="6367463"/>
            <a:ext cx="10191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00">
                <a:latin typeface="+mn-lt"/>
              </a:defRPr>
            </a:lvl1pPr>
          </a:lstStyle>
          <a:p>
            <a:fld id="{9825085F-B2B5-4204-BE18-CDDDD0B03001}" type="slidenum">
              <a:rPr lang="sv-SE"/>
              <a:pPr/>
              <a:t>‹nr.›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lnSpc>
          <a:spcPct val="115000"/>
        </a:lnSpc>
        <a:spcBef>
          <a:spcPct val="25000"/>
        </a:spcBef>
        <a:spcAft>
          <a:spcPct val="0"/>
        </a:spcAft>
        <a:buClr>
          <a:srgbClr val="0A08A1"/>
        </a:buClr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A08A1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A08A1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A08A1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4pPr>
      <a:lvl5pPr marL="2055813" indent="-227013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3013" indent="-227013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0213" indent="-227013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7413" indent="-227013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4613" indent="-227013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/>
          <p:cNvSpPr>
            <a:spLocks noGrp="1" noChangeAspect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 smtClean="0"/>
              <a:t>Financial Audit Guidelines   Subcommittee </a:t>
            </a:r>
            <a:br>
              <a:rPr lang="en-GB" dirty="0" smtClean="0"/>
            </a:br>
            <a:r>
              <a:rPr lang="en-GB" dirty="0" smtClean="0"/>
              <a:t>(FAS)</a:t>
            </a:r>
            <a:endParaRPr lang="en-GB" dirty="0"/>
          </a:p>
        </p:txBody>
      </p:sp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Achievement Report </a:t>
            </a:r>
          </a:p>
          <a:p>
            <a:r>
              <a:rPr lang="en-US" dirty="0" smtClean="0"/>
              <a:t>PSC Steering Committee meeting</a:t>
            </a:r>
          </a:p>
          <a:p>
            <a:r>
              <a:rPr lang="en-US" dirty="0" smtClean="0"/>
              <a:t>October 2008, Beijing</a:t>
            </a:r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BF77-D4F2-47BF-AAFA-3483448DDB2C}" type="slidenum">
              <a:rPr lang="sv-SE"/>
              <a:pPr/>
              <a:t>1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 in figures (Oct-08)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 ISSAIs have been endorsed by INCOSAI.</a:t>
            </a:r>
            <a:endParaRPr lang="sv-SE" sz="1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 ISSAIs are currently in a draft format and will be exposed in the coming months.</a:t>
            </a:r>
            <a:endParaRPr lang="sv-SE" sz="1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 ISSAIs remain to be drafted.</a:t>
            </a:r>
            <a:endParaRPr lang="sv-SE" sz="1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79 SAIs have volunteered the use of their very best and most experienced financial audit experts. </a:t>
            </a:r>
            <a:endParaRPr lang="sv-SE" sz="1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27 SAIs have commented on the financial audit related ISSAIs at some stage of development.</a:t>
            </a:r>
            <a:endParaRPr lang="sv-SE" sz="1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57 experts have participated in the development of Practice Notes as experts or back-office experts.</a:t>
            </a:r>
            <a:endParaRPr lang="sv-SE" sz="1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25 INTOSAI experts have contributed to the work of International Auditing and Assurance Standards Board (IAASB) task forces as experts or back-office experts. </a:t>
            </a:r>
            <a:endParaRPr lang="sv-SE" sz="1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97 experts have participated in </a:t>
            </a:r>
            <a:r>
              <a:rPr lang="en-US" sz="1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Reference </a:t>
            </a:r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Panel meetings. </a:t>
            </a:r>
            <a:endParaRPr lang="sv-SE" sz="1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F50EE-3BC9-4CCA-A09C-A74A16CCF0DF}" type="slidenum">
              <a:rPr lang="sv-SE" smtClean="0"/>
              <a:pPr/>
              <a:t>2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Current Status in the Development of ISSAI 1000-2999</a:t>
            </a:r>
            <a:endParaRPr lang="en-US" sz="32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F50EE-3BC9-4CCA-A09C-A74A16CCF0DF}" type="slidenum">
              <a:rPr lang="sv-SE" smtClean="0"/>
              <a:pPr/>
              <a:t>3</a:t>
            </a:fld>
            <a:endParaRPr lang="sv-SE"/>
          </a:p>
        </p:txBody>
      </p:sp>
      <p:graphicFrame>
        <p:nvGraphicFramePr>
          <p:cNvPr id="6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1785918" y="1571612"/>
          <a:ext cx="6072206" cy="4051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25C6D-AB67-4C3A-AD4E-D2108E255067}" type="slidenum">
              <a:rPr lang="sv-SE" smtClean="0"/>
              <a:pPr/>
              <a:t>4</a:t>
            </a:fld>
            <a:endParaRPr lang="sv-SE"/>
          </a:p>
        </p:txBody>
      </p:sp>
      <p:graphicFrame>
        <p:nvGraphicFramePr>
          <p:cNvPr id="3" name="Group 325"/>
          <p:cNvGraphicFramePr>
            <a:graphicFrameLocks noGrp="1"/>
          </p:cNvGraphicFramePr>
          <p:nvPr/>
        </p:nvGraphicFramePr>
        <p:xfrm>
          <a:off x="714348" y="857232"/>
          <a:ext cx="7429552" cy="4606290"/>
        </p:xfrm>
        <a:graphic>
          <a:graphicData uri="http://schemas.openxmlformats.org/drawingml/2006/table">
            <a:tbl>
              <a:tblPr/>
              <a:tblGrid>
                <a:gridCol w="2426331"/>
                <a:gridCol w="2469567"/>
                <a:gridCol w="1502939"/>
                <a:gridCol w="1030715"/>
              </a:tblGrid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Practice Notes</a:t>
                      </a:r>
                      <a:endParaRPr kumimoji="0" lang="en-US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Experts</a:t>
                      </a:r>
                      <a:endParaRPr kumimoji="0" lang="en-US" sz="18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Time and Location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Status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SET 2:</a:t>
                      </a:r>
                      <a:endParaRPr kumimoji="0" lang="en-US" sz="1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ISA 500,  ISA 560, ISA 570, ISA 580 </a:t>
                      </a:r>
                      <a:endParaRPr kumimoji="0" lang="en-US" sz="18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Edward Fennessy, ECA</a:t>
                      </a:r>
                      <a:endParaRPr kumimoji="0" lang="en-US" sz="1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Russel Frith, Scotland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Ines Metsalu, Estonia</a:t>
                      </a: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endParaRPr kumimoji="0" lang="en-US" sz="1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June 9- 11 Stockholm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</a:rPr>
                        <a:t>First draft completed, FAS approval for Exposure October,17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SET 3:</a:t>
                      </a:r>
                      <a:endParaRPr kumimoji="0" lang="en-US" sz="1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US" sz="1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ISA 200, ISA 210, ISA 240, ISA 250 </a:t>
                      </a:r>
                      <a:endParaRPr kumimoji="0" lang="en-US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Jan van Schalkwyk, South Africa, </a:t>
                      </a:r>
                      <a:endParaRPr kumimoji="0" lang="en-US" sz="1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Jonas Hällström, Sweden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Kelly Ånerud, Norway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August  11-15,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Stockholm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</a:rPr>
                        <a:t>First draft completed, FAS approval for Exposure October, 17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SET 4</a:t>
                      </a: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:</a:t>
                      </a:r>
                      <a:endParaRPr kumimoji="0" lang="en-US" sz="1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ISA 600, ISA 610 </a:t>
                      </a:r>
                      <a:endParaRPr kumimoji="0" lang="en-US" sz="18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0" algn="l"/>
                        </a:tabLst>
                      </a:pPr>
                      <a:r>
                        <a:rPr kumimoji="0" lang="en-US" sz="10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Tanwer</a:t>
                      </a:r>
                      <a:r>
                        <a:rPr kumimoji="0" lang="en-US" sz="1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Ahmed, Pakistan,  </a:t>
                      </a:r>
                      <a:endParaRPr kumimoji="0" lang="en-US" sz="1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0" algn="l"/>
                        </a:tabLst>
                      </a:pPr>
                      <a:r>
                        <a:rPr kumimoji="0" lang="en-US" sz="1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Gail </a:t>
                      </a:r>
                      <a:r>
                        <a:rPr kumimoji="0" lang="en-US" sz="10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Valieres</a:t>
                      </a:r>
                      <a:r>
                        <a:rPr kumimoji="0" lang="en-US" sz="1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, USA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0" algn="l"/>
                        </a:tabLst>
                      </a:pPr>
                      <a:r>
                        <a:rPr kumimoji="0" lang="en-US" sz="1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Clyde mc </a:t>
                      </a:r>
                      <a:r>
                        <a:rPr kumimoji="0" lang="en-US" sz="10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Lellan</a:t>
                      </a:r>
                      <a:r>
                        <a:rPr kumimoji="0" lang="en-US" sz="1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, Canada</a:t>
                      </a:r>
                      <a:r>
                        <a:rPr kumimoji="0" lang="en-US" sz="1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0" algn="l"/>
                        </a:tabLst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September 22-24,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09750" algn="l"/>
                        </a:tabLst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New York (IAASB)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First draft completed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SET 5:</a:t>
                      </a:r>
                      <a:endParaRPr kumimoji="0" lang="en-US" sz="1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ISA 700, ISA 705, ISA 706, ISA 710, ISA 720</a:t>
                      </a:r>
                      <a:endParaRPr kumimoji="0" lang="en-US" sz="18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Julie </a:t>
                      </a:r>
                      <a:r>
                        <a:rPr kumimoji="0" lang="en-US" sz="10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Charron</a:t>
                      </a:r>
                      <a:r>
                        <a:rPr kumimoji="0" lang="en-US" sz="1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, Canada,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Abe </a:t>
                      </a:r>
                      <a:r>
                        <a:rPr kumimoji="0" lang="en-US" sz="10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Akresh</a:t>
                      </a:r>
                      <a:r>
                        <a:rPr kumimoji="0" lang="en-US" sz="1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, USA, </a:t>
                      </a:r>
                      <a:endParaRPr kumimoji="0" lang="en-US" sz="1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Karin Holmerin,  Sweden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November 10-14 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Washington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(World Bank)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Experts confirmed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SET 6:</a:t>
                      </a:r>
                      <a:endParaRPr kumimoji="0" lang="en-US" sz="1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ISA 530, ISA 501 </a:t>
                      </a:r>
                      <a:endParaRPr kumimoji="0" lang="en-US" sz="18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January 20-22 2009,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Stockholm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Experts approached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SET 7:</a:t>
                      </a:r>
                      <a:endParaRPr kumimoji="0" lang="en-US" sz="10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US" sz="10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ISA 510 , ISA 520, ISA 540</a:t>
                      </a:r>
                      <a:endParaRPr kumimoji="0" lang="en-US" sz="18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January 19-22, 2009,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Stockholm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Experts approached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ruta 3"/>
          <p:cNvSpPr txBox="1"/>
          <p:nvPr/>
        </p:nvSpPr>
        <p:spPr>
          <a:xfrm>
            <a:off x="2500298" y="285728"/>
            <a:ext cx="421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Special Expert teams 2008/09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INTOSAI on-going Participation in IAASB Task Forces</a:t>
            </a:r>
            <a:endParaRPr lang="en-US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ISA </a:t>
            </a:r>
            <a:r>
              <a:rPr lang="en-GB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620 – Using the Work of an Auditor’s Expert – Expert from Brazil</a:t>
            </a:r>
            <a:endParaRPr lang="sv-SE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ISA 265 – Communicating Deficiencies in Internal Control  - Expert from Saudi Arabia </a:t>
            </a:r>
            <a:endParaRPr lang="sv-SE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ISA 402 – Audit Considerations Relating to an Entity Using a Third Party Service Organization – Expert from Norway</a:t>
            </a:r>
            <a:endParaRPr lang="sv-SE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ISA 505 – External Confirmations  - Expert from Canada</a:t>
            </a:r>
            <a:endParaRPr lang="sv-SE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sv-SE" dirty="0" smtClean="0"/>
          </a:p>
          <a:p>
            <a:r>
              <a:rPr lang="sv-SE" dirty="0" smtClean="0"/>
              <a:t>PNs to </a:t>
            </a:r>
            <a:r>
              <a:rPr lang="sv-SE" dirty="0" err="1" smtClean="0"/>
              <a:t>these</a:t>
            </a:r>
            <a:r>
              <a:rPr lang="sv-SE" dirty="0" smtClean="0"/>
              <a:t> ISAs </a:t>
            </a:r>
            <a:r>
              <a:rPr lang="sv-SE" dirty="0" err="1" smtClean="0"/>
              <a:t>will</a:t>
            </a:r>
            <a:r>
              <a:rPr lang="sv-SE" dirty="0" smtClean="0"/>
              <a:t> be </a:t>
            </a:r>
            <a:r>
              <a:rPr lang="sv-SE" dirty="0" err="1" smtClean="0"/>
              <a:t>finalized</a:t>
            </a:r>
            <a:r>
              <a:rPr lang="sv-SE" dirty="0" smtClean="0"/>
              <a:t> </a:t>
            </a:r>
            <a:r>
              <a:rPr lang="sv-SE" dirty="0" err="1" smtClean="0"/>
              <a:t>during</a:t>
            </a:r>
            <a:r>
              <a:rPr lang="sv-SE" dirty="0" smtClean="0"/>
              <a:t> 2009</a:t>
            </a:r>
          </a:p>
          <a:p>
            <a:endParaRPr lang="sv-SE" dirty="0"/>
          </a:p>
        </p:txBody>
      </p:sp>
      <p:sp>
        <p:nvSpPr>
          <p:cNvPr id="2" name="Platshållare för bild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DD82D-3722-4DC8-94EF-0DF737F3C7FD}" type="slidenum">
              <a:rPr lang="sv-SE" smtClean="0"/>
              <a:pPr/>
              <a:t>5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1000100" y="357166"/>
            <a:ext cx="7848600" cy="979488"/>
          </a:xfrm>
        </p:spPr>
        <p:txBody>
          <a:bodyPr/>
          <a:lstStyle/>
          <a:p>
            <a:r>
              <a:rPr lang="en-US" dirty="0" smtClean="0"/>
              <a:t>Evaluation of work processes</a:t>
            </a:r>
            <a:endParaRPr lang="en-US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>
          <a:xfrm>
            <a:off x="1000100" y="1357298"/>
            <a:ext cx="7848600" cy="40513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Self assessment of work processes</a:t>
            </a:r>
          </a:p>
          <a:p>
            <a:r>
              <a:rPr lang="en-US" sz="2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Experienced experts from RP, </a:t>
            </a:r>
            <a:r>
              <a:rPr lang="en-US" sz="2200" dirty="0" smtClean="0">
                <a:ea typeface="+mn-ea"/>
                <a:cs typeface="+mn-cs"/>
              </a:rPr>
              <a:t>IAASB technical staff and FAS Secretariat staff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+mn-lt"/>
              </a:rPr>
              <a:t>working procedures are relevant and appropriate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+mn-lt"/>
              </a:rPr>
              <a:t>Will benefit from broader range of input at an earlier stage in the development process</a:t>
            </a:r>
          </a:p>
          <a:p>
            <a:pPr lvl="1"/>
            <a:r>
              <a:rPr lang="en-US" sz="1800" dirty="0" smtClean="0">
                <a:ea typeface="+mn-ea"/>
                <a:cs typeface="+mn-cs"/>
              </a:rPr>
              <a:t>Some concerns about finalizing the work at time</a:t>
            </a:r>
          </a:p>
          <a:p>
            <a:r>
              <a:rPr lang="en-US" sz="2200" dirty="0" smtClean="0"/>
              <a:t>Result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+mn-lt"/>
              </a:rPr>
              <a:t>Special Expert Teams only, no Practice Note Task Forces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+mn-lt"/>
              </a:rPr>
              <a:t>A larger group (30-35) of back-office experts are asked to comment on an early draft of the Practice Note, before it is presented to FAS for approval for exposure</a:t>
            </a:r>
          </a:p>
          <a:p>
            <a:pPr lvl="1"/>
            <a:r>
              <a:rPr lang="en-US" sz="1800" dirty="0" smtClean="0">
                <a:ea typeface="+mn-ea"/>
                <a:cs typeface="+mn-cs"/>
              </a:rPr>
              <a:t>A detailed work plan for Special Experts Teams developed</a:t>
            </a:r>
            <a:endParaRPr lang="en-US" sz="1800" dirty="0"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F50EE-3BC9-4CCA-A09C-A74A16CCF0DF}" type="slidenum">
              <a:rPr lang="sv-SE" smtClean="0"/>
              <a:pPr/>
              <a:t>6</a:t>
            </a:fld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of work processes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External Evaluation;</a:t>
            </a:r>
          </a:p>
          <a:p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 </a:t>
            </a:r>
            <a:r>
              <a:rPr lang="en-GB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external evaluation 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</a:t>
            </a:r>
            <a:r>
              <a:rPr lang="en-GB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accordance 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 World </a:t>
            </a:r>
            <a:r>
              <a:rPr lang="en-GB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Bank requirements </a:t>
            </a:r>
            <a:endParaRPr lang="en-GB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GB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evaluation 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was initiated </a:t>
            </a:r>
            <a:r>
              <a:rPr lang="en-GB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September and </a:t>
            </a:r>
            <a:r>
              <a:rPr lang="en-GB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final report 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expected </a:t>
            </a:r>
            <a:r>
              <a:rPr lang="en-GB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delivered </a:t>
            </a:r>
            <a:r>
              <a:rPr lang="en-GB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January 2009</a:t>
            </a:r>
            <a:r>
              <a:rPr lang="en-GB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GB" dirty="0" smtClean="0"/>
              <a:t>FAS welcomes the evaluation and hope the result will lead to even better processes.</a:t>
            </a:r>
            <a:endParaRPr lang="sv-SE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F50EE-3BC9-4CCA-A09C-A74A16CCF0DF}" type="slidenum">
              <a:rPr lang="sv-SE" smtClean="0"/>
              <a:pPr/>
              <a:t>7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Sppt2007">
  <a:themeElements>
    <a:clrScheme name="OH engels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H engels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H engels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H engels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H engels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H engels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H engels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H engels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H engels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H engels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H engels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H engels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H engels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H engels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FASppt2007</Template>
  <TotalTime>168</TotalTime>
  <Words>579</Words>
  <Application>Microsoft PowerPoint</Application>
  <PresentationFormat>Skærmshow (4:3)</PresentationFormat>
  <Paragraphs>91</Paragraphs>
  <Slides>7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Diastitler</vt:lpstr>
      </vt:variant>
      <vt:variant>
        <vt:i4>7</vt:i4>
      </vt:variant>
    </vt:vector>
  </HeadingPairs>
  <TitlesOfParts>
    <vt:vector size="12" baseType="lpstr">
      <vt:lpstr>Arial</vt:lpstr>
      <vt:lpstr>Verdana</vt:lpstr>
      <vt:lpstr>Times New Roman</vt:lpstr>
      <vt:lpstr>Symbol</vt:lpstr>
      <vt:lpstr>FASppt2007</vt:lpstr>
      <vt:lpstr>Financial Audit Guidelines   Subcommittee  (FAS)</vt:lpstr>
      <vt:lpstr>FAS in figures (Oct-08)</vt:lpstr>
      <vt:lpstr>Current Status in the Development of ISSAI 1000-2999</vt:lpstr>
      <vt:lpstr>Dias nummer 4</vt:lpstr>
      <vt:lpstr>INTOSAI on-going Participation in IAASB Task Forces</vt:lpstr>
      <vt:lpstr>Evaluation of work processes</vt:lpstr>
      <vt:lpstr>Evaluation of work processes</vt:lpstr>
    </vt:vector>
  </TitlesOfParts>
  <Company>Riksrevisionen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</dc:title>
  <dc:creator>Jonas Hällström</dc:creator>
  <dc:description>ver 2007</dc:description>
  <cp:lastModifiedBy>Mette Elisabeth Matthiasen</cp:lastModifiedBy>
  <cp:revision>19</cp:revision>
  <dcterms:created xsi:type="dcterms:W3CDTF">2008-10-09T18:46:51Z</dcterms:created>
  <dcterms:modified xsi:type="dcterms:W3CDTF">2008-11-03T09:47:25Z</dcterms:modified>
  <cp:category>presentation</cp:category>
</cp:coreProperties>
</file>