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70" r:id="rId3"/>
    <p:sldId id="271" r:id="rId4"/>
    <p:sldId id="272" r:id="rId5"/>
    <p:sldId id="273" r:id="rId6"/>
    <p:sldId id="274" r:id="rId7"/>
    <p:sldId id="275" r:id="rId8"/>
    <p:sldId id="276" r:id="rId9"/>
    <p:sldId id="277" r:id="rId10"/>
    <p:sldId id="278" r:id="rId11"/>
    <p:sldId id="279" r:id="rId12"/>
    <p:sldId id="284" r:id="rId13"/>
    <p:sldId id="280" r:id="rId14"/>
    <p:sldId id="281" r:id="rId15"/>
    <p:sldId id="282" r:id="rId16"/>
    <p:sldId id="285" r:id="rId17"/>
    <p:sldId id="286" r:id="rId18"/>
    <p:sldId id="287" r:id="rId19"/>
    <p:sldId id="288" r:id="rId20"/>
    <p:sldId id="291" r:id="rId21"/>
    <p:sldId id="289" r:id="rId22"/>
    <p:sldId id="290" r:id="rId23"/>
    <p:sldId id="292" r:id="rId24"/>
    <p:sldId id="293" r:id="rId25"/>
    <p:sldId id="283" r:id="rId26"/>
  </p:sldIdLst>
  <p:sldSz cx="9144000" cy="6858000" type="screen4x3"/>
  <p:notesSz cx="6858000" cy="9144000"/>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Ênfase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Estilo Médio 2 - Ênfas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1210" y="1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_sarq_prod\Unidades\Semec\Projetos\Projeto%20sobre%20Assegura&#231;&#227;o\Normas%20de%20auditoria\Revis&#227;o%20da%20ISSAI%204000\setembro\pesquisa\resultados%20com%20gr&#225;fico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_sarq_prod\Unidades\Semec\Projetos\Projeto%20sobre%20Assegura&#231;&#227;o\Normas%20de%20auditoria\Revis&#227;o%20da%20ISSAI%204000\setembro\pesquisa\resultados%20com%20gr&#225;fico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_sarq_prod\Unidades\Semec\Projetos\Projeto%20sobre%20Assegura&#231;&#227;o\Normas%20de%20auditoria\Revis&#227;o%20da%20ISSAI%204000\setembro\pesquisa\resultados%20com%20gr&#225;fico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t>Does</a:t>
            </a:r>
            <a:r>
              <a:rPr lang="en-US" sz="2000" b="1" baseline="0" dirty="0"/>
              <a:t> the SAI conduct CA?</a:t>
            </a:r>
            <a:endParaRPr lang="en-US" sz="2000" b="1" dirty="0"/>
          </a:p>
        </c:rich>
      </c:tx>
      <c:overlay val="0"/>
      <c:spPr>
        <a:noFill/>
        <a:ln w="25400">
          <a:noFill/>
        </a:ln>
      </c:spPr>
    </c:title>
    <c:autoTitleDeleted val="0"/>
    <c:plotArea>
      <c:layout/>
      <c:barChart>
        <c:barDir val="col"/>
        <c:grouping val="clustered"/>
        <c:varyColors val="0"/>
        <c:ser>
          <c:idx val="0"/>
          <c:order val="0"/>
          <c:spPr>
            <a:solidFill>
              <a:schemeClr val="accent4">
                <a:lumMod val="40000"/>
                <a:lumOff val="60000"/>
              </a:schemeClr>
            </a:solidFill>
            <a:ln>
              <a:solidFill>
                <a:sysClr val="windowText" lastClr="000000"/>
              </a:solid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'Compliance Audit'!$A$5:$A$8</c:f>
              <c:strCache>
                <c:ptCount val="4"/>
                <c:pt idx="0">
                  <c:v>No </c:v>
                </c:pt>
                <c:pt idx="1">
                  <c:v>Yes, as standalone audits. </c:v>
                </c:pt>
                <c:pt idx="2">
                  <c:v>Yes, combined with financial auditing </c:v>
                </c:pt>
                <c:pt idx="3">
                  <c:v>Yes, combined with performance auditing </c:v>
                </c:pt>
              </c:strCache>
            </c:strRef>
          </c:cat>
          <c:val>
            <c:numRef>
              <c:f>'Compliance Audit'!$B$5:$B$8</c:f>
              <c:numCache>
                <c:formatCode>General</c:formatCode>
                <c:ptCount val="4"/>
                <c:pt idx="0">
                  <c:v>3</c:v>
                </c:pt>
                <c:pt idx="1">
                  <c:v>29</c:v>
                </c:pt>
                <c:pt idx="2">
                  <c:v>37</c:v>
                </c:pt>
                <c:pt idx="3">
                  <c:v>23</c:v>
                </c:pt>
              </c:numCache>
            </c:numRef>
          </c:val>
        </c:ser>
        <c:dLbls>
          <c:showLegendKey val="0"/>
          <c:showVal val="0"/>
          <c:showCatName val="0"/>
          <c:showSerName val="0"/>
          <c:showPercent val="0"/>
          <c:showBubbleSize val="0"/>
        </c:dLbls>
        <c:gapWidth val="219"/>
        <c:overlap val="-27"/>
        <c:axId val="66788352"/>
        <c:axId val="66802432"/>
      </c:barChart>
      <c:catAx>
        <c:axId val="66788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nb-NO"/>
          </a:p>
        </c:txPr>
        <c:crossAx val="66802432"/>
        <c:crosses val="autoZero"/>
        <c:auto val="1"/>
        <c:lblAlgn val="ctr"/>
        <c:lblOffset val="100"/>
        <c:noMultiLvlLbl val="0"/>
      </c:catAx>
      <c:valAx>
        <c:axId val="668024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66788352"/>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nb-NO"/>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t>Type of Engagement in CA</a:t>
            </a:r>
          </a:p>
        </c:rich>
      </c:tx>
      <c:overlay val="0"/>
      <c:spPr>
        <a:noFill/>
        <a:ln w="25400">
          <a:noFill/>
        </a:ln>
      </c:spPr>
    </c:title>
    <c:autoTitleDeleted val="0"/>
    <c:plotArea>
      <c:layout/>
      <c:barChart>
        <c:barDir val="col"/>
        <c:grouping val="clustered"/>
        <c:varyColors val="0"/>
        <c:ser>
          <c:idx val="0"/>
          <c:order val="0"/>
          <c:spPr>
            <a:solidFill>
              <a:schemeClr val="accent5">
                <a:lumMod val="60000"/>
                <a:lumOff val="40000"/>
              </a:schemeClr>
            </a:solidFill>
            <a:ln>
              <a:solidFill>
                <a:sysClr val="windowText" lastClr="000000"/>
              </a:solid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'Compliance Audit'!$A$20:$A$21</c:f>
              <c:strCache>
                <c:ptCount val="2"/>
                <c:pt idx="0">
                  <c:v>we conduct CA as attestation engagements </c:v>
                </c:pt>
                <c:pt idx="1">
                  <c:v>we conduct CA as direct reporting engagements </c:v>
                </c:pt>
              </c:strCache>
            </c:strRef>
          </c:cat>
          <c:val>
            <c:numRef>
              <c:f>'Compliance Audit'!$B$20:$B$21</c:f>
              <c:numCache>
                <c:formatCode>General</c:formatCode>
                <c:ptCount val="2"/>
                <c:pt idx="0">
                  <c:v>16</c:v>
                </c:pt>
                <c:pt idx="1">
                  <c:v>43</c:v>
                </c:pt>
              </c:numCache>
            </c:numRef>
          </c:val>
        </c:ser>
        <c:dLbls>
          <c:showLegendKey val="0"/>
          <c:showVal val="0"/>
          <c:showCatName val="0"/>
          <c:showSerName val="0"/>
          <c:showPercent val="0"/>
          <c:showBubbleSize val="0"/>
        </c:dLbls>
        <c:gapWidth val="219"/>
        <c:overlap val="-27"/>
        <c:axId val="66829312"/>
        <c:axId val="66863872"/>
      </c:barChart>
      <c:catAx>
        <c:axId val="66829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nb-NO"/>
          </a:p>
        </c:txPr>
        <c:crossAx val="66863872"/>
        <c:crosses val="autoZero"/>
        <c:auto val="1"/>
        <c:lblAlgn val="ctr"/>
        <c:lblOffset val="100"/>
        <c:noMultiLvlLbl val="0"/>
      </c:catAx>
      <c:valAx>
        <c:axId val="668638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66829312"/>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nb-NO"/>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nb-NO"/>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t>How to communicate</a:t>
            </a:r>
            <a:r>
              <a:rPr lang="en-US" sz="2000" b="1" baseline="0" dirty="0"/>
              <a:t> assurance in CA</a:t>
            </a:r>
            <a:r>
              <a:rPr lang="en-US" baseline="0" dirty="0"/>
              <a:t>?</a:t>
            </a:r>
            <a:endParaRPr lang="en-US" dirty="0"/>
          </a:p>
        </c:rich>
      </c:tx>
      <c:overlay val="0"/>
      <c:spPr>
        <a:noFill/>
        <a:ln w="25400">
          <a:noFill/>
        </a:ln>
      </c:spPr>
    </c:title>
    <c:autoTitleDeleted val="0"/>
    <c:plotArea>
      <c:layout/>
      <c:barChart>
        <c:barDir val="col"/>
        <c:grouping val="clustered"/>
        <c:varyColors val="0"/>
        <c:ser>
          <c:idx val="0"/>
          <c:order val="0"/>
          <c:spPr>
            <a:solidFill>
              <a:schemeClr val="accent2">
                <a:lumMod val="60000"/>
                <a:lumOff val="40000"/>
              </a:schemeClr>
            </a:solidFill>
            <a:ln>
              <a:solidFill>
                <a:sysClr val="windowText" lastClr="000000"/>
              </a:solidFill>
            </a:ln>
            <a:effectLst/>
          </c:spPr>
          <c:invertIfNegative val="0"/>
          <c:dLbls>
            <c:spPr>
              <a:noFill/>
              <a:ln w="25400">
                <a:noFill/>
              </a:ln>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nb-N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'Compliance Audit'!$A$26:$A$29</c:f>
              <c:strCache>
                <c:ptCount val="4"/>
                <c:pt idx="0">
                  <c:v>we communicate assurance through standardized opinions when CA is an attestation engagement </c:v>
                </c:pt>
                <c:pt idx="1">
                  <c:v>we communicate assurance through standardized opinions when CA is a direct reporting engagement</c:v>
                </c:pt>
                <c:pt idx="2">
                  <c:v>we communicate assurance through explaining how findings, criteria and conclusions were developed, when CA is an attestation engagement </c:v>
                </c:pt>
                <c:pt idx="3">
                  <c:v>we communicate assurance through explaining how findings, criteria and conclusions were developed, when CA is a direct reporting engagement </c:v>
                </c:pt>
              </c:strCache>
            </c:strRef>
          </c:cat>
          <c:val>
            <c:numRef>
              <c:f>'Compliance Audit'!$B$26:$B$29</c:f>
              <c:numCache>
                <c:formatCode>General</c:formatCode>
                <c:ptCount val="4"/>
                <c:pt idx="0">
                  <c:v>15</c:v>
                </c:pt>
                <c:pt idx="1">
                  <c:v>16</c:v>
                </c:pt>
                <c:pt idx="2">
                  <c:v>5</c:v>
                </c:pt>
                <c:pt idx="3">
                  <c:v>38</c:v>
                </c:pt>
              </c:numCache>
            </c:numRef>
          </c:val>
        </c:ser>
        <c:dLbls>
          <c:showLegendKey val="0"/>
          <c:showVal val="0"/>
          <c:showCatName val="0"/>
          <c:showSerName val="0"/>
          <c:showPercent val="0"/>
          <c:showBubbleSize val="0"/>
        </c:dLbls>
        <c:gapWidth val="219"/>
        <c:overlap val="-27"/>
        <c:axId val="161960320"/>
        <c:axId val="161961856"/>
      </c:barChart>
      <c:catAx>
        <c:axId val="161960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nb-NO"/>
          </a:p>
        </c:txPr>
        <c:crossAx val="161961856"/>
        <c:crosses val="autoZero"/>
        <c:auto val="1"/>
        <c:lblAlgn val="ctr"/>
        <c:lblOffset val="100"/>
        <c:noMultiLvlLbl val="0"/>
      </c:catAx>
      <c:valAx>
        <c:axId val="1619618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ln w="6350">
            <a:noFill/>
          </a:ln>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nb-NO"/>
          </a:p>
        </c:txPr>
        <c:crossAx val="161960320"/>
        <c:crosses val="autoZero"/>
        <c:crossBetween val="between"/>
      </c:valAx>
      <c:spPr>
        <a:noFill/>
        <a:ln w="25400">
          <a:noFill/>
        </a:ln>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nb-NO"/>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defRPr>
            </a:lvl1pPr>
          </a:lstStyle>
          <a:p>
            <a:pPr>
              <a:defRPr/>
            </a:pPr>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BB6E246-9FC8-4E8A-9B64-357DDBFF2742}" type="datetimeFigureOut">
              <a:rPr lang="pt-BR"/>
              <a:pPr>
                <a:defRPr/>
              </a:pPr>
              <a:t>28/10/2015</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smtClean="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defRPr>
            </a:lvl1pPr>
          </a:lstStyle>
          <a:p>
            <a:pPr>
              <a:defRPr/>
            </a:pPr>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CDC93E4-29FC-40D3-B17D-6EC797C2150C}" type="slidenum">
              <a:rPr lang="pt-BR"/>
              <a:pPr>
                <a:defRPr/>
              </a:pPr>
              <a:t>‹#›</a:t>
            </a:fld>
            <a:endParaRPr lang="pt-BR"/>
          </a:p>
        </p:txBody>
      </p:sp>
    </p:spTree>
    <p:extLst>
      <p:ext uri="{BB962C8B-B14F-4D97-AF65-F5344CB8AC3E}">
        <p14:creationId xmlns:p14="http://schemas.microsoft.com/office/powerpoint/2010/main" val="405523885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5123"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t-BR" smtClean="0"/>
          </a:p>
        </p:txBody>
      </p:sp>
      <p:sp>
        <p:nvSpPr>
          <p:cNvPr id="5124" name="Espaço Reservado para Número de Slid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9D3CAA4-1655-4E17-A50B-D5724488FDA7}" type="slidenum">
              <a:rPr lang="pt-BR"/>
              <a:pPr fontAlgn="base">
                <a:spcBef>
                  <a:spcPct val="0"/>
                </a:spcBef>
                <a:spcAft>
                  <a:spcPct val="0"/>
                </a:spcAft>
              </a:pPr>
              <a:t>1</a:t>
            </a:fld>
            <a:endParaRPr lang="pt-BR"/>
          </a:p>
        </p:txBody>
      </p:sp>
    </p:spTree>
    <p:extLst>
      <p:ext uri="{BB962C8B-B14F-4D97-AF65-F5344CB8AC3E}">
        <p14:creationId xmlns:p14="http://schemas.microsoft.com/office/powerpoint/2010/main" val="18330854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lvl1pPr>
              <a:defRPr/>
            </a:lvl1pPr>
          </a:lstStyle>
          <a:p>
            <a:pPr>
              <a:defRPr/>
            </a:pPr>
            <a:fld id="{1CE6D5AB-CFF4-414B-8790-083B7A9EF939}" type="datetimeFigureOut">
              <a:rPr lang="pt-BR"/>
              <a:pPr>
                <a:defRPr/>
              </a:pPr>
              <a:t>28/10/2015</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750AA54-3650-49BD-AA41-2C38541DFD83}" type="slidenum">
              <a:rPr lang="pt-BR"/>
              <a:pPr>
                <a:defRPr/>
              </a:pPr>
              <a:t>‹#›</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B7590D51-EC5A-4227-9EB8-D32C0D080C56}" type="datetimeFigureOut">
              <a:rPr lang="pt-BR"/>
              <a:pPr>
                <a:defRPr/>
              </a:pPr>
              <a:t>28/10/2015</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ADDD454A-B7DB-41A6-B5DD-70E182DD27D9}" type="slidenum">
              <a:rPr lang="pt-BR"/>
              <a:pPr>
                <a:defRPr/>
              </a:pPr>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339E26AE-69A8-465E-BDFC-2ECD1DA64773}" type="datetimeFigureOut">
              <a:rPr lang="pt-BR"/>
              <a:pPr>
                <a:defRPr/>
              </a:pPr>
              <a:t>28/10/2015</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9B5E77E4-539E-44FE-AEAC-BA8829AE2B17}" type="slidenum">
              <a:rPr lang="pt-BR"/>
              <a:pPr>
                <a:defRPr/>
              </a:pPr>
              <a:t>‹#›</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lvl1pPr>
              <a:defRPr/>
            </a:lvl1pPr>
          </a:lstStyle>
          <a:p>
            <a:pPr>
              <a:defRPr/>
            </a:pPr>
            <a:fld id="{4CD45239-55D0-4310-862D-FA7EBFFB319D}" type="datetimeFigureOut">
              <a:rPr lang="pt-BR"/>
              <a:pPr>
                <a:defRPr/>
              </a:pPr>
              <a:t>28/10/2015</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5AA99A01-8936-456F-9870-E1FB9000B466}" type="slidenum">
              <a:rPr lang="pt-BR"/>
              <a:pPr>
                <a:defRPr/>
              </a:pPr>
              <a:t>‹#›</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lvl1pPr>
              <a:defRPr/>
            </a:lvl1pPr>
          </a:lstStyle>
          <a:p>
            <a:pPr>
              <a:defRPr/>
            </a:pPr>
            <a:fld id="{D8A28B9B-5825-4FA5-9C9B-6A55E98213C2}" type="datetimeFigureOut">
              <a:rPr lang="pt-BR"/>
              <a:pPr>
                <a:defRPr/>
              </a:pPr>
              <a:t>28/10/2015</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CB69CA0E-737C-4D17-AAE2-630831C98814}" type="slidenum">
              <a:rPr lang="pt-BR"/>
              <a:pPr>
                <a:defRPr/>
              </a:pPr>
              <a:t>‹#›</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3"/>
          <p:cNvSpPr>
            <a:spLocks noGrp="1"/>
          </p:cNvSpPr>
          <p:nvPr>
            <p:ph type="dt" sz="half" idx="10"/>
          </p:nvPr>
        </p:nvSpPr>
        <p:spPr/>
        <p:txBody>
          <a:bodyPr/>
          <a:lstStyle>
            <a:lvl1pPr>
              <a:defRPr/>
            </a:lvl1pPr>
          </a:lstStyle>
          <a:p>
            <a:pPr>
              <a:defRPr/>
            </a:pPr>
            <a:fld id="{0BF6ECE6-7BE7-4ABA-A7C9-71E35E70A45B}" type="datetimeFigureOut">
              <a:rPr lang="pt-BR"/>
              <a:pPr>
                <a:defRPr/>
              </a:pPr>
              <a:t>28/10/2015</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65C90010-6439-41D3-94B2-9E421952D18A}" type="slidenum">
              <a:rPr lang="pt-BR"/>
              <a:pPr>
                <a:defRPr/>
              </a:pPr>
              <a:t>‹#›</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3"/>
          <p:cNvSpPr>
            <a:spLocks noGrp="1"/>
          </p:cNvSpPr>
          <p:nvPr>
            <p:ph type="dt" sz="half" idx="10"/>
          </p:nvPr>
        </p:nvSpPr>
        <p:spPr/>
        <p:txBody>
          <a:bodyPr/>
          <a:lstStyle>
            <a:lvl1pPr>
              <a:defRPr/>
            </a:lvl1pPr>
          </a:lstStyle>
          <a:p>
            <a:pPr>
              <a:defRPr/>
            </a:pPr>
            <a:fld id="{F3F56010-31FC-466B-B6A9-FE6A85E28A5D}" type="datetimeFigureOut">
              <a:rPr lang="pt-BR"/>
              <a:pPr>
                <a:defRPr/>
              </a:pPr>
              <a:t>28/10/2015</a:t>
            </a:fld>
            <a:endParaRPr lang="pt-BR"/>
          </a:p>
        </p:txBody>
      </p:sp>
      <p:sp>
        <p:nvSpPr>
          <p:cNvPr id="8" name="Espaço Reservado para Rodapé 4"/>
          <p:cNvSpPr>
            <a:spLocks noGrp="1"/>
          </p:cNvSpPr>
          <p:nvPr>
            <p:ph type="ftr" sz="quarter" idx="11"/>
          </p:nvPr>
        </p:nvSpPr>
        <p:spPr/>
        <p:txBody>
          <a:bodyPr/>
          <a:lstStyle>
            <a:lvl1pPr>
              <a:defRPr/>
            </a:lvl1pPr>
          </a:lstStyle>
          <a:p>
            <a:pPr>
              <a:defRPr/>
            </a:pPr>
            <a:endParaRPr lang="pt-BR"/>
          </a:p>
        </p:txBody>
      </p:sp>
      <p:sp>
        <p:nvSpPr>
          <p:cNvPr id="9" name="Espaço Reservado para Número de Slide 5"/>
          <p:cNvSpPr>
            <a:spLocks noGrp="1"/>
          </p:cNvSpPr>
          <p:nvPr>
            <p:ph type="sldNum" sz="quarter" idx="12"/>
          </p:nvPr>
        </p:nvSpPr>
        <p:spPr/>
        <p:txBody>
          <a:bodyPr/>
          <a:lstStyle>
            <a:lvl1pPr>
              <a:defRPr/>
            </a:lvl1pPr>
          </a:lstStyle>
          <a:p>
            <a:pPr>
              <a:defRPr/>
            </a:pPr>
            <a:fld id="{E356CA46-C5CD-4FBF-8FD3-4D26F681C5CD}" type="slidenum">
              <a:rPr lang="pt-BR"/>
              <a:pPr>
                <a:defRPr/>
              </a:pPr>
              <a:t>‹#›</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3"/>
          <p:cNvSpPr>
            <a:spLocks noGrp="1"/>
          </p:cNvSpPr>
          <p:nvPr>
            <p:ph type="dt" sz="half" idx="10"/>
          </p:nvPr>
        </p:nvSpPr>
        <p:spPr/>
        <p:txBody>
          <a:bodyPr/>
          <a:lstStyle>
            <a:lvl1pPr>
              <a:defRPr/>
            </a:lvl1pPr>
          </a:lstStyle>
          <a:p>
            <a:pPr>
              <a:defRPr/>
            </a:pPr>
            <a:fld id="{127CD615-E80D-4A4A-A416-85334DDB8CB1}" type="datetimeFigureOut">
              <a:rPr lang="pt-BR"/>
              <a:pPr>
                <a:defRPr/>
              </a:pPr>
              <a:t>28/10/2015</a:t>
            </a:fld>
            <a:endParaRPr lang="pt-BR"/>
          </a:p>
        </p:txBody>
      </p:sp>
      <p:sp>
        <p:nvSpPr>
          <p:cNvPr id="4" name="Espaço Reservado para Rodapé 4"/>
          <p:cNvSpPr>
            <a:spLocks noGrp="1"/>
          </p:cNvSpPr>
          <p:nvPr>
            <p:ph type="ftr" sz="quarter" idx="11"/>
          </p:nvPr>
        </p:nvSpPr>
        <p:spPr/>
        <p:txBody>
          <a:bodyPr/>
          <a:lstStyle>
            <a:lvl1pPr>
              <a:defRPr/>
            </a:lvl1pPr>
          </a:lstStyle>
          <a:p>
            <a:pPr>
              <a:defRPr/>
            </a:pPr>
            <a:endParaRPr lang="pt-BR"/>
          </a:p>
        </p:txBody>
      </p:sp>
      <p:sp>
        <p:nvSpPr>
          <p:cNvPr id="5" name="Espaço Reservado para Número de Slide 5"/>
          <p:cNvSpPr>
            <a:spLocks noGrp="1"/>
          </p:cNvSpPr>
          <p:nvPr>
            <p:ph type="sldNum" sz="quarter" idx="12"/>
          </p:nvPr>
        </p:nvSpPr>
        <p:spPr/>
        <p:txBody>
          <a:bodyPr/>
          <a:lstStyle>
            <a:lvl1pPr>
              <a:defRPr/>
            </a:lvl1pPr>
          </a:lstStyle>
          <a:p>
            <a:pPr>
              <a:defRPr/>
            </a:pPr>
            <a:fld id="{97CA7D4B-C707-44F1-867E-6FD4D00EDC45}" type="slidenum">
              <a:rPr lang="pt-BR"/>
              <a:pPr>
                <a:defRPr/>
              </a:pPr>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p:cNvSpPr>
            <a:spLocks noGrp="1"/>
          </p:cNvSpPr>
          <p:nvPr>
            <p:ph type="dt" sz="half" idx="10"/>
          </p:nvPr>
        </p:nvSpPr>
        <p:spPr/>
        <p:txBody>
          <a:bodyPr/>
          <a:lstStyle>
            <a:lvl1pPr>
              <a:defRPr/>
            </a:lvl1pPr>
          </a:lstStyle>
          <a:p>
            <a:pPr>
              <a:defRPr/>
            </a:pPr>
            <a:fld id="{D5206349-F207-4AE8-962C-32CAAA813CC6}" type="datetimeFigureOut">
              <a:rPr lang="pt-BR"/>
              <a:pPr>
                <a:defRPr/>
              </a:pPr>
              <a:t>28/10/2015</a:t>
            </a:fld>
            <a:endParaRPr lang="pt-BR"/>
          </a:p>
        </p:txBody>
      </p:sp>
      <p:sp>
        <p:nvSpPr>
          <p:cNvPr id="3" name="Espaço Reservado para Rodapé 4"/>
          <p:cNvSpPr>
            <a:spLocks noGrp="1"/>
          </p:cNvSpPr>
          <p:nvPr>
            <p:ph type="ftr" sz="quarter" idx="11"/>
          </p:nvPr>
        </p:nvSpPr>
        <p:spPr/>
        <p:txBody>
          <a:bodyPr/>
          <a:lstStyle>
            <a:lvl1pPr>
              <a:defRPr/>
            </a:lvl1pPr>
          </a:lstStyle>
          <a:p>
            <a:pPr>
              <a:defRPr/>
            </a:pPr>
            <a:endParaRPr lang="pt-BR"/>
          </a:p>
        </p:txBody>
      </p:sp>
      <p:sp>
        <p:nvSpPr>
          <p:cNvPr id="4" name="Espaço Reservado para Número de Slide 5"/>
          <p:cNvSpPr>
            <a:spLocks noGrp="1"/>
          </p:cNvSpPr>
          <p:nvPr>
            <p:ph type="sldNum" sz="quarter" idx="12"/>
          </p:nvPr>
        </p:nvSpPr>
        <p:spPr/>
        <p:txBody>
          <a:bodyPr/>
          <a:lstStyle>
            <a:lvl1pPr>
              <a:defRPr/>
            </a:lvl1pPr>
          </a:lstStyle>
          <a:p>
            <a:pPr>
              <a:defRPr/>
            </a:pPr>
            <a:fld id="{A0CB59D6-2A8A-4C55-A1FD-7EB086D4606C}" type="slidenum">
              <a:rPr lang="pt-BR"/>
              <a:pPr>
                <a:defRPr/>
              </a:pPr>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B002BC8A-CCEA-4A0E-823C-635F7461906E}" type="datetimeFigureOut">
              <a:rPr lang="pt-BR"/>
              <a:pPr>
                <a:defRPr/>
              </a:pPr>
              <a:t>28/10/2015</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59C4FB9B-C4A4-45F7-A06E-E8217F343D33}" type="slidenum">
              <a:rPr lang="pt-BR"/>
              <a:pPr>
                <a:defRPr/>
              </a:pPr>
              <a:t>‹#›</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3"/>
          <p:cNvSpPr>
            <a:spLocks noGrp="1"/>
          </p:cNvSpPr>
          <p:nvPr>
            <p:ph type="dt" sz="half" idx="10"/>
          </p:nvPr>
        </p:nvSpPr>
        <p:spPr/>
        <p:txBody>
          <a:bodyPr/>
          <a:lstStyle>
            <a:lvl1pPr>
              <a:defRPr/>
            </a:lvl1pPr>
          </a:lstStyle>
          <a:p>
            <a:pPr>
              <a:defRPr/>
            </a:pPr>
            <a:fld id="{790BDF36-ED7A-411F-949C-5195D5FB2809}" type="datetimeFigureOut">
              <a:rPr lang="pt-BR"/>
              <a:pPr>
                <a:defRPr/>
              </a:pPr>
              <a:t>28/10/2015</a:t>
            </a:fld>
            <a:endParaRPr lang="pt-BR"/>
          </a:p>
        </p:txBody>
      </p:sp>
      <p:sp>
        <p:nvSpPr>
          <p:cNvPr id="6" name="Espaço Reservado para Rodapé 4"/>
          <p:cNvSpPr>
            <a:spLocks noGrp="1"/>
          </p:cNvSpPr>
          <p:nvPr>
            <p:ph type="ftr" sz="quarter" idx="11"/>
          </p:nvPr>
        </p:nvSpPr>
        <p:spPr/>
        <p:txBody>
          <a:bodyPr/>
          <a:lstStyle>
            <a:lvl1pPr>
              <a:defRPr/>
            </a:lvl1pPr>
          </a:lstStyle>
          <a:p>
            <a:pPr>
              <a:defRPr/>
            </a:pPr>
            <a:endParaRPr lang="pt-BR"/>
          </a:p>
        </p:txBody>
      </p:sp>
      <p:sp>
        <p:nvSpPr>
          <p:cNvPr id="7" name="Espaço Reservado para Número de Slide 5"/>
          <p:cNvSpPr>
            <a:spLocks noGrp="1"/>
          </p:cNvSpPr>
          <p:nvPr>
            <p:ph type="sldNum" sz="quarter" idx="12"/>
          </p:nvPr>
        </p:nvSpPr>
        <p:spPr/>
        <p:txBody>
          <a:bodyPr/>
          <a:lstStyle>
            <a:lvl1pPr>
              <a:defRPr/>
            </a:lvl1pPr>
          </a:lstStyle>
          <a:p>
            <a:pPr>
              <a:defRPr/>
            </a:pPr>
            <a:fld id="{E7DBEDA3-FDD5-40DF-9A86-BB6EF580E974}" type="slidenum">
              <a:rPr lang="pt-BR"/>
              <a:pPr>
                <a:defRPr/>
              </a:pPr>
              <a:t>‹#›</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2228EB30-D9A1-4CC1-BD9F-736CA15C36B1}" type="datetimeFigureOut">
              <a:rPr lang="pt-BR"/>
              <a:pPr>
                <a:defRPr/>
              </a:pPr>
              <a:t>28/10/2015</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523607B8-332F-41DE-8E3D-E446A9060290}" type="slidenum">
              <a:rPr lang="pt-BR"/>
              <a:pPr>
                <a:defRPr/>
              </a:pPr>
              <a:t>‹#›</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Subtítulo 3"/>
          <p:cNvSpPr>
            <a:spLocks noGrp="1"/>
          </p:cNvSpPr>
          <p:nvPr>
            <p:ph type="subTitle" idx="1"/>
          </p:nvPr>
        </p:nvSpPr>
        <p:spPr>
          <a:xfrm>
            <a:off x="1619672" y="5467672"/>
            <a:ext cx="6400800" cy="409600"/>
          </a:xfrm>
        </p:spPr>
        <p:txBody>
          <a:bodyPr/>
          <a:lstStyle/>
          <a:p>
            <a:pPr lvl="0">
              <a:spcAft>
                <a:spcPts val="1800"/>
              </a:spcAft>
            </a:pPr>
            <a:r>
              <a:rPr lang="pt-BR" sz="2400" dirty="0">
                <a:solidFill>
                  <a:srgbClr val="002060"/>
                </a:solidFill>
              </a:rPr>
              <a:t>Beijing, </a:t>
            </a:r>
            <a:r>
              <a:rPr lang="pt-BR" sz="2400" dirty="0" smtClean="0">
                <a:solidFill>
                  <a:srgbClr val="002060"/>
                </a:solidFill>
              </a:rPr>
              <a:t>2015.</a:t>
            </a:r>
            <a:endParaRPr lang="pt-BR" sz="2400" dirty="0">
              <a:solidFill>
                <a:srgbClr val="002060"/>
              </a:solidFill>
            </a:endParaRPr>
          </a:p>
          <a:p>
            <a:endParaRPr lang="pt-BR" sz="2000" dirty="0">
              <a:solidFill>
                <a:schemeClr val="tx1"/>
              </a:solidFill>
            </a:endParaRPr>
          </a:p>
        </p:txBody>
      </p:sp>
      <p:sp>
        <p:nvSpPr>
          <p:cNvPr id="2" name="Retângulo 1"/>
          <p:cNvSpPr/>
          <p:nvPr/>
        </p:nvSpPr>
        <p:spPr>
          <a:xfrm>
            <a:off x="2123728" y="2852936"/>
            <a:ext cx="5734472" cy="1446550"/>
          </a:xfrm>
          <a:prstGeom prst="rect">
            <a:avLst/>
          </a:prstGeom>
        </p:spPr>
        <p:txBody>
          <a:bodyPr wrap="square">
            <a:spAutoFit/>
          </a:bodyPr>
          <a:lstStyle/>
          <a:p>
            <a:pPr algn="ctr"/>
            <a:r>
              <a:rPr lang="pt-BR" sz="4400" b="1" dirty="0" err="1" smtClean="0">
                <a:solidFill>
                  <a:srgbClr val="002060"/>
                </a:solidFill>
                <a:latin typeface="Calibri"/>
              </a:rPr>
              <a:t>How</a:t>
            </a:r>
            <a:r>
              <a:rPr lang="pt-BR" sz="4400" b="1" dirty="0" smtClean="0">
                <a:solidFill>
                  <a:srgbClr val="002060"/>
                </a:solidFill>
                <a:latin typeface="Calibri"/>
              </a:rPr>
              <a:t> </a:t>
            </a:r>
            <a:r>
              <a:rPr lang="pt-BR" sz="4400" b="1" dirty="0" err="1" smtClean="0">
                <a:solidFill>
                  <a:srgbClr val="002060"/>
                </a:solidFill>
                <a:latin typeface="Calibri"/>
              </a:rPr>
              <a:t>to</a:t>
            </a:r>
            <a:r>
              <a:rPr lang="pt-BR" sz="4400" b="1" dirty="0" smtClean="0">
                <a:solidFill>
                  <a:srgbClr val="002060"/>
                </a:solidFill>
                <a:latin typeface="Calibri"/>
              </a:rPr>
              <a:t> </a:t>
            </a:r>
            <a:r>
              <a:rPr lang="pt-BR" sz="4400" b="1" dirty="0" err="1" smtClean="0">
                <a:solidFill>
                  <a:srgbClr val="002060"/>
                </a:solidFill>
                <a:latin typeface="Calibri"/>
              </a:rPr>
              <a:t>Communicate</a:t>
            </a:r>
            <a:r>
              <a:rPr lang="pt-BR" sz="4400" b="1" dirty="0" smtClean="0">
                <a:solidFill>
                  <a:srgbClr val="002060"/>
                </a:solidFill>
                <a:latin typeface="Calibri"/>
              </a:rPr>
              <a:t> </a:t>
            </a:r>
            <a:r>
              <a:rPr lang="pt-BR" sz="4400" b="1" dirty="0" err="1" smtClean="0">
                <a:solidFill>
                  <a:srgbClr val="002060"/>
                </a:solidFill>
                <a:latin typeface="Calibri"/>
              </a:rPr>
              <a:t>Assurance</a:t>
            </a:r>
            <a:r>
              <a:rPr lang="pt-BR" sz="4400" b="1" dirty="0" smtClean="0">
                <a:solidFill>
                  <a:srgbClr val="002060"/>
                </a:solidFill>
                <a:latin typeface="Calibri"/>
              </a:rPr>
              <a:t>?</a:t>
            </a:r>
            <a:endParaRPr lang="pt-BR"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7707" y="4170"/>
            <a:ext cx="82296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How</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to</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475560" y="1155842"/>
            <a:ext cx="8229600" cy="4525963"/>
          </a:xfrm>
        </p:spPr>
        <p:txBody>
          <a:bodyPr/>
          <a:lstStyle/>
          <a:p>
            <a:pPr marL="0" indent="0" algn="just">
              <a:buNone/>
            </a:pPr>
            <a:r>
              <a:rPr lang="pt-BR" sz="2800" dirty="0" err="1" smtClean="0">
                <a:solidFill>
                  <a:srgbClr val="002060"/>
                </a:solidFill>
                <a:latin typeface="Arial Narrow" panose="020B0606020202030204" pitchFamily="34" charset="0"/>
              </a:rPr>
              <a:t>That</a:t>
            </a:r>
            <a:r>
              <a:rPr lang="pt-BR" sz="2800" dirty="0" smtClean="0">
                <a:solidFill>
                  <a:srgbClr val="002060"/>
                </a:solidFill>
                <a:latin typeface="Arial Narrow" panose="020B0606020202030204" pitchFamily="34" charset="0"/>
              </a:rPr>
              <a:t> is </a:t>
            </a:r>
            <a:r>
              <a:rPr lang="pt-BR" sz="2800" dirty="0" err="1" smtClean="0">
                <a:solidFill>
                  <a:srgbClr val="002060"/>
                </a:solidFill>
                <a:latin typeface="Arial Narrow" panose="020B0606020202030204" pitchFamily="34" charset="0"/>
              </a:rPr>
              <a:t>why</a:t>
            </a:r>
            <a:r>
              <a:rPr lang="pt-BR" sz="2800" dirty="0" smtClean="0">
                <a:solidFill>
                  <a:srgbClr val="002060"/>
                </a:solidFill>
                <a:latin typeface="Arial Narrow" panose="020B0606020202030204" pitchFamily="34" charset="0"/>
              </a:rPr>
              <a:t> ISSAI 100 </a:t>
            </a:r>
            <a:r>
              <a:rPr lang="pt-BR" sz="2800" dirty="0" err="1" smtClean="0">
                <a:solidFill>
                  <a:srgbClr val="002060"/>
                </a:solidFill>
                <a:latin typeface="Arial Narrow" panose="020B0606020202030204" pitchFamily="34" charset="0"/>
              </a:rPr>
              <a:t>states</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that</a:t>
            </a:r>
            <a:r>
              <a:rPr lang="pt-BR" sz="2800" dirty="0" smtClean="0">
                <a:solidFill>
                  <a:srgbClr val="002060"/>
                </a:solidFill>
                <a:latin typeface="Arial Narrow" panose="020B0606020202030204" pitchFamily="34" charset="0"/>
              </a:rPr>
              <a:t>:</a:t>
            </a:r>
          </a:p>
          <a:p>
            <a:pPr marL="400050" lvl="1" indent="0" algn="just">
              <a:buNone/>
            </a:pPr>
            <a:r>
              <a:rPr lang="en-US" sz="2400" i="1" dirty="0">
                <a:solidFill>
                  <a:srgbClr val="002060"/>
                </a:solidFill>
                <a:latin typeface="Arial Narrow" panose="020B0606020202030204" pitchFamily="34" charset="0"/>
              </a:rPr>
              <a:t>32. </a:t>
            </a:r>
            <a:r>
              <a:rPr lang="en-US" sz="2400" i="1" dirty="0" smtClean="0">
                <a:solidFill>
                  <a:srgbClr val="002060"/>
                </a:solidFill>
                <a:latin typeface="Arial Narrow" panose="020B0606020202030204" pitchFamily="34" charset="0"/>
              </a:rPr>
              <a:t>“</a:t>
            </a:r>
            <a:r>
              <a:rPr lang="en-US" sz="2400" b="1" i="1" dirty="0" smtClean="0">
                <a:solidFill>
                  <a:srgbClr val="002060"/>
                </a:solidFill>
                <a:latin typeface="Arial Narrow" panose="020B0606020202030204" pitchFamily="34" charset="0"/>
              </a:rPr>
              <a:t>Depending </a:t>
            </a:r>
            <a:r>
              <a:rPr lang="en-US" sz="2400" b="1" i="1" dirty="0">
                <a:solidFill>
                  <a:srgbClr val="002060"/>
                </a:solidFill>
                <a:latin typeface="Arial Narrow" panose="020B0606020202030204" pitchFamily="34" charset="0"/>
              </a:rPr>
              <a:t>on the audit and the users’ needs</a:t>
            </a:r>
            <a:r>
              <a:rPr lang="en-US" sz="2400" i="1" dirty="0">
                <a:solidFill>
                  <a:srgbClr val="002060"/>
                </a:solidFill>
                <a:latin typeface="Arial Narrow" panose="020B0606020202030204" pitchFamily="34" charset="0"/>
              </a:rPr>
              <a:t>, assurance can be communicated in two ways:</a:t>
            </a:r>
          </a:p>
          <a:p>
            <a:pPr lvl="1" algn="just"/>
            <a:r>
              <a:rPr lang="en-US" sz="2400" b="1" i="1" dirty="0" smtClean="0">
                <a:solidFill>
                  <a:srgbClr val="002060"/>
                </a:solidFill>
                <a:latin typeface="Arial Narrow" panose="020B0606020202030204" pitchFamily="34" charset="0"/>
              </a:rPr>
              <a:t>Through </a:t>
            </a:r>
            <a:r>
              <a:rPr lang="en-US" sz="2400" b="1" i="1" dirty="0">
                <a:solidFill>
                  <a:srgbClr val="002060"/>
                </a:solidFill>
                <a:latin typeface="Arial Narrow" panose="020B0606020202030204" pitchFamily="34" charset="0"/>
              </a:rPr>
              <a:t>opinions and conclusions which explicitly convey the level of assurance</a:t>
            </a:r>
            <a:r>
              <a:rPr lang="en-US" sz="2400" i="1" dirty="0">
                <a:solidFill>
                  <a:srgbClr val="002060"/>
                </a:solidFill>
                <a:latin typeface="Arial Narrow" panose="020B0606020202030204" pitchFamily="34" charset="0"/>
              </a:rPr>
              <a:t>. </a:t>
            </a:r>
            <a:r>
              <a:rPr lang="en-US" sz="2400" i="1" dirty="0" smtClean="0">
                <a:solidFill>
                  <a:srgbClr val="002060"/>
                </a:solidFill>
                <a:latin typeface="Arial Narrow" panose="020B0606020202030204" pitchFamily="34" charset="0"/>
              </a:rPr>
              <a:t>This applies </a:t>
            </a:r>
            <a:r>
              <a:rPr lang="en-US" sz="2400" i="1" dirty="0">
                <a:solidFill>
                  <a:srgbClr val="002060"/>
                </a:solidFill>
                <a:latin typeface="Arial Narrow" panose="020B0606020202030204" pitchFamily="34" charset="0"/>
              </a:rPr>
              <a:t>to all attestation engagements and certain direct reporting engagements.</a:t>
            </a:r>
          </a:p>
          <a:p>
            <a:pPr lvl="1" algn="just"/>
            <a:r>
              <a:rPr lang="en-US" sz="2400" b="1" i="1" dirty="0" smtClean="0">
                <a:solidFill>
                  <a:srgbClr val="002060"/>
                </a:solidFill>
                <a:latin typeface="Arial Narrow" panose="020B0606020202030204" pitchFamily="34" charset="0"/>
              </a:rPr>
              <a:t>In </a:t>
            </a:r>
            <a:r>
              <a:rPr lang="en-US" sz="2400" b="1" i="1" dirty="0">
                <a:solidFill>
                  <a:srgbClr val="002060"/>
                </a:solidFill>
                <a:latin typeface="Arial Narrow" panose="020B0606020202030204" pitchFamily="34" charset="0"/>
              </a:rPr>
              <a:t>other forms</a:t>
            </a:r>
            <a:r>
              <a:rPr lang="en-US" sz="2400" i="1" dirty="0">
                <a:solidFill>
                  <a:srgbClr val="002060"/>
                </a:solidFill>
                <a:latin typeface="Arial Narrow" panose="020B0606020202030204" pitchFamily="34" charset="0"/>
              </a:rPr>
              <a:t>. In some direct reporting engagements the auditor does not give an </a:t>
            </a:r>
            <a:r>
              <a:rPr lang="en-US" sz="2400" i="1" dirty="0" smtClean="0">
                <a:solidFill>
                  <a:srgbClr val="002060"/>
                </a:solidFill>
                <a:latin typeface="Arial Narrow" panose="020B0606020202030204" pitchFamily="34" charset="0"/>
              </a:rPr>
              <a:t>explicit statement </a:t>
            </a:r>
            <a:r>
              <a:rPr lang="en-US" sz="2400" i="1" dirty="0">
                <a:solidFill>
                  <a:srgbClr val="002060"/>
                </a:solidFill>
                <a:latin typeface="Arial Narrow" panose="020B0606020202030204" pitchFamily="34" charset="0"/>
              </a:rPr>
              <a:t>of assurance on the subject matter. In such cases the auditor provides the </a:t>
            </a:r>
            <a:r>
              <a:rPr lang="en-US" sz="2400" i="1" dirty="0" smtClean="0">
                <a:solidFill>
                  <a:srgbClr val="002060"/>
                </a:solidFill>
                <a:latin typeface="Arial Narrow" panose="020B0606020202030204" pitchFamily="34" charset="0"/>
              </a:rPr>
              <a:t>users with </a:t>
            </a:r>
            <a:r>
              <a:rPr lang="en-US" sz="2400" i="1" dirty="0">
                <a:solidFill>
                  <a:srgbClr val="002060"/>
                </a:solidFill>
                <a:latin typeface="Arial Narrow" panose="020B0606020202030204" pitchFamily="34" charset="0"/>
              </a:rPr>
              <a:t>the necessary degree of confidence by explicitly explaining how findings, criteria </a:t>
            </a:r>
            <a:r>
              <a:rPr lang="en-US" sz="2400" i="1" dirty="0" smtClean="0">
                <a:solidFill>
                  <a:srgbClr val="002060"/>
                </a:solidFill>
                <a:latin typeface="Arial Narrow" panose="020B0606020202030204" pitchFamily="34" charset="0"/>
              </a:rPr>
              <a:t>and conclusions </a:t>
            </a:r>
            <a:r>
              <a:rPr lang="en-US" sz="2400" i="1" dirty="0">
                <a:solidFill>
                  <a:srgbClr val="002060"/>
                </a:solidFill>
                <a:latin typeface="Arial Narrow" panose="020B0606020202030204" pitchFamily="34" charset="0"/>
              </a:rPr>
              <a:t>were developed in a balanced and reasoned manner, and why </a:t>
            </a:r>
            <a:r>
              <a:rPr lang="en-US" sz="2400" i="1" dirty="0" smtClean="0">
                <a:solidFill>
                  <a:srgbClr val="002060"/>
                </a:solidFill>
                <a:latin typeface="Arial Narrow" panose="020B0606020202030204" pitchFamily="34" charset="0"/>
              </a:rPr>
              <a:t>the combinations </a:t>
            </a:r>
            <a:r>
              <a:rPr lang="en-US" sz="2400" i="1" dirty="0">
                <a:solidFill>
                  <a:srgbClr val="002060"/>
                </a:solidFill>
                <a:latin typeface="Arial Narrow" panose="020B0606020202030204" pitchFamily="34" charset="0"/>
              </a:rPr>
              <a:t>of findings and criteria result in a certain overall conclusion </a:t>
            </a:r>
            <a:r>
              <a:rPr lang="en-US" sz="2400" i="1" dirty="0" smtClean="0">
                <a:solidFill>
                  <a:srgbClr val="002060"/>
                </a:solidFill>
                <a:latin typeface="Arial Narrow" panose="020B0606020202030204" pitchFamily="34" charset="0"/>
              </a:rPr>
              <a:t>or recommendation”.</a:t>
            </a:r>
            <a:endParaRPr lang="en-US" sz="2400" i="1" dirty="0">
              <a:solidFill>
                <a:srgbClr val="002060"/>
              </a:solidFill>
              <a:latin typeface="Arial Narrow" panose="020B0606020202030204" pitchFamily="34" charset="0"/>
            </a:endParaRPr>
          </a:p>
          <a:p>
            <a:pPr marL="0" indent="0" algn="just">
              <a:buNone/>
            </a:pPr>
            <a:endParaRPr lang="pt-BR" dirty="0" smtClean="0">
              <a:solidFill>
                <a:srgbClr val="002060"/>
              </a:solidFill>
              <a:latin typeface="Arial Narrow" panose="020B0606020202030204" pitchFamily="34" charset="0"/>
            </a:endParaRPr>
          </a:p>
        </p:txBody>
      </p:sp>
    </p:spTree>
    <p:extLst>
      <p:ext uri="{BB962C8B-B14F-4D97-AF65-F5344CB8AC3E}">
        <p14:creationId xmlns:p14="http://schemas.microsoft.com/office/powerpoint/2010/main" val="2458714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7707" y="4170"/>
            <a:ext cx="82296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How</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to</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477707" y="1412776"/>
            <a:ext cx="8229600" cy="4525963"/>
          </a:xfrm>
        </p:spPr>
        <p:txBody>
          <a:bodyPr/>
          <a:lstStyle/>
          <a:p>
            <a:pPr marL="0" indent="0" algn="just">
              <a:buNone/>
            </a:pPr>
            <a:r>
              <a:rPr lang="pt-BR" sz="2800" dirty="0" err="1" smtClean="0">
                <a:solidFill>
                  <a:srgbClr val="002060"/>
                </a:solidFill>
                <a:latin typeface="Arial Narrow" panose="020B0606020202030204" pitchFamily="34" charset="0"/>
              </a:rPr>
              <a:t>And</a:t>
            </a:r>
            <a:r>
              <a:rPr lang="pt-BR" sz="2800" dirty="0" smtClean="0">
                <a:solidFill>
                  <a:srgbClr val="002060"/>
                </a:solidFill>
                <a:latin typeface="Arial Narrow" panose="020B0606020202030204" pitchFamily="34" charset="0"/>
              </a:rPr>
              <a:t> ISSAI </a:t>
            </a:r>
            <a:r>
              <a:rPr lang="pt-BR" sz="2800" dirty="0">
                <a:solidFill>
                  <a:srgbClr val="002060"/>
                </a:solidFill>
                <a:latin typeface="Arial Narrow" panose="020B0606020202030204" pitchFamily="34" charset="0"/>
              </a:rPr>
              <a:t>4</a:t>
            </a:r>
            <a:r>
              <a:rPr lang="pt-BR" sz="2800" dirty="0" smtClean="0">
                <a:solidFill>
                  <a:srgbClr val="002060"/>
                </a:solidFill>
                <a:latin typeface="Arial Narrow" panose="020B0606020202030204" pitchFamily="34" charset="0"/>
              </a:rPr>
              <a:t>00 </a:t>
            </a:r>
            <a:r>
              <a:rPr lang="pt-BR" sz="2800" dirty="0" err="1" smtClean="0">
                <a:solidFill>
                  <a:srgbClr val="002060"/>
                </a:solidFill>
                <a:latin typeface="Arial Narrow" panose="020B0606020202030204" pitchFamily="34" charset="0"/>
              </a:rPr>
              <a:t>states</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that</a:t>
            </a:r>
            <a:r>
              <a:rPr lang="pt-BR" sz="2800" dirty="0" smtClean="0">
                <a:solidFill>
                  <a:srgbClr val="002060"/>
                </a:solidFill>
                <a:latin typeface="Arial Narrow" panose="020B0606020202030204" pitchFamily="34" charset="0"/>
              </a:rPr>
              <a:t>:</a:t>
            </a:r>
          </a:p>
          <a:p>
            <a:pPr marL="0" indent="0" algn="just">
              <a:buNone/>
            </a:pPr>
            <a:endParaRPr lang="pt-BR" sz="2800" dirty="0" smtClean="0">
              <a:solidFill>
                <a:srgbClr val="002060"/>
              </a:solidFill>
              <a:latin typeface="Arial Narrow" panose="020B0606020202030204" pitchFamily="34" charset="0"/>
            </a:endParaRPr>
          </a:p>
          <a:p>
            <a:pPr marL="0" indent="0" algn="just">
              <a:buNone/>
            </a:pPr>
            <a:r>
              <a:rPr lang="en-US" sz="2800" i="1" dirty="0">
                <a:solidFill>
                  <a:srgbClr val="002060"/>
                </a:solidFill>
                <a:latin typeface="Arial Narrow" panose="020B0606020202030204" pitchFamily="34" charset="0"/>
              </a:rPr>
              <a:t>15. (…) </a:t>
            </a:r>
            <a:r>
              <a:rPr lang="en-US" sz="2800" i="1" dirty="0" smtClean="0">
                <a:solidFill>
                  <a:srgbClr val="002060"/>
                </a:solidFill>
                <a:latin typeface="Arial Narrow" panose="020B0606020202030204" pitchFamily="34" charset="0"/>
              </a:rPr>
              <a:t>“The </a:t>
            </a:r>
            <a:r>
              <a:rPr lang="en-US" sz="2800" i="1" dirty="0">
                <a:solidFill>
                  <a:srgbClr val="002060"/>
                </a:solidFill>
                <a:latin typeface="Arial Narrow" panose="020B0606020202030204" pitchFamily="34" charset="0"/>
              </a:rPr>
              <a:t>audit report may be either long- or </a:t>
            </a:r>
            <a:r>
              <a:rPr lang="en-US" sz="2800" i="1" dirty="0" smtClean="0">
                <a:solidFill>
                  <a:srgbClr val="002060"/>
                </a:solidFill>
                <a:latin typeface="Arial Narrow" panose="020B0606020202030204" pitchFamily="34" charset="0"/>
              </a:rPr>
              <a:t>short-form, and </a:t>
            </a:r>
            <a:r>
              <a:rPr lang="en-US" sz="2800" i="1" dirty="0">
                <a:solidFill>
                  <a:srgbClr val="002060"/>
                </a:solidFill>
                <a:latin typeface="Arial Narrow" panose="020B0606020202030204" pitchFamily="34" charset="0"/>
              </a:rPr>
              <a:t>conclusions may be expressed in various ways: </a:t>
            </a:r>
            <a:r>
              <a:rPr lang="en-US" sz="2800" b="1" i="1" dirty="0">
                <a:solidFill>
                  <a:srgbClr val="002060"/>
                </a:solidFill>
                <a:latin typeface="Arial Narrow" panose="020B0606020202030204" pitchFamily="34" charset="0"/>
              </a:rPr>
              <a:t>as a single clear written statement </a:t>
            </a:r>
            <a:r>
              <a:rPr lang="en-US" sz="2800" b="1" i="1" dirty="0" smtClean="0">
                <a:solidFill>
                  <a:srgbClr val="002060"/>
                </a:solidFill>
                <a:latin typeface="Arial Narrow" panose="020B0606020202030204" pitchFamily="34" charset="0"/>
              </a:rPr>
              <a:t>of opinion </a:t>
            </a:r>
            <a:r>
              <a:rPr lang="en-US" sz="2800" b="1" i="1" dirty="0">
                <a:solidFill>
                  <a:srgbClr val="002060"/>
                </a:solidFill>
                <a:latin typeface="Arial Narrow" panose="020B0606020202030204" pitchFamily="34" charset="0"/>
              </a:rPr>
              <a:t>on compliance or as a more elaborate answer to specific audit questions</a:t>
            </a:r>
            <a:r>
              <a:rPr lang="en-US" sz="2800" i="1" dirty="0" smtClean="0">
                <a:solidFill>
                  <a:srgbClr val="002060"/>
                </a:solidFill>
                <a:latin typeface="Arial Narrow" panose="020B0606020202030204" pitchFamily="34" charset="0"/>
              </a:rPr>
              <a:t>.”</a:t>
            </a:r>
            <a:endParaRPr lang="en-US" sz="2800" i="1" dirty="0">
              <a:solidFill>
                <a:srgbClr val="002060"/>
              </a:solidFill>
              <a:latin typeface="Arial Narrow" panose="020B0606020202030204" pitchFamily="34" charset="0"/>
            </a:endParaRPr>
          </a:p>
          <a:p>
            <a:pPr marL="0" indent="0" algn="just">
              <a:buNone/>
            </a:pPr>
            <a:endParaRPr lang="pt-BR" sz="2800" dirty="0" smtClean="0">
              <a:solidFill>
                <a:srgbClr val="002060"/>
              </a:solidFill>
              <a:latin typeface="Arial Narrow" panose="020B0606020202030204" pitchFamily="34" charset="0"/>
            </a:endParaRPr>
          </a:p>
          <a:p>
            <a:pPr marL="0" indent="0" algn="just">
              <a:buNone/>
            </a:pPr>
            <a:endParaRPr lang="pt-BR" dirty="0" smtClean="0">
              <a:solidFill>
                <a:srgbClr val="002060"/>
              </a:solidFill>
              <a:latin typeface="Arial Narrow" panose="020B0606020202030204" pitchFamily="34" charset="0"/>
            </a:endParaRPr>
          </a:p>
        </p:txBody>
      </p:sp>
    </p:spTree>
    <p:extLst>
      <p:ext uri="{BB962C8B-B14F-4D97-AF65-F5344CB8AC3E}">
        <p14:creationId xmlns:p14="http://schemas.microsoft.com/office/powerpoint/2010/main" val="302659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7707" y="4170"/>
            <a:ext cx="82296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How</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to</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146267" y="908720"/>
            <a:ext cx="8892479" cy="5544616"/>
          </a:xfrm>
        </p:spPr>
        <p:txBody>
          <a:bodyPr/>
          <a:lstStyle/>
          <a:p>
            <a:pPr marL="0" indent="0" algn="just">
              <a:buNone/>
            </a:pPr>
            <a:r>
              <a:rPr lang="pt-BR" sz="2800" dirty="0" smtClean="0">
                <a:solidFill>
                  <a:srgbClr val="002060"/>
                </a:solidFill>
                <a:latin typeface="Arial Narrow" panose="020B0606020202030204" pitchFamily="34" charset="0"/>
              </a:rPr>
              <a:t>ISSAI 400 </a:t>
            </a:r>
            <a:r>
              <a:rPr lang="pt-BR" sz="2800" dirty="0" err="1" smtClean="0">
                <a:solidFill>
                  <a:srgbClr val="002060"/>
                </a:solidFill>
                <a:latin typeface="Arial Narrow" panose="020B0606020202030204" pitchFamily="34" charset="0"/>
              </a:rPr>
              <a:t>also</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states</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that</a:t>
            </a:r>
            <a:r>
              <a:rPr lang="pt-BR" sz="2800" dirty="0">
                <a:solidFill>
                  <a:srgbClr val="002060"/>
                </a:solidFill>
                <a:latin typeface="Arial Narrow" panose="020B0606020202030204" pitchFamily="34" charset="0"/>
              </a:rPr>
              <a:t>:</a:t>
            </a:r>
          </a:p>
          <a:p>
            <a:pPr marL="0" indent="0" algn="just">
              <a:buNone/>
            </a:pPr>
            <a:endParaRPr lang="pt-BR" sz="1200" i="1" dirty="0">
              <a:solidFill>
                <a:srgbClr val="002060"/>
              </a:solidFill>
              <a:latin typeface="Arial Narrow" panose="020B0606020202030204" pitchFamily="34" charset="0"/>
            </a:endParaRPr>
          </a:p>
          <a:p>
            <a:pPr marL="0" indent="0" algn="just">
              <a:buNone/>
            </a:pPr>
            <a:r>
              <a:rPr lang="en-US" sz="2800" i="1" dirty="0" smtClean="0">
                <a:solidFill>
                  <a:srgbClr val="002060"/>
                </a:solidFill>
                <a:latin typeface="Arial Narrow" panose="020B0606020202030204" pitchFamily="34" charset="0"/>
              </a:rPr>
              <a:t>59</a:t>
            </a:r>
            <a:r>
              <a:rPr lang="en-US" sz="2800" i="1" dirty="0">
                <a:solidFill>
                  <a:srgbClr val="002060"/>
                </a:solidFill>
                <a:latin typeface="Arial Narrow" panose="020B0606020202030204" pitchFamily="34" charset="0"/>
              </a:rPr>
              <a:t>. (…) “Reporting may </a:t>
            </a:r>
            <a:r>
              <a:rPr lang="en-US" sz="2800" b="1" i="1" dirty="0">
                <a:solidFill>
                  <a:srgbClr val="002060"/>
                </a:solidFill>
                <a:latin typeface="Arial Narrow" panose="020B0606020202030204" pitchFamily="34" charset="0"/>
              </a:rPr>
              <a:t>vary between brief </a:t>
            </a:r>
            <a:r>
              <a:rPr lang="en-US" sz="2800" b="1" i="1" dirty="0" smtClean="0">
                <a:solidFill>
                  <a:srgbClr val="002060"/>
                </a:solidFill>
                <a:latin typeface="Arial Narrow" panose="020B0606020202030204" pitchFamily="34" charset="0"/>
              </a:rPr>
              <a:t>standardized </a:t>
            </a:r>
            <a:r>
              <a:rPr lang="en-US" sz="2800" b="1" i="1" dirty="0">
                <a:solidFill>
                  <a:srgbClr val="002060"/>
                </a:solidFill>
                <a:latin typeface="Arial Narrow" panose="020B0606020202030204" pitchFamily="34" charset="0"/>
              </a:rPr>
              <a:t>opinions and various forms of </a:t>
            </a:r>
            <a:r>
              <a:rPr lang="en-US" sz="2800" b="1" i="1" dirty="0" smtClean="0">
                <a:solidFill>
                  <a:srgbClr val="002060"/>
                </a:solidFill>
                <a:latin typeface="Arial Narrow" panose="020B0606020202030204" pitchFamily="34" charset="0"/>
              </a:rPr>
              <a:t>conclusions</a:t>
            </a:r>
            <a:r>
              <a:rPr lang="en-US" sz="2800" i="1" dirty="0" smtClean="0">
                <a:solidFill>
                  <a:srgbClr val="002060"/>
                </a:solidFill>
                <a:latin typeface="Arial Narrow" panose="020B0606020202030204" pitchFamily="34" charset="0"/>
              </a:rPr>
              <a:t>, presented </a:t>
            </a:r>
            <a:r>
              <a:rPr lang="en-US" sz="2800" i="1" dirty="0">
                <a:solidFill>
                  <a:srgbClr val="002060"/>
                </a:solidFill>
                <a:latin typeface="Arial Narrow" panose="020B0606020202030204" pitchFamily="34" charset="0"/>
              </a:rPr>
              <a:t>in short or long form. </a:t>
            </a:r>
            <a:r>
              <a:rPr lang="en-US" sz="2800" i="1" dirty="0" smtClean="0">
                <a:solidFill>
                  <a:srgbClr val="002060"/>
                </a:solidFill>
                <a:latin typeface="Arial Narrow" panose="020B0606020202030204" pitchFamily="34" charset="0"/>
              </a:rPr>
              <a:t>(…)</a:t>
            </a:r>
          </a:p>
          <a:p>
            <a:pPr marL="0" indent="0" algn="just">
              <a:buNone/>
            </a:pPr>
            <a:endParaRPr lang="en-US" sz="1200" i="1" dirty="0">
              <a:solidFill>
                <a:srgbClr val="002060"/>
              </a:solidFill>
              <a:latin typeface="Arial Narrow" panose="020B0606020202030204" pitchFamily="34" charset="0"/>
            </a:endParaRPr>
          </a:p>
          <a:p>
            <a:pPr marL="0" indent="0" algn="just">
              <a:buNone/>
            </a:pPr>
            <a:r>
              <a:rPr lang="en-US" sz="2800" i="1" dirty="0">
                <a:solidFill>
                  <a:srgbClr val="002060"/>
                </a:solidFill>
                <a:latin typeface="Arial Narrow" panose="020B0606020202030204" pitchFamily="34" charset="0"/>
              </a:rPr>
              <a:t>The conclusion may take the form of a clear written statement of opinion on compliance, </a:t>
            </a:r>
            <a:r>
              <a:rPr lang="en-US" sz="2800" i="1" dirty="0" smtClean="0">
                <a:solidFill>
                  <a:srgbClr val="002060"/>
                </a:solidFill>
                <a:latin typeface="Arial Narrow" panose="020B0606020202030204" pitchFamily="34" charset="0"/>
              </a:rPr>
              <a:t>often in </a:t>
            </a:r>
            <a:r>
              <a:rPr lang="en-US" sz="2800" i="1" dirty="0">
                <a:solidFill>
                  <a:srgbClr val="002060"/>
                </a:solidFill>
                <a:latin typeface="Arial Narrow" panose="020B0606020202030204" pitchFamily="34" charset="0"/>
              </a:rPr>
              <a:t>addition to the opinion on the financial statements. It may also be expressed as a </a:t>
            </a:r>
            <a:r>
              <a:rPr lang="en-US" sz="2800" i="1" dirty="0" smtClean="0">
                <a:solidFill>
                  <a:srgbClr val="002060"/>
                </a:solidFill>
                <a:latin typeface="Arial Narrow" panose="020B0606020202030204" pitchFamily="34" charset="0"/>
              </a:rPr>
              <a:t>more elaborate </a:t>
            </a:r>
            <a:r>
              <a:rPr lang="en-US" sz="2800" i="1" dirty="0">
                <a:solidFill>
                  <a:srgbClr val="002060"/>
                </a:solidFill>
                <a:latin typeface="Arial Narrow" panose="020B0606020202030204" pitchFamily="34" charset="0"/>
              </a:rPr>
              <a:t>answer to specific audit questions. </a:t>
            </a:r>
            <a:r>
              <a:rPr lang="en-US" sz="2800" b="1" i="1" dirty="0" smtClean="0">
                <a:solidFill>
                  <a:srgbClr val="002060"/>
                </a:solidFill>
                <a:latin typeface="Arial Narrow" panose="020B0606020202030204" pitchFamily="34" charset="0"/>
              </a:rPr>
              <a:t>While an opinion is common in attestation engagements, the answering of specific audit questions is more often used in direct reporting engagements. </a:t>
            </a:r>
            <a:r>
              <a:rPr lang="en-US" sz="2800" i="1" dirty="0" smtClean="0">
                <a:solidFill>
                  <a:srgbClr val="002060"/>
                </a:solidFill>
                <a:latin typeface="Arial Narrow" panose="020B0606020202030204" pitchFamily="34" charset="0"/>
              </a:rPr>
              <a:t>(…)”</a:t>
            </a:r>
            <a:endParaRPr lang="pt-BR" sz="2800" i="1" dirty="0">
              <a:solidFill>
                <a:srgbClr val="002060"/>
              </a:solidFill>
              <a:latin typeface="Arial Narrow" panose="020B0606020202030204" pitchFamily="34" charset="0"/>
            </a:endParaRPr>
          </a:p>
          <a:p>
            <a:pPr marL="0" indent="0" algn="just">
              <a:buNone/>
            </a:pPr>
            <a:endParaRPr lang="pt-BR" dirty="0" smtClean="0">
              <a:solidFill>
                <a:srgbClr val="002060"/>
              </a:solidFill>
              <a:latin typeface="Arial Narrow" panose="020B0606020202030204" pitchFamily="34" charset="0"/>
            </a:endParaRPr>
          </a:p>
        </p:txBody>
      </p:sp>
    </p:spTree>
    <p:extLst>
      <p:ext uri="{BB962C8B-B14F-4D97-AF65-F5344CB8AC3E}">
        <p14:creationId xmlns:p14="http://schemas.microsoft.com/office/powerpoint/2010/main" val="1045843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16632"/>
            <a:ext cx="9036496" cy="1143000"/>
          </a:xfrm>
        </p:spPr>
        <p:txBody>
          <a:bodyPr/>
          <a:lstStyle/>
          <a:p>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Why </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is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the</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analytical</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form</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of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communicating</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important</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in CA?</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477707" y="1412776"/>
            <a:ext cx="8229600" cy="4525963"/>
          </a:xfrm>
        </p:spPr>
        <p:txBody>
          <a:bodyPr/>
          <a:lstStyle/>
          <a:p>
            <a:pPr algn="just"/>
            <a:r>
              <a:rPr lang="pt-BR" sz="2800" dirty="0" err="1" smtClean="0">
                <a:solidFill>
                  <a:srgbClr val="002060"/>
                </a:solidFill>
                <a:latin typeface="Arial Narrow" panose="020B0606020202030204" pitchFamily="34" charset="0"/>
              </a:rPr>
              <a:t>Depending</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on</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the</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subject</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matter</a:t>
            </a:r>
            <a:r>
              <a:rPr lang="pt-BR" sz="2800" dirty="0" smtClean="0">
                <a:solidFill>
                  <a:srgbClr val="002060"/>
                </a:solidFill>
                <a:latin typeface="Arial Narrow" panose="020B0606020202030204" pitchFamily="34" charset="0"/>
              </a:rPr>
              <a:t>, </a:t>
            </a:r>
            <a:r>
              <a:rPr lang="en-US" sz="2800" dirty="0">
                <a:solidFill>
                  <a:srgbClr val="002060"/>
                </a:solidFill>
                <a:latin typeface="Arial Narrow" panose="020B0606020202030204" pitchFamily="34" charset="0"/>
              </a:rPr>
              <a:t>the use of a standardized opinion to convey the level of assurance does not add value to the users and can bring more confusion than </a:t>
            </a:r>
            <a:r>
              <a:rPr lang="en-US" sz="2800" dirty="0" smtClean="0">
                <a:solidFill>
                  <a:srgbClr val="002060"/>
                </a:solidFill>
                <a:latin typeface="Arial Narrow" panose="020B0606020202030204" pitchFamily="34" charset="0"/>
              </a:rPr>
              <a:t>clarification;</a:t>
            </a:r>
          </a:p>
          <a:p>
            <a:pPr algn="just"/>
            <a:r>
              <a:rPr lang="en-US" sz="2800" dirty="0">
                <a:solidFill>
                  <a:srgbClr val="002060"/>
                </a:solidFill>
                <a:latin typeface="Arial Narrow" panose="020B0606020202030204" pitchFamily="34" charset="0"/>
              </a:rPr>
              <a:t>In highly regulated public administrations, there is a wide range of possible instances of non-compliance that has different </a:t>
            </a:r>
            <a:r>
              <a:rPr lang="en-US" sz="2800" dirty="0" smtClean="0">
                <a:solidFill>
                  <a:srgbClr val="002060"/>
                </a:solidFill>
                <a:latin typeface="Arial Narrow" panose="020B0606020202030204" pitchFamily="34" charset="0"/>
              </a:rPr>
              <a:t>values </a:t>
            </a:r>
            <a:r>
              <a:rPr lang="en-US" sz="2800" dirty="0">
                <a:solidFill>
                  <a:srgbClr val="002060"/>
                </a:solidFill>
                <a:latin typeface="Arial Narrow" panose="020B0606020202030204" pitchFamily="34" charset="0"/>
              </a:rPr>
              <a:t>for society. </a:t>
            </a:r>
            <a:r>
              <a:rPr lang="en-US" sz="2800" dirty="0" smtClean="0">
                <a:solidFill>
                  <a:srgbClr val="002060"/>
                </a:solidFill>
                <a:latin typeface="Arial Narrow" panose="020B0606020202030204" pitchFamily="34" charset="0"/>
              </a:rPr>
              <a:t>So, it </a:t>
            </a:r>
            <a:r>
              <a:rPr lang="en-US" sz="2800" dirty="0">
                <a:solidFill>
                  <a:srgbClr val="002060"/>
                </a:solidFill>
                <a:latin typeface="Arial Narrow" panose="020B0606020202030204" pitchFamily="34" charset="0"/>
              </a:rPr>
              <a:t>is heavily subjective to </a:t>
            </a:r>
            <a:r>
              <a:rPr lang="en-US" sz="2800" dirty="0" smtClean="0">
                <a:solidFill>
                  <a:srgbClr val="002060"/>
                </a:solidFill>
                <a:latin typeface="Arial Narrow" panose="020B0606020202030204" pitchFamily="34" charset="0"/>
              </a:rPr>
              <a:t>define </a:t>
            </a:r>
            <a:r>
              <a:rPr lang="en-US" sz="2800" dirty="0">
                <a:solidFill>
                  <a:srgbClr val="002060"/>
                </a:solidFill>
                <a:latin typeface="Arial Narrow" panose="020B0606020202030204" pitchFamily="34" charset="0"/>
              </a:rPr>
              <a:t>materiality threshold based </a:t>
            </a:r>
            <a:r>
              <a:rPr lang="en-US" sz="2800" dirty="0" smtClean="0">
                <a:solidFill>
                  <a:srgbClr val="002060"/>
                </a:solidFill>
                <a:latin typeface="Arial Narrow" panose="020B0606020202030204" pitchFamily="34" charset="0"/>
              </a:rPr>
              <a:t>on findings of different relevance that cannot be summarized in a simple measure such as money.</a:t>
            </a:r>
          </a:p>
          <a:p>
            <a:pPr marL="0" indent="0" algn="just">
              <a:buNone/>
            </a:pPr>
            <a:endParaRPr lang="pt-BR" sz="2800" dirty="0" smtClean="0">
              <a:solidFill>
                <a:srgbClr val="002060"/>
              </a:solidFill>
              <a:latin typeface="Arial Narrow" panose="020B0606020202030204" pitchFamily="34" charset="0"/>
            </a:endParaRPr>
          </a:p>
        </p:txBody>
      </p:sp>
    </p:spTree>
    <p:extLst>
      <p:ext uri="{BB962C8B-B14F-4D97-AF65-F5344CB8AC3E}">
        <p14:creationId xmlns:p14="http://schemas.microsoft.com/office/powerpoint/2010/main" val="3483179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16632"/>
            <a:ext cx="9143999" cy="1143000"/>
          </a:xfrm>
        </p:spPr>
        <p:txBody>
          <a:bodyPr/>
          <a:lstStyle/>
          <a:p>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Why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is</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the</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analytical</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form</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of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communicating</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important</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in CA?</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107504" y="1412776"/>
            <a:ext cx="9036495" cy="4525963"/>
          </a:xfrm>
        </p:spPr>
        <p:txBody>
          <a:bodyPr/>
          <a:lstStyle/>
          <a:p>
            <a:pPr algn="just"/>
            <a:r>
              <a:rPr lang="pt-BR" sz="2800" dirty="0" err="1" smtClean="0">
                <a:solidFill>
                  <a:srgbClr val="002060"/>
                </a:solidFill>
                <a:latin typeface="Arial Narrow" panose="020B0606020202030204" pitchFamily="34" charset="0"/>
              </a:rPr>
              <a:t>Even</a:t>
            </a:r>
            <a:r>
              <a:rPr lang="pt-BR" sz="2800" dirty="0" smtClean="0">
                <a:solidFill>
                  <a:srgbClr val="002060"/>
                </a:solidFill>
                <a:latin typeface="Arial Narrow" panose="020B0606020202030204" pitchFamily="34" charset="0"/>
              </a:rPr>
              <a:t> </a:t>
            </a:r>
            <a:r>
              <a:rPr lang="pt-BR" sz="2800" dirty="0" err="1" smtClean="0">
                <a:solidFill>
                  <a:srgbClr val="002060"/>
                </a:solidFill>
                <a:latin typeface="Arial Narrow" panose="020B0606020202030204" pitchFamily="34" charset="0"/>
              </a:rPr>
              <a:t>without</a:t>
            </a:r>
            <a:r>
              <a:rPr lang="pt-BR" sz="2800" dirty="0" smtClean="0">
                <a:solidFill>
                  <a:srgbClr val="002060"/>
                </a:solidFill>
                <a:latin typeface="Arial Narrow" panose="020B0606020202030204" pitchFamily="34" charset="0"/>
              </a:rPr>
              <a:t> a </a:t>
            </a:r>
            <a:r>
              <a:rPr lang="pt-BR" sz="2800" dirty="0" err="1" smtClean="0">
                <a:solidFill>
                  <a:srgbClr val="002060"/>
                </a:solidFill>
                <a:latin typeface="Arial Narrow" panose="020B0606020202030204" pitchFamily="34" charset="0"/>
              </a:rPr>
              <a:t>standardized</a:t>
            </a:r>
            <a:r>
              <a:rPr lang="pt-BR" sz="2800" dirty="0" smtClean="0">
                <a:solidFill>
                  <a:srgbClr val="002060"/>
                </a:solidFill>
                <a:latin typeface="Arial Narrow" panose="020B0606020202030204" pitchFamily="34" charset="0"/>
              </a:rPr>
              <a:t> </a:t>
            </a:r>
            <a:r>
              <a:rPr lang="pt-BR" sz="2800" dirty="0" err="1">
                <a:solidFill>
                  <a:srgbClr val="002060"/>
                </a:solidFill>
                <a:latin typeface="Arial Narrow" panose="020B0606020202030204" pitchFamily="34" charset="0"/>
              </a:rPr>
              <a:t>opinion</a:t>
            </a:r>
            <a:r>
              <a:rPr lang="pt-BR" sz="2800" dirty="0">
                <a:solidFill>
                  <a:srgbClr val="002060"/>
                </a:solidFill>
                <a:latin typeface="Arial Narrow" panose="020B0606020202030204" pitchFamily="34" charset="0"/>
              </a:rPr>
              <a:t>, </a:t>
            </a:r>
            <a:r>
              <a:rPr lang="en-US" sz="2800" dirty="0">
                <a:solidFill>
                  <a:srgbClr val="002060"/>
                </a:solidFill>
                <a:latin typeface="Arial Narrow" panose="020B0606020202030204" pitchFamily="34" charset="0"/>
              </a:rPr>
              <a:t>it is mandatory to conclude against audit objectives in all </a:t>
            </a:r>
            <a:r>
              <a:rPr lang="en-US" sz="2800" dirty="0" smtClean="0">
                <a:solidFill>
                  <a:srgbClr val="002060"/>
                </a:solidFill>
                <a:latin typeface="Arial Narrow" panose="020B0606020202030204" pitchFamily="34" charset="0"/>
              </a:rPr>
              <a:t>audits;</a:t>
            </a:r>
          </a:p>
          <a:p>
            <a:pPr algn="just"/>
            <a:r>
              <a:rPr lang="en-US" sz="2800" dirty="0">
                <a:solidFill>
                  <a:srgbClr val="002060"/>
                </a:solidFill>
                <a:latin typeface="Arial Narrow" panose="020B0606020202030204" pitchFamily="34" charset="0"/>
              </a:rPr>
              <a:t>W</a:t>
            </a:r>
            <a:r>
              <a:rPr lang="en-US" sz="2800" dirty="0" smtClean="0">
                <a:solidFill>
                  <a:srgbClr val="002060"/>
                </a:solidFill>
                <a:latin typeface="Arial Narrow" panose="020B0606020202030204" pitchFamily="34" charset="0"/>
              </a:rPr>
              <a:t>e </a:t>
            </a:r>
            <a:r>
              <a:rPr lang="en-US" sz="2800" dirty="0">
                <a:solidFill>
                  <a:srgbClr val="002060"/>
                </a:solidFill>
                <a:latin typeface="Arial Narrow" panose="020B0606020202030204" pitchFamily="34" charset="0"/>
              </a:rPr>
              <a:t>do not know </a:t>
            </a:r>
            <a:r>
              <a:rPr lang="en-US" sz="2800" dirty="0" smtClean="0">
                <a:solidFill>
                  <a:srgbClr val="002060"/>
                </a:solidFill>
                <a:latin typeface="Arial Narrow" panose="020B0606020202030204" pitchFamily="34" charset="0"/>
              </a:rPr>
              <a:t>international practice on how </a:t>
            </a:r>
            <a:r>
              <a:rPr lang="en-US" sz="2800" dirty="0">
                <a:solidFill>
                  <a:srgbClr val="002060"/>
                </a:solidFill>
                <a:latin typeface="Arial Narrow" panose="020B0606020202030204" pitchFamily="34" charset="0"/>
              </a:rPr>
              <a:t>to implement </a:t>
            </a:r>
            <a:r>
              <a:rPr lang="en-US" sz="2800" dirty="0" smtClean="0">
                <a:solidFill>
                  <a:srgbClr val="002060"/>
                </a:solidFill>
                <a:latin typeface="Arial Narrow" panose="020B0606020202030204" pitchFamily="34" charset="0"/>
              </a:rPr>
              <a:t>standardized </a:t>
            </a:r>
            <a:r>
              <a:rPr lang="en-US" sz="2800" dirty="0">
                <a:solidFill>
                  <a:srgbClr val="002060"/>
                </a:solidFill>
                <a:latin typeface="Arial Narrow" panose="020B0606020202030204" pitchFamily="34" charset="0"/>
              </a:rPr>
              <a:t>opinion on standalone CA </a:t>
            </a:r>
            <a:r>
              <a:rPr lang="en-US" sz="2800" dirty="0" smtClean="0">
                <a:solidFill>
                  <a:srgbClr val="002060"/>
                </a:solidFill>
                <a:latin typeface="Arial Narrow" panose="020B0606020202030204" pitchFamily="34" charset="0"/>
              </a:rPr>
              <a:t>direct reporting engagement;</a:t>
            </a:r>
          </a:p>
          <a:p>
            <a:pPr algn="just"/>
            <a:r>
              <a:rPr lang="en-US" sz="2800" dirty="0">
                <a:solidFill>
                  <a:srgbClr val="002060"/>
                </a:solidFill>
                <a:latin typeface="Arial Narrow" panose="020B0606020202030204" pitchFamily="34" charset="0"/>
              </a:rPr>
              <a:t>W</a:t>
            </a:r>
            <a:r>
              <a:rPr lang="en-US" sz="2800" dirty="0" smtClean="0">
                <a:solidFill>
                  <a:srgbClr val="002060"/>
                </a:solidFill>
                <a:latin typeface="Arial Narrow" panose="020B0606020202030204" pitchFamily="34" charset="0"/>
              </a:rPr>
              <a:t>e </a:t>
            </a:r>
            <a:r>
              <a:rPr lang="en-US" sz="2800" dirty="0">
                <a:solidFill>
                  <a:srgbClr val="002060"/>
                </a:solidFill>
                <a:latin typeface="Arial Narrow" panose="020B0606020202030204" pitchFamily="34" charset="0"/>
              </a:rPr>
              <a:t>cannot be sure about how difficult it will be </a:t>
            </a:r>
            <a:r>
              <a:rPr lang="en-US" sz="2800" dirty="0" smtClean="0">
                <a:solidFill>
                  <a:srgbClr val="002060"/>
                </a:solidFill>
                <a:latin typeface="Arial Narrow" panose="020B0606020202030204" pitchFamily="34" charset="0"/>
              </a:rPr>
              <a:t>to </a:t>
            </a:r>
            <a:r>
              <a:rPr lang="en-US" sz="2800" dirty="0">
                <a:solidFill>
                  <a:srgbClr val="002060"/>
                </a:solidFill>
                <a:latin typeface="Arial Narrow" panose="020B0606020202030204" pitchFamily="34" charset="0"/>
              </a:rPr>
              <a:t>establish materiality for a wide range of </a:t>
            </a:r>
            <a:r>
              <a:rPr lang="en-US" sz="2800" dirty="0" smtClean="0">
                <a:solidFill>
                  <a:srgbClr val="002060"/>
                </a:solidFill>
                <a:latin typeface="Arial Narrow" panose="020B0606020202030204" pitchFamily="34" charset="0"/>
              </a:rPr>
              <a:t>different instances </a:t>
            </a:r>
            <a:r>
              <a:rPr lang="en-US" sz="2800" dirty="0">
                <a:solidFill>
                  <a:srgbClr val="002060"/>
                </a:solidFill>
                <a:latin typeface="Arial Narrow" panose="020B0606020202030204" pitchFamily="34" charset="0"/>
              </a:rPr>
              <a:t>of </a:t>
            </a:r>
            <a:r>
              <a:rPr lang="en-US" sz="2800" dirty="0" smtClean="0">
                <a:solidFill>
                  <a:srgbClr val="002060"/>
                </a:solidFill>
                <a:latin typeface="Arial Narrow" panose="020B0606020202030204" pitchFamily="34" charset="0"/>
              </a:rPr>
              <a:t>non-compliances taken altogether;</a:t>
            </a:r>
          </a:p>
          <a:p>
            <a:pPr algn="just"/>
            <a:r>
              <a:rPr lang="en-US" sz="2800" dirty="0">
                <a:solidFill>
                  <a:srgbClr val="002060"/>
                </a:solidFill>
                <a:latin typeface="Arial Narrow" panose="020B0606020202030204" pitchFamily="34" charset="0"/>
              </a:rPr>
              <a:t>W</a:t>
            </a:r>
            <a:r>
              <a:rPr lang="en-US" sz="2800" dirty="0" smtClean="0">
                <a:solidFill>
                  <a:srgbClr val="002060"/>
                </a:solidFill>
                <a:latin typeface="Arial Narrow" panose="020B0606020202030204" pitchFamily="34" charset="0"/>
              </a:rPr>
              <a:t>e </a:t>
            </a:r>
            <a:r>
              <a:rPr lang="en-US" sz="2800" dirty="0">
                <a:solidFill>
                  <a:srgbClr val="002060"/>
                </a:solidFill>
                <a:latin typeface="Arial Narrow" panose="020B0606020202030204" pitchFamily="34" charset="0"/>
              </a:rPr>
              <a:t>cannot be sure about how useful this </a:t>
            </a:r>
            <a:r>
              <a:rPr lang="en-US" sz="2800" dirty="0" smtClean="0">
                <a:solidFill>
                  <a:srgbClr val="002060"/>
                </a:solidFill>
                <a:latin typeface="Arial Narrow" panose="020B0606020202030204" pitchFamily="34" charset="0"/>
              </a:rPr>
              <a:t>sort </a:t>
            </a:r>
            <a:r>
              <a:rPr lang="en-US" sz="2800" dirty="0">
                <a:solidFill>
                  <a:srgbClr val="002060"/>
                </a:solidFill>
                <a:latin typeface="Arial Narrow" panose="020B0606020202030204" pitchFamily="34" charset="0"/>
              </a:rPr>
              <a:t>of opinion will be to different kinds of intended </a:t>
            </a:r>
            <a:r>
              <a:rPr lang="en-US" sz="2800" dirty="0" smtClean="0">
                <a:solidFill>
                  <a:srgbClr val="002060"/>
                </a:solidFill>
                <a:latin typeface="Arial Narrow" panose="020B0606020202030204" pitchFamily="34" charset="0"/>
              </a:rPr>
              <a:t>users;</a:t>
            </a:r>
            <a:endParaRPr lang="pt-BR" sz="2800" dirty="0" smtClean="0">
              <a:solidFill>
                <a:srgbClr val="002060"/>
              </a:solidFill>
              <a:latin typeface="Arial Narrow" panose="020B0606020202030204" pitchFamily="34" charset="0"/>
            </a:endParaRPr>
          </a:p>
        </p:txBody>
      </p:sp>
    </p:spTree>
    <p:extLst>
      <p:ext uri="{BB962C8B-B14F-4D97-AF65-F5344CB8AC3E}">
        <p14:creationId xmlns:p14="http://schemas.microsoft.com/office/powerpoint/2010/main" val="3379965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246" y="260648"/>
            <a:ext cx="9110754"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Why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is</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the</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analytical</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form</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of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communicating</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important</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in CA?</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74259" y="1916832"/>
            <a:ext cx="9036495" cy="4525963"/>
          </a:xfrm>
        </p:spPr>
        <p:txBody>
          <a:bodyPr/>
          <a:lstStyle/>
          <a:p>
            <a:pPr algn="just"/>
            <a:r>
              <a:rPr lang="en-US" sz="2800" dirty="0">
                <a:solidFill>
                  <a:srgbClr val="002060"/>
                </a:solidFill>
                <a:latin typeface="Arial Narrow" panose="020B0606020202030204" pitchFamily="34" charset="0"/>
              </a:rPr>
              <a:t>W</a:t>
            </a:r>
            <a:r>
              <a:rPr lang="en-US" sz="2800" dirty="0" smtClean="0">
                <a:solidFill>
                  <a:srgbClr val="002060"/>
                </a:solidFill>
                <a:latin typeface="Arial Narrow" panose="020B0606020202030204" pitchFamily="34" charset="0"/>
              </a:rPr>
              <a:t>e </a:t>
            </a:r>
            <a:r>
              <a:rPr lang="en-US" sz="2800" dirty="0">
                <a:solidFill>
                  <a:srgbClr val="002060"/>
                </a:solidFill>
                <a:latin typeface="Arial Narrow" panose="020B0606020202030204" pitchFamily="34" charset="0"/>
              </a:rPr>
              <a:t>understand that it is not recommended to regulate by an international standard a practice that is not recognized by </a:t>
            </a:r>
            <a:r>
              <a:rPr lang="en-US" sz="2800" dirty="0" smtClean="0">
                <a:solidFill>
                  <a:srgbClr val="002060"/>
                </a:solidFill>
                <a:latin typeface="Arial Narrow" panose="020B0606020202030204" pitchFamily="34" charset="0"/>
              </a:rPr>
              <a:t>many </a:t>
            </a:r>
            <a:r>
              <a:rPr lang="en-US" sz="2800" dirty="0">
                <a:solidFill>
                  <a:srgbClr val="002060"/>
                </a:solidFill>
                <a:latin typeface="Arial Narrow" panose="020B0606020202030204" pitchFamily="34" charset="0"/>
              </a:rPr>
              <a:t>SAIs who perform </a:t>
            </a:r>
            <a:r>
              <a:rPr lang="en-US" sz="2800" dirty="0" smtClean="0">
                <a:solidFill>
                  <a:srgbClr val="002060"/>
                </a:solidFill>
                <a:latin typeface="Arial Narrow" panose="020B0606020202030204" pitchFamily="34" charset="0"/>
              </a:rPr>
              <a:t>direct </a:t>
            </a:r>
            <a:r>
              <a:rPr lang="en-US" sz="2800" dirty="0">
                <a:solidFill>
                  <a:srgbClr val="002060"/>
                </a:solidFill>
                <a:latin typeface="Arial Narrow" panose="020B0606020202030204" pitchFamily="34" charset="0"/>
              </a:rPr>
              <a:t>reporting in standalone </a:t>
            </a:r>
            <a:r>
              <a:rPr lang="en-US" sz="2800" dirty="0" smtClean="0">
                <a:solidFill>
                  <a:srgbClr val="002060"/>
                </a:solidFill>
                <a:latin typeface="Arial Narrow" panose="020B0606020202030204" pitchFamily="34" charset="0"/>
              </a:rPr>
              <a:t>CA;</a:t>
            </a:r>
          </a:p>
          <a:p>
            <a:pPr marL="0" indent="0" algn="just">
              <a:buNone/>
            </a:pPr>
            <a:endParaRPr lang="en-US" sz="2800" dirty="0" smtClean="0">
              <a:solidFill>
                <a:srgbClr val="002060"/>
              </a:solidFill>
              <a:latin typeface="Arial Narrow" panose="020B0606020202030204" pitchFamily="34" charset="0"/>
            </a:endParaRPr>
          </a:p>
          <a:p>
            <a:pPr algn="just"/>
            <a:r>
              <a:rPr lang="en-US" sz="2800" dirty="0">
                <a:solidFill>
                  <a:srgbClr val="002060"/>
                </a:solidFill>
                <a:latin typeface="Arial Narrow" panose="020B0606020202030204" pitchFamily="34" charset="0"/>
              </a:rPr>
              <a:t>I</a:t>
            </a:r>
            <a:r>
              <a:rPr lang="en-US" sz="2800" dirty="0" smtClean="0">
                <a:solidFill>
                  <a:srgbClr val="002060"/>
                </a:solidFill>
                <a:latin typeface="Arial Narrow" panose="020B0606020202030204" pitchFamily="34" charset="0"/>
              </a:rPr>
              <a:t>gnoring </a:t>
            </a:r>
            <a:r>
              <a:rPr lang="en-US" sz="2800" dirty="0">
                <a:solidFill>
                  <a:srgbClr val="002060"/>
                </a:solidFill>
                <a:latin typeface="Arial Narrow" panose="020B0606020202030204" pitchFamily="34" charset="0"/>
              </a:rPr>
              <a:t>ISSAI 100/32 second bullet combined with ISSAI 400/15 and 59 discriminates against SAIs that adopts an acceptable option based on ISSAI 100 and outcast those SAIs as non-compliant with level 4, in clear contradiction with INTOSAI´s principle of inclusion.</a:t>
            </a:r>
            <a:endParaRPr lang="en-US" sz="2800" dirty="0" smtClean="0">
              <a:solidFill>
                <a:srgbClr val="002060"/>
              </a:solidFill>
              <a:latin typeface="Arial Narrow" panose="020B0606020202030204" pitchFamily="34" charset="0"/>
            </a:endParaRPr>
          </a:p>
        </p:txBody>
      </p:sp>
    </p:spTree>
    <p:extLst>
      <p:ext uri="{BB962C8B-B14F-4D97-AF65-F5344CB8AC3E}">
        <p14:creationId xmlns:p14="http://schemas.microsoft.com/office/powerpoint/2010/main" val="3413974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Survey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on</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in Performance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and</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Compliance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Audit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p:txBody>
          <a:bodyPr/>
          <a:lstStyle/>
          <a:p>
            <a:pPr marL="0" indent="0">
              <a:buNone/>
            </a:pPr>
            <a:r>
              <a:rPr lang="en-US" dirty="0">
                <a:solidFill>
                  <a:srgbClr val="002060"/>
                </a:solidFill>
                <a:latin typeface="Arial Narrow" panose="020B0606020202030204" pitchFamily="34" charset="0"/>
              </a:rPr>
              <a:t>The SAI has conducted CA? (you can check more than one item)</a:t>
            </a:r>
          </a:p>
          <a:p>
            <a:pPr marL="0" indent="0">
              <a:buNone/>
            </a:pPr>
            <a:r>
              <a:rPr lang="en-US" dirty="0">
                <a:solidFill>
                  <a:srgbClr val="002060"/>
                </a:solidFill>
                <a:latin typeface="Arial Narrow" panose="020B0606020202030204" pitchFamily="34" charset="0"/>
              </a:rPr>
              <a:t>() No </a:t>
            </a:r>
          </a:p>
          <a:p>
            <a:pPr marL="0" indent="0">
              <a:buNone/>
            </a:pPr>
            <a:r>
              <a:rPr lang="en-US" dirty="0">
                <a:solidFill>
                  <a:srgbClr val="002060"/>
                </a:solidFill>
                <a:latin typeface="Arial Narrow" panose="020B0606020202030204" pitchFamily="34" charset="0"/>
              </a:rPr>
              <a:t>() Yes, as standalone audits. </a:t>
            </a:r>
          </a:p>
          <a:p>
            <a:pPr marL="0" indent="0">
              <a:buNone/>
            </a:pPr>
            <a:r>
              <a:rPr lang="en-US" dirty="0">
                <a:solidFill>
                  <a:srgbClr val="002060"/>
                </a:solidFill>
                <a:latin typeface="Arial Narrow" panose="020B0606020202030204" pitchFamily="34" charset="0"/>
              </a:rPr>
              <a:t>() Yes, combined with financial auditing</a:t>
            </a:r>
          </a:p>
          <a:p>
            <a:pPr marL="0" indent="0">
              <a:buNone/>
            </a:pPr>
            <a:r>
              <a:rPr lang="en-US" dirty="0">
                <a:solidFill>
                  <a:srgbClr val="002060"/>
                </a:solidFill>
                <a:latin typeface="Arial Narrow" panose="020B0606020202030204" pitchFamily="34" charset="0"/>
              </a:rPr>
              <a:t>() Yes, combined with performance auditing</a:t>
            </a:r>
          </a:p>
          <a:p>
            <a:endParaRPr lang="en-US" dirty="0"/>
          </a:p>
        </p:txBody>
      </p:sp>
    </p:spTree>
    <p:extLst>
      <p:ext uri="{BB962C8B-B14F-4D97-AF65-F5344CB8AC3E}">
        <p14:creationId xmlns:p14="http://schemas.microsoft.com/office/powerpoint/2010/main" val="7811756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Survey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on</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in Performance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and</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Compliance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Audit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6" name="Gráfico 5"/>
          <p:cNvGraphicFramePr>
            <a:graphicFrameLocks/>
          </p:cNvGraphicFramePr>
          <p:nvPr>
            <p:extLst>
              <p:ext uri="{D42A27DB-BD31-4B8C-83A1-F6EECF244321}">
                <p14:modId xmlns:p14="http://schemas.microsoft.com/office/powerpoint/2010/main" val="1787439282"/>
              </p:ext>
            </p:extLst>
          </p:nvPr>
        </p:nvGraphicFramePr>
        <p:xfrm>
          <a:off x="251520" y="1556792"/>
          <a:ext cx="8640960" cy="518457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151633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Survey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on</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in Performance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and</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Compliance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Audit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179512" y="1417638"/>
            <a:ext cx="8784976" cy="4525963"/>
          </a:xfrm>
        </p:spPr>
        <p:txBody>
          <a:bodyPr/>
          <a:lstStyle/>
          <a:p>
            <a:pPr marL="0" indent="0" algn="just">
              <a:buNone/>
            </a:pPr>
            <a:r>
              <a:rPr lang="en-US" sz="2000" dirty="0">
                <a:solidFill>
                  <a:srgbClr val="002060"/>
                </a:solidFill>
                <a:latin typeface="Arial Narrow" panose="020B0606020202030204" pitchFamily="34" charset="0"/>
              </a:rPr>
              <a:t>All public-sector audits have the same basic elements. Audits can be categorized as two different types of audit engagement: </a:t>
            </a:r>
          </a:p>
          <a:p>
            <a:pPr marL="0" indent="0" algn="just">
              <a:buNone/>
            </a:pPr>
            <a:r>
              <a:rPr lang="en-US" sz="2000" dirty="0">
                <a:solidFill>
                  <a:srgbClr val="002060"/>
                </a:solidFill>
                <a:latin typeface="Arial Narrow" panose="020B0606020202030204" pitchFamily="34" charset="0"/>
              </a:rPr>
              <a:t>a) In attestation engagements the responsible party measures the subject matter against the criteria and presents the subject matter information, on which the auditor then gathers sufficient and appropriate audit evidence to provide a reasonable basis for expressing a conclusion.</a:t>
            </a:r>
          </a:p>
          <a:p>
            <a:pPr marL="0" indent="0" algn="just">
              <a:buNone/>
            </a:pPr>
            <a:r>
              <a:rPr lang="en-US" sz="2000" dirty="0">
                <a:solidFill>
                  <a:srgbClr val="002060"/>
                </a:solidFill>
                <a:latin typeface="Arial Narrow" panose="020B0606020202030204" pitchFamily="34" charset="0"/>
              </a:rPr>
              <a:t>b) In direct reporting engagements it is the auditor who measures or evaluates the subject matter against the criteria. The auditor selects the subject matter and criteria, taking into consideration risk and materiality. The outcome of measuring the subject matter against the criteria is presented in the audit report in the form of findings, conclusions, recommendations or an opinion (ISSAI 100/29). </a:t>
            </a:r>
          </a:p>
          <a:p>
            <a:pPr marL="0" indent="0">
              <a:buNone/>
            </a:pPr>
            <a:endParaRPr lang="en-US" sz="1000" dirty="0">
              <a:solidFill>
                <a:srgbClr val="002060"/>
              </a:solidFill>
              <a:latin typeface="Arial Narrow" panose="020B0606020202030204" pitchFamily="34" charset="0"/>
            </a:endParaRPr>
          </a:p>
          <a:p>
            <a:pPr marL="0" indent="0">
              <a:buNone/>
            </a:pPr>
            <a:r>
              <a:rPr lang="en-US" sz="2000" dirty="0">
                <a:solidFill>
                  <a:srgbClr val="002060"/>
                </a:solidFill>
                <a:latin typeface="Arial Narrow" panose="020B0606020202030204" pitchFamily="34" charset="0"/>
              </a:rPr>
              <a:t>About the practice in your SAI, if you conduct CA (you can check more than one item):</a:t>
            </a:r>
          </a:p>
          <a:p>
            <a:pPr marL="0" indent="0">
              <a:buNone/>
            </a:pPr>
            <a:r>
              <a:rPr lang="en-US" sz="2000" dirty="0">
                <a:solidFill>
                  <a:srgbClr val="002060"/>
                </a:solidFill>
                <a:latin typeface="Arial Narrow" panose="020B0606020202030204" pitchFamily="34" charset="0"/>
              </a:rPr>
              <a:t>() we conduct CA as attestation engagements</a:t>
            </a:r>
          </a:p>
          <a:p>
            <a:pPr marL="0" indent="0" algn="just">
              <a:buNone/>
            </a:pPr>
            <a:r>
              <a:rPr lang="en-US" sz="2000" dirty="0">
                <a:solidFill>
                  <a:srgbClr val="002060"/>
                </a:solidFill>
                <a:latin typeface="Arial Narrow" panose="020B0606020202030204" pitchFamily="34" charset="0"/>
              </a:rPr>
              <a:t>() we conduct CA as direct reporting engagements </a:t>
            </a:r>
          </a:p>
          <a:p>
            <a:pPr marL="0" indent="0">
              <a:buNone/>
            </a:pPr>
            <a:endParaRPr lang="en-US" dirty="0"/>
          </a:p>
        </p:txBody>
      </p:sp>
    </p:spTree>
    <p:extLst>
      <p:ext uri="{BB962C8B-B14F-4D97-AF65-F5344CB8AC3E}">
        <p14:creationId xmlns:p14="http://schemas.microsoft.com/office/powerpoint/2010/main" val="41817629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Survey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on</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in Performance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and</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Compliance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Audit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6" name="Gráfico 5"/>
          <p:cNvGraphicFramePr>
            <a:graphicFrameLocks/>
          </p:cNvGraphicFramePr>
          <p:nvPr>
            <p:extLst>
              <p:ext uri="{D42A27DB-BD31-4B8C-83A1-F6EECF244321}">
                <p14:modId xmlns:p14="http://schemas.microsoft.com/office/powerpoint/2010/main" val="3373053945"/>
              </p:ext>
            </p:extLst>
          </p:nvPr>
        </p:nvGraphicFramePr>
        <p:xfrm>
          <a:off x="683568" y="1700808"/>
          <a:ext cx="7632848" cy="49685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041807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6632"/>
            <a:ext cx="8229600" cy="1143000"/>
          </a:xfrm>
        </p:spPr>
        <p:txBody>
          <a:bodyPr/>
          <a:lstStyle/>
          <a:p>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Contents</a:t>
            </a:r>
            <a:endPar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251520" y="1647674"/>
            <a:ext cx="8640960" cy="4525963"/>
          </a:xfrm>
        </p:spPr>
        <p:txBody>
          <a:bodyPr/>
          <a:lstStyle/>
          <a:p>
            <a:pPr marL="514350" indent="-514350">
              <a:buFont typeface="+mj-lt"/>
              <a:buAutoNum type="arabicPeriod"/>
            </a:pPr>
            <a:endParaRPr lang="pt-BR" sz="2800" dirty="0">
              <a:solidFill>
                <a:schemeClr val="tx2"/>
              </a:solidFill>
              <a:latin typeface="Arial Narrow" panose="020B0606020202030204" pitchFamily="34" charset="0"/>
            </a:endParaRPr>
          </a:p>
          <a:p>
            <a:pPr marL="514350" indent="-514350">
              <a:buFont typeface="+mj-lt"/>
              <a:buAutoNum type="arabicPeriod"/>
            </a:pPr>
            <a:endParaRPr lang="pt-BR" dirty="0" smtClean="0">
              <a:solidFill>
                <a:schemeClr val="tx2"/>
              </a:solidFill>
            </a:endParaRPr>
          </a:p>
          <a:p>
            <a:pPr marL="514350" indent="-514350">
              <a:buFont typeface="+mj-lt"/>
              <a:buAutoNum type="arabicPeriod"/>
            </a:pPr>
            <a:endParaRPr lang="pt-BR" dirty="0" smtClean="0">
              <a:solidFill>
                <a:schemeClr val="tx2"/>
              </a:solidFill>
            </a:endParaRPr>
          </a:p>
          <a:p>
            <a:pPr marL="0" indent="0">
              <a:buNone/>
            </a:pPr>
            <a:endParaRPr lang="pt-BR" dirty="0" smtClean="0">
              <a:solidFill>
                <a:schemeClr val="tx2"/>
              </a:solidFill>
            </a:endParaRPr>
          </a:p>
        </p:txBody>
      </p:sp>
      <p:sp>
        <p:nvSpPr>
          <p:cNvPr id="4" name="CaixaDeTexto 3"/>
          <p:cNvSpPr txBox="1"/>
          <p:nvPr/>
        </p:nvSpPr>
        <p:spPr>
          <a:xfrm>
            <a:off x="251520" y="1628800"/>
            <a:ext cx="8784976" cy="3477875"/>
          </a:xfrm>
          <a:prstGeom prst="rect">
            <a:avLst/>
          </a:prstGeom>
          <a:noFill/>
        </p:spPr>
        <p:txBody>
          <a:bodyPr wrap="square" rtlCol="0">
            <a:spAutoFit/>
          </a:bodyPr>
          <a:lstStyle/>
          <a:p>
            <a:pPr marL="342900" indent="-342900">
              <a:spcAft>
                <a:spcPts val="1200"/>
              </a:spcAft>
              <a:buAutoNum type="arabicPeriod"/>
            </a:pPr>
            <a:r>
              <a:rPr lang="pt-BR" sz="4000" dirty="0" err="1" smtClean="0">
                <a:solidFill>
                  <a:srgbClr val="002060"/>
                </a:solidFill>
                <a:latin typeface="Arial Narrow" panose="020B0606020202030204" pitchFamily="34" charset="0"/>
              </a:rPr>
              <a:t>What</a:t>
            </a:r>
            <a:r>
              <a:rPr lang="pt-BR" sz="4000" dirty="0" smtClean="0">
                <a:solidFill>
                  <a:srgbClr val="002060"/>
                </a:solidFill>
                <a:latin typeface="Arial Narrow" panose="020B0606020202030204" pitchFamily="34" charset="0"/>
              </a:rPr>
              <a:t> is </a:t>
            </a:r>
            <a:r>
              <a:rPr lang="pt-BR" sz="4000" dirty="0" err="1" smtClean="0">
                <a:solidFill>
                  <a:srgbClr val="002060"/>
                </a:solidFill>
                <a:latin typeface="Arial Narrow" panose="020B0606020202030204" pitchFamily="34" charset="0"/>
              </a:rPr>
              <a:t>an</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assurance</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engagement</a:t>
            </a:r>
            <a:r>
              <a:rPr lang="pt-BR" sz="4000" dirty="0" smtClean="0">
                <a:solidFill>
                  <a:srgbClr val="002060"/>
                </a:solidFill>
                <a:latin typeface="Arial Narrow" panose="020B0606020202030204" pitchFamily="34" charset="0"/>
              </a:rPr>
              <a:t>?</a:t>
            </a:r>
          </a:p>
          <a:p>
            <a:pPr marL="342900" indent="-342900">
              <a:spcAft>
                <a:spcPts val="1200"/>
              </a:spcAft>
              <a:buAutoNum type="arabicPeriod"/>
            </a:pPr>
            <a:r>
              <a:rPr lang="pt-BR" sz="4000" dirty="0" err="1" smtClean="0">
                <a:solidFill>
                  <a:srgbClr val="002060"/>
                </a:solidFill>
                <a:latin typeface="Arial Narrow" panose="020B0606020202030204" pitchFamily="34" charset="0"/>
              </a:rPr>
              <a:t>How</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to</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communicate</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assurance</a:t>
            </a:r>
            <a:r>
              <a:rPr lang="pt-BR" sz="4000" dirty="0" smtClean="0">
                <a:solidFill>
                  <a:srgbClr val="002060"/>
                </a:solidFill>
                <a:latin typeface="Arial Narrow" panose="020B0606020202030204" pitchFamily="34" charset="0"/>
              </a:rPr>
              <a:t>?</a:t>
            </a:r>
          </a:p>
          <a:p>
            <a:pPr marL="342900" indent="-342900">
              <a:spcAft>
                <a:spcPts val="1200"/>
              </a:spcAft>
              <a:buAutoNum type="arabicPeriod"/>
            </a:pPr>
            <a:r>
              <a:rPr lang="pt-BR" sz="4000" dirty="0" smtClean="0">
                <a:solidFill>
                  <a:srgbClr val="002060"/>
                </a:solidFill>
                <a:latin typeface="Arial Narrow" panose="020B0606020202030204" pitchFamily="34" charset="0"/>
              </a:rPr>
              <a:t>Why </a:t>
            </a:r>
            <a:r>
              <a:rPr lang="pt-BR" sz="4000" dirty="0" err="1" smtClean="0">
                <a:solidFill>
                  <a:srgbClr val="002060"/>
                </a:solidFill>
                <a:latin typeface="Arial Narrow" panose="020B0606020202030204" pitchFamily="34" charset="0"/>
              </a:rPr>
              <a:t>is</a:t>
            </a:r>
            <a:r>
              <a:rPr lang="pt-BR" sz="4000" dirty="0" smtClean="0">
                <a:solidFill>
                  <a:srgbClr val="002060"/>
                </a:solidFill>
                <a:latin typeface="Arial Narrow" panose="020B0606020202030204" pitchFamily="34" charset="0"/>
              </a:rPr>
              <a:t> the </a:t>
            </a:r>
            <a:r>
              <a:rPr lang="pt-BR" sz="4000" dirty="0" err="1" smtClean="0">
                <a:solidFill>
                  <a:srgbClr val="002060"/>
                </a:solidFill>
                <a:latin typeface="Arial Narrow" panose="020B0606020202030204" pitchFamily="34" charset="0"/>
              </a:rPr>
              <a:t>analytical</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form</a:t>
            </a:r>
            <a:r>
              <a:rPr lang="pt-BR" sz="4000" dirty="0" smtClean="0">
                <a:solidFill>
                  <a:srgbClr val="002060"/>
                </a:solidFill>
                <a:latin typeface="Arial Narrow" panose="020B0606020202030204" pitchFamily="34" charset="0"/>
              </a:rPr>
              <a:t> of </a:t>
            </a:r>
            <a:r>
              <a:rPr lang="pt-BR" sz="4000" dirty="0" err="1" smtClean="0">
                <a:solidFill>
                  <a:srgbClr val="002060"/>
                </a:solidFill>
                <a:latin typeface="Arial Narrow" panose="020B0606020202030204" pitchFamily="34" charset="0"/>
              </a:rPr>
              <a:t>communicating</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assurance</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important</a:t>
            </a:r>
            <a:r>
              <a:rPr lang="pt-BR" sz="4000" dirty="0" smtClean="0">
                <a:solidFill>
                  <a:srgbClr val="002060"/>
                </a:solidFill>
                <a:latin typeface="Arial Narrow" panose="020B0606020202030204" pitchFamily="34" charset="0"/>
              </a:rPr>
              <a:t> in </a:t>
            </a:r>
            <a:r>
              <a:rPr lang="pt-BR" sz="4000" dirty="0" err="1" smtClean="0">
                <a:solidFill>
                  <a:srgbClr val="002060"/>
                </a:solidFill>
                <a:latin typeface="Arial Narrow" panose="020B0606020202030204" pitchFamily="34" charset="0"/>
              </a:rPr>
              <a:t>Compliance</a:t>
            </a:r>
            <a:r>
              <a:rPr lang="pt-BR" sz="4000" dirty="0" smtClean="0">
                <a:solidFill>
                  <a:srgbClr val="002060"/>
                </a:solidFill>
                <a:latin typeface="Arial Narrow" panose="020B0606020202030204" pitchFamily="34" charset="0"/>
              </a:rPr>
              <a:t> </a:t>
            </a:r>
            <a:r>
              <a:rPr lang="pt-BR" sz="4000" dirty="0" err="1" smtClean="0">
                <a:solidFill>
                  <a:srgbClr val="002060"/>
                </a:solidFill>
                <a:latin typeface="Arial Narrow" panose="020B0606020202030204" pitchFamily="34" charset="0"/>
              </a:rPr>
              <a:t>Auditing</a:t>
            </a:r>
            <a:r>
              <a:rPr lang="pt-BR" sz="4000" dirty="0" smtClean="0">
                <a:solidFill>
                  <a:srgbClr val="002060"/>
                </a:solidFill>
                <a:latin typeface="Arial Narrow" panose="020B0606020202030204" pitchFamily="34" charset="0"/>
              </a:rPr>
              <a:t>?</a:t>
            </a:r>
            <a:endParaRPr lang="en-US" sz="4000" dirty="0">
              <a:solidFill>
                <a:srgbClr val="002060"/>
              </a:solidFill>
              <a:latin typeface="Arial Narrow" panose="020B0606020202030204" pitchFamily="34" charset="0"/>
            </a:endParaRPr>
          </a:p>
        </p:txBody>
      </p:sp>
    </p:spTree>
    <p:extLst>
      <p:ext uri="{BB962C8B-B14F-4D97-AF65-F5344CB8AC3E}">
        <p14:creationId xmlns:p14="http://schemas.microsoft.com/office/powerpoint/2010/main" val="403342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Survey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on</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in Performance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and</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Compliance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Audit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457200" y="1844824"/>
            <a:ext cx="8229600" cy="4525963"/>
          </a:xfrm>
        </p:spPr>
        <p:txBody>
          <a:bodyPr/>
          <a:lstStyle/>
          <a:p>
            <a:pPr marL="0" indent="0" algn="just">
              <a:buNone/>
            </a:pPr>
            <a:r>
              <a:rPr lang="en-US" sz="2400" dirty="0">
                <a:solidFill>
                  <a:srgbClr val="002060"/>
                </a:solidFill>
                <a:latin typeface="Arial Narrow" panose="020B0606020202030204" pitchFamily="34" charset="0"/>
              </a:rPr>
              <a:t>Depending on the audit and the users’ needs, assurance can be communicated in two ways:</a:t>
            </a:r>
          </a:p>
          <a:p>
            <a:pPr marL="0" indent="0" algn="just">
              <a:buNone/>
            </a:pPr>
            <a:r>
              <a:rPr lang="en-US" sz="2400" dirty="0">
                <a:solidFill>
                  <a:srgbClr val="002060"/>
                </a:solidFill>
                <a:latin typeface="Arial Narrow" panose="020B0606020202030204" pitchFamily="34" charset="0"/>
              </a:rPr>
              <a:t>a) Through standardized opinions which explicitly convey the level of assurance, </a:t>
            </a:r>
            <a:r>
              <a:rPr lang="en-US" sz="2400" dirty="0" err="1">
                <a:solidFill>
                  <a:srgbClr val="002060"/>
                </a:solidFill>
                <a:latin typeface="Arial Narrow" panose="020B0606020202030204" pitchFamily="34" charset="0"/>
              </a:rPr>
              <a:t>eg</a:t>
            </a:r>
            <a:r>
              <a:rPr lang="en-US" sz="2400" dirty="0">
                <a:solidFill>
                  <a:srgbClr val="002060"/>
                </a:solidFill>
                <a:latin typeface="Arial Narrow" panose="020B0606020202030204" pitchFamily="34" charset="0"/>
              </a:rPr>
              <a:t>, indicating whether, in the auditor's opinion, the subject matter is or is not compliant in all material respects, with the criteria; or if has come to the auditor’s attention to cause the auditor to believe that the subject matter is not in compliance with the applicable criteria </a:t>
            </a:r>
          </a:p>
          <a:p>
            <a:pPr marL="0" indent="0" algn="just">
              <a:buNone/>
            </a:pPr>
            <a:r>
              <a:rPr lang="en-US" sz="2400" dirty="0">
                <a:solidFill>
                  <a:srgbClr val="002060"/>
                </a:solidFill>
                <a:latin typeface="Arial Narrow" panose="020B0606020202030204" pitchFamily="34" charset="0"/>
              </a:rPr>
              <a:t>b) Through explaining how findings, criteria and conclusions were developed in a balanced and reasoned manner, and why the combinations of findings and criteria result in a certain overall conclusion or recommendation (ISSAI 100/32-33). </a:t>
            </a:r>
          </a:p>
          <a:p>
            <a:pPr marL="0" indent="0" algn="just">
              <a:buNone/>
            </a:pPr>
            <a:r>
              <a:rPr lang="en-US" sz="2000" dirty="0"/>
              <a:t> </a:t>
            </a:r>
          </a:p>
          <a:p>
            <a:pPr marL="0" indent="0">
              <a:buNone/>
            </a:pPr>
            <a:endParaRPr lang="en-US" dirty="0"/>
          </a:p>
        </p:txBody>
      </p:sp>
    </p:spTree>
    <p:extLst>
      <p:ext uri="{BB962C8B-B14F-4D97-AF65-F5344CB8AC3E}">
        <p14:creationId xmlns:p14="http://schemas.microsoft.com/office/powerpoint/2010/main" val="9359235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Survey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on</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in Performance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and</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Compliance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Audit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395536" y="1484784"/>
            <a:ext cx="8229600" cy="4525963"/>
          </a:xfrm>
        </p:spPr>
        <p:txBody>
          <a:bodyPr/>
          <a:lstStyle/>
          <a:p>
            <a:pPr marL="0" indent="0" algn="just">
              <a:buNone/>
            </a:pPr>
            <a:r>
              <a:rPr lang="en-US" sz="2000" dirty="0"/>
              <a:t> </a:t>
            </a:r>
            <a:r>
              <a:rPr lang="en-US" sz="2400" dirty="0" smtClean="0">
                <a:solidFill>
                  <a:srgbClr val="002060"/>
                </a:solidFill>
                <a:latin typeface="Arial Narrow" panose="020B0606020202030204" pitchFamily="34" charset="0"/>
              </a:rPr>
              <a:t>About </a:t>
            </a:r>
            <a:r>
              <a:rPr lang="en-US" sz="2400" dirty="0">
                <a:solidFill>
                  <a:srgbClr val="002060"/>
                </a:solidFill>
                <a:latin typeface="Arial Narrow" panose="020B0606020202030204" pitchFamily="34" charset="0"/>
              </a:rPr>
              <a:t>the practice in your SAI, if you conduct CA (you can check more than one item):</a:t>
            </a:r>
          </a:p>
          <a:p>
            <a:pPr marL="0" indent="0" algn="just">
              <a:buNone/>
            </a:pPr>
            <a:r>
              <a:rPr lang="en-US" sz="2400" dirty="0">
                <a:solidFill>
                  <a:srgbClr val="002060"/>
                </a:solidFill>
                <a:latin typeface="Arial Narrow" panose="020B0606020202030204" pitchFamily="34" charset="0"/>
              </a:rPr>
              <a:t>() we communicate assurance through standardized opinions when CA is an attestation engagement</a:t>
            </a:r>
          </a:p>
          <a:p>
            <a:pPr marL="0" indent="0" algn="just">
              <a:buNone/>
            </a:pPr>
            <a:r>
              <a:rPr lang="en-US" sz="2400" dirty="0">
                <a:solidFill>
                  <a:srgbClr val="002060"/>
                </a:solidFill>
                <a:latin typeface="Arial Narrow" panose="020B0606020202030204" pitchFamily="34" charset="0"/>
              </a:rPr>
              <a:t>() we communicate assurance through standardized opinions when CA is a direct reporting engagement</a:t>
            </a:r>
          </a:p>
          <a:p>
            <a:pPr marL="0" indent="0" algn="just">
              <a:buNone/>
            </a:pPr>
            <a:r>
              <a:rPr lang="en-US" sz="2400" dirty="0">
                <a:solidFill>
                  <a:srgbClr val="002060"/>
                </a:solidFill>
                <a:latin typeface="Arial Narrow" panose="020B0606020202030204" pitchFamily="34" charset="0"/>
              </a:rPr>
              <a:t>() we communicate assurance through explaining how findings, criteria and conclusions were developed, when CA is an attestation engagement</a:t>
            </a:r>
          </a:p>
          <a:p>
            <a:pPr marL="0" indent="0" algn="just">
              <a:buNone/>
            </a:pPr>
            <a:r>
              <a:rPr lang="en-US" sz="2400" dirty="0">
                <a:solidFill>
                  <a:srgbClr val="002060"/>
                </a:solidFill>
                <a:latin typeface="Arial Narrow" panose="020B0606020202030204" pitchFamily="34" charset="0"/>
              </a:rPr>
              <a:t>() we communicate assurance through explaining how findings, criteria and conclusions were developed, when CA is a direct reporting engagement</a:t>
            </a:r>
          </a:p>
          <a:p>
            <a:pPr marL="0" indent="0">
              <a:buNone/>
            </a:pPr>
            <a:endParaRPr lang="en-US" dirty="0"/>
          </a:p>
        </p:txBody>
      </p:sp>
    </p:spTree>
    <p:extLst>
      <p:ext uri="{BB962C8B-B14F-4D97-AF65-F5344CB8AC3E}">
        <p14:creationId xmlns:p14="http://schemas.microsoft.com/office/powerpoint/2010/main" val="5860536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Survey</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on</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in Performance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and</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Compliance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Audit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graphicFrame>
        <p:nvGraphicFramePr>
          <p:cNvPr id="6" name="Gráfico 5"/>
          <p:cNvGraphicFramePr>
            <a:graphicFrameLocks/>
          </p:cNvGraphicFramePr>
          <p:nvPr>
            <p:extLst>
              <p:ext uri="{D42A27DB-BD31-4B8C-83A1-F6EECF244321}">
                <p14:modId xmlns:p14="http://schemas.microsoft.com/office/powerpoint/2010/main" val="250967473"/>
              </p:ext>
            </p:extLst>
          </p:nvPr>
        </p:nvGraphicFramePr>
        <p:xfrm>
          <a:off x="0" y="1700808"/>
          <a:ext cx="9143999" cy="515719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13681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Proposal</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1</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251520" y="1628800"/>
            <a:ext cx="8229600" cy="4525963"/>
          </a:xfrm>
        </p:spPr>
        <p:txBody>
          <a:bodyPr/>
          <a:lstStyle/>
          <a:p>
            <a:pPr algn="just"/>
            <a:r>
              <a:rPr lang="en-US" sz="2400" dirty="0" smtClean="0">
                <a:solidFill>
                  <a:srgbClr val="002060"/>
                </a:solidFill>
                <a:latin typeface="Arial Narrow" panose="020B0606020202030204" pitchFamily="34" charset="0"/>
              </a:rPr>
              <a:t>To include in the ISSAI 4000 a paragraph based on the ISSAI 400/15 to allow auditors to express conclusions in an analytic way .</a:t>
            </a:r>
          </a:p>
          <a:p>
            <a:pPr algn="just"/>
            <a:endParaRPr lang="en-US" sz="2400" dirty="0">
              <a:solidFill>
                <a:srgbClr val="002060"/>
              </a:solidFill>
              <a:latin typeface="Arial Narrow" panose="020B0606020202030204" pitchFamily="34" charset="0"/>
            </a:endParaRPr>
          </a:p>
          <a:p>
            <a:pPr algn="just"/>
            <a:r>
              <a:rPr lang="en-US" sz="2400" dirty="0" smtClean="0">
                <a:solidFill>
                  <a:srgbClr val="002060"/>
                </a:solidFill>
                <a:latin typeface="Arial Narrow" panose="020B0606020202030204" pitchFamily="34" charset="0"/>
              </a:rPr>
              <a:t>To include the following text just before the last paragraph of the section “Objective of Compliance Audit” in ISSAI 4000:</a:t>
            </a:r>
          </a:p>
          <a:p>
            <a:pPr marL="0" indent="0" algn="just">
              <a:buNone/>
            </a:pPr>
            <a:endParaRPr lang="en-US" sz="2000" dirty="0" smtClean="0">
              <a:solidFill>
                <a:srgbClr val="002060"/>
              </a:solidFill>
              <a:latin typeface="Arial Narrow" panose="020B0606020202030204" pitchFamily="34" charset="0"/>
            </a:endParaRPr>
          </a:p>
          <a:p>
            <a:pPr lvl="1"/>
            <a:r>
              <a:rPr lang="en-US" sz="2000" dirty="0" smtClean="0">
                <a:solidFill>
                  <a:srgbClr val="002060"/>
                </a:solidFill>
                <a:latin typeface="Arial Narrow" panose="020B0606020202030204" pitchFamily="34" charset="0"/>
              </a:rPr>
              <a:t>Considering the needs of intended users, conclusions </a:t>
            </a:r>
            <a:r>
              <a:rPr lang="en-US" sz="2000" dirty="0">
                <a:solidFill>
                  <a:srgbClr val="002060"/>
                </a:solidFill>
                <a:latin typeface="Arial Narrow" panose="020B0606020202030204" pitchFamily="34" charset="0"/>
              </a:rPr>
              <a:t>may be expressed in various ways: as a single clear written statement </a:t>
            </a:r>
            <a:r>
              <a:rPr lang="en-US" sz="2000" dirty="0" smtClean="0">
                <a:solidFill>
                  <a:srgbClr val="002060"/>
                </a:solidFill>
                <a:latin typeface="Arial Narrow" panose="020B0606020202030204" pitchFamily="34" charset="0"/>
              </a:rPr>
              <a:t>of opinion </a:t>
            </a:r>
            <a:r>
              <a:rPr lang="en-US" sz="2000" dirty="0">
                <a:solidFill>
                  <a:srgbClr val="002060"/>
                </a:solidFill>
                <a:latin typeface="Arial Narrow" panose="020B0606020202030204" pitchFamily="34" charset="0"/>
              </a:rPr>
              <a:t>on compliance or as a more elaborate answer to specific audit </a:t>
            </a:r>
            <a:r>
              <a:rPr lang="en-US" sz="2000" dirty="0" smtClean="0">
                <a:solidFill>
                  <a:srgbClr val="002060"/>
                </a:solidFill>
                <a:latin typeface="Arial Narrow" panose="020B0606020202030204" pitchFamily="34" charset="0"/>
              </a:rPr>
              <a:t>questions. (ISSAI 400/15)</a:t>
            </a:r>
            <a:endParaRPr lang="en-US" sz="2000" dirty="0">
              <a:solidFill>
                <a:srgbClr val="002060"/>
              </a:solidFill>
              <a:latin typeface="Arial Narrow" panose="020B0606020202030204" pitchFamily="34" charset="0"/>
            </a:endParaRPr>
          </a:p>
        </p:txBody>
      </p:sp>
    </p:spTree>
    <p:extLst>
      <p:ext uri="{BB962C8B-B14F-4D97-AF65-F5344CB8AC3E}">
        <p14:creationId xmlns:p14="http://schemas.microsoft.com/office/powerpoint/2010/main" val="2787512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686800" cy="1143000"/>
          </a:xfrm>
        </p:spPr>
        <p:txBody>
          <a:bodyPr/>
          <a:lstStyle/>
          <a:p>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Proposal</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2</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457200" y="1772816"/>
            <a:ext cx="8229600" cy="4525963"/>
          </a:xfrm>
        </p:spPr>
        <p:txBody>
          <a:bodyPr/>
          <a:lstStyle/>
          <a:p>
            <a:pPr algn="just"/>
            <a:r>
              <a:rPr lang="en-US" sz="2400" dirty="0">
                <a:solidFill>
                  <a:srgbClr val="002060"/>
                </a:solidFill>
                <a:latin typeface="Arial Narrow" panose="020B0606020202030204" pitchFamily="34" charset="0"/>
              </a:rPr>
              <a:t>To include the </a:t>
            </a:r>
            <a:r>
              <a:rPr lang="en-US" sz="2400" dirty="0" smtClean="0">
                <a:solidFill>
                  <a:srgbClr val="002060"/>
                </a:solidFill>
                <a:latin typeface="Arial Narrow" panose="020B0606020202030204" pitchFamily="34" charset="0"/>
              </a:rPr>
              <a:t>following, in the </a:t>
            </a:r>
            <a:r>
              <a:rPr lang="en-US" sz="2400" dirty="0">
                <a:solidFill>
                  <a:srgbClr val="002060"/>
                </a:solidFill>
                <a:latin typeface="Arial Narrow" panose="020B0606020202030204" pitchFamily="34" charset="0"/>
              </a:rPr>
              <a:t>section “Reporting” </a:t>
            </a:r>
            <a:r>
              <a:rPr lang="en-US" sz="2400" dirty="0" smtClean="0">
                <a:solidFill>
                  <a:srgbClr val="002060"/>
                </a:solidFill>
                <a:latin typeface="Arial Narrow" panose="020B0606020202030204" pitchFamily="34" charset="0"/>
              </a:rPr>
              <a:t>of </a:t>
            </a:r>
            <a:r>
              <a:rPr lang="en-US" sz="2400" dirty="0">
                <a:solidFill>
                  <a:srgbClr val="002060"/>
                </a:solidFill>
                <a:latin typeface="Arial Narrow" panose="020B0606020202030204" pitchFamily="34" charset="0"/>
              </a:rPr>
              <a:t>ISSAI </a:t>
            </a:r>
            <a:r>
              <a:rPr lang="en-US" sz="2400" dirty="0" smtClean="0">
                <a:solidFill>
                  <a:srgbClr val="002060"/>
                </a:solidFill>
                <a:latin typeface="Arial Narrow" panose="020B0606020202030204" pitchFamily="34" charset="0"/>
              </a:rPr>
              <a:t>4000, as </a:t>
            </a:r>
            <a:r>
              <a:rPr lang="en-US" sz="2400" dirty="0">
                <a:solidFill>
                  <a:srgbClr val="002060"/>
                </a:solidFill>
                <a:latin typeface="Arial Narrow" panose="020B0606020202030204" pitchFamily="34" charset="0"/>
              </a:rPr>
              <a:t>the first paragraph </a:t>
            </a:r>
            <a:r>
              <a:rPr lang="en-US" sz="2400" dirty="0" smtClean="0">
                <a:solidFill>
                  <a:srgbClr val="002060"/>
                </a:solidFill>
                <a:latin typeface="Arial Narrow" panose="020B0606020202030204" pitchFamily="34" charset="0"/>
              </a:rPr>
              <a:t>of </a:t>
            </a:r>
            <a:r>
              <a:rPr lang="en-US" sz="2400" dirty="0">
                <a:solidFill>
                  <a:srgbClr val="002060"/>
                </a:solidFill>
                <a:latin typeface="Arial Narrow" panose="020B0606020202030204" pitchFamily="34" charset="0"/>
              </a:rPr>
              <a:t>the explanation of the </a:t>
            </a:r>
            <a:r>
              <a:rPr lang="en-US" sz="2400" dirty="0" smtClean="0">
                <a:solidFill>
                  <a:srgbClr val="002060"/>
                </a:solidFill>
                <a:latin typeface="Arial Narrow" panose="020B0606020202030204" pitchFamily="34" charset="0"/>
              </a:rPr>
              <a:t>session’s second requirement:</a:t>
            </a:r>
            <a:endParaRPr lang="en-US" sz="2400" dirty="0">
              <a:solidFill>
                <a:srgbClr val="002060"/>
              </a:solidFill>
              <a:latin typeface="Arial Narrow" panose="020B0606020202030204" pitchFamily="34" charset="0"/>
            </a:endParaRPr>
          </a:p>
          <a:p>
            <a:pPr marL="0" indent="0" algn="just">
              <a:buNone/>
            </a:pPr>
            <a:endParaRPr lang="en-US" sz="2000" dirty="0" smtClean="0"/>
          </a:p>
          <a:p>
            <a:pPr lvl="1" algn="just"/>
            <a:r>
              <a:rPr lang="en-US" sz="2000" dirty="0" smtClean="0">
                <a:solidFill>
                  <a:srgbClr val="002060"/>
                </a:solidFill>
                <a:latin typeface="Arial Narrow" panose="020B0606020202030204" pitchFamily="34" charset="0"/>
              </a:rPr>
              <a:t>The </a:t>
            </a:r>
            <a:r>
              <a:rPr lang="en-US" sz="2000" dirty="0">
                <a:solidFill>
                  <a:srgbClr val="002060"/>
                </a:solidFill>
                <a:latin typeface="Arial Narrow" panose="020B0606020202030204" pitchFamily="34" charset="0"/>
              </a:rPr>
              <a:t>auditor´s conclusion may take the form of a clear written statement of opinion on compliance or may be expressed as a more elaborate answer to specific audit questions. While an opinion is common in attestation engagements, the answering of specific audit questions is more often used in direct reporting </a:t>
            </a:r>
            <a:r>
              <a:rPr lang="pt-BR" sz="2000" dirty="0" err="1">
                <a:solidFill>
                  <a:srgbClr val="002060"/>
                </a:solidFill>
                <a:latin typeface="Arial Narrow" panose="020B0606020202030204" pitchFamily="34" charset="0"/>
              </a:rPr>
              <a:t>engagements</a:t>
            </a:r>
            <a:r>
              <a:rPr lang="pt-BR" sz="2000" dirty="0">
                <a:solidFill>
                  <a:srgbClr val="002060"/>
                </a:solidFill>
                <a:latin typeface="Arial Narrow" panose="020B0606020202030204" pitchFamily="34" charset="0"/>
              </a:rPr>
              <a:t>. (ISSAI 400/59)</a:t>
            </a:r>
            <a:endParaRPr lang="en-US" sz="2000" dirty="0">
              <a:solidFill>
                <a:srgbClr val="002060"/>
              </a:solidFill>
              <a:latin typeface="Arial Narrow" panose="020B0606020202030204" pitchFamily="34" charset="0"/>
            </a:endParaRPr>
          </a:p>
        </p:txBody>
      </p:sp>
    </p:spTree>
    <p:extLst>
      <p:ext uri="{BB962C8B-B14F-4D97-AF65-F5344CB8AC3E}">
        <p14:creationId xmlns:p14="http://schemas.microsoft.com/office/powerpoint/2010/main" val="3093656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2204864"/>
            <a:ext cx="8229600" cy="1143000"/>
          </a:xfrm>
        </p:spPr>
        <p:txBody>
          <a:bodyPr/>
          <a:lstStyle/>
          <a:p>
            <a:r>
              <a:rPr lang="pt-BR" sz="4800" b="1" dirty="0" err="1">
                <a:solidFill>
                  <a:srgbClr val="0070C0"/>
                </a:solidFill>
                <a:effectLst>
                  <a:outerShdw blurRad="38100" dist="38100" dir="2700000" algn="tl">
                    <a:srgbClr val="000000">
                      <a:alpha val="43137"/>
                    </a:srgbClr>
                  </a:outerShdw>
                </a:effectLst>
                <a:latin typeface="Arial Narrow" panose="020B0606020202030204" pitchFamily="34" charset="0"/>
              </a:rPr>
              <a:t>Thank</a:t>
            </a:r>
            <a:r>
              <a:rPr lang="pt-BR" sz="48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800" b="1" dirty="0" err="1">
                <a:solidFill>
                  <a:srgbClr val="0070C0"/>
                </a:solidFill>
                <a:effectLst>
                  <a:outerShdw blurRad="38100" dist="38100" dir="2700000" algn="tl">
                    <a:srgbClr val="000000">
                      <a:alpha val="43137"/>
                    </a:srgbClr>
                  </a:outerShdw>
                </a:effectLst>
                <a:latin typeface="Arial Narrow" panose="020B0606020202030204" pitchFamily="34" charset="0"/>
              </a:rPr>
              <a:t>you</a:t>
            </a:r>
            <a:r>
              <a:rPr lang="pt-BR" sz="48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800" b="1" dirty="0" err="1">
                <a:solidFill>
                  <a:srgbClr val="0070C0"/>
                </a:solidFill>
                <a:effectLst>
                  <a:outerShdw blurRad="38100" dist="38100" dir="2700000" algn="tl">
                    <a:srgbClr val="000000">
                      <a:alpha val="43137"/>
                    </a:srgbClr>
                  </a:outerShdw>
                </a:effectLst>
                <a:latin typeface="Arial Narrow" panose="020B0606020202030204" pitchFamily="34" charset="0"/>
              </a:rPr>
              <a:t>very</a:t>
            </a:r>
            <a:r>
              <a:rPr lang="pt-BR" sz="48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800" b="1" dirty="0" err="1">
                <a:solidFill>
                  <a:srgbClr val="0070C0"/>
                </a:solidFill>
                <a:effectLst>
                  <a:outerShdw blurRad="38100" dist="38100" dir="2700000" algn="tl">
                    <a:srgbClr val="000000">
                      <a:alpha val="43137"/>
                    </a:srgbClr>
                  </a:outerShdw>
                </a:effectLst>
                <a:latin typeface="Arial Narrow" panose="020B0606020202030204" pitchFamily="34" charset="0"/>
              </a:rPr>
              <a:t>much</a:t>
            </a:r>
            <a:r>
              <a:rPr lang="pt-BR" sz="48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8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Tree>
    <p:extLst>
      <p:ext uri="{BB962C8B-B14F-4D97-AF65-F5344CB8AC3E}">
        <p14:creationId xmlns:p14="http://schemas.microsoft.com/office/powerpoint/2010/main" val="28065588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What</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is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an</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E</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ngagement</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323528" y="1700808"/>
            <a:ext cx="8229600" cy="4525963"/>
          </a:xfrm>
        </p:spPr>
        <p:txBody>
          <a:bodyPr/>
          <a:lstStyle/>
          <a:p>
            <a:pPr marL="274320" indent="-274320" algn="just" fontAlgn="auto">
              <a:spcBef>
                <a:spcPts val="600"/>
              </a:spcBef>
              <a:spcAft>
                <a:spcPts val="600"/>
              </a:spcAft>
              <a:buFont typeface="Arial" pitchFamily="34" charset="0"/>
              <a:buChar char="•"/>
              <a:defRPr/>
            </a:pPr>
            <a:r>
              <a:rPr lang="pt-BR" sz="2400" dirty="0" err="1" smtClean="0">
                <a:solidFill>
                  <a:srgbClr val="002060"/>
                </a:solidFill>
                <a:latin typeface="Arial Narrow" panose="020B0606020202030204" pitchFamily="34" charset="0"/>
              </a:rPr>
              <a:t>According</a:t>
            </a:r>
            <a:r>
              <a:rPr lang="pt-BR" sz="2400" dirty="0" smtClean="0">
                <a:solidFill>
                  <a:srgbClr val="002060"/>
                </a:solidFill>
                <a:latin typeface="Arial Narrow" panose="020B0606020202030204" pitchFamily="34" charset="0"/>
              </a:rPr>
              <a:t> </a:t>
            </a:r>
            <a:r>
              <a:rPr lang="pt-BR" sz="2400" dirty="0" err="1" smtClean="0">
                <a:solidFill>
                  <a:srgbClr val="002060"/>
                </a:solidFill>
                <a:latin typeface="Arial Narrow" panose="020B0606020202030204" pitchFamily="34" charset="0"/>
              </a:rPr>
              <a:t>to</a:t>
            </a:r>
            <a:r>
              <a:rPr lang="pt-BR" sz="2400" dirty="0" smtClean="0">
                <a:solidFill>
                  <a:srgbClr val="002060"/>
                </a:solidFill>
                <a:latin typeface="Arial Narrow" panose="020B0606020202030204" pitchFamily="34" charset="0"/>
              </a:rPr>
              <a:t> </a:t>
            </a:r>
            <a:r>
              <a:rPr lang="pt-BR" sz="2400" dirty="0" err="1" smtClean="0">
                <a:solidFill>
                  <a:srgbClr val="002060"/>
                </a:solidFill>
                <a:latin typeface="Arial Narrow" panose="020B0606020202030204" pitchFamily="34" charset="0"/>
              </a:rPr>
              <a:t>the</a:t>
            </a:r>
            <a:r>
              <a:rPr lang="pt-BR" sz="2400" dirty="0" smtClean="0">
                <a:solidFill>
                  <a:srgbClr val="002060"/>
                </a:solidFill>
                <a:latin typeface="Arial Narrow" panose="020B0606020202030204" pitchFamily="34" charset="0"/>
              </a:rPr>
              <a:t> IFAC, </a:t>
            </a:r>
            <a:r>
              <a:rPr lang="pt-BR" sz="2400" dirty="0" err="1" smtClean="0">
                <a:solidFill>
                  <a:srgbClr val="002060"/>
                </a:solidFill>
                <a:latin typeface="Arial Narrow" panose="020B0606020202030204" pitchFamily="34" charset="0"/>
              </a:rPr>
              <a:t>an</a:t>
            </a:r>
            <a:r>
              <a:rPr lang="pt-BR" sz="2400" dirty="0" smtClean="0">
                <a:solidFill>
                  <a:srgbClr val="002060"/>
                </a:solidFill>
                <a:latin typeface="Arial Narrow" panose="020B0606020202030204" pitchFamily="34" charset="0"/>
              </a:rPr>
              <a:t> </a:t>
            </a:r>
            <a:r>
              <a:rPr lang="pt-BR" sz="2400" dirty="0" err="1" smtClean="0">
                <a:solidFill>
                  <a:srgbClr val="002060"/>
                </a:solidFill>
                <a:latin typeface="Arial Narrow" panose="020B0606020202030204" pitchFamily="34" charset="0"/>
              </a:rPr>
              <a:t>assurance</a:t>
            </a:r>
            <a:r>
              <a:rPr lang="pt-BR" sz="2400" dirty="0" smtClean="0">
                <a:solidFill>
                  <a:srgbClr val="002060"/>
                </a:solidFill>
                <a:latin typeface="Arial Narrow" panose="020B0606020202030204" pitchFamily="34" charset="0"/>
              </a:rPr>
              <a:t> </a:t>
            </a:r>
            <a:r>
              <a:rPr lang="pt-BR" sz="2400" dirty="0" err="1" smtClean="0">
                <a:solidFill>
                  <a:srgbClr val="002060"/>
                </a:solidFill>
                <a:latin typeface="Arial Narrow" panose="020B0606020202030204" pitchFamily="34" charset="0"/>
              </a:rPr>
              <a:t>engagement</a:t>
            </a:r>
            <a:r>
              <a:rPr lang="pt-BR" sz="2400" dirty="0" smtClean="0">
                <a:solidFill>
                  <a:srgbClr val="002060"/>
                </a:solidFill>
                <a:latin typeface="Arial Narrow" panose="020B0606020202030204" pitchFamily="34" charset="0"/>
              </a:rPr>
              <a:t> is:</a:t>
            </a:r>
          </a:p>
          <a:p>
            <a:pPr marL="274320" indent="-274320" algn="just" fontAlgn="auto">
              <a:spcBef>
                <a:spcPts val="600"/>
              </a:spcBef>
              <a:spcAft>
                <a:spcPts val="600"/>
              </a:spcAft>
              <a:buFont typeface="Arial" pitchFamily="34" charset="0"/>
              <a:buChar char="•"/>
              <a:defRPr/>
            </a:pPr>
            <a:endParaRPr lang="pt-BR" sz="2400" dirty="0">
              <a:solidFill>
                <a:srgbClr val="002060"/>
              </a:solidFill>
              <a:latin typeface="Arial Narrow" panose="020B0606020202030204" pitchFamily="34" charset="0"/>
            </a:endParaRPr>
          </a:p>
          <a:p>
            <a:pPr marL="400050" lvl="1" indent="0" algn="just" fontAlgn="auto">
              <a:spcBef>
                <a:spcPts val="600"/>
              </a:spcBef>
              <a:spcAft>
                <a:spcPts val="600"/>
              </a:spcAft>
              <a:buNone/>
              <a:defRPr/>
            </a:pPr>
            <a:r>
              <a:rPr lang="en-US" i="1" dirty="0" smtClean="0">
                <a:solidFill>
                  <a:srgbClr val="002060"/>
                </a:solidFill>
                <a:latin typeface="Arial Narrow" panose="020B0606020202030204" pitchFamily="34" charset="0"/>
              </a:rPr>
              <a:t>“an </a:t>
            </a:r>
            <a:r>
              <a:rPr lang="en-US" i="1" dirty="0">
                <a:solidFill>
                  <a:srgbClr val="002060"/>
                </a:solidFill>
                <a:latin typeface="Arial Narrow" panose="020B0606020202030204" pitchFamily="34" charset="0"/>
              </a:rPr>
              <a:t>engagement in which a practitioner expresses a </a:t>
            </a:r>
            <a:r>
              <a:rPr lang="en-US" b="1" i="1" dirty="0">
                <a:solidFill>
                  <a:srgbClr val="002060"/>
                </a:solidFill>
                <a:latin typeface="Arial Narrow" panose="020B0606020202030204" pitchFamily="34" charset="0"/>
              </a:rPr>
              <a:t>conclusion designed to enhance the degree of confidence of the intended users </a:t>
            </a:r>
            <a:r>
              <a:rPr lang="en-US" i="1" dirty="0">
                <a:solidFill>
                  <a:srgbClr val="002060"/>
                </a:solidFill>
                <a:latin typeface="Arial Narrow" panose="020B0606020202030204" pitchFamily="34" charset="0"/>
              </a:rPr>
              <a:t>other than the responsible party about the outcome of the evaluation or measurement of a subject matter against criteria</a:t>
            </a:r>
            <a:r>
              <a:rPr lang="en-US" i="1" dirty="0" smtClean="0">
                <a:solidFill>
                  <a:srgbClr val="002060"/>
                </a:solidFill>
                <a:latin typeface="Arial Narrow" panose="020B0606020202030204" pitchFamily="34" charset="0"/>
              </a:rPr>
              <a:t>.”</a:t>
            </a:r>
          </a:p>
          <a:p>
            <a:pPr marL="0" indent="0" algn="r" fontAlgn="auto">
              <a:spcBef>
                <a:spcPts val="600"/>
              </a:spcBef>
              <a:spcAft>
                <a:spcPts val="600"/>
              </a:spcAft>
              <a:buNone/>
              <a:defRPr/>
            </a:pPr>
            <a:r>
              <a:rPr lang="en-US" sz="2000" dirty="0" smtClean="0">
                <a:solidFill>
                  <a:srgbClr val="002060"/>
                </a:solidFill>
                <a:latin typeface="Arial Narrow" panose="020B0606020202030204" pitchFamily="34" charset="0"/>
              </a:rPr>
              <a:t>(IFAC/ International Framework for Assurance Engagements) </a:t>
            </a:r>
            <a:endParaRPr lang="en-US" sz="2000" dirty="0">
              <a:solidFill>
                <a:srgbClr val="002060"/>
              </a:solidFill>
              <a:latin typeface="Arial Narrow" panose="020B0606020202030204" pitchFamily="34" charset="0"/>
            </a:endParaRPr>
          </a:p>
        </p:txBody>
      </p:sp>
    </p:spTree>
    <p:extLst>
      <p:ext uri="{BB962C8B-B14F-4D97-AF65-F5344CB8AC3E}">
        <p14:creationId xmlns:p14="http://schemas.microsoft.com/office/powerpoint/2010/main" val="3816485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29208" y="5120"/>
            <a:ext cx="8229600" cy="1143000"/>
          </a:xfrm>
        </p:spPr>
        <p:txBody>
          <a:bodyPr/>
          <a:lstStyle/>
          <a:p>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What</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is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an</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E</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ngagement</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323528" y="1268760"/>
            <a:ext cx="8640960" cy="4525963"/>
          </a:xfrm>
        </p:spPr>
        <p:txBody>
          <a:bodyPr/>
          <a:lstStyle/>
          <a:p>
            <a:pPr algn="just"/>
            <a:r>
              <a:rPr lang="pt-BR" sz="2400" dirty="0" err="1" smtClean="0">
                <a:solidFill>
                  <a:srgbClr val="002060"/>
                </a:solidFill>
                <a:latin typeface="Arial Narrow" panose="020B0606020202030204" pitchFamily="34" charset="0"/>
              </a:rPr>
              <a:t>According</a:t>
            </a:r>
            <a:r>
              <a:rPr lang="pt-BR" sz="2400" dirty="0" smtClean="0">
                <a:solidFill>
                  <a:srgbClr val="002060"/>
                </a:solidFill>
                <a:latin typeface="Arial Narrow" panose="020B0606020202030204" pitchFamily="34" charset="0"/>
              </a:rPr>
              <a:t> </a:t>
            </a:r>
            <a:r>
              <a:rPr lang="pt-BR" sz="2400" dirty="0" err="1" smtClean="0">
                <a:solidFill>
                  <a:srgbClr val="002060"/>
                </a:solidFill>
                <a:latin typeface="Arial Narrow" panose="020B0606020202030204" pitchFamily="34" charset="0"/>
              </a:rPr>
              <a:t>to</a:t>
            </a:r>
            <a:r>
              <a:rPr lang="pt-BR" sz="2400" dirty="0" smtClean="0">
                <a:solidFill>
                  <a:srgbClr val="002060"/>
                </a:solidFill>
                <a:latin typeface="Arial Narrow" panose="020B0606020202030204" pitchFamily="34" charset="0"/>
              </a:rPr>
              <a:t> SAI Canada, </a:t>
            </a:r>
            <a:r>
              <a:rPr lang="en-US" sz="2400" dirty="0" smtClean="0">
                <a:solidFill>
                  <a:srgbClr val="002060"/>
                </a:solidFill>
                <a:latin typeface="Arial Narrow" panose="020B0606020202030204" pitchFamily="34" charset="0"/>
              </a:rPr>
              <a:t>an</a:t>
            </a:r>
            <a:r>
              <a:rPr lang="en-US" sz="2400" dirty="0">
                <a:solidFill>
                  <a:srgbClr val="002060"/>
                </a:solidFill>
                <a:latin typeface="Arial Narrow" panose="020B0606020202030204" pitchFamily="34" charset="0"/>
              </a:rPr>
              <a:t> </a:t>
            </a:r>
            <a:r>
              <a:rPr lang="en-US" sz="2400" i="1" dirty="0">
                <a:solidFill>
                  <a:srgbClr val="002060"/>
                </a:solidFill>
                <a:latin typeface="Arial Narrow" panose="020B0606020202030204" pitchFamily="34" charset="0"/>
              </a:rPr>
              <a:t>accountability relationship</a:t>
            </a:r>
            <a:r>
              <a:rPr lang="en-US" sz="2400" dirty="0">
                <a:solidFill>
                  <a:srgbClr val="002060"/>
                </a:solidFill>
                <a:latin typeface="Arial Narrow" panose="020B0606020202030204" pitchFamily="34" charset="0"/>
              </a:rPr>
              <a:t> is a </a:t>
            </a:r>
            <a:r>
              <a:rPr lang="en-US" sz="2400" i="1" dirty="0">
                <a:solidFill>
                  <a:srgbClr val="002060"/>
                </a:solidFill>
                <a:latin typeface="Arial Narrow" panose="020B0606020202030204" pitchFamily="34" charset="0"/>
              </a:rPr>
              <a:t>prerequisite</a:t>
            </a:r>
            <a:r>
              <a:rPr lang="en-US" sz="2400" dirty="0">
                <a:solidFill>
                  <a:srgbClr val="002060"/>
                </a:solidFill>
                <a:latin typeface="Arial Narrow" panose="020B0606020202030204" pitchFamily="34" charset="0"/>
              </a:rPr>
              <a:t> for an assurance </a:t>
            </a:r>
            <a:r>
              <a:rPr lang="en-US" sz="2400" dirty="0" smtClean="0">
                <a:solidFill>
                  <a:srgbClr val="002060"/>
                </a:solidFill>
                <a:latin typeface="Arial Narrow" panose="020B0606020202030204" pitchFamily="34" charset="0"/>
              </a:rPr>
              <a:t>engagement:</a:t>
            </a:r>
          </a:p>
          <a:p>
            <a:pPr marL="0" indent="0">
              <a:buNone/>
            </a:pPr>
            <a:endParaRPr lang="en-US" sz="2400" dirty="0">
              <a:solidFill>
                <a:srgbClr val="002060"/>
              </a:solidFill>
              <a:latin typeface="Arial Narrow" panose="020B0606020202030204" pitchFamily="34" charset="0"/>
            </a:endParaRPr>
          </a:p>
          <a:p>
            <a:pPr marL="400050" lvl="1" indent="0" algn="just">
              <a:buNone/>
            </a:pPr>
            <a:r>
              <a:rPr lang="en-US" sz="2600" i="1" dirty="0" smtClean="0">
                <a:solidFill>
                  <a:srgbClr val="002060"/>
                </a:solidFill>
                <a:latin typeface="Arial Narrow" panose="020B0606020202030204" pitchFamily="34" charset="0"/>
              </a:rPr>
              <a:t>“(…)</a:t>
            </a:r>
            <a:r>
              <a:rPr lang="en-US" sz="2600" i="1" dirty="0">
                <a:solidFill>
                  <a:srgbClr val="002060"/>
                </a:solidFill>
                <a:latin typeface="Arial Narrow" panose="020B0606020202030204" pitchFamily="34" charset="0"/>
              </a:rPr>
              <a:t>  </a:t>
            </a:r>
            <a:r>
              <a:rPr lang="en-US" sz="2600" i="1" dirty="0" smtClean="0">
                <a:solidFill>
                  <a:srgbClr val="002060"/>
                </a:solidFill>
                <a:latin typeface="Arial Narrow" panose="020B0606020202030204" pitchFamily="34" charset="0"/>
              </a:rPr>
              <a:t>An</a:t>
            </a:r>
            <a:r>
              <a:rPr lang="en-US" sz="2600" i="1" dirty="0">
                <a:solidFill>
                  <a:srgbClr val="002060"/>
                </a:solidFill>
                <a:latin typeface="Arial Narrow" panose="020B0606020202030204" pitchFamily="34" charset="0"/>
              </a:rPr>
              <a:t> </a:t>
            </a:r>
            <a:r>
              <a:rPr lang="en-US" sz="2600" b="1" i="1" dirty="0">
                <a:solidFill>
                  <a:srgbClr val="002060"/>
                </a:solidFill>
                <a:latin typeface="Arial Narrow" panose="020B0606020202030204" pitchFamily="34" charset="0"/>
              </a:rPr>
              <a:t>assurance engagement</a:t>
            </a:r>
            <a:r>
              <a:rPr lang="en-US" sz="2600" i="1" dirty="0">
                <a:solidFill>
                  <a:srgbClr val="002060"/>
                </a:solidFill>
                <a:latin typeface="Arial Narrow" panose="020B0606020202030204" pitchFamily="34" charset="0"/>
              </a:rPr>
              <a:t> is an engagement </a:t>
            </a:r>
            <a:r>
              <a:rPr lang="en-US" sz="2600" i="1" dirty="0" smtClean="0">
                <a:solidFill>
                  <a:srgbClr val="002060"/>
                </a:solidFill>
                <a:latin typeface="Arial Narrow" panose="020B0606020202030204" pitchFamily="34" charset="0"/>
              </a:rPr>
              <a:t>(…) where</a:t>
            </a:r>
            <a:r>
              <a:rPr lang="en-US" sz="2600" i="1" dirty="0">
                <a:solidFill>
                  <a:srgbClr val="002060"/>
                </a:solidFill>
                <a:latin typeface="Arial Narrow" panose="020B0606020202030204" pitchFamily="34" charset="0"/>
              </a:rPr>
              <a:t>, </a:t>
            </a:r>
            <a:r>
              <a:rPr lang="en-US" sz="2600" b="1" i="1" dirty="0">
                <a:solidFill>
                  <a:srgbClr val="002060"/>
                </a:solidFill>
                <a:latin typeface="Arial Narrow" panose="020B0606020202030204" pitchFamily="34" charset="0"/>
              </a:rPr>
              <a:t>pursuant to an accountability relationship between two or more parties, a practitioner is engaged to issue a written communication expressing a conclusion concerning a subject matter </a:t>
            </a:r>
            <a:r>
              <a:rPr lang="en-US" sz="2600" i="1" dirty="0">
                <a:solidFill>
                  <a:srgbClr val="002060"/>
                </a:solidFill>
                <a:latin typeface="Arial Narrow" panose="020B0606020202030204" pitchFamily="34" charset="0"/>
              </a:rPr>
              <a:t>for which the accountable party is responsible</a:t>
            </a:r>
            <a:r>
              <a:rPr lang="en-US" sz="2600" i="1" dirty="0" smtClean="0">
                <a:solidFill>
                  <a:srgbClr val="002060"/>
                </a:solidFill>
                <a:latin typeface="Arial Narrow" panose="020B0606020202030204" pitchFamily="34" charset="0"/>
              </a:rPr>
              <a:t>.”</a:t>
            </a:r>
          </a:p>
          <a:p>
            <a:pPr marL="0" indent="0" algn="r">
              <a:buNone/>
            </a:pPr>
            <a:r>
              <a:rPr lang="pt-BR" sz="1800" dirty="0" smtClean="0">
                <a:solidFill>
                  <a:srgbClr val="002060"/>
                </a:solidFill>
                <a:latin typeface="Arial Narrow" panose="020B0606020202030204" pitchFamily="34" charset="0"/>
              </a:rPr>
              <a:t>(CPA/ </a:t>
            </a:r>
            <a:r>
              <a:rPr lang="en-US" sz="1800" dirty="0">
                <a:solidFill>
                  <a:srgbClr val="002060"/>
                </a:solidFill>
                <a:latin typeface="Arial Narrow" panose="020B0606020202030204" pitchFamily="34" charset="0"/>
              </a:rPr>
              <a:t>GENERAL ASSURANCE AND AUDITING - SECTION </a:t>
            </a:r>
            <a:r>
              <a:rPr lang="en-US" sz="1800" dirty="0" smtClean="0">
                <a:solidFill>
                  <a:srgbClr val="002060"/>
                </a:solidFill>
                <a:latin typeface="Arial Narrow" panose="020B0606020202030204" pitchFamily="34" charset="0"/>
              </a:rPr>
              <a:t>5025/</a:t>
            </a:r>
            <a:r>
              <a:rPr lang="en-US" sz="1800" dirty="0">
                <a:solidFill>
                  <a:srgbClr val="002060"/>
                </a:solidFill>
                <a:latin typeface="Arial Narrow" panose="020B0606020202030204" pitchFamily="34" charset="0"/>
              </a:rPr>
              <a:t/>
            </a:r>
            <a:br>
              <a:rPr lang="en-US" sz="1800" dirty="0">
                <a:solidFill>
                  <a:srgbClr val="002060"/>
                </a:solidFill>
                <a:latin typeface="Arial Narrow" panose="020B0606020202030204" pitchFamily="34" charset="0"/>
              </a:rPr>
            </a:br>
            <a:r>
              <a:rPr lang="en-US" sz="1800" dirty="0">
                <a:solidFill>
                  <a:srgbClr val="002060"/>
                </a:solidFill>
                <a:latin typeface="Arial Narrow" panose="020B0606020202030204" pitchFamily="34" charset="0"/>
              </a:rPr>
              <a:t>Standards for assurance engagements other than audits of financial statements and other historical financial </a:t>
            </a:r>
            <a:r>
              <a:rPr lang="en-US" sz="1800" dirty="0" smtClean="0">
                <a:solidFill>
                  <a:srgbClr val="002060"/>
                </a:solidFill>
                <a:latin typeface="Arial Narrow" panose="020B0606020202030204" pitchFamily="34" charset="0"/>
              </a:rPr>
              <a:t>information) – SAI Canada</a:t>
            </a:r>
            <a:endParaRPr lang="en-US" sz="1800" dirty="0">
              <a:solidFill>
                <a:srgbClr val="002060"/>
              </a:solidFill>
              <a:latin typeface="Arial Narrow" panose="020B0606020202030204" pitchFamily="34" charset="0"/>
            </a:endParaRPr>
          </a:p>
          <a:p>
            <a:endParaRPr lang="en-US" sz="2400" dirty="0"/>
          </a:p>
        </p:txBody>
      </p:sp>
    </p:spTree>
    <p:extLst>
      <p:ext uri="{BB962C8B-B14F-4D97-AF65-F5344CB8AC3E}">
        <p14:creationId xmlns:p14="http://schemas.microsoft.com/office/powerpoint/2010/main" val="2196956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5321"/>
            <a:ext cx="8229600" cy="1143000"/>
          </a:xfrm>
        </p:spPr>
        <p:txBody>
          <a:bodyPr/>
          <a:lstStyle/>
          <a:p>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What</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is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an</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E</a:t>
            </a:r>
            <a:r>
              <a:rPr lang="pt-BR" sz="4000" b="1" dirty="0" err="1" smtClean="0">
                <a:solidFill>
                  <a:srgbClr val="0070C0"/>
                </a:solidFill>
                <a:effectLst>
                  <a:outerShdw blurRad="38100" dist="38100" dir="2700000" algn="tl">
                    <a:srgbClr val="000000">
                      <a:alpha val="43137"/>
                    </a:srgbClr>
                  </a:outerShdw>
                </a:effectLst>
                <a:latin typeface="Arial Narrow" panose="020B0606020202030204" pitchFamily="34" charset="0"/>
              </a:rPr>
              <a:t>ngagement</a:t>
            </a:r>
            <a:r>
              <a:rPr lang="pt-BR" sz="4000" b="1" dirty="0" smtClean="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pic>
        <p:nvPicPr>
          <p:cNvPr id="5" name="Imagem 4"/>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132590"/>
            <a:ext cx="7272808" cy="4243610"/>
          </a:xfrm>
          <a:prstGeom prst="rect">
            <a:avLst/>
          </a:prstGeom>
          <a:noFill/>
          <a:ln>
            <a:noFill/>
          </a:ln>
        </p:spPr>
      </p:pic>
      <p:sp>
        <p:nvSpPr>
          <p:cNvPr id="6" name="Retângulo 5"/>
          <p:cNvSpPr/>
          <p:nvPr/>
        </p:nvSpPr>
        <p:spPr>
          <a:xfrm>
            <a:off x="2987824" y="5302928"/>
            <a:ext cx="5544616" cy="954107"/>
          </a:xfrm>
          <a:prstGeom prst="rect">
            <a:avLst/>
          </a:prstGeom>
        </p:spPr>
        <p:txBody>
          <a:bodyPr wrap="square">
            <a:spAutoFit/>
          </a:bodyPr>
          <a:lstStyle/>
          <a:p>
            <a:r>
              <a:rPr lang="en-US" sz="1400" dirty="0" smtClean="0">
                <a:solidFill>
                  <a:srgbClr val="002060"/>
                </a:solidFill>
              </a:rPr>
              <a:t>CPA</a:t>
            </a:r>
            <a:r>
              <a:rPr lang="en-US" sz="1400" dirty="0">
                <a:solidFill>
                  <a:srgbClr val="002060"/>
                </a:solidFill>
              </a:rPr>
              <a:t>/ GENERAL ASSURANCE AND AUDITING - SECTION </a:t>
            </a:r>
            <a:r>
              <a:rPr lang="en-US" sz="1400" dirty="0" smtClean="0">
                <a:solidFill>
                  <a:srgbClr val="002060"/>
                </a:solidFill>
              </a:rPr>
              <a:t>5025.</a:t>
            </a:r>
          </a:p>
          <a:p>
            <a:r>
              <a:rPr lang="en-US" sz="1400" dirty="0">
                <a:solidFill>
                  <a:srgbClr val="002060"/>
                </a:solidFill>
                <a:latin typeface="Arial Narrow" panose="020B0606020202030204" pitchFamily="34" charset="0"/>
              </a:rPr>
              <a:t>Standards for assurance engagements other than audits of financial statements and other historical financial </a:t>
            </a:r>
            <a:r>
              <a:rPr lang="en-US" sz="1400" dirty="0" smtClean="0">
                <a:solidFill>
                  <a:srgbClr val="002060"/>
                </a:solidFill>
                <a:latin typeface="Arial Narrow" panose="020B0606020202030204" pitchFamily="34" charset="0"/>
              </a:rPr>
              <a:t>information – SAI Canada.</a:t>
            </a:r>
            <a:r>
              <a:rPr lang="en-US" sz="1400" dirty="0"/>
              <a:t/>
            </a:r>
            <a:br>
              <a:rPr lang="en-US" sz="1400" dirty="0"/>
            </a:br>
            <a:endParaRPr lang="en-US" sz="1400" dirty="0"/>
          </a:p>
        </p:txBody>
      </p:sp>
    </p:spTree>
    <p:extLst>
      <p:ext uri="{BB962C8B-B14F-4D97-AF65-F5344CB8AC3E}">
        <p14:creationId xmlns:p14="http://schemas.microsoft.com/office/powerpoint/2010/main" val="3823133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How</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to</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p:txBody>
          <a:bodyPr/>
          <a:lstStyle/>
          <a:p>
            <a:pPr algn="just"/>
            <a:r>
              <a:rPr lang="pt-BR" dirty="0" err="1" smtClean="0">
                <a:solidFill>
                  <a:srgbClr val="002060"/>
                </a:solidFill>
                <a:latin typeface="Arial Narrow" panose="020B0606020202030204" pitchFamily="34" charset="0"/>
              </a:rPr>
              <a:t>How</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to</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increase</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the</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level</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of</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confidence</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of</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the</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intended</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users</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concerning</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the</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subject</a:t>
            </a:r>
            <a:r>
              <a:rPr lang="pt-BR" dirty="0" smtClean="0">
                <a:solidFill>
                  <a:srgbClr val="002060"/>
                </a:solidFill>
                <a:latin typeface="Arial Narrow" panose="020B0606020202030204" pitchFamily="34" charset="0"/>
              </a:rPr>
              <a:t> </a:t>
            </a:r>
            <a:r>
              <a:rPr lang="pt-BR" dirty="0" err="1" smtClean="0">
                <a:solidFill>
                  <a:srgbClr val="002060"/>
                </a:solidFill>
                <a:latin typeface="Arial Narrow" panose="020B0606020202030204" pitchFamily="34" charset="0"/>
              </a:rPr>
              <a:t>matter</a:t>
            </a:r>
            <a:r>
              <a:rPr lang="pt-BR" dirty="0" smtClean="0">
                <a:solidFill>
                  <a:srgbClr val="002060"/>
                </a:solidFill>
                <a:latin typeface="Arial Narrow" panose="020B0606020202030204" pitchFamily="34" charset="0"/>
              </a:rPr>
              <a:t>?</a:t>
            </a:r>
          </a:p>
          <a:p>
            <a:pPr algn="just"/>
            <a:endParaRPr lang="pt-BR" dirty="0" smtClean="0">
              <a:solidFill>
                <a:srgbClr val="002060"/>
              </a:solidFill>
              <a:latin typeface="Arial Narrow" panose="020B0606020202030204" pitchFamily="34" charset="0"/>
            </a:endParaRPr>
          </a:p>
          <a:p>
            <a:pPr lvl="1" algn="just"/>
            <a:r>
              <a:rPr lang="en-US" dirty="0">
                <a:solidFill>
                  <a:srgbClr val="002060"/>
                </a:solidFill>
                <a:latin typeface="Arial Narrow" panose="020B0606020202030204" pitchFamily="34" charset="0"/>
              </a:rPr>
              <a:t>It depends largely </a:t>
            </a:r>
            <a:r>
              <a:rPr lang="en-US" dirty="0" smtClean="0">
                <a:solidFill>
                  <a:srgbClr val="002060"/>
                </a:solidFill>
                <a:latin typeface="Arial Narrow" panose="020B0606020202030204" pitchFamily="34" charset="0"/>
              </a:rPr>
              <a:t>on:</a:t>
            </a:r>
          </a:p>
          <a:p>
            <a:pPr lvl="2" algn="just"/>
            <a:r>
              <a:rPr lang="en-US" dirty="0" smtClean="0">
                <a:solidFill>
                  <a:srgbClr val="002060"/>
                </a:solidFill>
                <a:latin typeface="Arial Narrow" panose="020B0606020202030204" pitchFamily="34" charset="0"/>
              </a:rPr>
              <a:t>who are those users? </a:t>
            </a:r>
          </a:p>
          <a:p>
            <a:pPr lvl="2" algn="just"/>
            <a:r>
              <a:rPr lang="en-US" dirty="0" smtClean="0">
                <a:solidFill>
                  <a:srgbClr val="002060"/>
                </a:solidFill>
                <a:latin typeface="Arial Narrow" panose="020B0606020202030204" pitchFamily="34" charset="0"/>
              </a:rPr>
              <a:t>what interests do they have?</a:t>
            </a:r>
            <a:endParaRPr lang="en-US" dirty="0">
              <a:solidFill>
                <a:srgbClr val="002060"/>
              </a:solidFill>
              <a:latin typeface="Arial Narrow" panose="020B0606020202030204" pitchFamily="34" charset="0"/>
            </a:endParaRPr>
          </a:p>
        </p:txBody>
      </p:sp>
    </p:spTree>
    <p:extLst>
      <p:ext uri="{BB962C8B-B14F-4D97-AF65-F5344CB8AC3E}">
        <p14:creationId xmlns:p14="http://schemas.microsoft.com/office/powerpoint/2010/main" val="4114954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5853" y="26472"/>
            <a:ext cx="8229600" cy="1143000"/>
          </a:xfrm>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How</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to</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465853" y="1268760"/>
            <a:ext cx="8229600" cy="4525963"/>
          </a:xfrm>
        </p:spPr>
        <p:txBody>
          <a:bodyPr/>
          <a:lstStyle/>
          <a:p>
            <a:pPr algn="just"/>
            <a:r>
              <a:rPr lang="en-US" dirty="0">
                <a:solidFill>
                  <a:srgbClr val="002060"/>
                </a:solidFill>
                <a:latin typeface="Arial Narrow" panose="020B0606020202030204" pitchFamily="34" charset="0"/>
              </a:rPr>
              <a:t>Financial audits are </a:t>
            </a:r>
            <a:r>
              <a:rPr lang="en-US" dirty="0" smtClean="0">
                <a:solidFill>
                  <a:srgbClr val="002060"/>
                </a:solidFill>
                <a:latin typeface="Arial Narrow" panose="020B0606020202030204" pitchFamily="34" charset="0"/>
              </a:rPr>
              <a:t>performed to reach </a:t>
            </a:r>
            <a:r>
              <a:rPr lang="en-US" dirty="0">
                <a:solidFill>
                  <a:srgbClr val="002060"/>
                </a:solidFill>
                <a:latin typeface="Arial Narrow" panose="020B0606020202030204" pitchFamily="34" charset="0"/>
              </a:rPr>
              <a:t>a specific and </a:t>
            </a:r>
            <a:r>
              <a:rPr lang="en-US" dirty="0" smtClean="0">
                <a:solidFill>
                  <a:srgbClr val="002060"/>
                </a:solidFill>
                <a:latin typeface="Arial Narrow" panose="020B0606020202030204" pitchFamily="34" charset="0"/>
              </a:rPr>
              <a:t>professionalized </a:t>
            </a:r>
            <a:r>
              <a:rPr lang="en-US" dirty="0">
                <a:solidFill>
                  <a:srgbClr val="002060"/>
                </a:solidFill>
                <a:latin typeface="Arial Narrow" panose="020B0606020202030204" pitchFamily="34" charset="0"/>
              </a:rPr>
              <a:t>public, whose interest </a:t>
            </a:r>
            <a:r>
              <a:rPr lang="en-US" dirty="0" smtClean="0">
                <a:solidFill>
                  <a:srgbClr val="002060"/>
                </a:solidFill>
                <a:latin typeface="Arial Narrow" panose="020B0606020202030204" pitchFamily="34" charset="0"/>
              </a:rPr>
              <a:t>is to know </a:t>
            </a:r>
            <a:r>
              <a:rPr lang="en-US" dirty="0">
                <a:solidFill>
                  <a:srgbClr val="002060"/>
                </a:solidFill>
                <a:latin typeface="Arial Narrow" panose="020B0606020202030204" pitchFamily="34" charset="0"/>
              </a:rPr>
              <a:t>whether the financial statements present a </a:t>
            </a:r>
            <a:r>
              <a:rPr lang="en-US" dirty="0" smtClean="0">
                <a:solidFill>
                  <a:srgbClr val="002060"/>
                </a:solidFill>
                <a:latin typeface="Arial Narrow" panose="020B0606020202030204" pitchFamily="34" charset="0"/>
              </a:rPr>
              <a:t>true and fair view </a:t>
            </a:r>
            <a:r>
              <a:rPr lang="en-US" dirty="0">
                <a:solidFill>
                  <a:srgbClr val="002060"/>
                </a:solidFill>
                <a:latin typeface="Arial Narrow" panose="020B0606020202030204" pitchFamily="34" charset="0"/>
              </a:rPr>
              <a:t>of the financial position of an </a:t>
            </a:r>
            <a:r>
              <a:rPr lang="en-US" dirty="0" smtClean="0">
                <a:solidFill>
                  <a:srgbClr val="002060"/>
                </a:solidFill>
                <a:latin typeface="Arial Narrow" panose="020B0606020202030204" pitchFamily="34" charset="0"/>
              </a:rPr>
              <a:t>entity. That </a:t>
            </a:r>
            <a:r>
              <a:rPr lang="en-US" dirty="0">
                <a:solidFill>
                  <a:srgbClr val="002060"/>
                </a:solidFill>
                <a:latin typeface="Arial Narrow" panose="020B0606020202030204" pitchFamily="34" charset="0"/>
              </a:rPr>
              <a:t>is, if </a:t>
            </a:r>
            <a:r>
              <a:rPr lang="en-US" dirty="0" smtClean="0">
                <a:solidFill>
                  <a:srgbClr val="002060"/>
                </a:solidFill>
                <a:latin typeface="Arial Narrow" panose="020B0606020202030204" pitchFamily="34" charset="0"/>
              </a:rPr>
              <a:t>there is no material misstatement.</a:t>
            </a:r>
          </a:p>
          <a:p>
            <a:pPr marL="0" indent="0" algn="just">
              <a:buNone/>
            </a:pPr>
            <a:endParaRPr lang="en-US" sz="2400" dirty="0" smtClean="0">
              <a:solidFill>
                <a:srgbClr val="002060"/>
              </a:solidFill>
              <a:latin typeface="Arial Narrow" panose="020B0606020202030204" pitchFamily="34" charset="0"/>
            </a:endParaRPr>
          </a:p>
          <a:p>
            <a:pPr algn="just"/>
            <a:r>
              <a:rPr lang="en-US" dirty="0">
                <a:solidFill>
                  <a:srgbClr val="002060"/>
                </a:solidFill>
                <a:latin typeface="Arial Narrow" panose="020B0606020202030204" pitchFamily="34" charset="0"/>
              </a:rPr>
              <a:t>Therefore, the role of the auditor is highly concentrated in </a:t>
            </a:r>
            <a:r>
              <a:rPr lang="en-US" dirty="0" smtClean="0">
                <a:solidFill>
                  <a:srgbClr val="002060"/>
                </a:solidFill>
                <a:latin typeface="Arial Narrow" panose="020B0606020202030204" pitchFamily="34" charset="0"/>
              </a:rPr>
              <a:t>giving an </a:t>
            </a:r>
            <a:r>
              <a:rPr lang="en-US" dirty="0">
                <a:solidFill>
                  <a:srgbClr val="002060"/>
                </a:solidFill>
                <a:latin typeface="Arial Narrow" panose="020B0606020202030204" pitchFamily="34" charset="0"/>
              </a:rPr>
              <a:t>standardized </a:t>
            </a:r>
            <a:r>
              <a:rPr lang="en-US" dirty="0" smtClean="0">
                <a:solidFill>
                  <a:srgbClr val="002060"/>
                </a:solidFill>
                <a:latin typeface="Arial Narrow" panose="020B0606020202030204" pitchFamily="34" charset="0"/>
              </a:rPr>
              <a:t>opinion, responding </a:t>
            </a:r>
            <a:r>
              <a:rPr lang="en-US" dirty="0">
                <a:solidFill>
                  <a:srgbClr val="002060"/>
                </a:solidFill>
                <a:latin typeface="Arial Narrow" panose="020B0606020202030204" pitchFamily="34" charset="0"/>
              </a:rPr>
              <a:t>directly </a:t>
            </a:r>
            <a:r>
              <a:rPr lang="en-US" dirty="0" smtClean="0">
                <a:solidFill>
                  <a:srgbClr val="002060"/>
                </a:solidFill>
                <a:latin typeface="Arial Narrow" panose="020B0606020202030204" pitchFamily="34" charset="0"/>
              </a:rPr>
              <a:t>to </a:t>
            </a:r>
            <a:r>
              <a:rPr lang="en-US" dirty="0">
                <a:solidFill>
                  <a:srgbClr val="002060"/>
                </a:solidFill>
                <a:latin typeface="Arial Narrow" panose="020B0606020202030204" pitchFamily="34" charset="0"/>
              </a:rPr>
              <a:t>this issue, </a:t>
            </a:r>
            <a:r>
              <a:rPr lang="en-US" dirty="0" smtClean="0">
                <a:solidFill>
                  <a:srgbClr val="002060"/>
                </a:solidFill>
                <a:latin typeface="Arial Narrow" panose="020B0606020202030204" pitchFamily="34" charset="0"/>
              </a:rPr>
              <a:t>considering the agreed level </a:t>
            </a:r>
            <a:r>
              <a:rPr lang="en-US" dirty="0">
                <a:solidFill>
                  <a:srgbClr val="002060"/>
                </a:solidFill>
                <a:latin typeface="Arial Narrow" panose="020B0606020202030204" pitchFamily="34" charset="0"/>
              </a:rPr>
              <a:t>of </a:t>
            </a:r>
            <a:r>
              <a:rPr lang="en-US" dirty="0" smtClean="0">
                <a:solidFill>
                  <a:srgbClr val="002060"/>
                </a:solidFill>
                <a:latin typeface="Arial Narrow" panose="020B0606020202030204" pitchFamily="34" charset="0"/>
              </a:rPr>
              <a:t>assurance.</a:t>
            </a:r>
            <a:endParaRPr lang="en-US" dirty="0">
              <a:solidFill>
                <a:srgbClr val="002060"/>
              </a:solidFill>
              <a:latin typeface="Arial Narrow" panose="020B0606020202030204" pitchFamily="34" charset="0"/>
            </a:endParaRPr>
          </a:p>
        </p:txBody>
      </p:sp>
    </p:spTree>
    <p:extLst>
      <p:ext uri="{BB962C8B-B14F-4D97-AF65-F5344CB8AC3E}">
        <p14:creationId xmlns:p14="http://schemas.microsoft.com/office/powerpoint/2010/main" val="286718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How</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to</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p:txBody>
          <a:bodyPr/>
          <a:lstStyle/>
          <a:p>
            <a:pPr algn="just"/>
            <a:r>
              <a:rPr lang="en-US" dirty="0" smtClean="0">
                <a:solidFill>
                  <a:srgbClr val="002060"/>
                </a:solidFill>
                <a:latin typeface="Arial Narrow" panose="020B0606020202030204" pitchFamily="34" charset="0"/>
              </a:rPr>
              <a:t>On the other hand, in </a:t>
            </a:r>
            <a:r>
              <a:rPr lang="en-US" dirty="0">
                <a:solidFill>
                  <a:srgbClr val="002060"/>
                </a:solidFill>
                <a:latin typeface="Arial Narrow" panose="020B0606020202030204" pitchFamily="34" charset="0"/>
              </a:rPr>
              <a:t>many </a:t>
            </a:r>
            <a:r>
              <a:rPr lang="en-US" dirty="0" smtClean="0">
                <a:solidFill>
                  <a:srgbClr val="002060"/>
                </a:solidFill>
                <a:latin typeface="Arial Narrow" panose="020B0606020202030204" pitchFamily="34" charset="0"/>
              </a:rPr>
              <a:t>compliance and performance audits, </a:t>
            </a:r>
            <a:r>
              <a:rPr lang="en-US" dirty="0">
                <a:solidFill>
                  <a:srgbClr val="002060"/>
                </a:solidFill>
                <a:latin typeface="Arial Narrow" panose="020B0606020202030204" pitchFamily="34" charset="0"/>
              </a:rPr>
              <a:t>the intended users are </a:t>
            </a:r>
            <a:r>
              <a:rPr lang="en-US" dirty="0" smtClean="0">
                <a:solidFill>
                  <a:srgbClr val="002060"/>
                </a:solidFill>
                <a:latin typeface="Arial Narrow" panose="020B0606020202030204" pitchFamily="34" charset="0"/>
              </a:rPr>
              <a:t>diverse and non professionalized: </a:t>
            </a:r>
            <a:r>
              <a:rPr lang="en-US" dirty="0">
                <a:solidFill>
                  <a:srgbClr val="002060"/>
                </a:solidFill>
                <a:latin typeface="Arial Narrow" panose="020B0606020202030204" pitchFamily="34" charset="0"/>
              </a:rPr>
              <a:t>civil </a:t>
            </a:r>
            <a:r>
              <a:rPr lang="en-US" dirty="0" smtClean="0">
                <a:solidFill>
                  <a:srgbClr val="002060"/>
                </a:solidFill>
                <a:latin typeface="Arial Narrow" panose="020B0606020202030204" pitchFamily="34" charset="0"/>
              </a:rPr>
              <a:t>society, </a:t>
            </a:r>
            <a:r>
              <a:rPr lang="en-US" dirty="0">
                <a:solidFill>
                  <a:srgbClr val="002060"/>
                </a:solidFill>
                <a:latin typeface="Arial Narrow" panose="020B0606020202030204" pitchFamily="34" charset="0"/>
              </a:rPr>
              <a:t>citizens, </a:t>
            </a:r>
            <a:r>
              <a:rPr lang="en-US" dirty="0" smtClean="0">
                <a:solidFill>
                  <a:srgbClr val="002060"/>
                </a:solidFill>
                <a:latin typeface="Arial Narrow" panose="020B0606020202030204" pitchFamily="34" charset="0"/>
              </a:rPr>
              <a:t>businesses companies, </a:t>
            </a:r>
            <a:r>
              <a:rPr lang="en-US" dirty="0">
                <a:solidFill>
                  <a:srgbClr val="002060"/>
                </a:solidFill>
                <a:latin typeface="Arial Narrow" panose="020B0606020202030204" pitchFamily="34" charset="0"/>
              </a:rPr>
              <a:t>media, </a:t>
            </a:r>
            <a:r>
              <a:rPr lang="en-US" dirty="0" smtClean="0">
                <a:solidFill>
                  <a:srgbClr val="002060"/>
                </a:solidFill>
                <a:latin typeface="Arial Narrow" panose="020B0606020202030204" pitchFamily="34" charset="0"/>
              </a:rPr>
              <a:t>judiciary, </a:t>
            </a:r>
            <a:r>
              <a:rPr lang="en-US" dirty="0">
                <a:solidFill>
                  <a:srgbClr val="002060"/>
                </a:solidFill>
                <a:latin typeface="Arial Narrow" panose="020B0606020202030204" pitchFamily="34" charset="0"/>
              </a:rPr>
              <a:t>legislative, etc</a:t>
            </a:r>
            <a:r>
              <a:rPr lang="en-US" dirty="0" smtClean="0">
                <a:solidFill>
                  <a:srgbClr val="002060"/>
                </a:solidFill>
                <a:latin typeface="Arial Narrow" panose="020B0606020202030204" pitchFamily="34" charset="0"/>
              </a:rPr>
              <a:t>.</a:t>
            </a:r>
          </a:p>
          <a:p>
            <a:pPr algn="just"/>
            <a:r>
              <a:rPr lang="en-US" dirty="0">
                <a:solidFill>
                  <a:srgbClr val="002060"/>
                </a:solidFill>
                <a:latin typeface="Arial Narrow" panose="020B0606020202030204" pitchFamily="34" charset="0"/>
              </a:rPr>
              <a:t>Often the auditor </a:t>
            </a:r>
            <a:r>
              <a:rPr lang="en-US" dirty="0" smtClean="0">
                <a:solidFill>
                  <a:srgbClr val="002060"/>
                </a:solidFill>
                <a:latin typeface="Arial Narrow" panose="020B0606020202030204" pitchFamily="34" charset="0"/>
              </a:rPr>
              <a:t>does not </a:t>
            </a:r>
            <a:r>
              <a:rPr lang="en-US" dirty="0">
                <a:solidFill>
                  <a:srgbClr val="002060"/>
                </a:solidFill>
                <a:latin typeface="Arial Narrow" panose="020B0606020202030204" pitchFamily="34" charset="0"/>
              </a:rPr>
              <a:t>know </a:t>
            </a:r>
            <a:r>
              <a:rPr lang="en-US" dirty="0" smtClean="0">
                <a:solidFill>
                  <a:srgbClr val="002060"/>
                </a:solidFill>
                <a:latin typeface="Arial Narrow" panose="020B0606020202030204" pitchFamily="34" charset="0"/>
              </a:rPr>
              <a:t>all the possible </a:t>
            </a:r>
            <a:r>
              <a:rPr lang="en-US" dirty="0">
                <a:solidFill>
                  <a:srgbClr val="002060"/>
                </a:solidFill>
                <a:latin typeface="Arial Narrow" panose="020B0606020202030204" pitchFamily="34" charset="0"/>
              </a:rPr>
              <a:t>users of </a:t>
            </a:r>
            <a:r>
              <a:rPr lang="en-US" dirty="0" smtClean="0">
                <a:solidFill>
                  <a:srgbClr val="002060"/>
                </a:solidFill>
                <a:latin typeface="Arial Narrow" panose="020B0606020202030204" pitchFamily="34" charset="0"/>
              </a:rPr>
              <a:t>his </a:t>
            </a:r>
            <a:r>
              <a:rPr lang="en-US" dirty="0">
                <a:solidFill>
                  <a:srgbClr val="002060"/>
                </a:solidFill>
                <a:latin typeface="Arial Narrow" panose="020B0606020202030204" pitchFamily="34" charset="0"/>
              </a:rPr>
              <a:t>work.</a:t>
            </a:r>
          </a:p>
        </p:txBody>
      </p:sp>
    </p:spTree>
    <p:extLst>
      <p:ext uri="{BB962C8B-B14F-4D97-AF65-F5344CB8AC3E}">
        <p14:creationId xmlns:p14="http://schemas.microsoft.com/office/powerpoint/2010/main" val="374498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How</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to</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Communicate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 </a:t>
            </a:r>
            <a:r>
              <a:rPr lang="pt-BR" sz="4000" b="1" dirty="0" err="1">
                <a:solidFill>
                  <a:srgbClr val="0070C0"/>
                </a:solidFill>
                <a:effectLst>
                  <a:outerShdw blurRad="38100" dist="38100" dir="2700000" algn="tl">
                    <a:srgbClr val="000000">
                      <a:alpha val="43137"/>
                    </a:srgbClr>
                  </a:outerShdw>
                </a:effectLst>
                <a:latin typeface="Arial Narrow" panose="020B0606020202030204" pitchFamily="34" charset="0"/>
              </a:rPr>
              <a:t>Assurance</a:t>
            </a:r>
            <a:r>
              <a:rPr lang="pt-BR" sz="4000" b="1" dirty="0">
                <a:solidFill>
                  <a:srgbClr val="0070C0"/>
                </a:solidFill>
                <a:effectLst>
                  <a:outerShdw blurRad="38100" dist="38100" dir="2700000" algn="tl">
                    <a:srgbClr val="000000">
                      <a:alpha val="43137"/>
                    </a:srgbClr>
                  </a:outerShdw>
                </a:effectLst>
                <a:latin typeface="Arial Narrow" panose="020B0606020202030204" pitchFamily="34" charset="0"/>
              </a:rPr>
              <a:t>?</a:t>
            </a:r>
            <a:endParaRPr lang="en-US" sz="4000" b="1" dirty="0">
              <a:solidFill>
                <a:srgbClr val="0070C0"/>
              </a:solidFill>
              <a:effectLst>
                <a:outerShdw blurRad="38100" dist="38100" dir="2700000" algn="tl">
                  <a:srgbClr val="000000">
                    <a:alpha val="43137"/>
                  </a:srgbClr>
                </a:outerShdw>
              </a:effectLst>
              <a:latin typeface="Arial Narrow" panose="020B0606020202030204" pitchFamily="34" charset="0"/>
            </a:endParaRPr>
          </a:p>
        </p:txBody>
      </p:sp>
      <p:sp>
        <p:nvSpPr>
          <p:cNvPr id="3" name="Espaço Reservado para Conteúdo 2"/>
          <p:cNvSpPr>
            <a:spLocks noGrp="1"/>
          </p:cNvSpPr>
          <p:nvPr>
            <p:ph idx="1"/>
          </p:nvPr>
        </p:nvSpPr>
        <p:spPr>
          <a:xfrm>
            <a:off x="477707" y="1988840"/>
            <a:ext cx="8229600" cy="4525963"/>
          </a:xfrm>
        </p:spPr>
        <p:txBody>
          <a:bodyPr/>
          <a:lstStyle/>
          <a:p>
            <a:pPr marL="0" indent="0" algn="just">
              <a:buNone/>
            </a:pPr>
            <a:r>
              <a:rPr lang="en-US" dirty="0">
                <a:solidFill>
                  <a:srgbClr val="002060"/>
                </a:solidFill>
                <a:latin typeface="Arial Narrow" panose="020B0606020202030204" pitchFamily="34" charset="0"/>
              </a:rPr>
              <a:t>Thus, by having to </a:t>
            </a:r>
            <a:r>
              <a:rPr lang="en-US" dirty="0" smtClean="0">
                <a:solidFill>
                  <a:srgbClr val="002060"/>
                </a:solidFill>
                <a:latin typeface="Arial Narrow" panose="020B0606020202030204" pitchFamily="34" charset="0"/>
              </a:rPr>
              <a:t>reach </a:t>
            </a:r>
            <a:r>
              <a:rPr lang="en-US" dirty="0">
                <a:solidFill>
                  <a:srgbClr val="002060"/>
                </a:solidFill>
                <a:latin typeface="Arial Narrow" panose="020B0606020202030204" pitchFamily="34" charset="0"/>
              </a:rPr>
              <a:t>a diverse range of people who mostly </a:t>
            </a:r>
            <a:r>
              <a:rPr lang="en-US" i="1" dirty="0">
                <a:solidFill>
                  <a:srgbClr val="002060"/>
                </a:solidFill>
                <a:latin typeface="Arial Narrow" panose="020B0606020202030204" pitchFamily="34" charset="0"/>
              </a:rPr>
              <a:t>do not know the jargon of the audit branch</a:t>
            </a:r>
            <a:r>
              <a:rPr lang="en-US" dirty="0">
                <a:solidFill>
                  <a:srgbClr val="002060"/>
                </a:solidFill>
                <a:latin typeface="Arial Narrow" panose="020B0606020202030204" pitchFamily="34" charset="0"/>
              </a:rPr>
              <a:t>, often the auditor can only increase the intended </a:t>
            </a:r>
            <a:r>
              <a:rPr lang="en-US" dirty="0" smtClean="0">
                <a:solidFill>
                  <a:srgbClr val="002060"/>
                </a:solidFill>
                <a:latin typeface="Arial Narrow" panose="020B0606020202030204" pitchFamily="34" charset="0"/>
              </a:rPr>
              <a:t>users’ level </a:t>
            </a:r>
            <a:r>
              <a:rPr lang="en-US" dirty="0">
                <a:solidFill>
                  <a:srgbClr val="002060"/>
                </a:solidFill>
                <a:latin typeface="Arial Narrow" panose="020B0606020202030204" pitchFamily="34" charset="0"/>
              </a:rPr>
              <a:t>of confidence </a:t>
            </a:r>
            <a:r>
              <a:rPr lang="en-US" dirty="0" smtClean="0">
                <a:solidFill>
                  <a:srgbClr val="002060"/>
                </a:solidFill>
                <a:latin typeface="Arial Narrow" panose="020B0606020202030204" pitchFamily="34" charset="0"/>
              </a:rPr>
              <a:t>by clearly reporting on the elements of the audit findings and on the evidence that supports the audit conclusions.</a:t>
            </a:r>
            <a:endParaRPr lang="en-US" dirty="0">
              <a:solidFill>
                <a:srgbClr val="002060"/>
              </a:solidFill>
              <a:latin typeface="Arial Narrow" panose="020B0606020202030204" pitchFamily="34" charset="0"/>
            </a:endParaRPr>
          </a:p>
        </p:txBody>
      </p:sp>
    </p:spTree>
    <p:extLst>
      <p:ext uri="{BB962C8B-B14F-4D97-AF65-F5344CB8AC3E}">
        <p14:creationId xmlns:p14="http://schemas.microsoft.com/office/powerpoint/2010/main" val="1946994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2774</TotalTime>
  <Words>1529</Words>
  <Application>Microsoft Office PowerPoint</Application>
  <PresentationFormat>Skjermfremvisning (4:3)</PresentationFormat>
  <Paragraphs>106</Paragraphs>
  <Slides>25</Slides>
  <Notes>1</Notes>
  <HiddenSlides>0</HiddenSlides>
  <MMClips>0</MMClips>
  <ScaleCrop>false</ScaleCrop>
  <HeadingPairs>
    <vt:vector size="4" baseType="variant">
      <vt:variant>
        <vt:lpstr>Tema</vt:lpstr>
      </vt:variant>
      <vt:variant>
        <vt:i4>1</vt:i4>
      </vt:variant>
      <vt:variant>
        <vt:lpstr>Lysbildetitler</vt:lpstr>
      </vt:variant>
      <vt:variant>
        <vt:i4>25</vt:i4>
      </vt:variant>
    </vt:vector>
  </HeadingPairs>
  <TitlesOfParts>
    <vt:vector size="26" baseType="lpstr">
      <vt:lpstr>Tema do Office</vt:lpstr>
      <vt:lpstr>PowerPoint-presentasjon</vt:lpstr>
      <vt:lpstr>Contents</vt:lpstr>
      <vt:lpstr>What is an Assurance Engagement?</vt:lpstr>
      <vt:lpstr>What is an Assurance Engagement?</vt:lpstr>
      <vt:lpstr>What is an Assurance Engagement?</vt:lpstr>
      <vt:lpstr>How to Communicate Assurance?</vt:lpstr>
      <vt:lpstr>How to Communicate Assurance?</vt:lpstr>
      <vt:lpstr>How to Communicate Assurance?</vt:lpstr>
      <vt:lpstr>How to Communicate Assurance?</vt:lpstr>
      <vt:lpstr>How to Communicate Assurance?</vt:lpstr>
      <vt:lpstr>How to Communicate Assurance?</vt:lpstr>
      <vt:lpstr>How to Communicate Assurance?</vt:lpstr>
      <vt:lpstr>Why is the analytical form of communicating assurance important in CA?</vt:lpstr>
      <vt:lpstr>Why is the analytical form of communicating assurance important in CA?</vt:lpstr>
      <vt:lpstr>Why is the analytical form of communicating assurance important in CA?</vt:lpstr>
      <vt:lpstr>Survey on Assurance in Performance and Compliance Audit</vt:lpstr>
      <vt:lpstr>Survey on Assurance in Performance and Compliance Audit</vt:lpstr>
      <vt:lpstr>Survey on Assurance in Performance and Compliance Audit</vt:lpstr>
      <vt:lpstr>Survey on Assurance in Performance and Compliance Audit</vt:lpstr>
      <vt:lpstr>Survey on Assurance in Performance and Compliance Audit</vt:lpstr>
      <vt:lpstr>Survey on Assurance in Performance and Compliance Audit</vt:lpstr>
      <vt:lpstr>Survey on Assurance in Performance and Compliance Audit</vt:lpstr>
      <vt:lpstr>Proposal 1</vt:lpstr>
      <vt:lpstr>Proposal 2</vt:lpstr>
      <vt:lpstr>Thank you very much!</vt:lpstr>
    </vt:vector>
  </TitlesOfParts>
  <Company>TCU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malvim</dc:creator>
  <cp:lastModifiedBy>Gulbrandsen, Ingvild</cp:lastModifiedBy>
  <cp:revision>261</cp:revision>
  <dcterms:created xsi:type="dcterms:W3CDTF">2012-11-08T09:25:45Z</dcterms:created>
  <dcterms:modified xsi:type="dcterms:W3CDTF">2015-10-28T09:23:41Z</dcterms:modified>
</cp:coreProperties>
</file>