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1" r:id="rId3"/>
    <p:sldId id="321" r:id="rId4"/>
    <p:sldId id="317" r:id="rId5"/>
    <p:sldId id="328" r:id="rId6"/>
    <p:sldId id="324" r:id="rId7"/>
    <p:sldId id="318" r:id="rId8"/>
    <p:sldId id="320" r:id="rId9"/>
    <p:sldId id="323" r:id="rId10"/>
    <p:sldId id="325" r:id="rId11"/>
    <p:sldId id="326" r:id="rId12"/>
    <p:sldId id="327" r:id="rId13"/>
    <p:sldId id="329" r:id="rId14"/>
  </p:sldIdLst>
  <p:sldSz cx="9144000" cy="6858000" type="screen4x3"/>
  <p:notesSz cx="6797675" cy="992822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627" autoAdjust="0"/>
  </p:normalViewPr>
  <p:slideViewPr>
    <p:cSldViewPr>
      <p:cViewPr varScale="1">
        <p:scale>
          <a:sx n="74" d="100"/>
          <a:sy n="74" d="100"/>
        </p:scale>
        <p:origin x="-20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EE1C9-1930-4C22-9603-BCB5851C2B8C}" type="datetimeFigureOut">
              <a:rPr lang="nb-NO" smtClean="0"/>
              <a:t>11.09.2014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7545-E053-449C-8AED-5398040B73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2499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749E6-2CF3-404E-A9A4-65B423C8923F}" type="datetimeFigureOut">
              <a:rPr lang="nb-NO" smtClean="0"/>
              <a:t>11.09.2014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9914B-33B0-4519-B5A4-73941579C4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239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99626-9AAC-41AA-AEB9-D37CFFA68A6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7385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82246-E26C-45B8-954B-ED1F97E7CC2E}" type="datetime1">
              <a:rPr lang="nb-NO" smtClean="0"/>
              <a:t>11.09.2014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F13DC-CD44-4FD8-BF08-3C6DBFE7E8F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744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71C8D-A87E-4075-B58E-267F7640DFF5}" type="datetime1">
              <a:rPr lang="nb-NO" smtClean="0"/>
              <a:t>11.09.2014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49209-2B0A-43F8-B0C5-21C9AAFF145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115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7D17A-EFA2-422C-B1E6-434541AF0174}" type="datetime1">
              <a:rPr lang="nb-NO" smtClean="0"/>
              <a:t>11.09.2014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2EBE-02AF-4DA6-A242-434D548CE5B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249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D7D44-830A-4806-A135-2791FB9FB28A}" type="datetime1">
              <a:rPr lang="nb-NO" smtClean="0"/>
              <a:t>11.09.2014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46B8-7FFD-4991-A331-79D84634373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359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CDCCD-98B2-4CF7-BC54-C9BFEC24BD2A}" type="datetime1">
              <a:rPr lang="nb-NO" smtClean="0"/>
              <a:t>11.09.2014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FB0D4-0DED-4660-94D3-B97331147D7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432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B63F1-43F9-45FB-A2CA-84B03BBC8170}" type="datetime1">
              <a:rPr lang="nb-NO" smtClean="0"/>
              <a:t>11.09.2014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98429-3624-4405-9175-DC99264E905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153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C2519-762B-431E-A6FE-E018BDE12BE3}" type="datetime1">
              <a:rPr lang="nb-NO" smtClean="0"/>
              <a:t>11.09.2014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3D3E-F112-4495-A024-BE46D387516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78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5BC6E-F802-4F00-9878-1F36CB879C72}" type="datetime1">
              <a:rPr lang="nb-NO" smtClean="0"/>
              <a:t>11.09.2014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748F1-5CA3-40BD-8EF8-B425C49D8CA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55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93B53-1D31-48CB-9BAB-7E0E59B8701F}" type="datetime1">
              <a:rPr lang="nb-NO" smtClean="0"/>
              <a:t>11.09.2014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3267-3755-49FC-8843-46E02F89698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30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C4F10-D653-4F5C-9E18-67D7CFD945FC}" type="datetime1">
              <a:rPr lang="nb-NO" smtClean="0"/>
              <a:t>11.09.2014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A0B-30DF-4F04-B799-AE497FF06C2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40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D3677-2B9B-4D8B-A0B4-A859643AE444}" type="datetime1">
              <a:rPr lang="nb-NO" smtClean="0"/>
              <a:t>11.09.2014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7EE9F-21CE-4D86-B515-A94CE379C2D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127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B478AC-EC94-4965-AFC1-FC5A5817A6FF}" type="datetime1">
              <a:rPr lang="nb-NO" smtClean="0"/>
              <a:t>11.09.2014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5FFA55-A16F-4099-87E0-C8D1CC20B40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3600" b="1" dirty="0" smtClean="0">
                <a:solidFill>
                  <a:schemeClr val="tx2"/>
                </a:solidFill>
              </a:rPr>
              <a:t>ISSAI 4000:</a:t>
            </a:r>
            <a:br>
              <a:rPr lang="nb-NO" sz="3600" b="1" dirty="0" smtClean="0">
                <a:solidFill>
                  <a:schemeClr val="tx2"/>
                </a:solidFill>
              </a:rPr>
            </a:br>
            <a:r>
              <a:rPr lang="nb-NO" sz="3600" b="1" dirty="0" smtClean="0">
                <a:solidFill>
                  <a:schemeClr val="tx2"/>
                </a:solidFill>
              </a:rPr>
              <a:t>The first</a:t>
            </a:r>
            <a:br>
              <a:rPr lang="nb-NO" sz="3600" b="1" dirty="0" smtClean="0">
                <a:solidFill>
                  <a:schemeClr val="tx2"/>
                </a:solidFill>
              </a:rPr>
            </a:br>
            <a:r>
              <a:rPr lang="nb-NO" sz="3600" b="1" dirty="0" err="1" smtClean="0">
                <a:solidFill>
                  <a:schemeClr val="tx2"/>
                </a:solidFill>
              </a:rPr>
              <a:t>Compliance</a:t>
            </a:r>
            <a:r>
              <a:rPr lang="nb-NO" sz="3600" b="1" dirty="0" smtClean="0">
                <a:solidFill>
                  <a:schemeClr val="tx2"/>
                </a:solidFill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</a:rPr>
              <a:t>Audit</a:t>
            </a:r>
            <a:r>
              <a:rPr lang="nb-NO" sz="3600" b="1" dirty="0" smtClean="0">
                <a:solidFill>
                  <a:schemeClr val="tx2"/>
                </a:solidFill>
              </a:rPr>
              <a:t> Standard </a:t>
            </a:r>
            <a:r>
              <a:rPr lang="nb-NO" sz="3600" b="1" dirty="0" err="1" smtClean="0">
                <a:solidFill>
                  <a:schemeClr val="tx2"/>
                </a:solidFill>
              </a:rPr>
              <a:t>of</a:t>
            </a:r>
            <a:r>
              <a:rPr lang="nb-NO" sz="3600" b="1" dirty="0" smtClean="0">
                <a:solidFill>
                  <a:schemeClr val="tx2"/>
                </a:solidFill>
              </a:rPr>
              <a:t> INTOSAI</a:t>
            </a:r>
            <a:r>
              <a:rPr lang="nb-NO" sz="2800" dirty="0"/>
              <a:t/>
            </a:r>
            <a:br>
              <a:rPr lang="nb-NO" sz="2800" dirty="0"/>
            </a:br>
            <a:endParaRPr lang="nb-NO" sz="2800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z="2800" dirty="0" smtClean="0"/>
              <a:t>Mona Paulsrud</a:t>
            </a:r>
          </a:p>
          <a:p>
            <a:r>
              <a:rPr lang="nb-NO" sz="2800" dirty="0" smtClean="0"/>
              <a:t>CAS </a:t>
            </a:r>
            <a:r>
              <a:rPr lang="nb-NO" sz="2800" dirty="0" err="1" smtClean="0"/>
              <a:t>meeting</a:t>
            </a:r>
            <a:r>
              <a:rPr lang="nb-NO" sz="2800" dirty="0" smtClean="0"/>
              <a:t>, Oslo</a:t>
            </a:r>
          </a:p>
          <a:p>
            <a:r>
              <a:rPr lang="nb-NO" sz="2800" dirty="0" smtClean="0"/>
              <a:t>17th </a:t>
            </a:r>
            <a:r>
              <a:rPr lang="nb-NO" sz="2800" dirty="0" err="1" smtClean="0"/>
              <a:t>of</a:t>
            </a:r>
            <a:r>
              <a:rPr lang="nb-NO" sz="2800" dirty="0" smtClean="0"/>
              <a:t> September 2014</a:t>
            </a:r>
            <a:endParaRPr lang="nb-NO" sz="2800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Maintenance</a:t>
            </a:r>
            <a:r>
              <a:rPr lang="nb-NO" dirty="0" smtClean="0"/>
              <a:t> </a:t>
            </a:r>
            <a:r>
              <a:rPr lang="nb-NO" dirty="0" err="1" smtClean="0"/>
              <a:t>group</a:t>
            </a:r>
            <a:r>
              <a:rPr lang="nb-NO" dirty="0" smtClean="0"/>
              <a:t> nr. 2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Group </a:t>
            </a:r>
            <a:r>
              <a:rPr lang="nb-NO" dirty="0" err="1" smtClean="0"/>
              <a:t>members</a:t>
            </a:r>
            <a:r>
              <a:rPr lang="nb-NO" dirty="0" smtClean="0"/>
              <a:t>: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fr-FR" dirty="0"/>
              <a:t>Romania, Namibia, ECA, China and Brazil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u="sng" dirty="0" smtClean="0"/>
              <a:t>«</a:t>
            </a:r>
            <a:r>
              <a:rPr lang="nb-NO" u="sng" dirty="0" err="1" smtClean="0"/>
              <a:t>Streching</a:t>
            </a:r>
            <a:r>
              <a:rPr lang="nb-NO" u="sng" dirty="0" smtClean="0"/>
              <a:t> </a:t>
            </a:r>
            <a:r>
              <a:rPr lang="nb-NO" u="sng" dirty="0" err="1" smtClean="0"/>
              <a:t>the</a:t>
            </a:r>
            <a:r>
              <a:rPr lang="nb-NO" u="sng" dirty="0" smtClean="0"/>
              <a:t> </a:t>
            </a:r>
            <a:r>
              <a:rPr lang="nb-NO" u="sng" dirty="0" err="1" smtClean="0"/>
              <a:t>elastic</a:t>
            </a:r>
            <a:r>
              <a:rPr lang="nb-NO" u="sng" dirty="0" smtClean="0"/>
              <a:t>»:</a:t>
            </a:r>
            <a:endParaRPr lang="nb-NO" dirty="0" smtClean="0"/>
          </a:p>
          <a:p>
            <a:pPr marL="0" indent="0">
              <a:buNone/>
            </a:pPr>
            <a:endParaRPr lang="nb-NO" u="sng" dirty="0"/>
          </a:p>
          <a:p>
            <a:r>
              <a:rPr lang="nb-NO" dirty="0" err="1" smtClean="0"/>
              <a:t>Assurance</a:t>
            </a:r>
            <a:endParaRPr lang="nb-NO" dirty="0" smtClean="0"/>
          </a:p>
          <a:p>
            <a:r>
              <a:rPr lang="nb-NO" dirty="0" smtClean="0"/>
              <a:t>Opinion and </a:t>
            </a:r>
            <a:r>
              <a:rPr lang="nb-NO" dirty="0" err="1" smtClean="0"/>
              <a:t>conclusion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10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92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Maintenance</a:t>
            </a:r>
            <a:r>
              <a:rPr lang="nb-NO" dirty="0" smtClean="0"/>
              <a:t> </a:t>
            </a:r>
            <a:r>
              <a:rPr lang="nb-NO" dirty="0" err="1" smtClean="0"/>
              <a:t>group</a:t>
            </a:r>
            <a:r>
              <a:rPr lang="nb-NO" dirty="0" smtClean="0"/>
              <a:t> nr. 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Group members: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India</a:t>
            </a:r>
            <a:r>
              <a:rPr lang="fr-FR" dirty="0"/>
              <a:t>, ECA, Lithuania, Slovakia, Hungary, China and Saudi-Arabia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i="1" u="sng" dirty="0" smtClean="0"/>
              <a:t>«CAS </a:t>
            </a:r>
            <a:r>
              <a:rPr lang="nb-NO" i="1" u="sng" dirty="0" err="1" smtClean="0"/>
              <a:t>property</a:t>
            </a:r>
            <a:r>
              <a:rPr lang="nb-NO" i="1" u="sng" dirty="0" smtClean="0"/>
              <a:t>»</a:t>
            </a:r>
            <a:endParaRPr lang="nb-NO" dirty="0" smtClean="0"/>
          </a:p>
          <a:p>
            <a:pPr marL="0" indent="0">
              <a:buNone/>
            </a:pPr>
            <a:endParaRPr lang="nb-NO" i="1" u="sng" dirty="0"/>
          </a:p>
          <a:p>
            <a:r>
              <a:rPr lang="nb-NO" dirty="0" err="1" smtClean="0"/>
              <a:t>Authorities</a:t>
            </a:r>
            <a:endParaRPr lang="nb-NO" dirty="0" smtClean="0"/>
          </a:p>
          <a:p>
            <a:r>
              <a:rPr lang="nb-NO" dirty="0" err="1" smtClean="0"/>
              <a:t>Regularity</a:t>
            </a:r>
            <a:r>
              <a:rPr lang="nb-NO" dirty="0" smtClean="0"/>
              <a:t> &amp; </a:t>
            </a:r>
            <a:r>
              <a:rPr lang="nb-NO" dirty="0" err="1" smtClean="0"/>
              <a:t>propriety</a:t>
            </a:r>
            <a:endParaRPr lang="nb-NO" dirty="0" smtClean="0"/>
          </a:p>
          <a:p>
            <a:r>
              <a:rPr lang="nb-NO" dirty="0" err="1" smtClean="0"/>
              <a:t>Identifying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subject</a:t>
            </a:r>
            <a:r>
              <a:rPr lang="nb-NO" dirty="0" smtClean="0"/>
              <a:t> matter and </a:t>
            </a:r>
            <a:r>
              <a:rPr lang="nb-NO" dirty="0" err="1" smtClean="0"/>
              <a:t>criteria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11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6744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court</a:t>
            </a:r>
            <a:r>
              <a:rPr lang="nb-NO" dirty="0" smtClean="0"/>
              <a:t> </a:t>
            </a:r>
            <a:r>
              <a:rPr lang="nb-NO" dirty="0" err="1" smtClean="0"/>
              <a:t>group</a:t>
            </a: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Group members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Tunisia, Brazil, Romania and Portugal</a:t>
            </a:r>
          </a:p>
          <a:p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nb-NO" u="sng" dirty="0"/>
          </a:p>
          <a:p>
            <a:pPr marL="0" indent="0">
              <a:buNone/>
            </a:pPr>
            <a:r>
              <a:rPr lang="en-US" dirty="0" smtClean="0"/>
              <a:t>Specific considerations </a:t>
            </a:r>
            <a:r>
              <a:rPr lang="en-US" dirty="0"/>
              <a:t>of the </a:t>
            </a:r>
            <a:r>
              <a:rPr lang="en-US" dirty="0" smtClean="0"/>
              <a:t>courts incorporated into the new ISSAI 4000.</a:t>
            </a:r>
            <a:endParaRPr lang="nb-NO" u="sng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12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1543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err="1" smtClean="0"/>
              <a:t>Work</a:t>
            </a:r>
            <a:r>
              <a:rPr lang="nb-NO" b="1" dirty="0" smtClean="0"/>
              <a:t> </a:t>
            </a:r>
            <a:r>
              <a:rPr lang="nb-NO" b="1" dirty="0" err="1" smtClean="0"/>
              <a:t>ahead</a:t>
            </a:r>
            <a:endParaRPr lang="nb-NO" b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13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il høyre 10"/>
          <p:cNvSpPr/>
          <p:nvPr/>
        </p:nvSpPr>
        <p:spPr>
          <a:xfrm>
            <a:off x="1068760" y="2398066"/>
            <a:ext cx="7006480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3" name="Rett linje 12"/>
          <p:cNvCxnSpPr/>
          <p:nvPr/>
        </p:nvCxnSpPr>
        <p:spPr>
          <a:xfrm>
            <a:off x="2051720" y="1785998"/>
            <a:ext cx="0" cy="19442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/>
          <p:cNvCxnSpPr/>
          <p:nvPr/>
        </p:nvCxnSpPr>
        <p:spPr>
          <a:xfrm>
            <a:off x="3059832" y="1785998"/>
            <a:ext cx="0" cy="201622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Sylinder 20"/>
          <p:cNvSpPr txBox="1"/>
          <p:nvPr/>
        </p:nvSpPr>
        <p:spPr>
          <a:xfrm>
            <a:off x="539552" y="3802222"/>
            <a:ext cx="1728192" cy="95410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nb-NO" sz="1400" b="1" dirty="0" err="1" smtClean="0"/>
              <a:t>December</a:t>
            </a:r>
            <a:r>
              <a:rPr lang="nb-NO" sz="1400" b="1" dirty="0" smtClean="0"/>
              <a:t> 2014:</a:t>
            </a:r>
          </a:p>
          <a:p>
            <a:r>
              <a:rPr lang="nb-NO" sz="1400" dirty="0" smtClean="0"/>
              <a:t>ISSAI 4000 draft for </a:t>
            </a:r>
            <a:r>
              <a:rPr lang="nb-NO" sz="1400" dirty="0" err="1" smtClean="0"/>
              <a:t>comments</a:t>
            </a:r>
            <a:r>
              <a:rPr lang="nb-NO" sz="1400" dirty="0" smtClean="0"/>
              <a:t> in PSC </a:t>
            </a:r>
            <a:r>
              <a:rPr lang="nb-NO" sz="1400" dirty="0" err="1" smtClean="0"/>
              <a:t>steering</a:t>
            </a:r>
            <a:r>
              <a:rPr lang="nb-NO" sz="1400" dirty="0" smtClean="0"/>
              <a:t> </a:t>
            </a:r>
            <a:r>
              <a:rPr lang="nb-NO" sz="1400" dirty="0" err="1" smtClean="0"/>
              <a:t>committee</a:t>
            </a:r>
            <a:endParaRPr lang="nb-NO" sz="14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2555776" y="3933056"/>
            <a:ext cx="1296144" cy="138499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nb-NO" sz="1400" b="1" dirty="0" smtClean="0"/>
              <a:t>May 2015:</a:t>
            </a:r>
          </a:p>
          <a:p>
            <a:r>
              <a:rPr lang="nb-NO" sz="1400" dirty="0" smtClean="0"/>
              <a:t>ISSAI 4000 </a:t>
            </a:r>
            <a:r>
              <a:rPr lang="nb-NO" sz="1400" dirty="0" err="1" smtClean="0"/>
              <a:t>exposure</a:t>
            </a:r>
            <a:r>
              <a:rPr lang="nb-NO" sz="1400" dirty="0" smtClean="0"/>
              <a:t> draft to </a:t>
            </a:r>
            <a:r>
              <a:rPr lang="nb-NO" sz="1400" dirty="0" err="1" smtClean="0"/>
              <a:t>the</a:t>
            </a:r>
            <a:r>
              <a:rPr lang="nb-NO" sz="1400" dirty="0" smtClean="0"/>
              <a:t> PSC </a:t>
            </a:r>
            <a:r>
              <a:rPr lang="nb-NO" sz="1400" dirty="0" err="1" smtClean="0"/>
              <a:t>steering</a:t>
            </a:r>
            <a:r>
              <a:rPr lang="nb-NO" sz="1400" dirty="0" smtClean="0"/>
              <a:t> </a:t>
            </a:r>
            <a:r>
              <a:rPr lang="nb-NO" sz="1400" dirty="0" err="1" smtClean="0"/>
              <a:t>committee</a:t>
            </a:r>
            <a:endParaRPr lang="nb-NO" sz="1400" dirty="0"/>
          </a:p>
        </p:txBody>
      </p:sp>
      <p:cxnSp>
        <p:nvCxnSpPr>
          <p:cNvPr id="25" name="Rett linje 24"/>
          <p:cNvCxnSpPr/>
          <p:nvPr/>
        </p:nvCxnSpPr>
        <p:spPr>
          <a:xfrm>
            <a:off x="4453458" y="1785998"/>
            <a:ext cx="36004" cy="201622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Rett linje 2047"/>
          <p:cNvCxnSpPr/>
          <p:nvPr/>
        </p:nvCxnSpPr>
        <p:spPr>
          <a:xfrm>
            <a:off x="5940152" y="1785998"/>
            <a:ext cx="72008" cy="201622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1" name="Rett linje 2050"/>
          <p:cNvCxnSpPr/>
          <p:nvPr/>
        </p:nvCxnSpPr>
        <p:spPr>
          <a:xfrm>
            <a:off x="7164288" y="1844824"/>
            <a:ext cx="72008" cy="195739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TekstSylinder 2053"/>
          <p:cNvSpPr txBox="1"/>
          <p:nvPr/>
        </p:nvSpPr>
        <p:spPr>
          <a:xfrm>
            <a:off x="3995936" y="4005064"/>
            <a:ext cx="1296144" cy="116955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nb-NO" sz="1400" b="1" dirty="0" smtClean="0"/>
              <a:t>August- </a:t>
            </a:r>
            <a:r>
              <a:rPr lang="nb-NO" sz="1400" b="1" dirty="0" err="1"/>
              <a:t>O</a:t>
            </a:r>
            <a:r>
              <a:rPr lang="nb-NO" sz="1400" b="1" dirty="0" err="1" smtClean="0"/>
              <a:t>ctober</a:t>
            </a:r>
            <a:r>
              <a:rPr lang="nb-NO" sz="1400" b="1" dirty="0" smtClean="0"/>
              <a:t> 2015:</a:t>
            </a:r>
            <a:endParaRPr lang="nb-NO" sz="1400" dirty="0" smtClean="0"/>
          </a:p>
          <a:p>
            <a:r>
              <a:rPr lang="nb-NO" sz="1400" dirty="0" smtClean="0"/>
              <a:t>ISSAI 4000 </a:t>
            </a:r>
            <a:r>
              <a:rPr lang="nb-NO" sz="1400" dirty="0" err="1" smtClean="0"/>
              <a:t>exposure</a:t>
            </a:r>
            <a:r>
              <a:rPr lang="nb-NO" sz="1400" dirty="0" smtClean="0"/>
              <a:t> </a:t>
            </a:r>
            <a:r>
              <a:rPr lang="nb-NO" sz="1400" dirty="0" err="1" smtClean="0"/>
              <a:t>period</a:t>
            </a:r>
            <a:endParaRPr lang="nb-NO" sz="1400" dirty="0"/>
          </a:p>
        </p:txBody>
      </p:sp>
      <p:sp>
        <p:nvSpPr>
          <p:cNvPr id="2055" name="TekstSylinder 2054"/>
          <p:cNvSpPr txBox="1"/>
          <p:nvPr/>
        </p:nvSpPr>
        <p:spPr>
          <a:xfrm>
            <a:off x="5436096" y="4005064"/>
            <a:ext cx="1224136" cy="138499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nb-NO" sz="1400" b="1" dirty="0" smtClean="0"/>
              <a:t>May 2016:</a:t>
            </a:r>
          </a:p>
          <a:p>
            <a:r>
              <a:rPr lang="nb-NO" sz="1400" dirty="0" smtClean="0"/>
              <a:t>ISSAI 4000 </a:t>
            </a:r>
            <a:r>
              <a:rPr lang="nb-NO" sz="1400" dirty="0" err="1" smtClean="0"/>
              <a:t>endorsement</a:t>
            </a:r>
            <a:r>
              <a:rPr lang="nb-NO" sz="1400" dirty="0" smtClean="0"/>
              <a:t> </a:t>
            </a:r>
            <a:r>
              <a:rPr lang="nb-NO" sz="1400" dirty="0" err="1" smtClean="0"/>
              <a:t>version</a:t>
            </a:r>
            <a:r>
              <a:rPr lang="nb-NO" sz="1400" dirty="0" smtClean="0"/>
              <a:t> to </a:t>
            </a:r>
            <a:r>
              <a:rPr lang="nb-NO" sz="1400" dirty="0" err="1" smtClean="0"/>
              <a:t>the</a:t>
            </a:r>
            <a:r>
              <a:rPr lang="nb-NO" sz="1400" dirty="0" smtClean="0"/>
              <a:t> PSC </a:t>
            </a:r>
            <a:r>
              <a:rPr lang="nb-NO" sz="1400" dirty="0" err="1" smtClean="0"/>
              <a:t>steering</a:t>
            </a:r>
            <a:r>
              <a:rPr lang="nb-NO" sz="1400" dirty="0" smtClean="0"/>
              <a:t> </a:t>
            </a:r>
            <a:r>
              <a:rPr lang="nb-NO" sz="1400" dirty="0" err="1" smtClean="0"/>
              <a:t>committee</a:t>
            </a:r>
            <a:endParaRPr lang="nb-NO" sz="1400" dirty="0"/>
          </a:p>
        </p:txBody>
      </p:sp>
      <p:sp>
        <p:nvSpPr>
          <p:cNvPr id="2056" name="TekstSylinder 2055"/>
          <p:cNvSpPr txBox="1"/>
          <p:nvPr/>
        </p:nvSpPr>
        <p:spPr>
          <a:xfrm>
            <a:off x="6876256" y="4005064"/>
            <a:ext cx="15121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dirty="0" err="1" smtClean="0"/>
              <a:t>October</a:t>
            </a:r>
            <a:r>
              <a:rPr lang="nb-NO" sz="1400" b="1" dirty="0" smtClean="0"/>
              <a:t> 2016:</a:t>
            </a:r>
          </a:p>
          <a:p>
            <a:r>
              <a:rPr lang="nb-NO" sz="1400" dirty="0" smtClean="0"/>
              <a:t>ISSAI 4000 </a:t>
            </a:r>
            <a:r>
              <a:rPr lang="nb-NO" sz="1400" dirty="0" err="1" smtClean="0"/>
              <a:t>endorsement</a:t>
            </a:r>
            <a:r>
              <a:rPr lang="nb-NO" sz="1400" dirty="0" smtClean="0"/>
              <a:t> at INCOSAI, </a:t>
            </a:r>
          </a:p>
          <a:p>
            <a:r>
              <a:rPr lang="nb-NO" sz="1400" dirty="0" smtClean="0"/>
              <a:t>Abu Dhabi</a:t>
            </a: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09765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ISSAI Framework</a:t>
            </a: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724675"/>
              </p:ext>
            </p:extLst>
          </p:nvPr>
        </p:nvGraphicFramePr>
        <p:xfrm>
          <a:off x="503548" y="1772816"/>
          <a:ext cx="8136904" cy="369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2304256"/>
                <a:gridCol w="3888432"/>
                <a:gridCol w="158417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Level</a:t>
                      </a:r>
                      <a:endParaRPr lang="nb-NO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Subject</a:t>
                      </a:r>
                      <a:endParaRPr lang="nb-NO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ISSAI No</a:t>
                      </a:r>
                      <a:endParaRPr lang="nb-NO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Founding Principles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Lima Declaration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Prerequisites for functioning of SAIs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Independence</a:t>
                      </a:r>
                    </a:p>
                    <a:p>
                      <a:r>
                        <a:rPr lang="en-GB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Transparency and Accountability</a:t>
                      </a:r>
                    </a:p>
                    <a:p>
                      <a:r>
                        <a:rPr lang="en-GB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Ethics</a:t>
                      </a:r>
                    </a:p>
                    <a:p>
                      <a:r>
                        <a:rPr lang="en-GB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10-40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 Auditing Principles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Basic Principles</a:t>
                      </a:r>
                    </a:p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General -, Field – and Reporting Standards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100-400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Auditing Guidelines</a:t>
                      </a:r>
                      <a:endParaRPr lang="nb-NO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Financial Audit Guidelines</a:t>
                      </a:r>
                    </a:p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Performance Audit Guidelines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Compliance Audit Guidelines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Specific Guidelines</a:t>
                      </a:r>
                      <a:endParaRPr lang="nb-NO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1000-2999</a:t>
                      </a:r>
                    </a:p>
                    <a:p>
                      <a:r>
                        <a:rPr lang="nb-NO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3000-3999</a:t>
                      </a:r>
                    </a:p>
                    <a:p>
                      <a:r>
                        <a:rPr lang="nb-NO" sz="16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4000-4999</a:t>
                      </a:r>
                    </a:p>
                    <a:p>
                      <a:r>
                        <a:rPr lang="nb-NO" sz="1600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5000-5999</a:t>
                      </a:r>
                      <a:endParaRPr lang="nb-NO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2</a:t>
            </a:fld>
            <a:endParaRPr lang="nb-NO"/>
          </a:p>
        </p:txBody>
      </p:sp>
      <p:sp>
        <p:nvSpPr>
          <p:cNvPr id="5" name="Pil opp 4"/>
          <p:cNvSpPr/>
          <p:nvPr/>
        </p:nvSpPr>
        <p:spPr>
          <a:xfrm>
            <a:off x="1907704" y="4077072"/>
            <a:ext cx="864096" cy="144016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Pil ned 5"/>
          <p:cNvSpPr/>
          <p:nvPr/>
        </p:nvSpPr>
        <p:spPr>
          <a:xfrm>
            <a:off x="6804248" y="4221088"/>
            <a:ext cx="792088" cy="194421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797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b="1" dirty="0" err="1" smtClean="0">
                <a:solidFill>
                  <a:schemeClr val="tx2"/>
                </a:solidFill>
              </a:rPr>
              <a:t>Bejing</a:t>
            </a:r>
            <a:r>
              <a:rPr lang="nb-NO" b="1" dirty="0" smtClean="0">
                <a:solidFill>
                  <a:schemeClr val="tx2"/>
                </a:solidFill>
              </a:rPr>
              <a:t> 2013:</a:t>
            </a:r>
            <a:br>
              <a:rPr lang="nb-NO" b="1" dirty="0" smtClean="0">
                <a:solidFill>
                  <a:schemeClr val="tx2"/>
                </a:solidFill>
              </a:rPr>
            </a:br>
            <a:r>
              <a:rPr lang="nb-NO" sz="2800" b="1" dirty="0" smtClean="0">
                <a:solidFill>
                  <a:schemeClr val="tx2"/>
                </a:solidFill>
              </a:rPr>
              <a:t>Fundamental </a:t>
            </a:r>
            <a:r>
              <a:rPr lang="nb-NO" sz="2800" b="1" dirty="0" err="1" smtClean="0">
                <a:solidFill>
                  <a:schemeClr val="tx2"/>
                </a:solidFill>
              </a:rPr>
              <a:t>principles</a:t>
            </a:r>
            <a:r>
              <a:rPr lang="nb-NO" sz="2800" b="1" dirty="0" smtClean="0">
                <a:solidFill>
                  <a:schemeClr val="tx2"/>
                </a:solidFill>
              </a:rPr>
              <a:t> </a:t>
            </a:r>
            <a:r>
              <a:rPr lang="nb-NO" sz="2800" b="1" dirty="0" err="1" smtClean="0">
                <a:solidFill>
                  <a:schemeClr val="tx2"/>
                </a:solidFill>
              </a:rPr>
              <a:t>of</a:t>
            </a:r>
            <a:r>
              <a:rPr lang="nb-NO" sz="2800" b="1" dirty="0" smtClean="0">
                <a:solidFill>
                  <a:schemeClr val="tx2"/>
                </a:solidFill>
              </a:rPr>
              <a:t> </a:t>
            </a:r>
            <a:r>
              <a:rPr lang="nb-NO" sz="2800" b="1" dirty="0" err="1" smtClean="0">
                <a:solidFill>
                  <a:schemeClr val="tx2"/>
                </a:solidFill>
              </a:rPr>
              <a:t>public</a:t>
            </a:r>
            <a:r>
              <a:rPr lang="nb-NO" sz="2800" b="1" dirty="0" smtClean="0">
                <a:solidFill>
                  <a:schemeClr val="tx2"/>
                </a:solidFill>
              </a:rPr>
              <a:t> </a:t>
            </a:r>
            <a:r>
              <a:rPr lang="nb-NO" sz="2800" b="1" dirty="0" err="1" smtClean="0">
                <a:solidFill>
                  <a:schemeClr val="tx2"/>
                </a:solidFill>
              </a:rPr>
              <a:t>sector</a:t>
            </a:r>
            <a:r>
              <a:rPr lang="nb-NO" sz="2800" b="1" dirty="0" smtClean="0">
                <a:solidFill>
                  <a:schemeClr val="tx2"/>
                </a:solidFill>
              </a:rPr>
              <a:t> </a:t>
            </a:r>
            <a:r>
              <a:rPr lang="nb-NO" sz="2800" b="1" dirty="0" err="1" smtClean="0">
                <a:solidFill>
                  <a:schemeClr val="tx2"/>
                </a:solidFill>
              </a:rPr>
              <a:t>auditing</a:t>
            </a:r>
            <a:endParaRPr lang="nb-NO" b="1" dirty="0" smtClean="0">
              <a:solidFill>
                <a:schemeClr val="tx2"/>
              </a:solidFill>
            </a:endParaRPr>
          </a:p>
        </p:txBody>
      </p:sp>
      <p:sp>
        <p:nvSpPr>
          <p:cNvPr id="2051" name="Plassholder for innhold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sz="2000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042" y="1628801"/>
            <a:ext cx="3605406" cy="345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690" y="2132857"/>
            <a:ext cx="3575606" cy="3683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564904"/>
            <a:ext cx="3456384" cy="3640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1" y="3356992"/>
            <a:ext cx="3996183" cy="285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882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b="1" dirty="0" smtClean="0">
                <a:solidFill>
                  <a:schemeClr val="tx2"/>
                </a:solidFill>
              </a:rPr>
              <a:t>CAS Brasília 2013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New ISSAI 4000:</a:t>
            </a: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i="1" dirty="0" smtClean="0"/>
              <a:t>One</a:t>
            </a:r>
            <a:r>
              <a:rPr lang="en-US" i="1" dirty="0"/>
              <a:t>, common authoritative standard for compliance auditing directly applicable to all SAIs.</a:t>
            </a:r>
            <a:endParaRPr lang="nb-NO" i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4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08411"/>
            <a:ext cx="4464496" cy="4578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15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2013: Strategic </a:t>
            </a:r>
            <a:r>
              <a:rPr lang="nb-NO" dirty="0" err="1" smtClean="0"/>
              <a:t>crossroads</a:t>
            </a: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33575"/>
            <a:ext cx="432048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øyrepil med stripe 2"/>
          <p:cNvSpPr/>
          <p:nvPr/>
        </p:nvSpPr>
        <p:spPr>
          <a:xfrm>
            <a:off x="4932040" y="3429000"/>
            <a:ext cx="792088" cy="648072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461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6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823" y="332656"/>
            <a:ext cx="6428529" cy="5617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6326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sz="3600" b="1" dirty="0" err="1" smtClean="0">
                <a:solidFill>
                  <a:schemeClr val="tx2"/>
                </a:solidFill>
              </a:rPr>
              <a:t>Priorities</a:t>
            </a:r>
            <a:r>
              <a:rPr lang="nb-NO" sz="3600" b="1" dirty="0" smtClean="0">
                <a:solidFill>
                  <a:schemeClr val="tx2"/>
                </a:solidFill>
              </a:rPr>
              <a:t> in </a:t>
            </a:r>
            <a:r>
              <a:rPr lang="nb-NO" sz="3600" b="1" dirty="0" err="1" smtClean="0">
                <a:solidFill>
                  <a:schemeClr val="tx2"/>
                </a:solidFill>
              </a:rPr>
              <a:t>developing</a:t>
            </a:r>
            <a:r>
              <a:rPr lang="nb-NO" sz="3600" b="1" dirty="0" smtClean="0">
                <a:solidFill>
                  <a:schemeClr val="tx2"/>
                </a:solidFill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</a:rPr>
              <a:t>new</a:t>
            </a:r>
            <a:r>
              <a:rPr lang="nb-NO" sz="3600" b="1" dirty="0" smtClean="0">
                <a:solidFill>
                  <a:schemeClr val="tx2"/>
                </a:solidFill>
              </a:rPr>
              <a:t> ISSAI 4000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Prior to the next CAS meeting, a first draft of such a document is to be developed. The priorities of the committee in developing the document will be the following: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Develop </a:t>
            </a:r>
            <a:r>
              <a:rPr lang="en-US" sz="2800" dirty="0"/>
              <a:t>the shall-requirements: what is common for everyone.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</a:t>
            </a:r>
            <a:r>
              <a:rPr lang="en-US" sz="2800" dirty="0"/>
              <a:t>specific considerations of the courts: on </a:t>
            </a:r>
            <a:r>
              <a:rPr lang="en-US" sz="2800" dirty="0" smtClean="0"/>
              <a:t>each requirement </a:t>
            </a:r>
            <a:r>
              <a:rPr lang="en-US" sz="2800" dirty="0"/>
              <a:t>to consider if there is a need for specific issues related to courts 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7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892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smtClean="0"/>
              <a:t>Three </a:t>
            </a:r>
            <a:r>
              <a:rPr lang="nb-NO" dirty="0" err="1" smtClean="0"/>
              <a:t>maintenance</a:t>
            </a:r>
            <a:r>
              <a:rPr lang="nb-NO" dirty="0" smtClean="0"/>
              <a:t> </a:t>
            </a:r>
            <a:r>
              <a:rPr lang="nb-NO" dirty="0" err="1" smtClean="0"/>
              <a:t>groups</a:t>
            </a: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8</a:t>
            </a:fld>
            <a:endParaRPr lang="nb-NO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920" y="2204864"/>
            <a:ext cx="6862464" cy="3359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318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Maintenance</a:t>
            </a:r>
            <a:r>
              <a:rPr lang="nb-NO" dirty="0" smtClean="0"/>
              <a:t> </a:t>
            </a:r>
            <a:r>
              <a:rPr lang="nb-NO" dirty="0" err="1" smtClean="0"/>
              <a:t>group</a:t>
            </a:r>
            <a:r>
              <a:rPr lang="nb-NO" dirty="0" smtClean="0"/>
              <a:t> nr. 1:</a:t>
            </a:r>
            <a:br>
              <a:rPr lang="nb-NO" dirty="0" smtClean="0"/>
            </a:br>
            <a:r>
              <a:rPr lang="nb-NO" dirty="0" smtClean="0"/>
              <a:t>Technical </a:t>
            </a:r>
            <a:r>
              <a:rPr lang="nb-NO" dirty="0" err="1" smtClean="0"/>
              <a:t>issues</a:t>
            </a: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Group </a:t>
            </a:r>
            <a:r>
              <a:rPr lang="nb-NO" dirty="0" err="1" smtClean="0"/>
              <a:t>members</a:t>
            </a:r>
            <a:r>
              <a:rPr lang="nb-NO" dirty="0" smtClean="0"/>
              <a:t>: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fr-FR" dirty="0"/>
              <a:t>Tunisia, South Africa, India, </a:t>
            </a:r>
            <a:r>
              <a:rPr lang="fr-FR" dirty="0" smtClean="0"/>
              <a:t>Portugal, Norway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u="sng" dirty="0" smtClean="0"/>
              <a:t>The </a:t>
            </a:r>
            <a:r>
              <a:rPr lang="en-US" sz="2400" u="sng" dirty="0"/>
              <a:t>structure of the document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to distinguish in form and contents between requirements and </a:t>
            </a:r>
            <a:r>
              <a:rPr lang="en-US" sz="2400" dirty="0" smtClean="0"/>
              <a:t>guidance</a:t>
            </a:r>
          </a:p>
          <a:p>
            <a:r>
              <a:rPr lang="en-US" sz="2400" dirty="0" smtClean="0"/>
              <a:t>Structure </a:t>
            </a:r>
            <a:r>
              <a:rPr lang="en-US" sz="2400" dirty="0"/>
              <a:t>and form of each </a:t>
            </a:r>
            <a:r>
              <a:rPr lang="en-US" sz="2400" dirty="0" smtClean="0"/>
              <a:t>paragraph</a:t>
            </a:r>
          </a:p>
          <a:p>
            <a:r>
              <a:rPr lang="en-US" sz="2400" dirty="0" smtClean="0"/>
              <a:t>Whether</a:t>
            </a:r>
            <a:r>
              <a:rPr lang="en-US" sz="2400" dirty="0"/>
              <a:t>, how and where to place examples and appendixes in the document structure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9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019860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sjon2 - Kop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Presentasjon2 - Kopi</Template>
  <TotalTime>1551</TotalTime>
  <Words>393</Words>
  <Application>Microsoft Office PowerPoint</Application>
  <PresentationFormat>Skjermfremvisning (4:3)</PresentationFormat>
  <Paragraphs>110</Paragraphs>
  <Slides>13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4" baseType="lpstr">
      <vt:lpstr>Presentasjon2 - Kopi</vt:lpstr>
      <vt:lpstr>ISSAI 4000: The first Compliance Audit Standard of INTOSAI </vt:lpstr>
      <vt:lpstr>ISSAI Framework</vt:lpstr>
      <vt:lpstr>Bejing 2013: Fundamental principles of public sector auditing</vt:lpstr>
      <vt:lpstr>CAS Brasília 2013</vt:lpstr>
      <vt:lpstr>2013: Strategic crossroads</vt:lpstr>
      <vt:lpstr>PowerPoint-presentasjon</vt:lpstr>
      <vt:lpstr>Priorities in developing new ISSAI 4000</vt:lpstr>
      <vt:lpstr>Three maintenance groups</vt:lpstr>
      <vt:lpstr>Maintenance group nr. 1: Technical issues</vt:lpstr>
      <vt:lpstr>Maintenance group nr. 2</vt:lpstr>
      <vt:lpstr>Maintenance group nr. 3</vt:lpstr>
      <vt:lpstr>The court group</vt:lpstr>
      <vt:lpstr>Work ahead</vt:lpstr>
    </vt:vector>
  </TitlesOfParts>
  <Company>Riksrevisjonen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Lillehaug, Sarah Frederikke</dc:creator>
  <cp:lastModifiedBy>Paulsrud, Mona</cp:lastModifiedBy>
  <cp:revision>230</cp:revision>
  <cp:lastPrinted>2012-11-13T09:00:26Z</cp:lastPrinted>
  <dcterms:created xsi:type="dcterms:W3CDTF">2012-02-20T09:39:33Z</dcterms:created>
  <dcterms:modified xsi:type="dcterms:W3CDTF">2014-09-11T10:10:33Z</dcterms:modified>
</cp:coreProperties>
</file>