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5" r:id="rId3"/>
    <p:sldId id="262" r:id="rId4"/>
    <p:sldId id="260" r:id="rId5"/>
    <p:sldId id="266" r:id="rId6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38CEC6-1E0C-49BF-9E55-1D0225326FE5}" type="doc">
      <dgm:prSet loTypeId="urn:microsoft.com/office/officeart/2005/8/layout/arrow5" loCatId="relationship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A856B94E-2C52-4EB8-990B-FFFB71F6C8FD}">
      <dgm:prSet phldrT="[Tekst]"/>
      <dgm:spPr/>
      <dgm:t>
        <a:bodyPr/>
        <a:lstStyle/>
        <a:p>
          <a:r>
            <a:rPr lang="nb-NO" b="1" dirty="0" err="1" smtClean="0"/>
            <a:t>Implementation</a:t>
          </a:r>
          <a:endParaRPr lang="nb-NO" b="1" dirty="0"/>
        </a:p>
      </dgm:t>
    </dgm:pt>
    <dgm:pt modelId="{7EE85C79-1ADF-4661-B44C-C56EC031C258}" type="parTrans" cxnId="{5028C108-2D46-46C3-A569-FA5D750C43DF}">
      <dgm:prSet/>
      <dgm:spPr/>
      <dgm:t>
        <a:bodyPr/>
        <a:lstStyle/>
        <a:p>
          <a:endParaRPr lang="nb-NO"/>
        </a:p>
      </dgm:t>
    </dgm:pt>
    <dgm:pt modelId="{BA960350-CF56-4FBC-A51A-FA43F27546D8}" type="sibTrans" cxnId="{5028C108-2D46-46C3-A569-FA5D750C43DF}">
      <dgm:prSet/>
      <dgm:spPr/>
      <dgm:t>
        <a:bodyPr/>
        <a:lstStyle/>
        <a:p>
          <a:endParaRPr lang="nb-NO"/>
        </a:p>
      </dgm:t>
    </dgm:pt>
    <dgm:pt modelId="{235B9B7E-81A5-4D31-9405-3CD661E1D5FE}">
      <dgm:prSet phldrT="[Tekst]"/>
      <dgm:spPr/>
      <dgm:t>
        <a:bodyPr/>
        <a:lstStyle/>
        <a:p>
          <a:r>
            <a:rPr lang="nb-NO" b="1" dirty="0" err="1" smtClean="0"/>
            <a:t>Maintenance</a:t>
          </a:r>
          <a:endParaRPr lang="nb-NO" b="1" dirty="0"/>
        </a:p>
      </dgm:t>
    </dgm:pt>
    <dgm:pt modelId="{FD7FD8FE-440C-48A5-A7B1-11297658D919}" type="parTrans" cxnId="{CBA2FFED-5B8F-4250-8192-281AFFD8F8D6}">
      <dgm:prSet/>
      <dgm:spPr/>
      <dgm:t>
        <a:bodyPr/>
        <a:lstStyle/>
        <a:p>
          <a:endParaRPr lang="nb-NO"/>
        </a:p>
      </dgm:t>
    </dgm:pt>
    <dgm:pt modelId="{EBD15CDF-B2E4-448B-94B8-53E9A57AB290}" type="sibTrans" cxnId="{CBA2FFED-5B8F-4250-8192-281AFFD8F8D6}">
      <dgm:prSet/>
      <dgm:spPr/>
      <dgm:t>
        <a:bodyPr/>
        <a:lstStyle/>
        <a:p>
          <a:endParaRPr lang="nb-NO"/>
        </a:p>
      </dgm:t>
    </dgm:pt>
    <dgm:pt modelId="{8C68B7A3-B59B-44E3-A267-46301E2369B5}" type="pres">
      <dgm:prSet presAssocID="{5138CEC6-1E0C-49BF-9E55-1D0225326F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9DF5E19C-AB50-4262-97F5-278808F10BCC}" type="pres">
      <dgm:prSet presAssocID="{A856B94E-2C52-4EB8-990B-FFFB71F6C8F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B8274EC-D253-47EE-85EF-CD467AEDA4C5}" type="pres">
      <dgm:prSet presAssocID="{235B9B7E-81A5-4D31-9405-3CD661E1D5FE}" presName="arrow" presStyleLbl="node1" presStyleIdx="1" presStyleCnt="2" custRadScaleRad="93684" custRadScaleInc="-83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8AF774F9-3000-492A-90DC-211A6B0639A8}" type="presOf" srcId="{A856B94E-2C52-4EB8-990B-FFFB71F6C8FD}" destId="{9DF5E19C-AB50-4262-97F5-278808F10BCC}" srcOrd="0" destOrd="0" presId="urn:microsoft.com/office/officeart/2005/8/layout/arrow5"/>
    <dgm:cxn modelId="{5028C108-2D46-46C3-A569-FA5D750C43DF}" srcId="{5138CEC6-1E0C-49BF-9E55-1D0225326FE5}" destId="{A856B94E-2C52-4EB8-990B-FFFB71F6C8FD}" srcOrd="0" destOrd="0" parTransId="{7EE85C79-1ADF-4661-B44C-C56EC031C258}" sibTransId="{BA960350-CF56-4FBC-A51A-FA43F27546D8}"/>
    <dgm:cxn modelId="{C175B54C-4086-4014-9052-9890DB0174FE}" type="presOf" srcId="{5138CEC6-1E0C-49BF-9E55-1D0225326FE5}" destId="{8C68B7A3-B59B-44E3-A267-46301E2369B5}" srcOrd="0" destOrd="0" presId="urn:microsoft.com/office/officeart/2005/8/layout/arrow5"/>
    <dgm:cxn modelId="{388972B7-44C2-4183-AB38-84D6AC8D047D}" type="presOf" srcId="{235B9B7E-81A5-4D31-9405-3CD661E1D5FE}" destId="{5B8274EC-D253-47EE-85EF-CD467AEDA4C5}" srcOrd="0" destOrd="0" presId="urn:microsoft.com/office/officeart/2005/8/layout/arrow5"/>
    <dgm:cxn modelId="{CBA2FFED-5B8F-4250-8192-281AFFD8F8D6}" srcId="{5138CEC6-1E0C-49BF-9E55-1D0225326FE5}" destId="{235B9B7E-81A5-4D31-9405-3CD661E1D5FE}" srcOrd="1" destOrd="0" parTransId="{FD7FD8FE-440C-48A5-A7B1-11297658D919}" sibTransId="{EBD15CDF-B2E4-448B-94B8-53E9A57AB290}"/>
    <dgm:cxn modelId="{564DDEBB-5B0D-42FD-A829-104B451A0F1E}" type="presParOf" srcId="{8C68B7A3-B59B-44E3-A267-46301E2369B5}" destId="{9DF5E19C-AB50-4262-97F5-278808F10BCC}" srcOrd="0" destOrd="0" presId="urn:microsoft.com/office/officeart/2005/8/layout/arrow5"/>
    <dgm:cxn modelId="{2A171182-8933-4CAB-9F73-F0FAE3F19515}" type="presParOf" srcId="{8C68B7A3-B59B-44E3-A267-46301E2369B5}" destId="{5B8274EC-D253-47EE-85EF-CD467AEDA4C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5E19C-AB50-4262-97F5-278808F10BCC}">
      <dsp:nvSpPr>
        <dsp:cNvPr id="0" name=""/>
        <dsp:cNvSpPr/>
      </dsp:nvSpPr>
      <dsp:spPr>
        <a:xfrm rot="16200000">
          <a:off x="1322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400" b="1" kern="1200" dirty="0" err="1" smtClean="0"/>
            <a:t>Implementation</a:t>
          </a:r>
          <a:endParaRPr lang="nb-NO" sz="2400" b="1" kern="1200" dirty="0"/>
        </a:p>
      </dsp:txBody>
      <dsp:txXfrm rot="5400000">
        <a:off x="1323" y="1295299"/>
        <a:ext cx="2431107" cy="1473398"/>
      </dsp:txXfrm>
    </dsp:sp>
    <dsp:sp modelId="{5B8274EC-D253-47EE-85EF-CD467AEDA4C5}">
      <dsp:nvSpPr>
        <dsp:cNvPr id="0" name=""/>
        <dsp:cNvSpPr/>
      </dsp:nvSpPr>
      <dsp:spPr>
        <a:xfrm rot="5400000">
          <a:off x="3048002" y="519849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400" b="1" kern="1200" dirty="0" err="1" smtClean="0"/>
            <a:t>Maintenance</a:t>
          </a:r>
          <a:endParaRPr lang="nb-NO" sz="2400" b="1" kern="1200" dirty="0"/>
        </a:p>
      </dsp:txBody>
      <dsp:txXfrm rot="-5400000">
        <a:off x="3563692" y="1256548"/>
        <a:ext cx="2431107" cy="1473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41BCF-F128-4896-98C5-85D2572038DC}" type="datetimeFigureOut">
              <a:rPr lang="nb-NO" smtClean="0"/>
              <a:t>24.09.2013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23736-6952-4933-8B9C-30AEE23614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926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1D28-2ACF-47C2-AEE8-C9F74164F37C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F13DC-CD44-4FD8-BF08-3C6DBFE7E8F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744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36221-24B9-4E5C-B6D3-3122FA5BE0E4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9209-2B0A-43F8-B0C5-21C9AAFF145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115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A93E5-220B-46B9-A255-57BCD94A39B3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2EBE-02AF-4DA6-A242-434D548CE5B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24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FF0F4-500F-4489-A682-2361F71390CB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46B8-7FFD-4991-A331-79D84634373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359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DFBCC-FC55-4603-B6A5-5A3104387473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B0D4-0DED-4660-94D3-B97331147D7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32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DAA1-94E9-4F10-875A-27B522AEB3F1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98429-3624-4405-9175-DC99264E905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153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27337-C795-4423-A3BC-26C3D62215B6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3D3E-F112-4495-A024-BE46D387516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78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2AB8E-53D4-4180-8DE1-8FBE7380CAAC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748F1-5CA3-40BD-8EF8-B425C49D8C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55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5703E-8789-46CF-A0C3-6AD29115E689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3267-3755-49FC-8843-46E02F89698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0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235B4-9098-4417-A87C-7974374C9CA1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A0B-30DF-4F04-B799-AE497FF06C2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0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608AC-35E5-4484-A94E-8F71A710F4AE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7EE9F-21CE-4D86-B515-A94CE379C2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127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C7E38E-E496-4416-84ED-CB5601059F5E}" type="datetimeFigureOut">
              <a:rPr lang="nb-NO"/>
              <a:pPr>
                <a:defRPr/>
              </a:pPr>
              <a:t>24.09.2013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FFA55-A16F-4099-87E0-C8D1CC20B40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r>
              <a:rPr lang="nb-NO" dirty="0" smtClean="0"/>
              <a:t> </a:t>
            </a:r>
            <a:r>
              <a:rPr lang="nb-NO" dirty="0" err="1" smtClean="0"/>
              <a:t>Subcommittee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Agenda item 5: CAS </a:t>
            </a:r>
            <a:r>
              <a:rPr lang="nb-NO" dirty="0" err="1" smtClean="0"/>
              <a:t>strategy</a:t>
            </a:r>
            <a:r>
              <a:rPr lang="nb-NO" dirty="0" smtClean="0"/>
              <a:t> 2013-2016</a:t>
            </a:r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XI </a:t>
            </a:r>
            <a:r>
              <a:rPr lang="nb-NO" dirty="0" err="1" smtClean="0"/>
              <a:t>Annual</a:t>
            </a:r>
            <a:r>
              <a:rPr lang="nb-NO" dirty="0" smtClean="0"/>
              <a:t> </a:t>
            </a:r>
            <a:r>
              <a:rPr lang="nb-NO" dirty="0" err="1" smtClean="0"/>
              <a:t>meeting</a:t>
            </a:r>
            <a:endParaRPr lang="nb-NO" dirty="0" smtClean="0"/>
          </a:p>
          <a:p>
            <a:pPr marL="0" indent="0" algn="ctr">
              <a:buNone/>
            </a:pPr>
            <a:endParaRPr lang="nb-NO" dirty="0"/>
          </a:p>
          <a:p>
            <a:pPr marL="0" indent="0" algn="ctr">
              <a:buNone/>
            </a:pPr>
            <a:r>
              <a:rPr lang="nb-NO" dirty="0" smtClean="0"/>
              <a:t>Brasília</a:t>
            </a:r>
          </a:p>
          <a:p>
            <a:pPr marL="0" indent="0" algn="ctr">
              <a:buNone/>
            </a:pPr>
            <a:r>
              <a:rPr lang="nb-NO" dirty="0" smtClean="0"/>
              <a:t>18th-19th </a:t>
            </a:r>
            <a:r>
              <a:rPr lang="nb-NO" dirty="0" err="1" smtClean="0"/>
              <a:t>of</a:t>
            </a:r>
            <a:r>
              <a:rPr lang="nb-NO" dirty="0" smtClean="0"/>
              <a:t> September 2013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Plassholder for innhold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637268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728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err="1" smtClean="0"/>
              <a:t>Maintenance</a:t>
            </a:r>
            <a:r>
              <a:rPr lang="nb-NO" b="1" dirty="0" smtClean="0"/>
              <a:t> </a:t>
            </a:r>
            <a:r>
              <a:rPr lang="nb-NO" b="1" dirty="0" err="1" smtClean="0"/>
              <a:t>of</a:t>
            </a:r>
            <a:r>
              <a:rPr lang="nb-NO" b="1" dirty="0" smtClean="0"/>
              <a:t> ISSAI 4000 series: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il høyre 2"/>
          <p:cNvSpPr/>
          <p:nvPr/>
        </p:nvSpPr>
        <p:spPr>
          <a:xfrm>
            <a:off x="899592" y="3284984"/>
            <a:ext cx="784887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5" name="Rett linje 4"/>
          <p:cNvCxnSpPr/>
          <p:nvPr/>
        </p:nvCxnSpPr>
        <p:spPr>
          <a:xfrm>
            <a:off x="7560332" y="3068960"/>
            <a:ext cx="36004" cy="122413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ett linje 8"/>
          <p:cNvCxnSpPr/>
          <p:nvPr/>
        </p:nvCxnSpPr>
        <p:spPr>
          <a:xfrm>
            <a:off x="5004048" y="2996952"/>
            <a:ext cx="0" cy="12241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/>
        </p:nvCxnSpPr>
        <p:spPr>
          <a:xfrm>
            <a:off x="2411760" y="2996952"/>
            <a:ext cx="0" cy="12961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kstSylinder 13"/>
          <p:cNvSpPr txBox="1"/>
          <p:nvPr/>
        </p:nvSpPr>
        <p:spPr>
          <a:xfrm>
            <a:off x="1907704" y="26369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2014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4572000" y="256490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2015</a:t>
            </a:r>
            <a:endParaRPr lang="nb-NO" dirty="0"/>
          </a:p>
        </p:txBody>
      </p:sp>
      <p:sp>
        <p:nvSpPr>
          <p:cNvPr id="16" name="TekstSylinder 15"/>
          <p:cNvSpPr txBox="1"/>
          <p:nvPr/>
        </p:nvSpPr>
        <p:spPr>
          <a:xfrm>
            <a:off x="7092280" y="26369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2016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1763688" y="4339272"/>
            <a:ext cx="1512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Project </a:t>
            </a:r>
            <a:r>
              <a:rPr lang="nb-NO" dirty="0" err="1" smtClean="0"/>
              <a:t>proposal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PSC </a:t>
            </a:r>
            <a:r>
              <a:rPr lang="nb-NO" dirty="0" err="1" smtClean="0"/>
              <a:t>steering</a:t>
            </a:r>
            <a:r>
              <a:rPr lang="nb-NO" dirty="0" smtClean="0"/>
              <a:t> </a:t>
            </a:r>
            <a:r>
              <a:rPr lang="nb-NO" dirty="0" err="1" smtClean="0"/>
              <a:t>committee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4067944" y="4653136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Exposure</a:t>
            </a:r>
            <a:r>
              <a:rPr lang="nb-NO" dirty="0" smtClean="0"/>
              <a:t> draft</a:t>
            </a:r>
          </a:p>
          <a:p>
            <a:r>
              <a:rPr lang="nb-NO" dirty="0" smtClean="0"/>
              <a:t>to </a:t>
            </a:r>
            <a:r>
              <a:rPr lang="nb-NO" dirty="0" err="1" smtClean="0"/>
              <a:t>the</a:t>
            </a:r>
            <a:r>
              <a:rPr lang="nb-NO" dirty="0" smtClean="0"/>
              <a:t> PSC </a:t>
            </a:r>
            <a:r>
              <a:rPr lang="nb-NO" dirty="0" err="1" smtClean="0"/>
              <a:t>steering</a:t>
            </a:r>
            <a:endParaRPr lang="nb-NO" dirty="0" smtClean="0"/>
          </a:p>
          <a:p>
            <a:r>
              <a:rPr lang="nb-NO" dirty="0" err="1"/>
              <a:t>c</a:t>
            </a:r>
            <a:r>
              <a:rPr lang="nb-NO" dirty="0" err="1" smtClean="0"/>
              <a:t>ommittee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6156177" y="465313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Endorsement</a:t>
            </a:r>
            <a:r>
              <a:rPr lang="nb-NO" dirty="0" smtClean="0"/>
              <a:t> </a:t>
            </a:r>
            <a:r>
              <a:rPr lang="nb-NO" dirty="0" err="1" smtClean="0"/>
              <a:t>version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PSC </a:t>
            </a:r>
            <a:r>
              <a:rPr lang="nb-NO" dirty="0" err="1" smtClean="0"/>
              <a:t>steering</a:t>
            </a:r>
            <a:r>
              <a:rPr lang="nb-NO" dirty="0" smtClean="0"/>
              <a:t> </a:t>
            </a:r>
            <a:r>
              <a:rPr lang="nb-NO" dirty="0" err="1" smtClean="0"/>
              <a:t>committee</a:t>
            </a:r>
            <a:r>
              <a:rPr lang="nb-NO" dirty="0" smtClean="0"/>
              <a:t>,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governing</a:t>
            </a:r>
            <a:r>
              <a:rPr lang="nb-NO" dirty="0" smtClean="0"/>
              <a:t> </a:t>
            </a:r>
            <a:r>
              <a:rPr lang="nb-NO" dirty="0" err="1" smtClean="0"/>
              <a:t>board</a:t>
            </a:r>
            <a:r>
              <a:rPr lang="nb-NO" dirty="0" smtClean="0"/>
              <a:t> and INCOSAI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9611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smtClean="0"/>
              <a:t>CAS </a:t>
            </a:r>
            <a:r>
              <a:rPr lang="nb-NO" b="1" dirty="0" err="1" smtClean="0"/>
              <a:t>work</a:t>
            </a:r>
            <a:r>
              <a:rPr lang="nb-NO" b="1" dirty="0" smtClean="0"/>
              <a:t> plan 2013 -2014</a:t>
            </a:r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Three or </a:t>
            </a:r>
            <a:r>
              <a:rPr lang="nb-NO" dirty="0" err="1" smtClean="0"/>
              <a:t>four</a:t>
            </a:r>
            <a:r>
              <a:rPr lang="nb-NO" dirty="0" smtClean="0"/>
              <a:t> </a:t>
            </a:r>
            <a:r>
              <a:rPr lang="nb-NO" dirty="0" err="1" smtClean="0"/>
              <a:t>committee</a:t>
            </a:r>
            <a:r>
              <a:rPr lang="nb-NO" dirty="0" smtClean="0"/>
              <a:t> </a:t>
            </a:r>
            <a:r>
              <a:rPr lang="nb-NO" dirty="0" err="1" smtClean="0"/>
              <a:t>groups</a:t>
            </a:r>
            <a:r>
              <a:rPr lang="nb-NO" dirty="0" smtClean="0"/>
              <a:t> </a:t>
            </a:r>
            <a:r>
              <a:rPr lang="nb-NO" dirty="0" err="1" smtClean="0"/>
              <a:t>covering</a:t>
            </a:r>
            <a:r>
              <a:rPr lang="nb-NO" dirty="0" smtClean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Technical group: wording and technical formulations of the standards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/>
              <a:t>The audit process leading to a compliance audit opinion &amp; how to achieve </a:t>
            </a:r>
            <a:r>
              <a:rPr lang="fr-FR" sz="2800" dirty="0" smtClean="0"/>
              <a:t>assurance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/>
              <a:t>Identifying the subject matter and critera </a:t>
            </a:r>
            <a:r>
              <a:rPr lang="fr-FR" sz="2800" dirty="0" smtClean="0"/>
              <a:t>&amp; authorities </a:t>
            </a:r>
            <a:r>
              <a:rPr lang="fr-FR" sz="2800" dirty="0"/>
              <a:t>and </a:t>
            </a:r>
            <a:r>
              <a:rPr lang="fr-FR" sz="2800" dirty="0" smtClean="0"/>
              <a:t>propriety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Court group?</a:t>
            </a:r>
            <a:endParaRPr lang="nb-NO" sz="2800" dirty="0"/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40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b="1" dirty="0" smtClean="0"/>
              <a:t>Group </a:t>
            </a:r>
            <a:r>
              <a:rPr lang="nb-NO" b="1" dirty="0" err="1" smtClean="0"/>
              <a:t>division</a:t>
            </a:r>
            <a:endParaRPr lang="nb-NO" b="1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Three or </a:t>
            </a:r>
            <a:r>
              <a:rPr lang="nb-NO" dirty="0" err="1" smtClean="0"/>
              <a:t>four</a:t>
            </a:r>
            <a:r>
              <a:rPr lang="nb-NO" dirty="0" smtClean="0"/>
              <a:t> </a:t>
            </a:r>
            <a:r>
              <a:rPr lang="nb-NO" dirty="0" err="1" smtClean="0"/>
              <a:t>committee</a:t>
            </a:r>
            <a:r>
              <a:rPr lang="nb-NO" dirty="0" smtClean="0"/>
              <a:t> </a:t>
            </a:r>
            <a:r>
              <a:rPr lang="nb-NO" dirty="0" err="1" smtClean="0"/>
              <a:t>groups</a:t>
            </a:r>
            <a:r>
              <a:rPr lang="nb-NO" dirty="0" smtClean="0"/>
              <a:t> </a:t>
            </a:r>
            <a:r>
              <a:rPr lang="nb-NO" dirty="0" err="1" smtClean="0"/>
              <a:t>covering</a:t>
            </a:r>
            <a:r>
              <a:rPr lang="nb-NO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Technical group: </a:t>
            </a:r>
            <a:r>
              <a:rPr lang="fr-FR" sz="2800" dirty="0" smtClean="0">
                <a:solidFill>
                  <a:srgbClr val="C00000"/>
                </a:solidFill>
              </a:rPr>
              <a:t>Tunisia, South Africa, India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The </a:t>
            </a:r>
            <a:r>
              <a:rPr lang="fr-FR" sz="2800" dirty="0"/>
              <a:t>audit process leading to a compliance audit </a:t>
            </a:r>
            <a:r>
              <a:rPr lang="fr-FR" sz="2800" dirty="0" smtClean="0"/>
              <a:t>opinion &amp; how </a:t>
            </a:r>
            <a:r>
              <a:rPr lang="fr-FR" sz="2800" dirty="0"/>
              <a:t>to achieve </a:t>
            </a:r>
            <a:r>
              <a:rPr lang="fr-FR" sz="2800" dirty="0" smtClean="0"/>
              <a:t>assurance: </a:t>
            </a:r>
            <a:r>
              <a:rPr lang="fr-FR" sz="2800" dirty="0" smtClean="0">
                <a:solidFill>
                  <a:srgbClr val="C00000"/>
                </a:solidFill>
              </a:rPr>
              <a:t>Romania, Namibia, ECA, China, Brazil</a:t>
            </a:r>
            <a:endParaRPr lang="nb-NO" sz="2800" dirty="0">
              <a:solidFill>
                <a:srgbClr val="C00000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Identifying </a:t>
            </a:r>
            <a:r>
              <a:rPr lang="fr-FR" sz="2800" dirty="0"/>
              <a:t>the subject matter and </a:t>
            </a:r>
            <a:r>
              <a:rPr lang="fr-FR" sz="2800" dirty="0" smtClean="0"/>
              <a:t>critera &amp; </a:t>
            </a:r>
            <a:r>
              <a:rPr lang="fr-FR" sz="2800" dirty="0"/>
              <a:t>a</a:t>
            </a:r>
            <a:r>
              <a:rPr lang="fr-FR" sz="2800" dirty="0" smtClean="0"/>
              <a:t>uthorities </a:t>
            </a:r>
            <a:r>
              <a:rPr lang="fr-FR" sz="2800" dirty="0"/>
              <a:t>and </a:t>
            </a:r>
            <a:r>
              <a:rPr lang="fr-FR" sz="2800" dirty="0" smtClean="0"/>
              <a:t>propriety: </a:t>
            </a:r>
            <a:r>
              <a:rPr lang="fr-FR" sz="2800" dirty="0" smtClean="0">
                <a:solidFill>
                  <a:srgbClr val="C00000"/>
                </a:solidFill>
              </a:rPr>
              <a:t>India, ECA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sz="2800" dirty="0" smtClean="0"/>
              <a:t>Court group?</a:t>
            </a:r>
            <a:endParaRPr lang="nb-NO" sz="2800" dirty="0"/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7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sjon2 - Kop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Presentasjon2 - Kopi</Template>
  <TotalTime>282</TotalTime>
  <Words>166</Words>
  <Application>Microsoft Office PowerPoint</Application>
  <PresentationFormat>Skjermfremvisning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Presentasjon2 - Kopi</vt:lpstr>
      <vt:lpstr>Compliance Audit Subcommittee</vt:lpstr>
      <vt:lpstr>PowerPoint-presentasjon</vt:lpstr>
      <vt:lpstr>Maintenance of ISSAI 4000 series:</vt:lpstr>
      <vt:lpstr>CAS work plan 2013 -2014</vt:lpstr>
      <vt:lpstr>Group division</vt:lpstr>
    </vt:vector>
  </TitlesOfParts>
  <Company>Riksrevisjonen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Paulsrud, Mona</cp:lastModifiedBy>
  <cp:revision>46</cp:revision>
  <dcterms:created xsi:type="dcterms:W3CDTF">2012-02-20T09:39:33Z</dcterms:created>
  <dcterms:modified xsi:type="dcterms:W3CDTF">2013-09-24T08:24:49Z</dcterms:modified>
</cp:coreProperties>
</file>