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58" r:id="rId3"/>
    <p:sldId id="269" r:id="rId4"/>
    <p:sldId id="259" r:id="rId5"/>
    <p:sldId id="261" r:id="rId6"/>
    <p:sldId id="262" r:id="rId7"/>
    <p:sldId id="260" r:id="rId8"/>
    <p:sldId id="275" r:id="rId9"/>
    <p:sldId id="271" r:id="rId10"/>
    <p:sldId id="264" r:id="rId11"/>
    <p:sldId id="266" r:id="rId12"/>
    <p:sldId id="267" r:id="rId13"/>
    <p:sldId id="268" r:id="rId14"/>
    <p:sldId id="272" r:id="rId15"/>
    <p:sldId id="273" r:id="rId16"/>
    <p:sldId id="274" r:id="rId17"/>
  </p:sldIdLst>
  <p:sldSz cx="9144000" cy="6858000" type="screen4x3"/>
  <p:notesSz cx="6797675" cy="9928225"/>
  <p:defaultTextStyle>
    <a:defPPr>
      <a:defRPr lang="nb-NO"/>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18" autoAdjust="0"/>
  </p:normalViewPr>
  <p:slideViewPr>
    <p:cSldViewPr>
      <p:cViewPr varScale="1">
        <p:scale>
          <a:sx n="53" d="100"/>
          <a:sy n="53" d="100"/>
        </p:scale>
        <p:origin x="-18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26CD9-692F-4C4D-97A8-B0282FD6DC2B}" type="doc">
      <dgm:prSet loTypeId="urn:microsoft.com/office/officeart/2008/layout/RadialCluster" loCatId="relationship" qsTypeId="urn:microsoft.com/office/officeart/2005/8/quickstyle/simple5" qsCatId="simple" csTypeId="urn:microsoft.com/office/officeart/2005/8/colors/accent1_2" csCatId="accent1" phldr="1"/>
      <dgm:spPr/>
      <dgm:t>
        <a:bodyPr/>
        <a:lstStyle/>
        <a:p>
          <a:endParaRPr lang="nb-NO"/>
        </a:p>
      </dgm:t>
    </dgm:pt>
    <dgm:pt modelId="{6AB76A56-1D14-43AD-98F1-E61FE9D8BEFA}">
      <dgm:prSet phldrT="[Tekst]"/>
      <dgm:spPr/>
      <dgm:t>
        <a:bodyPr/>
        <a:lstStyle/>
        <a:p>
          <a:r>
            <a:rPr lang="nb-NO" dirty="0" smtClean="0"/>
            <a:t>ISSAI 100</a:t>
          </a:r>
          <a:endParaRPr lang="nb-NO" dirty="0"/>
        </a:p>
      </dgm:t>
    </dgm:pt>
    <dgm:pt modelId="{340744FC-2EA9-43CD-B197-259C48171B26}" type="parTrans" cxnId="{9A77ACC8-519C-4AEB-A7A0-A04F243FB1BB}">
      <dgm:prSet/>
      <dgm:spPr/>
      <dgm:t>
        <a:bodyPr/>
        <a:lstStyle/>
        <a:p>
          <a:endParaRPr lang="nb-NO"/>
        </a:p>
      </dgm:t>
    </dgm:pt>
    <dgm:pt modelId="{42865BF5-1D95-4D6D-813C-EE471587B60F}" type="sibTrans" cxnId="{9A77ACC8-519C-4AEB-A7A0-A04F243FB1BB}">
      <dgm:prSet/>
      <dgm:spPr/>
      <dgm:t>
        <a:bodyPr/>
        <a:lstStyle/>
        <a:p>
          <a:endParaRPr lang="nb-NO"/>
        </a:p>
      </dgm:t>
    </dgm:pt>
    <dgm:pt modelId="{719285E2-DAC1-4613-A575-BF5A4B014B87}">
      <dgm:prSet phldrT="[Tekst]"/>
      <dgm:spPr/>
      <dgm:t>
        <a:bodyPr/>
        <a:lstStyle/>
        <a:p>
          <a:r>
            <a:rPr lang="nb-NO" dirty="0" smtClean="0"/>
            <a:t>ISSAI 200</a:t>
          </a:r>
          <a:endParaRPr lang="nb-NO" dirty="0"/>
        </a:p>
      </dgm:t>
    </dgm:pt>
    <dgm:pt modelId="{6A52F480-ED8A-4912-AB5A-A91679E1A473}" type="parTrans" cxnId="{0A300EB2-3305-496A-A437-B808DA746667}">
      <dgm:prSet/>
      <dgm:spPr/>
      <dgm:t>
        <a:bodyPr/>
        <a:lstStyle/>
        <a:p>
          <a:endParaRPr lang="nb-NO"/>
        </a:p>
      </dgm:t>
    </dgm:pt>
    <dgm:pt modelId="{3337ECA6-15E1-4C87-AF29-5F952F70C3BC}" type="sibTrans" cxnId="{0A300EB2-3305-496A-A437-B808DA746667}">
      <dgm:prSet/>
      <dgm:spPr/>
      <dgm:t>
        <a:bodyPr/>
        <a:lstStyle/>
        <a:p>
          <a:endParaRPr lang="nb-NO"/>
        </a:p>
      </dgm:t>
    </dgm:pt>
    <dgm:pt modelId="{958C6F21-E5DE-46E5-95A5-5064F24FD322}">
      <dgm:prSet phldrT="[Tekst]"/>
      <dgm:spPr/>
      <dgm:t>
        <a:bodyPr/>
        <a:lstStyle/>
        <a:p>
          <a:r>
            <a:rPr lang="nb-NO" dirty="0" smtClean="0"/>
            <a:t>ISSAI 400</a:t>
          </a:r>
          <a:endParaRPr lang="nb-NO" dirty="0"/>
        </a:p>
      </dgm:t>
    </dgm:pt>
    <dgm:pt modelId="{F25E856F-8B1C-4C0B-B94E-D2776DC6B314}" type="parTrans" cxnId="{F3EF8FA5-2B1B-45F7-A4B5-6D95FE7FB0C5}">
      <dgm:prSet/>
      <dgm:spPr/>
      <dgm:t>
        <a:bodyPr/>
        <a:lstStyle/>
        <a:p>
          <a:endParaRPr lang="nb-NO"/>
        </a:p>
      </dgm:t>
    </dgm:pt>
    <dgm:pt modelId="{D21731DA-5082-4782-B975-7C9565E62CB6}" type="sibTrans" cxnId="{F3EF8FA5-2B1B-45F7-A4B5-6D95FE7FB0C5}">
      <dgm:prSet/>
      <dgm:spPr/>
      <dgm:t>
        <a:bodyPr/>
        <a:lstStyle/>
        <a:p>
          <a:endParaRPr lang="nb-NO"/>
        </a:p>
      </dgm:t>
    </dgm:pt>
    <dgm:pt modelId="{6B8312D7-3B0E-4914-B414-DDED7AFB09F1}">
      <dgm:prSet phldrT="[Tekst]"/>
      <dgm:spPr/>
      <dgm:t>
        <a:bodyPr/>
        <a:lstStyle/>
        <a:p>
          <a:r>
            <a:rPr lang="nb-NO" dirty="0" smtClean="0"/>
            <a:t>ISSAI 300</a:t>
          </a:r>
          <a:endParaRPr lang="nb-NO" dirty="0"/>
        </a:p>
      </dgm:t>
    </dgm:pt>
    <dgm:pt modelId="{BAD9C9C1-9D5B-496B-B97E-74D9052E80DE}" type="parTrans" cxnId="{3A5ECAD7-7467-4640-A788-4023A56CD08D}">
      <dgm:prSet/>
      <dgm:spPr/>
      <dgm:t>
        <a:bodyPr/>
        <a:lstStyle/>
        <a:p>
          <a:endParaRPr lang="nb-NO"/>
        </a:p>
      </dgm:t>
    </dgm:pt>
    <dgm:pt modelId="{4F1A01F2-90DE-426C-936D-355F560D59BB}" type="sibTrans" cxnId="{3A5ECAD7-7467-4640-A788-4023A56CD08D}">
      <dgm:prSet/>
      <dgm:spPr/>
      <dgm:t>
        <a:bodyPr/>
        <a:lstStyle/>
        <a:p>
          <a:endParaRPr lang="nb-NO"/>
        </a:p>
      </dgm:t>
    </dgm:pt>
    <dgm:pt modelId="{A475263D-F17E-49C4-BE72-94A1016AE3E3}" type="pres">
      <dgm:prSet presAssocID="{14326CD9-692F-4C4D-97A8-B0282FD6DC2B}" presName="Name0" presStyleCnt="0">
        <dgm:presLayoutVars>
          <dgm:chMax val="1"/>
          <dgm:chPref val="1"/>
          <dgm:dir/>
          <dgm:animOne val="branch"/>
          <dgm:animLvl val="lvl"/>
        </dgm:presLayoutVars>
      </dgm:prSet>
      <dgm:spPr/>
      <dgm:t>
        <a:bodyPr/>
        <a:lstStyle/>
        <a:p>
          <a:endParaRPr lang="nb-NO"/>
        </a:p>
      </dgm:t>
    </dgm:pt>
    <dgm:pt modelId="{A7403F6C-2CEF-47DE-B35F-605EA17BCFD1}" type="pres">
      <dgm:prSet presAssocID="{6AB76A56-1D14-43AD-98F1-E61FE9D8BEFA}" presName="singleCycle" presStyleCnt="0"/>
      <dgm:spPr/>
    </dgm:pt>
    <dgm:pt modelId="{97EC3870-3394-4A47-B650-BBAFEAA3AC4B}" type="pres">
      <dgm:prSet presAssocID="{6AB76A56-1D14-43AD-98F1-E61FE9D8BEFA}" presName="singleCenter" presStyleLbl="node1" presStyleIdx="0" presStyleCnt="4">
        <dgm:presLayoutVars>
          <dgm:chMax val="7"/>
          <dgm:chPref val="7"/>
        </dgm:presLayoutVars>
      </dgm:prSet>
      <dgm:spPr/>
      <dgm:t>
        <a:bodyPr/>
        <a:lstStyle/>
        <a:p>
          <a:endParaRPr lang="nb-NO"/>
        </a:p>
      </dgm:t>
    </dgm:pt>
    <dgm:pt modelId="{C6EDC268-5A85-4BC4-9AC8-2180E5900EBD}" type="pres">
      <dgm:prSet presAssocID="{6A52F480-ED8A-4912-AB5A-A91679E1A473}" presName="Name56" presStyleLbl="parChTrans1D2" presStyleIdx="0" presStyleCnt="3"/>
      <dgm:spPr/>
      <dgm:t>
        <a:bodyPr/>
        <a:lstStyle/>
        <a:p>
          <a:endParaRPr lang="nb-NO"/>
        </a:p>
      </dgm:t>
    </dgm:pt>
    <dgm:pt modelId="{792F8170-BFF6-43C1-B6B2-A1C7EC9BAC56}" type="pres">
      <dgm:prSet presAssocID="{719285E2-DAC1-4613-A575-BF5A4B014B87}" presName="text0" presStyleLbl="node1" presStyleIdx="1" presStyleCnt="4">
        <dgm:presLayoutVars>
          <dgm:bulletEnabled val="1"/>
        </dgm:presLayoutVars>
      </dgm:prSet>
      <dgm:spPr/>
      <dgm:t>
        <a:bodyPr/>
        <a:lstStyle/>
        <a:p>
          <a:endParaRPr lang="nb-NO"/>
        </a:p>
      </dgm:t>
    </dgm:pt>
    <dgm:pt modelId="{F1B1BDCE-EDE5-4C24-A825-21FAFB7412C7}" type="pres">
      <dgm:prSet presAssocID="{F25E856F-8B1C-4C0B-B94E-D2776DC6B314}" presName="Name56" presStyleLbl="parChTrans1D2" presStyleIdx="1" presStyleCnt="3"/>
      <dgm:spPr/>
      <dgm:t>
        <a:bodyPr/>
        <a:lstStyle/>
        <a:p>
          <a:endParaRPr lang="nb-NO"/>
        </a:p>
      </dgm:t>
    </dgm:pt>
    <dgm:pt modelId="{A351A2DA-F0CB-4002-BB67-1DBD474A38E2}" type="pres">
      <dgm:prSet presAssocID="{958C6F21-E5DE-46E5-95A5-5064F24FD322}" presName="text0" presStyleLbl="node1" presStyleIdx="2" presStyleCnt="4">
        <dgm:presLayoutVars>
          <dgm:bulletEnabled val="1"/>
        </dgm:presLayoutVars>
      </dgm:prSet>
      <dgm:spPr/>
      <dgm:t>
        <a:bodyPr/>
        <a:lstStyle/>
        <a:p>
          <a:endParaRPr lang="nb-NO"/>
        </a:p>
      </dgm:t>
    </dgm:pt>
    <dgm:pt modelId="{2EFAB768-F015-4607-B66B-D08C83E31566}" type="pres">
      <dgm:prSet presAssocID="{BAD9C9C1-9D5B-496B-B97E-74D9052E80DE}" presName="Name56" presStyleLbl="parChTrans1D2" presStyleIdx="2" presStyleCnt="3"/>
      <dgm:spPr/>
      <dgm:t>
        <a:bodyPr/>
        <a:lstStyle/>
        <a:p>
          <a:endParaRPr lang="nb-NO"/>
        </a:p>
      </dgm:t>
    </dgm:pt>
    <dgm:pt modelId="{D8F7DCFB-3F69-47BB-BAEA-15573B97F8F5}" type="pres">
      <dgm:prSet presAssocID="{6B8312D7-3B0E-4914-B414-DDED7AFB09F1}" presName="text0" presStyleLbl="node1" presStyleIdx="3" presStyleCnt="4">
        <dgm:presLayoutVars>
          <dgm:bulletEnabled val="1"/>
        </dgm:presLayoutVars>
      </dgm:prSet>
      <dgm:spPr/>
      <dgm:t>
        <a:bodyPr/>
        <a:lstStyle/>
        <a:p>
          <a:endParaRPr lang="nb-NO"/>
        </a:p>
      </dgm:t>
    </dgm:pt>
  </dgm:ptLst>
  <dgm:cxnLst>
    <dgm:cxn modelId="{9A77ACC8-519C-4AEB-A7A0-A04F243FB1BB}" srcId="{14326CD9-692F-4C4D-97A8-B0282FD6DC2B}" destId="{6AB76A56-1D14-43AD-98F1-E61FE9D8BEFA}" srcOrd="0" destOrd="0" parTransId="{340744FC-2EA9-43CD-B197-259C48171B26}" sibTransId="{42865BF5-1D95-4D6D-813C-EE471587B60F}"/>
    <dgm:cxn modelId="{3D960C2C-6C7D-431C-9EE2-3471FFC03377}" type="presOf" srcId="{F25E856F-8B1C-4C0B-B94E-D2776DC6B314}" destId="{F1B1BDCE-EDE5-4C24-A825-21FAFB7412C7}" srcOrd="0" destOrd="0" presId="urn:microsoft.com/office/officeart/2008/layout/RadialCluster"/>
    <dgm:cxn modelId="{0A300EB2-3305-496A-A437-B808DA746667}" srcId="{6AB76A56-1D14-43AD-98F1-E61FE9D8BEFA}" destId="{719285E2-DAC1-4613-A575-BF5A4B014B87}" srcOrd="0" destOrd="0" parTransId="{6A52F480-ED8A-4912-AB5A-A91679E1A473}" sibTransId="{3337ECA6-15E1-4C87-AF29-5F952F70C3BC}"/>
    <dgm:cxn modelId="{1EF155E1-9F59-4696-A4AB-5904CB9E5D48}" type="presOf" srcId="{14326CD9-692F-4C4D-97A8-B0282FD6DC2B}" destId="{A475263D-F17E-49C4-BE72-94A1016AE3E3}" srcOrd="0" destOrd="0" presId="urn:microsoft.com/office/officeart/2008/layout/RadialCluster"/>
    <dgm:cxn modelId="{A1AF95CD-AD18-4874-A462-462621736204}" type="presOf" srcId="{6B8312D7-3B0E-4914-B414-DDED7AFB09F1}" destId="{D8F7DCFB-3F69-47BB-BAEA-15573B97F8F5}" srcOrd="0" destOrd="0" presId="urn:microsoft.com/office/officeart/2008/layout/RadialCluster"/>
    <dgm:cxn modelId="{F3EF8FA5-2B1B-45F7-A4B5-6D95FE7FB0C5}" srcId="{6AB76A56-1D14-43AD-98F1-E61FE9D8BEFA}" destId="{958C6F21-E5DE-46E5-95A5-5064F24FD322}" srcOrd="1" destOrd="0" parTransId="{F25E856F-8B1C-4C0B-B94E-D2776DC6B314}" sibTransId="{D21731DA-5082-4782-B975-7C9565E62CB6}"/>
    <dgm:cxn modelId="{D81961FD-5949-4F83-A318-66DE1E0C2C9C}" type="presOf" srcId="{6A52F480-ED8A-4912-AB5A-A91679E1A473}" destId="{C6EDC268-5A85-4BC4-9AC8-2180E5900EBD}" srcOrd="0" destOrd="0" presId="urn:microsoft.com/office/officeart/2008/layout/RadialCluster"/>
    <dgm:cxn modelId="{3A5ECAD7-7467-4640-A788-4023A56CD08D}" srcId="{6AB76A56-1D14-43AD-98F1-E61FE9D8BEFA}" destId="{6B8312D7-3B0E-4914-B414-DDED7AFB09F1}" srcOrd="2" destOrd="0" parTransId="{BAD9C9C1-9D5B-496B-B97E-74D9052E80DE}" sibTransId="{4F1A01F2-90DE-426C-936D-355F560D59BB}"/>
    <dgm:cxn modelId="{EFA6C67C-9EEB-459C-B500-0B1A6556107C}" type="presOf" srcId="{719285E2-DAC1-4613-A575-BF5A4B014B87}" destId="{792F8170-BFF6-43C1-B6B2-A1C7EC9BAC56}" srcOrd="0" destOrd="0" presId="urn:microsoft.com/office/officeart/2008/layout/RadialCluster"/>
    <dgm:cxn modelId="{9697EA3D-BD76-4820-85BC-42969918F3AC}" type="presOf" srcId="{958C6F21-E5DE-46E5-95A5-5064F24FD322}" destId="{A351A2DA-F0CB-4002-BB67-1DBD474A38E2}" srcOrd="0" destOrd="0" presId="urn:microsoft.com/office/officeart/2008/layout/RadialCluster"/>
    <dgm:cxn modelId="{7E912CA7-54FB-4AA4-AD51-32EEDB896BE9}" type="presOf" srcId="{BAD9C9C1-9D5B-496B-B97E-74D9052E80DE}" destId="{2EFAB768-F015-4607-B66B-D08C83E31566}" srcOrd="0" destOrd="0" presId="urn:microsoft.com/office/officeart/2008/layout/RadialCluster"/>
    <dgm:cxn modelId="{C70D66C3-767E-412B-AE46-192D55ECEAB1}" type="presOf" srcId="{6AB76A56-1D14-43AD-98F1-E61FE9D8BEFA}" destId="{97EC3870-3394-4A47-B650-BBAFEAA3AC4B}" srcOrd="0" destOrd="0" presId="urn:microsoft.com/office/officeart/2008/layout/RadialCluster"/>
    <dgm:cxn modelId="{B0CF24E2-D1AA-487D-B8E5-33644BC995DE}" type="presParOf" srcId="{A475263D-F17E-49C4-BE72-94A1016AE3E3}" destId="{A7403F6C-2CEF-47DE-B35F-605EA17BCFD1}" srcOrd="0" destOrd="0" presId="urn:microsoft.com/office/officeart/2008/layout/RadialCluster"/>
    <dgm:cxn modelId="{E7089298-F48D-45DB-8AD8-FE777B826EDE}" type="presParOf" srcId="{A7403F6C-2CEF-47DE-B35F-605EA17BCFD1}" destId="{97EC3870-3394-4A47-B650-BBAFEAA3AC4B}" srcOrd="0" destOrd="0" presId="urn:microsoft.com/office/officeart/2008/layout/RadialCluster"/>
    <dgm:cxn modelId="{871F53E1-430F-4500-8F98-5F4C04EFAB5B}" type="presParOf" srcId="{A7403F6C-2CEF-47DE-B35F-605EA17BCFD1}" destId="{C6EDC268-5A85-4BC4-9AC8-2180E5900EBD}" srcOrd="1" destOrd="0" presId="urn:microsoft.com/office/officeart/2008/layout/RadialCluster"/>
    <dgm:cxn modelId="{B65CB0D0-9615-4BCC-9854-91E875DA3585}" type="presParOf" srcId="{A7403F6C-2CEF-47DE-B35F-605EA17BCFD1}" destId="{792F8170-BFF6-43C1-B6B2-A1C7EC9BAC56}" srcOrd="2" destOrd="0" presId="urn:microsoft.com/office/officeart/2008/layout/RadialCluster"/>
    <dgm:cxn modelId="{6BE1ED88-4128-4A0F-8866-985659994FED}" type="presParOf" srcId="{A7403F6C-2CEF-47DE-B35F-605EA17BCFD1}" destId="{F1B1BDCE-EDE5-4C24-A825-21FAFB7412C7}" srcOrd="3" destOrd="0" presId="urn:microsoft.com/office/officeart/2008/layout/RadialCluster"/>
    <dgm:cxn modelId="{AC31C8B7-09E0-4F30-93A2-76F55AB48CBE}" type="presParOf" srcId="{A7403F6C-2CEF-47DE-B35F-605EA17BCFD1}" destId="{A351A2DA-F0CB-4002-BB67-1DBD474A38E2}" srcOrd="4" destOrd="0" presId="urn:microsoft.com/office/officeart/2008/layout/RadialCluster"/>
    <dgm:cxn modelId="{2ECFFF7C-F10D-4D56-A735-D5C07430A5F3}" type="presParOf" srcId="{A7403F6C-2CEF-47DE-B35F-605EA17BCFD1}" destId="{2EFAB768-F015-4607-B66B-D08C83E31566}" srcOrd="5" destOrd="0" presId="urn:microsoft.com/office/officeart/2008/layout/RadialCluster"/>
    <dgm:cxn modelId="{A6675387-328D-4415-A784-C82DE03C5F19}" type="presParOf" srcId="{A7403F6C-2CEF-47DE-B35F-605EA17BCFD1}" destId="{D8F7DCFB-3F69-47BB-BAEA-15573B97F8F5}"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C71DB2-CC31-4441-B71B-90E16FB47F7C}" type="doc">
      <dgm:prSet loTypeId="urn:microsoft.com/office/officeart/2008/layout/RadialCluster" loCatId="relationship" qsTypeId="urn:microsoft.com/office/officeart/2005/8/quickstyle/simple5" qsCatId="simple" csTypeId="urn:microsoft.com/office/officeart/2005/8/colors/accent1_2" csCatId="accent1" phldr="1"/>
      <dgm:spPr/>
      <dgm:t>
        <a:bodyPr/>
        <a:lstStyle/>
        <a:p>
          <a:endParaRPr lang="nb-NO"/>
        </a:p>
      </dgm:t>
    </dgm:pt>
    <dgm:pt modelId="{99604668-CE11-4EB4-9814-804669D88680}">
      <dgm:prSet phldrT="[Teks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nb-NO" dirty="0" smtClean="0"/>
            <a:t>Public </a:t>
          </a:r>
          <a:r>
            <a:rPr lang="nb-NO" dirty="0" err="1" smtClean="0"/>
            <a:t>sector</a:t>
          </a:r>
          <a:r>
            <a:rPr lang="nb-NO" dirty="0" smtClean="0"/>
            <a:t> </a:t>
          </a:r>
          <a:r>
            <a:rPr lang="nb-NO" dirty="0" err="1" smtClean="0"/>
            <a:t>auditing</a:t>
          </a:r>
          <a:endParaRPr lang="nb-NO" dirty="0"/>
        </a:p>
      </dgm:t>
    </dgm:pt>
    <dgm:pt modelId="{3C32785C-EAAB-4062-A3A2-0CC514D63E6A}" type="parTrans" cxnId="{1EF20367-56EC-4DED-ADE2-D62A09F93850}">
      <dgm:prSet/>
      <dgm:spPr/>
      <dgm:t>
        <a:bodyPr/>
        <a:lstStyle/>
        <a:p>
          <a:endParaRPr lang="nb-NO"/>
        </a:p>
      </dgm:t>
    </dgm:pt>
    <dgm:pt modelId="{01428AFF-9FE4-41C5-860E-7806BA531DA1}" type="sibTrans" cxnId="{1EF20367-56EC-4DED-ADE2-D62A09F93850}">
      <dgm:prSet/>
      <dgm:spPr/>
      <dgm:t>
        <a:bodyPr/>
        <a:lstStyle/>
        <a:p>
          <a:endParaRPr lang="nb-NO"/>
        </a:p>
      </dgm:t>
    </dgm:pt>
    <dgm:pt modelId="{54A90CA2-8966-4B26-9E73-C2227F29E44C}">
      <dgm:prSet phldrT="[Teks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nb-NO" dirty="0" smtClean="0"/>
            <a:t>Financial</a:t>
          </a:r>
          <a:endParaRPr lang="nb-NO" dirty="0"/>
        </a:p>
      </dgm:t>
    </dgm:pt>
    <dgm:pt modelId="{C8CC972C-B91A-46F9-8C1D-57C6267662D6}" type="parTrans" cxnId="{1BCD10E8-8117-4EED-ABC9-EAA63E460748}">
      <dgm:prSet/>
      <dgm:spPr/>
      <dgm:t>
        <a:bodyPr/>
        <a:lstStyle/>
        <a:p>
          <a:endParaRPr lang="nb-NO"/>
        </a:p>
      </dgm:t>
    </dgm:pt>
    <dgm:pt modelId="{D0C912CD-992A-43E2-AD78-E2BABCBA6D3C}" type="sibTrans" cxnId="{1BCD10E8-8117-4EED-ABC9-EAA63E460748}">
      <dgm:prSet/>
      <dgm:spPr/>
      <dgm:t>
        <a:bodyPr/>
        <a:lstStyle/>
        <a:p>
          <a:endParaRPr lang="nb-NO"/>
        </a:p>
      </dgm:t>
    </dgm:pt>
    <dgm:pt modelId="{25C0A2D2-6A7C-4814-9FEC-E7742BE3F674}">
      <dgm:prSet phldrT="[Teks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nb-NO" b="1" dirty="0" err="1" smtClean="0"/>
            <a:t>Compliance</a:t>
          </a:r>
          <a:endParaRPr lang="nb-NO" b="1" dirty="0"/>
        </a:p>
      </dgm:t>
    </dgm:pt>
    <dgm:pt modelId="{F05DE22F-E68A-4C29-9B56-FCDCDF0F104C}" type="parTrans" cxnId="{C5A426AA-8FE0-4055-994D-BC188074938E}">
      <dgm:prSet/>
      <dgm:spPr/>
      <dgm:t>
        <a:bodyPr/>
        <a:lstStyle/>
        <a:p>
          <a:endParaRPr lang="nb-NO"/>
        </a:p>
      </dgm:t>
    </dgm:pt>
    <dgm:pt modelId="{E49C71A4-4BEE-4C77-866B-D0800C090D59}" type="sibTrans" cxnId="{C5A426AA-8FE0-4055-994D-BC188074938E}">
      <dgm:prSet/>
      <dgm:spPr/>
      <dgm:t>
        <a:bodyPr/>
        <a:lstStyle/>
        <a:p>
          <a:endParaRPr lang="nb-NO"/>
        </a:p>
      </dgm:t>
    </dgm:pt>
    <dgm:pt modelId="{93554860-A349-46CD-8F57-30BB36B46AFC}">
      <dgm:prSet phldrT="[Teks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nb-NO" b="1" dirty="0" err="1" smtClean="0"/>
            <a:t>Performance</a:t>
          </a:r>
          <a:endParaRPr lang="nb-NO" b="1" dirty="0"/>
        </a:p>
      </dgm:t>
    </dgm:pt>
    <dgm:pt modelId="{969A3560-C479-4A8E-A5E2-38524DAF7950}" type="parTrans" cxnId="{E08339EC-B3F8-4EE6-84EE-8CD0FA1AAAAF}">
      <dgm:prSet/>
      <dgm:spPr/>
      <dgm:t>
        <a:bodyPr/>
        <a:lstStyle/>
        <a:p>
          <a:endParaRPr lang="nb-NO"/>
        </a:p>
      </dgm:t>
    </dgm:pt>
    <dgm:pt modelId="{1D783A11-0EB1-4BAE-B126-13AB243DB4F9}" type="sibTrans" cxnId="{E08339EC-B3F8-4EE6-84EE-8CD0FA1AAAAF}">
      <dgm:prSet/>
      <dgm:spPr/>
      <dgm:t>
        <a:bodyPr/>
        <a:lstStyle/>
        <a:p>
          <a:endParaRPr lang="nb-NO"/>
        </a:p>
      </dgm:t>
    </dgm:pt>
    <dgm:pt modelId="{533B711F-8050-42AB-9BA7-FC9C19C3BA42}" type="pres">
      <dgm:prSet presAssocID="{BCC71DB2-CC31-4441-B71B-90E16FB47F7C}" presName="Name0" presStyleCnt="0">
        <dgm:presLayoutVars>
          <dgm:chMax val="1"/>
          <dgm:chPref val="1"/>
          <dgm:dir/>
          <dgm:animOne val="branch"/>
          <dgm:animLvl val="lvl"/>
        </dgm:presLayoutVars>
      </dgm:prSet>
      <dgm:spPr/>
      <dgm:t>
        <a:bodyPr/>
        <a:lstStyle/>
        <a:p>
          <a:endParaRPr lang="nb-NO"/>
        </a:p>
      </dgm:t>
    </dgm:pt>
    <dgm:pt modelId="{BE4C419C-231A-42EA-8CB4-E0522BF5F759}" type="pres">
      <dgm:prSet presAssocID="{99604668-CE11-4EB4-9814-804669D88680}" presName="singleCycle" presStyleCnt="0"/>
      <dgm:spPr/>
    </dgm:pt>
    <dgm:pt modelId="{B2A1F854-A297-4D09-8794-D7C91C13F5CD}" type="pres">
      <dgm:prSet presAssocID="{99604668-CE11-4EB4-9814-804669D88680}" presName="singleCenter" presStyleLbl="node1" presStyleIdx="0" presStyleCnt="4">
        <dgm:presLayoutVars>
          <dgm:chMax val="7"/>
          <dgm:chPref val="7"/>
        </dgm:presLayoutVars>
      </dgm:prSet>
      <dgm:spPr/>
      <dgm:t>
        <a:bodyPr/>
        <a:lstStyle/>
        <a:p>
          <a:endParaRPr lang="nb-NO"/>
        </a:p>
      </dgm:t>
    </dgm:pt>
    <dgm:pt modelId="{B25C7C32-4A77-459E-A10E-67F34FA3F48C}" type="pres">
      <dgm:prSet presAssocID="{C8CC972C-B91A-46F9-8C1D-57C6267662D6}" presName="Name56" presStyleLbl="parChTrans1D2" presStyleIdx="0" presStyleCnt="3"/>
      <dgm:spPr/>
      <dgm:t>
        <a:bodyPr/>
        <a:lstStyle/>
        <a:p>
          <a:endParaRPr lang="nb-NO"/>
        </a:p>
      </dgm:t>
    </dgm:pt>
    <dgm:pt modelId="{AA7A8864-D791-4E11-B260-E91646BD67F4}" type="pres">
      <dgm:prSet presAssocID="{54A90CA2-8966-4B26-9E73-C2227F29E44C}" presName="text0" presStyleLbl="node1" presStyleIdx="1" presStyleCnt="4" custScaleX="139075">
        <dgm:presLayoutVars>
          <dgm:bulletEnabled val="1"/>
        </dgm:presLayoutVars>
      </dgm:prSet>
      <dgm:spPr/>
      <dgm:t>
        <a:bodyPr/>
        <a:lstStyle/>
        <a:p>
          <a:endParaRPr lang="nb-NO"/>
        </a:p>
      </dgm:t>
    </dgm:pt>
    <dgm:pt modelId="{604EA2F5-9174-460E-8238-32594E625C95}" type="pres">
      <dgm:prSet presAssocID="{F05DE22F-E68A-4C29-9B56-FCDCDF0F104C}" presName="Name56" presStyleLbl="parChTrans1D2" presStyleIdx="1" presStyleCnt="3"/>
      <dgm:spPr/>
      <dgm:t>
        <a:bodyPr/>
        <a:lstStyle/>
        <a:p>
          <a:endParaRPr lang="nb-NO"/>
        </a:p>
      </dgm:t>
    </dgm:pt>
    <dgm:pt modelId="{2455496C-77D4-4A78-B848-C9F10B90E441}" type="pres">
      <dgm:prSet presAssocID="{25C0A2D2-6A7C-4814-9FEC-E7742BE3F674}" presName="text0" presStyleLbl="node1" presStyleIdx="2" presStyleCnt="4" custScaleX="152100" custScaleY="96889">
        <dgm:presLayoutVars>
          <dgm:bulletEnabled val="1"/>
        </dgm:presLayoutVars>
      </dgm:prSet>
      <dgm:spPr/>
      <dgm:t>
        <a:bodyPr/>
        <a:lstStyle/>
        <a:p>
          <a:endParaRPr lang="nb-NO"/>
        </a:p>
      </dgm:t>
    </dgm:pt>
    <dgm:pt modelId="{CC2C6FFC-DF10-4234-90F7-31D5B31B4CD4}" type="pres">
      <dgm:prSet presAssocID="{969A3560-C479-4A8E-A5E2-38524DAF7950}" presName="Name56" presStyleLbl="parChTrans1D2" presStyleIdx="2" presStyleCnt="3"/>
      <dgm:spPr/>
      <dgm:t>
        <a:bodyPr/>
        <a:lstStyle/>
        <a:p>
          <a:endParaRPr lang="nb-NO"/>
        </a:p>
      </dgm:t>
    </dgm:pt>
    <dgm:pt modelId="{30C977E9-1D34-4232-958A-241F9FA67AF7}" type="pres">
      <dgm:prSet presAssocID="{93554860-A349-46CD-8F57-30BB36B46AFC}" presName="text0" presStyleLbl="node1" presStyleIdx="3" presStyleCnt="4" custScaleX="158360">
        <dgm:presLayoutVars>
          <dgm:bulletEnabled val="1"/>
        </dgm:presLayoutVars>
      </dgm:prSet>
      <dgm:spPr/>
      <dgm:t>
        <a:bodyPr/>
        <a:lstStyle/>
        <a:p>
          <a:endParaRPr lang="nb-NO"/>
        </a:p>
      </dgm:t>
    </dgm:pt>
  </dgm:ptLst>
  <dgm:cxnLst>
    <dgm:cxn modelId="{76F646C0-2D57-4A61-8C46-019EF1D1461C}" type="presOf" srcId="{99604668-CE11-4EB4-9814-804669D88680}" destId="{B2A1F854-A297-4D09-8794-D7C91C13F5CD}" srcOrd="0" destOrd="0" presId="urn:microsoft.com/office/officeart/2008/layout/RadialCluster"/>
    <dgm:cxn modelId="{1EF20367-56EC-4DED-ADE2-D62A09F93850}" srcId="{BCC71DB2-CC31-4441-B71B-90E16FB47F7C}" destId="{99604668-CE11-4EB4-9814-804669D88680}" srcOrd="0" destOrd="0" parTransId="{3C32785C-EAAB-4062-A3A2-0CC514D63E6A}" sibTransId="{01428AFF-9FE4-41C5-860E-7806BA531DA1}"/>
    <dgm:cxn modelId="{76B58CFF-C305-4484-ADE7-EC9078339AB7}" type="presOf" srcId="{BCC71DB2-CC31-4441-B71B-90E16FB47F7C}" destId="{533B711F-8050-42AB-9BA7-FC9C19C3BA42}" srcOrd="0" destOrd="0" presId="urn:microsoft.com/office/officeart/2008/layout/RadialCluster"/>
    <dgm:cxn modelId="{E08339EC-B3F8-4EE6-84EE-8CD0FA1AAAAF}" srcId="{99604668-CE11-4EB4-9814-804669D88680}" destId="{93554860-A349-46CD-8F57-30BB36B46AFC}" srcOrd="2" destOrd="0" parTransId="{969A3560-C479-4A8E-A5E2-38524DAF7950}" sibTransId="{1D783A11-0EB1-4BAE-B126-13AB243DB4F9}"/>
    <dgm:cxn modelId="{4047A492-B46B-4F6F-A032-EDD7DA2E7023}" type="presOf" srcId="{C8CC972C-B91A-46F9-8C1D-57C6267662D6}" destId="{B25C7C32-4A77-459E-A10E-67F34FA3F48C}" srcOrd="0" destOrd="0" presId="urn:microsoft.com/office/officeart/2008/layout/RadialCluster"/>
    <dgm:cxn modelId="{85D21271-B0A0-42EA-B839-A65AB60BEB04}" type="presOf" srcId="{F05DE22F-E68A-4C29-9B56-FCDCDF0F104C}" destId="{604EA2F5-9174-460E-8238-32594E625C95}" srcOrd="0" destOrd="0" presId="urn:microsoft.com/office/officeart/2008/layout/RadialCluster"/>
    <dgm:cxn modelId="{03AE20EE-E7AA-452A-8C18-D28273754379}" type="presOf" srcId="{969A3560-C479-4A8E-A5E2-38524DAF7950}" destId="{CC2C6FFC-DF10-4234-90F7-31D5B31B4CD4}" srcOrd="0" destOrd="0" presId="urn:microsoft.com/office/officeart/2008/layout/RadialCluster"/>
    <dgm:cxn modelId="{1BCD10E8-8117-4EED-ABC9-EAA63E460748}" srcId="{99604668-CE11-4EB4-9814-804669D88680}" destId="{54A90CA2-8966-4B26-9E73-C2227F29E44C}" srcOrd="0" destOrd="0" parTransId="{C8CC972C-B91A-46F9-8C1D-57C6267662D6}" sibTransId="{D0C912CD-992A-43E2-AD78-E2BABCBA6D3C}"/>
    <dgm:cxn modelId="{8E7FC1BA-5D6F-4793-9B8D-377C1A7DA1C7}" type="presOf" srcId="{93554860-A349-46CD-8F57-30BB36B46AFC}" destId="{30C977E9-1D34-4232-958A-241F9FA67AF7}" srcOrd="0" destOrd="0" presId="urn:microsoft.com/office/officeart/2008/layout/RadialCluster"/>
    <dgm:cxn modelId="{8DF6BBA3-9B7E-43FB-9287-C762F9318077}" type="presOf" srcId="{25C0A2D2-6A7C-4814-9FEC-E7742BE3F674}" destId="{2455496C-77D4-4A78-B848-C9F10B90E441}" srcOrd="0" destOrd="0" presId="urn:microsoft.com/office/officeart/2008/layout/RadialCluster"/>
    <dgm:cxn modelId="{C5A426AA-8FE0-4055-994D-BC188074938E}" srcId="{99604668-CE11-4EB4-9814-804669D88680}" destId="{25C0A2D2-6A7C-4814-9FEC-E7742BE3F674}" srcOrd="1" destOrd="0" parTransId="{F05DE22F-E68A-4C29-9B56-FCDCDF0F104C}" sibTransId="{E49C71A4-4BEE-4C77-866B-D0800C090D59}"/>
    <dgm:cxn modelId="{65FF5A0A-2A7F-4D31-9BE7-17D49AB0A728}" type="presOf" srcId="{54A90CA2-8966-4B26-9E73-C2227F29E44C}" destId="{AA7A8864-D791-4E11-B260-E91646BD67F4}" srcOrd="0" destOrd="0" presId="urn:microsoft.com/office/officeart/2008/layout/RadialCluster"/>
    <dgm:cxn modelId="{26ACCE5F-766B-48C7-B06E-681F292FCB3C}" type="presParOf" srcId="{533B711F-8050-42AB-9BA7-FC9C19C3BA42}" destId="{BE4C419C-231A-42EA-8CB4-E0522BF5F759}" srcOrd="0" destOrd="0" presId="urn:microsoft.com/office/officeart/2008/layout/RadialCluster"/>
    <dgm:cxn modelId="{5E29560C-A9D6-4084-AA8B-24A0F0656DB8}" type="presParOf" srcId="{BE4C419C-231A-42EA-8CB4-E0522BF5F759}" destId="{B2A1F854-A297-4D09-8794-D7C91C13F5CD}" srcOrd="0" destOrd="0" presId="urn:microsoft.com/office/officeart/2008/layout/RadialCluster"/>
    <dgm:cxn modelId="{933FA321-E23C-4C68-9666-0C0D89AED9EE}" type="presParOf" srcId="{BE4C419C-231A-42EA-8CB4-E0522BF5F759}" destId="{B25C7C32-4A77-459E-A10E-67F34FA3F48C}" srcOrd="1" destOrd="0" presId="urn:microsoft.com/office/officeart/2008/layout/RadialCluster"/>
    <dgm:cxn modelId="{38C2CF07-6D8D-4D4E-9791-402DD14EDC88}" type="presParOf" srcId="{BE4C419C-231A-42EA-8CB4-E0522BF5F759}" destId="{AA7A8864-D791-4E11-B260-E91646BD67F4}" srcOrd="2" destOrd="0" presId="urn:microsoft.com/office/officeart/2008/layout/RadialCluster"/>
    <dgm:cxn modelId="{C16C6153-BB2C-4CE4-BB25-F026D89B7028}" type="presParOf" srcId="{BE4C419C-231A-42EA-8CB4-E0522BF5F759}" destId="{604EA2F5-9174-460E-8238-32594E625C95}" srcOrd="3" destOrd="0" presId="urn:microsoft.com/office/officeart/2008/layout/RadialCluster"/>
    <dgm:cxn modelId="{F8BBD31D-2143-4845-9F6E-B175DE286C83}" type="presParOf" srcId="{BE4C419C-231A-42EA-8CB4-E0522BF5F759}" destId="{2455496C-77D4-4A78-B848-C9F10B90E441}" srcOrd="4" destOrd="0" presId="urn:microsoft.com/office/officeart/2008/layout/RadialCluster"/>
    <dgm:cxn modelId="{E07DC013-ABCB-4ED8-BA35-A777841ACF1B}" type="presParOf" srcId="{BE4C419C-231A-42EA-8CB4-E0522BF5F759}" destId="{CC2C6FFC-DF10-4234-90F7-31D5B31B4CD4}" srcOrd="5" destOrd="0" presId="urn:microsoft.com/office/officeart/2008/layout/RadialCluster"/>
    <dgm:cxn modelId="{49E130E2-A317-48D1-866E-D018A5F4ADAB}" type="presParOf" srcId="{BE4C419C-231A-42EA-8CB4-E0522BF5F759}" destId="{30C977E9-1D34-4232-958A-241F9FA67AF7}"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F13221-F75F-4AB6-A4F2-9439107E3999}"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nb-NO"/>
        </a:p>
      </dgm:t>
    </dgm:pt>
    <dgm:pt modelId="{62414537-B154-4920-9F5A-00028DC5EFED}">
      <dgm:prSet phldrT="[Tekst]"/>
      <dgm:spPr/>
      <dgm:t>
        <a:bodyPr/>
        <a:lstStyle/>
        <a:p>
          <a:r>
            <a:rPr lang="nb-NO" dirty="0" smtClean="0"/>
            <a:t>Level 3: </a:t>
          </a:r>
          <a:r>
            <a:rPr lang="nb-NO" dirty="0" err="1" smtClean="0"/>
            <a:t>Principles</a:t>
          </a:r>
          <a:endParaRPr lang="nb-NO" dirty="0"/>
        </a:p>
      </dgm:t>
    </dgm:pt>
    <dgm:pt modelId="{EB7E0781-D28B-4078-BC32-94F626E80E93}" type="parTrans" cxnId="{253F7828-141F-48B1-94FB-0D24B1BCF02A}">
      <dgm:prSet/>
      <dgm:spPr/>
      <dgm:t>
        <a:bodyPr/>
        <a:lstStyle/>
        <a:p>
          <a:endParaRPr lang="nb-NO"/>
        </a:p>
      </dgm:t>
    </dgm:pt>
    <dgm:pt modelId="{F1242AA4-4575-4BCF-AA53-A7A279F26E5B}" type="sibTrans" cxnId="{253F7828-141F-48B1-94FB-0D24B1BCF02A}">
      <dgm:prSet/>
      <dgm:spPr/>
      <dgm:t>
        <a:bodyPr/>
        <a:lstStyle/>
        <a:p>
          <a:endParaRPr lang="nb-NO"/>
        </a:p>
      </dgm:t>
    </dgm:pt>
    <dgm:pt modelId="{554034C7-C313-436B-990F-912924D15243}">
      <dgm:prSet phldrT="[Tekst]"/>
      <dgm:spPr/>
      <dgm:t>
        <a:bodyPr/>
        <a:lstStyle/>
        <a:p>
          <a:r>
            <a:rPr lang="nb-NO" dirty="0" smtClean="0"/>
            <a:t>ISSAI 400</a:t>
          </a:r>
          <a:endParaRPr lang="nb-NO" dirty="0"/>
        </a:p>
      </dgm:t>
    </dgm:pt>
    <dgm:pt modelId="{FBCB459A-DCAC-48C1-B10D-A715775BB507}" type="parTrans" cxnId="{F0D2F29B-22C1-4885-A65D-76A509F73DA8}">
      <dgm:prSet/>
      <dgm:spPr/>
      <dgm:t>
        <a:bodyPr/>
        <a:lstStyle/>
        <a:p>
          <a:endParaRPr lang="nb-NO"/>
        </a:p>
      </dgm:t>
    </dgm:pt>
    <dgm:pt modelId="{184608EC-8F8E-46FD-92BC-9818ACF5EF1C}" type="sibTrans" cxnId="{F0D2F29B-22C1-4885-A65D-76A509F73DA8}">
      <dgm:prSet/>
      <dgm:spPr/>
      <dgm:t>
        <a:bodyPr/>
        <a:lstStyle/>
        <a:p>
          <a:endParaRPr lang="nb-NO"/>
        </a:p>
      </dgm:t>
    </dgm:pt>
    <dgm:pt modelId="{EC0F78E8-17FD-4294-B4B9-E3D60BBC27A8}">
      <dgm:prSet phldrT="[Tekst]"/>
      <dgm:spPr/>
      <dgm:t>
        <a:bodyPr/>
        <a:lstStyle/>
        <a:p>
          <a:r>
            <a:rPr lang="nb-NO" dirty="0" smtClean="0"/>
            <a:t>Level 4: 	Auditing guidelines </a:t>
          </a:r>
          <a:r>
            <a:rPr lang="nb-NO" dirty="0" err="1" smtClean="0"/>
            <a:t>that</a:t>
          </a:r>
          <a:r>
            <a:rPr lang="nb-NO" dirty="0" smtClean="0"/>
            <a:t> </a:t>
          </a:r>
          <a:r>
            <a:rPr lang="nb-NO" dirty="0" err="1" smtClean="0"/>
            <a:t>may</a:t>
          </a:r>
          <a:r>
            <a:rPr lang="nb-NO" dirty="0" smtClean="0"/>
            <a:t> be 	</a:t>
          </a:r>
          <a:r>
            <a:rPr lang="nb-NO" dirty="0" err="1" smtClean="0"/>
            <a:t>applied</a:t>
          </a:r>
          <a:r>
            <a:rPr lang="nb-NO" dirty="0" smtClean="0"/>
            <a:t> 	as </a:t>
          </a:r>
          <a:r>
            <a:rPr lang="nb-NO" dirty="0" err="1" smtClean="0"/>
            <a:t>authoritative</a:t>
          </a:r>
          <a:r>
            <a:rPr lang="nb-NO" dirty="0" smtClean="0"/>
            <a:t> standards</a:t>
          </a:r>
          <a:endParaRPr lang="nb-NO" dirty="0"/>
        </a:p>
      </dgm:t>
    </dgm:pt>
    <dgm:pt modelId="{B2624C86-DF72-435A-8E4F-8B611198AD9E}" type="parTrans" cxnId="{502FF72A-8711-4534-8990-0C5A8D7ED46B}">
      <dgm:prSet/>
      <dgm:spPr/>
      <dgm:t>
        <a:bodyPr/>
        <a:lstStyle/>
        <a:p>
          <a:endParaRPr lang="nb-NO"/>
        </a:p>
      </dgm:t>
    </dgm:pt>
    <dgm:pt modelId="{782DF78D-A746-41FE-B2B4-825D0FCB6F3F}" type="sibTrans" cxnId="{502FF72A-8711-4534-8990-0C5A8D7ED46B}">
      <dgm:prSet/>
      <dgm:spPr/>
      <dgm:t>
        <a:bodyPr/>
        <a:lstStyle/>
        <a:p>
          <a:endParaRPr lang="nb-NO"/>
        </a:p>
      </dgm:t>
    </dgm:pt>
    <dgm:pt modelId="{38A56A21-C683-4AC9-A38E-99DC43C61B11}">
      <dgm:prSet phldrT="[Tekst]"/>
      <dgm:spPr/>
      <dgm:t>
        <a:bodyPr/>
        <a:lstStyle/>
        <a:p>
          <a:r>
            <a:rPr lang="nb-NO" dirty="0" smtClean="0"/>
            <a:t>ISSAI 4000 series</a:t>
          </a:r>
          <a:endParaRPr lang="nb-NO" dirty="0"/>
        </a:p>
      </dgm:t>
    </dgm:pt>
    <dgm:pt modelId="{F90B2587-21F0-41F4-8875-A9C72FEAFBCC}" type="parTrans" cxnId="{CED95DA4-5A46-4632-B4A1-6FCE719306D3}">
      <dgm:prSet/>
      <dgm:spPr/>
      <dgm:t>
        <a:bodyPr/>
        <a:lstStyle/>
        <a:p>
          <a:endParaRPr lang="nb-NO"/>
        </a:p>
      </dgm:t>
    </dgm:pt>
    <dgm:pt modelId="{BB9D7233-13D5-4E3A-A44C-31953A8E4634}" type="sibTrans" cxnId="{CED95DA4-5A46-4632-B4A1-6FCE719306D3}">
      <dgm:prSet/>
      <dgm:spPr/>
      <dgm:t>
        <a:bodyPr/>
        <a:lstStyle/>
        <a:p>
          <a:endParaRPr lang="nb-NO"/>
        </a:p>
      </dgm:t>
    </dgm:pt>
    <dgm:pt modelId="{6436F308-5B94-4780-908C-86833ADD7B50}" type="pres">
      <dgm:prSet presAssocID="{E3F13221-F75F-4AB6-A4F2-9439107E3999}" presName="linear" presStyleCnt="0">
        <dgm:presLayoutVars>
          <dgm:animLvl val="lvl"/>
          <dgm:resizeHandles val="exact"/>
        </dgm:presLayoutVars>
      </dgm:prSet>
      <dgm:spPr/>
      <dgm:t>
        <a:bodyPr/>
        <a:lstStyle/>
        <a:p>
          <a:endParaRPr lang="nb-NO"/>
        </a:p>
      </dgm:t>
    </dgm:pt>
    <dgm:pt modelId="{4FAF17AD-324B-478B-B83F-31E919553D2C}" type="pres">
      <dgm:prSet presAssocID="{62414537-B154-4920-9F5A-00028DC5EFED}" presName="parentText" presStyleLbl="node1" presStyleIdx="0" presStyleCnt="2">
        <dgm:presLayoutVars>
          <dgm:chMax val="0"/>
          <dgm:bulletEnabled val="1"/>
        </dgm:presLayoutVars>
      </dgm:prSet>
      <dgm:spPr/>
      <dgm:t>
        <a:bodyPr/>
        <a:lstStyle/>
        <a:p>
          <a:endParaRPr lang="nb-NO"/>
        </a:p>
      </dgm:t>
    </dgm:pt>
    <dgm:pt modelId="{26680474-758D-4053-813D-7FB28ABEC4E1}" type="pres">
      <dgm:prSet presAssocID="{62414537-B154-4920-9F5A-00028DC5EFED}" presName="childText" presStyleLbl="revTx" presStyleIdx="0" presStyleCnt="2">
        <dgm:presLayoutVars>
          <dgm:bulletEnabled val="1"/>
        </dgm:presLayoutVars>
      </dgm:prSet>
      <dgm:spPr/>
      <dgm:t>
        <a:bodyPr/>
        <a:lstStyle/>
        <a:p>
          <a:endParaRPr lang="nb-NO"/>
        </a:p>
      </dgm:t>
    </dgm:pt>
    <dgm:pt modelId="{F5D53506-C421-482F-ADD2-9241A46FB110}" type="pres">
      <dgm:prSet presAssocID="{EC0F78E8-17FD-4294-B4B9-E3D60BBC27A8}" presName="parentText" presStyleLbl="node1" presStyleIdx="1" presStyleCnt="2">
        <dgm:presLayoutVars>
          <dgm:chMax val="0"/>
          <dgm:bulletEnabled val="1"/>
        </dgm:presLayoutVars>
      </dgm:prSet>
      <dgm:spPr/>
      <dgm:t>
        <a:bodyPr/>
        <a:lstStyle/>
        <a:p>
          <a:endParaRPr lang="nb-NO"/>
        </a:p>
      </dgm:t>
    </dgm:pt>
    <dgm:pt modelId="{6BAFDD3B-8121-428F-985A-29208E4E0CB2}" type="pres">
      <dgm:prSet presAssocID="{EC0F78E8-17FD-4294-B4B9-E3D60BBC27A8}" presName="childText" presStyleLbl="revTx" presStyleIdx="1" presStyleCnt="2">
        <dgm:presLayoutVars>
          <dgm:bulletEnabled val="1"/>
        </dgm:presLayoutVars>
      </dgm:prSet>
      <dgm:spPr/>
      <dgm:t>
        <a:bodyPr/>
        <a:lstStyle/>
        <a:p>
          <a:endParaRPr lang="nb-NO"/>
        </a:p>
      </dgm:t>
    </dgm:pt>
  </dgm:ptLst>
  <dgm:cxnLst>
    <dgm:cxn modelId="{F0D2F29B-22C1-4885-A65D-76A509F73DA8}" srcId="{62414537-B154-4920-9F5A-00028DC5EFED}" destId="{554034C7-C313-436B-990F-912924D15243}" srcOrd="0" destOrd="0" parTransId="{FBCB459A-DCAC-48C1-B10D-A715775BB507}" sibTransId="{184608EC-8F8E-46FD-92BC-9818ACF5EF1C}"/>
    <dgm:cxn modelId="{028C51B1-C1F2-4CC1-8476-BB6D59D95300}" type="presOf" srcId="{E3F13221-F75F-4AB6-A4F2-9439107E3999}" destId="{6436F308-5B94-4780-908C-86833ADD7B50}" srcOrd="0" destOrd="0" presId="urn:microsoft.com/office/officeart/2005/8/layout/vList2"/>
    <dgm:cxn modelId="{918F9531-C781-452C-AB6F-0E8FBA699B98}" type="presOf" srcId="{38A56A21-C683-4AC9-A38E-99DC43C61B11}" destId="{6BAFDD3B-8121-428F-985A-29208E4E0CB2}" srcOrd="0" destOrd="0" presId="urn:microsoft.com/office/officeart/2005/8/layout/vList2"/>
    <dgm:cxn modelId="{908A8A8B-6C77-43E1-9ADE-AD39FC308740}" type="presOf" srcId="{554034C7-C313-436B-990F-912924D15243}" destId="{26680474-758D-4053-813D-7FB28ABEC4E1}" srcOrd="0" destOrd="0" presId="urn:microsoft.com/office/officeart/2005/8/layout/vList2"/>
    <dgm:cxn modelId="{253F7828-141F-48B1-94FB-0D24B1BCF02A}" srcId="{E3F13221-F75F-4AB6-A4F2-9439107E3999}" destId="{62414537-B154-4920-9F5A-00028DC5EFED}" srcOrd="0" destOrd="0" parTransId="{EB7E0781-D28B-4078-BC32-94F626E80E93}" sibTransId="{F1242AA4-4575-4BCF-AA53-A7A279F26E5B}"/>
    <dgm:cxn modelId="{502FF72A-8711-4534-8990-0C5A8D7ED46B}" srcId="{E3F13221-F75F-4AB6-A4F2-9439107E3999}" destId="{EC0F78E8-17FD-4294-B4B9-E3D60BBC27A8}" srcOrd="1" destOrd="0" parTransId="{B2624C86-DF72-435A-8E4F-8B611198AD9E}" sibTransId="{782DF78D-A746-41FE-B2B4-825D0FCB6F3F}"/>
    <dgm:cxn modelId="{CED95DA4-5A46-4632-B4A1-6FCE719306D3}" srcId="{EC0F78E8-17FD-4294-B4B9-E3D60BBC27A8}" destId="{38A56A21-C683-4AC9-A38E-99DC43C61B11}" srcOrd="0" destOrd="0" parTransId="{F90B2587-21F0-41F4-8875-A9C72FEAFBCC}" sibTransId="{BB9D7233-13D5-4E3A-A44C-31953A8E4634}"/>
    <dgm:cxn modelId="{D4AC81BD-9636-4017-8E9F-BB01DF270588}" type="presOf" srcId="{EC0F78E8-17FD-4294-B4B9-E3D60BBC27A8}" destId="{F5D53506-C421-482F-ADD2-9241A46FB110}" srcOrd="0" destOrd="0" presId="urn:microsoft.com/office/officeart/2005/8/layout/vList2"/>
    <dgm:cxn modelId="{6BAB1B0A-7BEE-48AA-B865-CB1FB71EBF2D}" type="presOf" srcId="{62414537-B154-4920-9F5A-00028DC5EFED}" destId="{4FAF17AD-324B-478B-B83F-31E919553D2C}" srcOrd="0" destOrd="0" presId="urn:microsoft.com/office/officeart/2005/8/layout/vList2"/>
    <dgm:cxn modelId="{7447DB50-41DD-42A8-90C6-919E86F190E5}" type="presParOf" srcId="{6436F308-5B94-4780-908C-86833ADD7B50}" destId="{4FAF17AD-324B-478B-B83F-31E919553D2C}" srcOrd="0" destOrd="0" presId="urn:microsoft.com/office/officeart/2005/8/layout/vList2"/>
    <dgm:cxn modelId="{7BB1272D-C1B9-4A3F-8B9F-B1C09A61E57F}" type="presParOf" srcId="{6436F308-5B94-4780-908C-86833ADD7B50}" destId="{26680474-758D-4053-813D-7FB28ABEC4E1}" srcOrd="1" destOrd="0" presId="urn:microsoft.com/office/officeart/2005/8/layout/vList2"/>
    <dgm:cxn modelId="{9AB07AFF-27B2-4428-B859-07D8D365AC43}" type="presParOf" srcId="{6436F308-5B94-4780-908C-86833ADD7B50}" destId="{F5D53506-C421-482F-ADD2-9241A46FB110}" srcOrd="2" destOrd="0" presId="urn:microsoft.com/office/officeart/2005/8/layout/vList2"/>
    <dgm:cxn modelId="{91269A79-9518-4088-BEAB-A96791100213}" type="presParOf" srcId="{6436F308-5B94-4780-908C-86833ADD7B50}" destId="{6BAFDD3B-8121-428F-985A-29208E4E0CB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C3870-3394-4A47-B650-BBAFEAA3AC4B}">
      <dsp:nvSpPr>
        <dsp:cNvPr id="0" name=""/>
        <dsp:cNvSpPr/>
      </dsp:nvSpPr>
      <dsp:spPr>
        <a:xfrm>
          <a:off x="2277352" y="1981809"/>
          <a:ext cx="1277942" cy="127794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nb-NO" sz="3400" kern="1200" dirty="0" smtClean="0"/>
            <a:t>ISSAI 100</a:t>
          </a:r>
          <a:endParaRPr lang="nb-NO" sz="3400" kern="1200" dirty="0"/>
        </a:p>
      </dsp:txBody>
      <dsp:txXfrm>
        <a:off x="2339736" y="2044193"/>
        <a:ext cx="1153174" cy="1153174"/>
      </dsp:txXfrm>
    </dsp:sp>
    <dsp:sp modelId="{C6EDC268-5A85-4BC4-9AC8-2180E5900EBD}">
      <dsp:nvSpPr>
        <dsp:cNvPr id="0" name=""/>
        <dsp:cNvSpPr/>
      </dsp:nvSpPr>
      <dsp:spPr>
        <a:xfrm rot="16200000">
          <a:off x="2468112" y="1533597"/>
          <a:ext cx="896423" cy="0"/>
        </a:xfrm>
        <a:custGeom>
          <a:avLst/>
          <a:gdLst/>
          <a:ahLst/>
          <a:cxnLst/>
          <a:rect l="0" t="0" r="0" b="0"/>
          <a:pathLst>
            <a:path>
              <a:moveTo>
                <a:pt x="0" y="0"/>
              </a:moveTo>
              <a:lnTo>
                <a:pt x="89642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2F8170-BFF6-43C1-B6B2-A1C7EC9BAC56}">
      <dsp:nvSpPr>
        <dsp:cNvPr id="0" name=""/>
        <dsp:cNvSpPr/>
      </dsp:nvSpPr>
      <dsp:spPr>
        <a:xfrm>
          <a:off x="2488213" y="229164"/>
          <a:ext cx="856221" cy="85622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nb-NO" sz="2300" kern="1200" dirty="0" smtClean="0"/>
            <a:t>ISSAI 200</a:t>
          </a:r>
          <a:endParaRPr lang="nb-NO" sz="2300" kern="1200" dirty="0"/>
        </a:p>
      </dsp:txBody>
      <dsp:txXfrm>
        <a:off x="2530010" y="270961"/>
        <a:ext cx="772627" cy="772627"/>
      </dsp:txXfrm>
    </dsp:sp>
    <dsp:sp modelId="{F1B1BDCE-EDE5-4C24-A825-21FAFB7412C7}">
      <dsp:nvSpPr>
        <dsp:cNvPr id="0" name=""/>
        <dsp:cNvSpPr/>
      </dsp:nvSpPr>
      <dsp:spPr>
        <a:xfrm rot="1800000">
          <a:off x="3506304" y="3172526"/>
          <a:ext cx="731345" cy="0"/>
        </a:xfrm>
        <a:custGeom>
          <a:avLst/>
          <a:gdLst/>
          <a:ahLst/>
          <a:cxnLst/>
          <a:rect l="0" t="0" r="0" b="0"/>
          <a:pathLst>
            <a:path>
              <a:moveTo>
                <a:pt x="0" y="0"/>
              </a:moveTo>
              <a:lnTo>
                <a:pt x="7313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51A2DA-F0CB-4002-BB67-1DBD474A38E2}">
      <dsp:nvSpPr>
        <dsp:cNvPr id="0" name=""/>
        <dsp:cNvSpPr/>
      </dsp:nvSpPr>
      <dsp:spPr>
        <a:xfrm>
          <a:off x="4188658" y="3174422"/>
          <a:ext cx="856221" cy="85622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nb-NO" sz="2300" kern="1200" dirty="0" smtClean="0"/>
            <a:t>ISSAI 400</a:t>
          </a:r>
          <a:endParaRPr lang="nb-NO" sz="2300" kern="1200" dirty="0"/>
        </a:p>
      </dsp:txBody>
      <dsp:txXfrm>
        <a:off x="4230455" y="3216219"/>
        <a:ext cx="772627" cy="772627"/>
      </dsp:txXfrm>
    </dsp:sp>
    <dsp:sp modelId="{2EFAB768-F015-4607-B66B-D08C83E31566}">
      <dsp:nvSpPr>
        <dsp:cNvPr id="0" name=""/>
        <dsp:cNvSpPr/>
      </dsp:nvSpPr>
      <dsp:spPr>
        <a:xfrm rot="9000000">
          <a:off x="1594998" y="3172526"/>
          <a:ext cx="731345" cy="0"/>
        </a:xfrm>
        <a:custGeom>
          <a:avLst/>
          <a:gdLst/>
          <a:ahLst/>
          <a:cxnLst/>
          <a:rect l="0" t="0" r="0" b="0"/>
          <a:pathLst>
            <a:path>
              <a:moveTo>
                <a:pt x="0" y="0"/>
              </a:moveTo>
              <a:lnTo>
                <a:pt x="7313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F7DCFB-3F69-47BB-BAEA-15573B97F8F5}">
      <dsp:nvSpPr>
        <dsp:cNvPr id="0" name=""/>
        <dsp:cNvSpPr/>
      </dsp:nvSpPr>
      <dsp:spPr>
        <a:xfrm>
          <a:off x="787767" y="3174422"/>
          <a:ext cx="856221" cy="85622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nb-NO" sz="2300" kern="1200" dirty="0" smtClean="0"/>
            <a:t>ISSAI 300</a:t>
          </a:r>
          <a:endParaRPr lang="nb-NO" sz="2300" kern="1200" dirty="0"/>
        </a:p>
      </dsp:txBody>
      <dsp:txXfrm>
        <a:off x="829564" y="3216219"/>
        <a:ext cx="772627" cy="772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1F854-A297-4D09-8794-D7C91C13F5CD}">
      <dsp:nvSpPr>
        <dsp:cNvPr id="0" name=""/>
        <dsp:cNvSpPr/>
      </dsp:nvSpPr>
      <dsp:spPr>
        <a:xfrm>
          <a:off x="3276139" y="1842844"/>
          <a:ext cx="1188333" cy="1188333"/>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nb-NO" sz="2200" kern="1200" dirty="0" smtClean="0"/>
            <a:t>Public </a:t>
          </a:r>
          <a:r>
            <a:rPr lang="nb-NO" sz="2200" kern="1200" dirty="0" err="1" smtClean="0"/>
            <a:t>sector</a:t>
          </a:r>
          <a:r>
            <a:rPr lang="nb-NO" sz="2200" kern="1200" dirty="0" smtClean="0"/>
            <a:t> </a:t>
          </a:r>
          <a:r>
            <a:rPr lang="nb-NO" sz="2200" kern="1200" dirty="0" err="1" smtClean="0"/>
            <a:t>auditing</a:t>
          </a:r>
          <a:endParaRPr lang="nb-NO" sz="2200" kern="1200" dirty="0"/>
        </a:p>
      </dsp:txBody>
      <dsp:txXfrm>
        <a:off x="3334149" y="1900854"/>
        <a:ext cx="1072313" cy="1072313"/>
      </dsp:txXfrm>
    </dsp:sp>
    <dsp:sp modelId="{B25C7C32-4A77-459E-A10E-67F34FA3F48C}">
      <dsp:nvSpPr>
        <dsp:cNvPr id="0" name=""/>
        <dsp:cNvSpPr/>
      </dsp:nvSpPr>
      <dsp:spPr>
        <a:xfrm rot="16200000">
          <a:off x="3453522" y="1426061"/>
          <a:ext cx="833566" cy="0"/>
        </a:xfrm>
        <a:custGeom>
          <a:avLst/>
          <a:gdLst/>
          <a:ahLst/>
          <a:cxnLst/>
          <a:rect l="0" t="0" r="0" b="0"/>
          <a:pathLst>
            <a:path>
              <a:moveTo>
                <a:pt x="0" y="0"/>
              </a:moveTo>
              <a:lnTo>
                <a:pt x="83356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7A8864-D791-4E11-B260-E91646BD67F4}">
      <dsp:nvSpPr>
        <dsp:cNvPr id="0" name=""/>
        <dsp:cNvSpPr/>
      </dsp:nvSpPr>
      <dsp:spPr>
        <a:xfrm>
          <a:off x="3316659" y="213095"/>
          <a:ext cx="1107291" cy="796183"/>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nb-NO" sz="2000" kern="1200" dirty="0" smtClean="0"/>
            <a:t>Financial</a:t>
          </a:r>
          <a:endParaRPr lang="nb-NO" sz="2000" kern="1200" dirty="0"/>
        </a:p>
      </dsp:txBody>
      <dsp:txXfrm>
        <a:off x="3355525" y="251961"/>
        <a:ext cx="1029559" cy="718451"/>
      </dsp:txXfrm>
    </dsp:sp>
    <dsp:sp modelId="{604EA2F5-9174-460E-8238-32594E625C95}">
      <dsp:nvSpPr>
        <dsp:cNvPr id="0" name=""/>
        <dsp:cNvSpPr/>
      </dsp:nvSpPr>
      <dsp:spPr>
        <a:xfrm rot="1800000">
          <a:off x="4434959" y="2890196"/>
          <a:ext cx="440571" cy="0"/>
        </a:xfrm>
        <a:custGeom>
          <a:avLst/>
          <a:gdLst/>
          <a:ahLst/>
          <a:cxnLst/>
          <a:rect l="0" t="0" r="0" b="0"/>
          <a:pathLst>
            <a:path>
              <a:moveTo>
                <a:pt x="0" y="0"/>
              </a:moveTo>
              <a:lnTo>
                <a:pt x="44057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55496C-77D4-4A78-B848-C9F10B90E441}">
      <dsp:nvSpPr>
        <dsp:cNvPr id="0" name=""/>
        <dsp:cNvSpPr/>
      </dsp:nvSpPr>
      <dsp:spPr>
        <a:xfrm>
          <a:off x="4846018" y="2964216"/>
          <a:ext cx="1210994" cy="771413"/>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nb-NO" sz="1700" b="1" kern="1200" dirty="0" err="1" smtClean="0"/>
            <a:t>Compliance</a:t>
          </a:r>
          <a:endParaRPr lang="nb-NO" sz="1700" b="1" kern="1200" dirty="0"/>
        </a:p>
      </dsp:txBody>
      <dsp:txXfrm>
        <a:off x="4883675" y="3001873"/>
        <a:ext cx="1135680" cy="696099"/>
      </dsp:txXfrm>
    </dsp:sp>
    <dsp:sp modelId="{CC2C6FFC-DF10-4234-90F7-31D5B31B4CD4}">
      <dsp:nvSpPr>
        <dsp:cNvPr id="0" name=""/>
        <dsp:cNvSpPr/>
      </dsp:nvSpPr>
      <dsp:spPr>
        <a:xfrm rot="9000000">
          <a:off x="2891928" y="2883002"/>
          <a:ext cx="411796" cy="0"/>
        </a:xfrm>
        <a:custGeom>
          <a:avLst/>
          <a:gdLst/>
          <a:ahLst/>
          <a:cxnLst/>
          <a:rect l="0" t="0" r="0" b="0"/>
          <a:pathLst>
            <a:path>
              <a:moveTo>
                <a:pt x="0" y="0"/>
              </a:moveTo>
              <a:lnTo>
                <a:pt x="41179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C977E9-1D34-4232-958A-241F9FA67AF7}">
      <dsp:nvSpPr>
        <dsp:cNvPr id="0" name=""/>
        <dsp:cNvSpPr/>
      </dsp:nvSpPr>
      <dsp:spPr>
        <a:xfrm>
          <a:off x="1658677" y="2951831"/>
          <a:ext cx="1260835" cy="796183"/>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b-NO" sz="1600" b="1" kern="1200" dirty="0" err="1" smtClean="0"/>
            <a:t>Performance</a:t>
          </a:r>
          <a:endParaRPr lang="nb-NO" sz="1600" b="1" kern="1200" dirty="0"/>
        </a:p>
      </dsp:txBody>
      <dsp:txXfrm>
        <a:off x="1697543" y="2990697"/>
        <a:ext cx="1183103" cy="7184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F17AD-324B-478B-B83F-31E919553D2C}">
      <dsp:nvSpPr>
        <dsp:cNvPr id="0" name=""/>
        <dsp:cNvSpPr/>
      </dsp:nvSpPr>
      <dsp:spPr>
        <a:xfrm>
          <a:off x="0" y="19356"/>
          <a:ext cx="7607696" cy="1231479"/>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nb-NO" sz="3100" kern="1200" dirty="0" smtClean="0"/>
            <a:t>Level 3: </a:t>
          </a:r>
          <a:r>
            <a:rPr lang="nb-NO" sz="3100" kern="1200" dirty="0" err="1" smtClean="0"/>
            <a:t>Principles</a:t>
          </a:r>
          <a:endParaRPr lang="nb-NO" sz="3100" kern="1200" dirty="0"/>
        </a:p>
      </dsp:txBody>
      <dsp:txXfrm>
        <a:off x="60116" y="79472"/>
        <a:ext cx="7487464" cy="1111247"/>
      </dsp:txXfrm>
    </dsp:sp>
    <dsp:sp modelId="{26680474-758D-4053-813D-7FB28ABEC4E1}">
      <dsp:nvSpPr>
        <dsp:cNvPr id="0" name=""/>
        <dsp:cNvSpPr/>
      </dsp:nvSpPr>
      <dsp:spPr>
        <a:xfrm>
          <a:off x="0" y="1250836"/>
          <a:ext cx="7607696" cy="513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4154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nb-NO" sz="2400" kern="1200" dirty="0" smtClean="0"/>
            <a:t>ISSAI 400</a:t>
          </a:r>
          <a:endParaRPr lang="nb-NO" sz="2400" kern="1200" dirty="0"/>
        </a:p>
      </dsp:txBody>
      <dsp:txXfrm>
        <a:off x="0" y="1250836"/>
        <a:ext cx="7607696" cy="513360"/>
      </dsp:txXfrm>
    </dsp:sp>
    <dsp:sp modelId="{F5D53506-C421-482F-ADD2-9241A46FB110}">
      <dsp:nvSpPr>
        <dsp:cNvPr id="0" name=""/>
        <dsp:cNvSpPr/>
      </dsp:nvSpPr>
      <dsp:spPr>
        <a:xfrm>
          <a:off x="0" y="1764196"/>
          <a:ext cx="7607696" cy="1231479"/>
        </a:xfrm>
        <a:prstGeom prst="round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nb-NO" sz="3100" kern="1200" dirty="0" smtClean="0"/>
            <a:t>Level 4: 	Auditing guidelines </a:t>
          </a:r>
          <a:r>
            <a:rPr lang="nb-NO" sz="3100" kern="1200" dirty="0" err="1" smtClean="0"/>
            <a:t>that</a:t>
          </a:r>
          <a:r>
            <a:rPr lang="nb-NO" sz="3100" kern="1200" dirty="0" smtClean="0"/>
            <a:t> </a:t>
          </a:r>
          <a:r>
            <a:rPr lang="nb-NO" sz="3100" kern="1200" dirty="0" err="1" smtClean="0"/>
            <a:t>may</a:t>
          </a:r>
          <a:r>
            <a:rPr lang="nb-NO" sz="3100" kern="1200" dirty="0" smtClean="0"/>
            <a:t> be 	</a:t>
          </a:r>
          <a:r>
            <a:rPr lang="nb-NO" sz="3100" kern="1200" dirty="0" err="1" smtClean="0"/>
            <a:t>applied</a:t>
          </a:r>
          <a:r>
            <a:rPr lang="nb-NO" sz="3100" kern="1200" dirty="0" smtClean="0"/>
            <a:t> 	as </a:t>
          </a:r>
          <a:r>
            <a:rPr lang="nb-NO" sz="3100" kern="1200" dirty="0" err="1" smtClean="0"/>
            <a:t>authoritative</a:t>
          </a:r>
          <a:r>
            <a:rPr lang="nb-NO" sz="3100" kern="1200" dirty="0" smtClean="0"/>
            <a:t> standards</a:t>
          </a:r>
          <a:endParaRPr lang="nb-NO" sz="3100" kern="1200" dirty="0"/>
        </a:p>
      </dsp:txBody>
      <dsp:txXfrm>
        <a:off x="60116" y="1824312"/>
        <a:ext cx="7487464" cy="1111247"/>
      </dsp:txXfrm>
    </dsp:sp>
    <dsp:sp modelId="{6BAFDD3B-8121-428F-985A-29208E4E0CB2}">
      <dsp:nvSpPr>
        <dsp:cNvPr id="0" name=""/>
        <dsp:cNvSpPr/>
      </dsp:nvSpPr>
      <dsp:spPr>
        <a:xfrm>
          <a:off x="0" y="2995675"/>
          <a:ext cx="7607696" cy="513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4154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nb-NO" sz="2400" kern="1200" dirty="0" smtClean="0"/>
            <a:t>ISSAI 4000 series</a:t>
          </a:r>
          <a:endParaRPr lang="nb-NO" sz="2400" kern="1200" dirty="0"/>
        </a:p>
      </dsp:txBody>
      <dsp:txXfrm>
        <a:off x="0" y="2995675"/>
        <a:ext cx="7607696" cy="51336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259D5C-066E-4636-8B78-32C160073D8F}" type="datetimeFigureOut">
              <a:rPr lang="nb-NO" smtClean="0"/>
              <a:t>16.09.2013</a:t>
            </a:fld>
            <a:endParaRPr lang="nb-NO"/>
          </a:p>
        </p:txBody>
      </p:sp>
      <p:sp>
        <p:nvSpPr>
          <p:cNvPr id="4" name="Plassholder for bunn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1C73673-45A0-4865-AA5C-0C674D06AD22}" type="slidenum">
              <a:rPr lang="nb-NO" smtClean="0"/>
              <a:t>‹#›</a:t>
            </a:fld>
            <a:endParaRPr lang="nb-NO"/>
          </a:p>
        </p:txBody>
      </p:sp>
    </p:spTree>
    <p:extLst>
      <p:ext uri="{BB962C8B-B14F-4D97-AF65-F5344CB8AC3E}">
        <p14:creationId xmlns:p14="http://schemas.microsoft.com/office/powerpoint/2010/main" val="943902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80ABB24-EDEC-4587-8112-29966212976C}" type="datetimeFigureOut">
              <a:rPr lang="nb-NO" smtClean="0"/>
              <a:t>16.09.2013</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D499626-9AAC-41AA-AEB9-D37CFFA68A66}" type="slidenum">
              <a:rPr lang="nb-NO" smtClean="0"/>
              <a:t>‹#›</a:t>
            </a:fld>
            <a:endParaRPr lang="nb-NO"/>
          </a:p>
        </p:txBody>
      </p:sp>
    </p:spTree>
    <p:extLst>
      <p:ext uri="{BB962C8B-B14F-4D97-AF65-F5344CB8AC3E}">
        <p14:creationId xmlns:p14="http://schemas.microsoft.com/office/powerpoint/2010/main" val="116811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This is a </a:t>
            </a:r>
            <a:r>
              <a:rPr lang="nb-NO" dirty="0" err="1" smtClean="0"/>
              <a:t>famous</a:t>
            </a:r>
            <a:r>
              <a:rPr lang="nb-NO" dirty="0" smtClean="0"/>
              <a:t> </a:t>
            </a:r>
            <a:r>
              <a:rPr lang="nb-NO" dirty="0" err="1" smtClean="0"/>
              <a:t>painting</a:t>
            </a:r>
            <a:r>
              <a:rPr lang="nb-NO" dirty="0" smtClean="0"/>
              <a:t> </a:t>
            </a:r>
            <a:r>
              <a:rPr lang="nb-NO" dirty="0" err="1" smtClean="0"/>
              <a:t>of</a:t>
            </a:r>
            <a:r>
              <a:rPr lang="nb-NO" dirty="0" smtClean="0"/>
              <a:t> a </a:t>
            </a:r>
            <a:r>
              <a:rPr lang="nb-NO" dirty="0" err="1" smtClean="0"/>
              <a:t>figure</a:t>
            </a:r>
            <a:r>
              <a:rPr lang="nb-NO" dirty="0" smtClean="0"/>
              <a:t> in </a:t>
            </a:r>
            <a:r>
              <a:rPr lang="nb-NO" dirty="0" err="1" smtClean="0"/>
              <a:t>the</a:t>
            </a:r>
            <a:r>
              <a:rPr lang="nb-NO" dirty="0" smtClean="0"/>
              <a:t> Norwegian folk tales: «Askeladden». He is </a:t>
            </a:r>
            <a:r>
              <a:rPr lang="nb-NO" dirty="0" err="1" smtClean="0"/>
              <a:t>the</a:t>
            </a:r>
            <a:r>
              <a:rPr lang="nb-NO" dirty="0" smtClean="0"/>
              <a:t> </a:t>
            </a:r>
            <a:r>
              <a:rPr lang="nb-NO" dirty="0" err="1" smtClean="0"/>
              <a:t>youngest</a:t>
            </a:r>
            <a:r>
              <a:rPr lang="nb-NO" dirty="0" smtClean="0"/>
              <a:t> </a:t>
            </a:r>
            <a:r>
              <a:rPr lang="nb-NO" dirty="0" err="1" smtClean="0"/>
              <a:t>of</a:t>
            </a:r>
            <a:r>
              <a:rPr lang="nb-NO" dirty="0" smtClean="0"/>
              <a:t> </a:t>
            </a:r>
            <a:r>
              <a:rPr lang="nb-NO" dirty="0" err="1" smtClean="0"/>
              <a:t>three</a:t>
            </a:r>
            <a:r>
              <a:rPr lang="nb-NO" dirty="0" smtClean="0"/>
              <a:t> </a:t>
            </a:r>
            <a:r>
              <a:rPr lang="nb-NO" dirty="0" err="1" smtClean="0"/>
              <a:t>brothers</a:t>
            </a:r>
            <a:r>
              <a:rPr lang="nb-NO" dirty="0" smtClean="0"/>
              <a:t>,</a:t>
            </a:r>
            <a:r>
              <a:rPr lang="nb-NO" baseline="0" dirty="0" smtClean="0"/>
              <a:t> </a:t>
            </a:r>
            <a:r>
              <a:rPr lang="nb-NO" baseline="0" dirty="0" err="1" smtClean="0"/>
              <a:t>always</a:t>
            </a:r>
            <a:r>
              <a:rPr lang="nb-NO" baseline="0" dirty="0" smtClean="0"/>
              <a:t> </a:t>
            </a:r>
            <a:r>
              <a:rPr lang="nb-NO" baseline="0" dirty="0" err="1" smtClean="0"/>
              <a:t>the</a:t>
            </a:r>
            <a:r>
              <a:rPr lang="nb-NO" baseline="0" dirty="0" smtClean="0"/>
              <a:t> last </a:t>
            </a:r>
            <a:r>
              <a:rPr lang="nb-NO" baseline="0" dirty="0" err="1" smtClean="0"/>
              <a:t>one</a:t>
            </a:r>
            <a:r>
              <a:rPr lang="nb-NO" baseline="0" dirty="0" smtClean="0"/>
              <a:t> in </a:t>
            </a:r>
            <a:r>
              <a:rPr lang="nb-NO" baseline="0" dirty="0" err="1" smtClean="0"/>
              <a:t>the</a:t>
            </a:r>
            <a:r>
              <a:rPr lang="nb-NO" baseline="0" dirty="0" smtClean="0"/>
              <a:t> </a:t>
            </a:r>
            <a:r>
              <a:rPr lang="nb-NO" baseline="0" dirty="0" err="1" smtClean="0"/>
              <a:t>family</a:t>
            </a:r>
            <a:r>
              <a:rPr lang="nb-NO" baseline="0" dirty="0" smtClean="0"/>
              <a:t> to </a:t>
            </a:r>
            <a:r>
              <a:rPr lang="nb-NO" baseline="0" dirty="0" err="1" smtClean="0"/>
              <a:t>get</a:t>
            </a:r>
            <a:r>
              <a:rPr lang="nb-NO" baseline="0" dirty="0" smtClean="0"/>
              <a:t> </a:t>
            </a:r>
            <a:r>
              <a:rPr lang="nb-NO" baseline="0" dirty="0" err="1" smtClean="0"/>
              <a:t>the</a:t>
            </a:r>
            <a:r>
              <a:rPr lang="nb-NO" baseline="0" dirty="0" smtClean="0"/>
              <a:t> </a:t>
            </a:r>
            <a:r>
              <a:rPr lang="nb-NO" baseline="0" dirty="0" err="1" smtClean="0"/>
              <a:t>oportunity</a:t>
            </a:r>
            <a:r>
              <a:rPr lang="nb-NO" baseline="0" dirty="0" smtClean="0"/>
              <a:t> to fight a troll or </a:t>
            </a:r>
            <a:r>
              <a:rPr lang="nb-NO" baseline="0" dirty="0" err="1" smtClean="0"/>
              <a:t>conquer</a:t>
            </a:r>
            <a:r>
              <a:rPr lang="nb-NO" baseline="0" dirty="0" smtClean="0"/>
              <a:t> a </a:t>
            </a:r>
            <a:r>
              <a:rPr lang="nb-NO" baseline="0" dirty="0" err="1" smtClean="0"/>
              <a:t>princess</a:t>
            </a:r>
            <a:r>
              <a:rPr lang="nb-NO" baseline="0" dirty="0" smtClean="0"/>
              <a:t>, </a:t>
            </a:r>
            <a:r>
              <a:rPr lang="nb-NO" baseline="0" dirty="0" err="1" smtClean="0"/>
              <a:t>yet</a:t>
            </a:r>
            <a:r>
              <a:rPr lang="nb-NO" baseline="0" dirty="0" smtClean="0"/>
              <a:t> </a:t>
            </a:r>
            <a:r>
              <a:rPr lang="nb-NO" baseline="0" dirty="0" err="1" smtClean="0"/>
              <a:t>he</a:t>
            </a:r>
            <a:r>
              <a:rPr lang="nb-NO" baseline="0" dirty="0" smtClean="0"/>
              <a:t> is </a:t>
            </a:r>
            <a:r>
              <a:rPr lang="nb-NO" baseline="0" dirty="0" err="1" smtClean="0"/>
              <a:t>always</a:t>
            </a:r>
            <a:r>
              <a:rPr lang="nb-NO" baseline="0" dirty="0" smtClean="0"/>
              <a:t> </a:t>
            </a:r>
            <a:r>
              <a:rPr lang="nb-NO" baseline="0" dirty="0" err="1" smtClean="0"/>
              <a:t>the</a:t>
            </a:r>
            <a:r>
              <a:rPr lang="nb-NO" baseline="0" dirty="0" smtClean="0"/>
              <a:t> </a:t>
            </a:r>
            <a:r>
              <a:rPr lang="nb-NO" baseline="0" dirty="0" err="1" smtClean="0"/>
              <a:t>one</a:t>
            </a:r>
            <a:r>
              <a:rPr lang="nb-NO" baseline="0" dirty="0" smtClean="0"/>
              <a:t> </a:t>
            </a:r>
            <a:r>
              <a:rPr lang="nb-NO" baseline="0" dirty="0" err="1" smtClean="0"/>
              <a:t>that</a:t>
            </a:r>
            <a:r>
              <a:rPr lang="nb-NO" baseline="0" dirty="0" smtClean="0"/>
              <a:t> </a:t>
            </a:r>
            <a:r>
              <a:rPr lang="nb-NO" baseline="0" dirty="0" err="1" smtClean="0"/>
              <a:t>with</a:t>
            </a:r>
            <a:r>
              <a:rPr lang="nb-NO" baseline="0" dirty="0" smtClean="0"/>
              <a:t> his </a:t>
            </a:r>
            <a:r>
              <a:rPr lang="nb-NO" baseline="0" dirty="0" err="1" smtClean="0"/>
              <a:t>creativity</a:t>
            </a:r>
            <a:r>
              <a:rPr lang="nb-NO" baseline="0" dirty="0" smtClean="0"/>
              <a:t> and </a:t>
            </a:r>
            <a:r>
              <a:rPr lang="nb-NO" baseline="0" dirty="0" err="1" smtClean="0"/>
              <a:t>friendliness</a:t>
            </a:r>
            <a:r>
              <a:rPr lang="nb-NO" baseline="0" dirty="0" smtClean="0"/>
              <a:t> is </a:t>
            </a:r>
            <a:r>
              <a:rPr lang="nb-NO" baseline="0" dirty="0" err="1" smtClean="0"/>
              <a:t>able</a:t>
            </a:r>
            <a:r>
              <a:rPr lang="nb-NO" baseline="0" dirty="0" smtClean="0"/>
              <a:t> to </a:t>
            </a:r>
            <a:r>
              <a:rPr lang="nb-NO" baseline="0" dirty="0" err="1" smtClean="0"/>
              <a:t>achieve</a:t>
            </a:r>
            <a:r>
              <a:rPr lang="nb-NO" baseline="0" dirty="0" smtClean="0"/>
              <a:t> </a:t>
            </a:r>
            <a:r>
              <a:rPr lang="nb-NO" baseline="0" dirty="0" err="1" smtClean="0"/>
              <a:t>what</a:t>
            </a:r>
            <a:r>
              <a:rPr lang="nb-NO" baseline="0" dirty="0" smtClean="0"/>
              <a:t> his elder </a:t>
            </a:r>
            <a:r>
              <a:rPr lang="nb-NO" baseline="0" dirty="0" err="1" smtClean="0"/>
              <a:t>brother</a:t>
            </a:r>
            <a:r>
              <a:rPr lang="nb-NO" baseline="0" dirty="0" smtClean="0"/>
              <a:t> </a:t>
            </a:r>
            <a:r>
              <a:rPr lang="nb-NO" baseline="0" dirty="0" err="1" smtClean="0"/>
              <a:t>were</a:t>
            </a:r>
            <a:r>
              <a:rPr lang="nb-NO" baseline="0" dirty="0" smtClean="0"/>
              <a:t> not </a:t>
            </a:r>
            <a:r>
              <a:rPr lang="nb-NO" baseline="0" dirty="0" err="1" smtClean="0"/>
              <a:t>able</a:t>
            </a:r>
            <a:r>
              <a:rPr lang="nb-NO" baseline="0" dirty="0" smtClean="0"/>
              <a:t> to. Here </a:t>
            </a:r>
            <a:r>
              <a:rPr lang="nb-NO" baseline="0" dirty="0" err="1" smtClean="0"/>
              <a:t>you</a:t>
            </a:r>
            <a:r>
              <a:rPr lang="nb-NO" baseline="0" dirty="0" smtClean="0"/>
              <a:t> </a:t>
            </a:r>
            <a:r>
              <a:rPr lang="nb-NO" baseline="0" dirty="0" err="1" smtClean="0"/>
              <a:t>see</a:t>
            </a:r>
            <a:r>
              <a:rPr lang="nb-NO" baseline="0" dirty="0" smtClean="0"/>
              <a:t> «</a:t>
            </a:r>
            <a:r>
              <a:rPr lang="nb-NO" baseline="0" dirty="0" err="1" smtClean="0"/>
              <a:t>Askeledden</a:t>
            </a:r>
            <a:r>
              <a:rPr lang="nb-NO" baseline="0" dirty="0" smtClean="0"/>
              <a:t>» </a:t>
            </a:r>
            <a:r>
              <a:rPr lang="nb-NO" baseline="0" dirty="0" err="1" smtClean="0"/>
              <a:t>looking</a:t>
            </a:r>
            <a:r>
              <a:rPr lang="nb-NO" baseline="0" dirty="0" smtClean="0"/>
              <a:t> at </a:t>
            </a:r>
            <a:r>
              <a:rPr lang="nb-NO" baseline="0" dirty="0" err="1" smtClean="0"/>
              <a:t>the</a:t>
            </a:r>
            <a:r>
              <a:rPr lang="nb-NO" baseline="0" dirty="0" smtClean="0"/>
              <a:t> </a:t>
            </a:r>
            <a:r>
              <a:rPr lang="nb-NO" baseline="0" dirty="0" err="1" smtClean="0"/>
              <a:t>famous</a:t>
            </a:r>
            <a:r>
              <a:rPr lang="nb-NO" baseline="0" dirty="0" smtClean="0"/>
              <a:t> </a:t>
            </a:r>
            <a:r>
              <a:rPr lang="nb-NO" baseline="0" dirty="0" err="1" smtClean="0"/>
              <a:t>caste</a:t>
            </a:r>
            <a:r>
              <a:rPr lang="nb-NO" baseline="0" dirty="0" smtClean="0"/>
              <a:t> </a:t>
            </a:r>
            <a:r>
              <a:rPr lang="nb-NO" baseline="0" dirty="0" err="1" smtClean="0"/>
              <a:t>of</a:t>
            </a:r>
            <a:r>
              <a:rPr lang="nb-NO" baseline="0" dirty="0" smtClean="0"/>
              <a:t> «Soria Moria» in </a:t>
            </a:r>
            <a:r>
              <a:rPr lang="nb-NO" baseline="0" dirty="0" err="1" smtClean="0"/>
              <a:t>the</a:t>
            </a:r>
            <a:r>
              <a:rPr lang="nb-NO" baseline="0" dirty="0" smtClean="0"/>
              <a:t> </a:t>
            </a:r>
            <a:r>
              <a:rPr lang="nb-NO" baseline="0" dirty="0" err="1" smtClean="0"/>
              <a:t>horizon</a:t>
            </a:r>
            <a:r>
              <a:rPr lang="nb-NO" baseline="0" dirty="0" smtClean="0"/>
              <a:t>, </a:t>
            </a:r>
            <a:r>
              <a:rPr lang="nb-NO" baseline="0" dirty="0" err="1" smtClean="0"/>
              <a:t>knowing</a:t>
            </a:r>
            <a:r>
              <a:rPr lang="nb-NO" baseline="0" dirty="0" smtClean="0"/>
              <a:t> </a:t>
            </a:r>
            <a:r>
              <a:rPr lang="nb-NO" baseline="0" dirty="0" err="1" smtClean="0"/>
              <a:t>that</a:t>
            </a:r>
            <a:r>
              <a:rPr lang="nb-NO" baseline="0" dirty="0" smtClean="0"/>
              <a:t> it is a </a:t>
            </a:r>
            <a:r>
              <a:rPr lang="nb-NO" baseline="0" dirty="0" err="1" smtClean="0"/>
              <a:t>long</a:t>
            </a:r>
            <a:r>
              <a:rPr lang="nb-NO" baseline="0" dirty="0" smtClean="0"/>
              <a:t> </a:t>
            </a:r>
            <a:r>
              <a:rPr lang="nb-NO" baseline="0" dirty="0" err="1" smtClean="0"/>
              <a:t>way</a:t>
            </a:r>
            <a:r>
              <a:rPr lang="nb-NO" baseline="0" dirty="0" smtClean="0"/>
              <a:t> to og. And </a:t>
            </a:r>
            <a:r>
              <a:rPr lang="nb-NO" baseline="0" dirty="0" err="1" smtClean="0"/>
              <a:t>this</a:t>
            </a:r>
            <a:r>
              <a:rPr lang="nb-NO" baseline="0" dirty="0" smtClean="0"/>
              <a:t> is a </a:t>
            </a:r>
            <a:r>
              <a:rPr lang="nb-NO" baseline="0" dirty="0" err="1" smtClean="0"/>
              <a:t>picture</a:t>
            </a:r>
            <a:r>
              <a:rPr lang="nb-NO" baseline="0" dirty="0" smtClean="0"/>
              <a:t> </a:t>
            </a:r>
            <a:r>
              <a:rPr lang="nb-NO" baseline="0" dirty="0" err="1" smtClean="0"/>
              <a:t>which</a:t>
            </a:r>
            <a:r>
              <a:rPr lang="nb-NO" baseline="0" dirty="0" smtClean="0"/>
              <a:t> shows </a:t>
            </a:r>
            <a:r>
              <a:rPr lang="nb-NO" baseline="0" dirty="0" err="1" smtClean="0"/>
              <a:t>how</a:t>
            </a:r>
            <a:r>
              <a:rPr lang="nb-NO" baseline="0" dirty="0" smtClean="0"/>
              <a:t> </a:t>
            </a:r>
            <a:r>
              <a:rPr lang="nb-NO" baseline="0" dirty="0" err="1" smtClean="0"/>
              <a:t>the</a:t>
            </a:r>
            <a:r>
              <a:rPr lang="nb-NO" baseline="0" dirty="0" smtClean="0"/>
              <a:t> CAS </a:t>
            </a:r>
            <a:r>
              <a:rPr lang="nb-NO" baseline="0" dirty="0" err="1" smtClean="0"/>
              <a:t>harmonizatio</a:t>
            </a:r>
            <a:r>
              <a:rPr lang="nb-NO" baseline="0" dirty="0" smtClean="0"/>
              <a:t> team </a:t>
            </a:r>
            <a:r>
              <a:rPr lang="nb-NO" baseline="0" dirty="0" err="1" smtClean="0"/>
              <a:t>started</a:t>
            </a:r>
            <a:r>
              <a:rPr lang="nb-NO" baseline="0" dirty="0" smtClean="0"/>
              <a:t> </a:t>
            </a:r>
            <a:r>
              <a:rPr lang="nb-NO" baseline="0" dirty="0" err="1" smtClean="0"/>
              <a:t>out</a:t>
            </a:r>
            <a:r>
              <a:rPr lang="nb-NO" baseline="0" dirty="0" smtClean="0"/>
              <a:t> </a:t>
            </a:r>
            <a:r>
              <a:rPr lang="nb-NO" baseline="0" dirty="0" err="1" smtClean="0"/>
              <a:t>on</a:t>
            </a:r>
            <a:r>
              <a:rPr lang="nb-NO" baseline="0" dirty="0" smtClean="0"/>
              <a:t> </a:t>
            </a:r>
            <a:r>
              <a:rPr lang="nb-NO" baseline="0" dirty="0" err="1" smtClean="0"/>
              <a:t>the</a:t>
            </a:r>
            <a:r>
              <a:rPr lang="nb-NO" baseline="0" dirty="0" smtClean="0"/>
              <a:t> </a:t>
            </a:r>
            <a:r>
              <a:rPr lang="nb-NO" baseline="0" dirty="0" err="1" smtClean="0"/>
              <a:t>lond</a:t>
            </a:r>
            <a:r>
              <a:rPr lang="nb-NO" baseline="0" dirty="0" smtClean="0"/>
              <a:t> and </a:t>
            </a:r>
            <a:r>
              <a:rPr lang="nb-NO" baseline="0" dirty="0" err="1" smtClean="0"/>
              <a:t>wining</a:t>
            </a:r>
            <a:r>
              <a:rPr lang="nb-NO" baseline="0" dirty="0" smtClean="0"/>
              <a:t> </a:t>
            </a:r>
            <a:r>
              <a:rPr lang="nb-NO" baseline="0" dirty="0" err="1" smtClean="0"/>
              <a:t>road</a:t>
            </a:r>
            <a:r>
              <a:rPr lang="nb-NO" baseline="0" dirty="0" smtClean="0"/>
              <a:t> to </a:t>
            </a:r>
            <a:r>
              <a:rPr lang="nb-NO" baseline="0" dirty="0" err="1" smtClean="0"/>
              <a:t>level</a:t>
            </a:r>
            <a:r>
              <a:rPr lang="nb-NO" baseline="0" dirty="0" smtClean="0"/>
              <a:t> 3.</a:t>
            </a:r>
            <a:endParaRPr lang="nb-NO" dirty="0"/>
          </a:p>
        </p:txBody>
      </p:sp>
      <p:sp>
        <p:nvSpPr>
          <p:cNvPr id="4" name="Plassholder for lysbildenummer 3"/>
          <p:cNvSpPr>
            <a:spLocks noGrp="1"/>
          </p:cNvSpPr>
          <p:nvPr>
            <p:ph type="sldNum" sz="quarter" idx="10"/>
          </p:nvPr>
        </p:nvSpPr>
        <p:spPr/>
        <p:txBody>
          <a:bodyPr/>
          <a:lstStyle/>
          <a:p>
            <a:fld id="{4D499626-9AAC-41AA-AEB9-D37CFFA68A66}" type="slidenum">
              <a:rPr lang="nb-NO" smtClean="0"/>
              <a:t>1</a:t>
            </a:fld>
            <a:endParaRPr lang="nb-NO"/>
          </a:p>
        </p:txBody>
      </p:sp>
    </p:spTree>
    <p:extLst>
      <p:ext uri="{BB962C8B-B14F-4D97-AF65-F5344CB8AC3E}">
        <p14:creationId xmlns:p14="http://schemas.microsoft.com/office/powerpoint/2010/main" val="38557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Many</a:t>
            </a:r>
            <a:r>
              <a:rPr lang="nb-NO" baseline="0" dirty="0" smtClean="0"/>
              <a:t> </a:t>
            </a:r>
            <a:r>
              <a:rPr lang="nb-NO" baseline="0" dirty="0" err="1" smtClean="0"/>
              <a:t>options</a:t>
            </a:r>
            <a:r>
              <a:rPr lang="nb-NO" baseline="0" dirty="0" smtClean="0"/>
              <a:t> as </a:t>
            </a:r>
            <a:r>
              <a:rPr lang="nb-NO" baseline="0" dirty="0" err="1" smtClean="0"/>
              <a:t>how</a:t>
            </a:r>
            <a:r>
              <a:rPr lang="nb-NO" baseline="0" dirty="0" smtClean="0"/>
              <a:t> to </a:t>
            </a:r>
            <a:r>
              <a:rPr lang="nb-NO" baseline="0" dirty="0" err="1" smtClean="0"/>
              <a:t>accomodate</a:t>
            </a:r>
            <a:r>
              <a:rPr lang="nb-NO" baseline="0" dirty="0" smtClean="0"/>
              <a:t> to </a:t>
            </a:r>
            <a:r>
              <a:rPr lang="nb-NO" baseline="0" dirty="0" err="1" smtClean="0"/>
              <a:t>the</a:t>
            </a:r>
            <a:r>
              <a:rPr lang="nb-NO" baseline="0" dirty="0" smtClean="0"/>
              <a:t> </a:t>
            </a:r>
            <a:r>
              <a:rPr lang="nb-NO" baseline="0" dirty="0" err="1" smtClean="0"/>
              <a:t>mandate</a:t>
            </a:r>
            <a:r>
              <a:rPr lang="nb-NO" baseline="0" dirty="0" smtClean="0"/>
              <a:t> and </a:t>
            </a:r>
            <a:r>
              <a:rPr lang="nb-NO" baseline="0" dirty="0" err="1" smtClean="0"/>
              <a:t>comply</a:t>
            </a:r>
            <a:r>
              <a:rPr lang="nb-NO" baseline="0" dirty="0" smtClean="0"/>
              <a:t> </a:t>
            </a:r>
            <a:r>
              <a:rPr lang="nb-NO" baseline="0" dirty="0" err="1" smtClean="0"/>
              <a:t>with</a:t>
            </a:r>
            <a:r>
              <a:rPr lang="nb-NO" baseline="0" dirty="0" smtClean="0"/>
              <a:t> </a:t>
            </a:r>
            <a:r>
              <a:rPr lang="nb-NO" baseline="0" dirty="0" err="1" smtClean="0"/>
              <a:t>the</a:t>
            </a:r>
            <a:r>
              <a:rPr lang="nb-NO" baseline="0" dirty="0" smtClean="0"/>
              <a:t> standards, </a:t>
            </a:r>
            <a:r>
              <a:rPr lang="nb-NO" baseline="0" dirty="0" err="1" smtClean="0"/>
              <a:t>but</a:t>
            </a:r>
            <a:r>
              <a:rPr lang="nb-NO" baseline="0" dirty="0" smtClean="0"/>
              <a:t> it makes transparent </a:t>
            </a:r>
            <a:r>
              <a:rPr lang="nb-NO" baseline="0" dirty="0" err="1" smtClean="0"/>
              <a:t>how</a:t>
            </a:r>
            <a:r>
              <a:rPr lang="nb-NO" baseline="0" dirty="0" smtClean="0"/>
              <a:t> a SAI has </a:t>
            </a:r>
            <a:r>
              <a:rPr lang="nb-NO" baseline="0" dirty="0" err="1" smtClean="0"/>
              <a:t>chosen</a:t>
            </a:r>
            <a:r>
              <a:rPr lang="nb-NO" baseline="0" dirty="0" smtClean="0"/>
              <a:t> to </a:t>
            </a:r>
            <a:r>
              <a:rPr lang="nb-NO" baseline="0" dirty="0" err="1" smtClean="0"/>
              <a:t>comply</a:t>
            </a:r>
            <a:r>
              <a:rPr lang="nb-NO" baseline="0" dirty="0" smtClean="0"/>
              <a:t> and/or </a:t>
            </a:r>
            <a:r>
              <a:rPr lang="nb-NO" baseline="0" dirty="0" err="1" smtClean="0"/>
              <a:t>combine</a:t>
            </a:r>
            <a:r>
              <a:rPr lang="nb-NO" baseline="0" dirty="0" smtClean="0"/>
              <a:t> </a:t>
            </a:r>
            <a:r>
              <a:rPr lang="nb-NO" baseline="0" dirty="0" err="1" smtClean="0"/>
              <a:t>the</a:t>
            </a:r>
            <a:r>
              <a:rPr lang="nb-NO" baseline="0" dirty="0" smtClean="0"/>
              <a:t> </a:t>
            </a:r>
            <a:r>
              <a:rPr lang="nb-NO" baseline="0" dirty="0" err="1" smtClean="0"/>
              <a:t>ISSAIs</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4D499626-9AAC-41AA-AEB9-D37CFFA68A66}" type="slidenum">
              <a:rPr lang="nb-NO" smtClean="0"/>
              <a:t>14</a:t>
            </a:fld>
            <a:endParaRPr lang="nb-NO"/>
          </a:p>
        </p:txBody>
      </p:sp>
    </p:spTree>
    <p:extLst>
      <p:ext uri="{BB962C8B-B14F-4D97-AF65-F5344CB8AC3E}">
        <p14:creationId xmlns:p14="http://schemas.microsoft.com/office/powerpoint/2010/main" val="2084475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See </a:t>
            </a:r>
            <a:r>
              <a:rPr lang="nb-NO" dirty="0" err="1" smtClean="0"/>
              <a:t>drafting</a:t>
            </a:r>
            <a:r>
              <a:rPr lang="nb-NO" dirty="0" smtClean="0"/>
              <a:t> style guidelines: In </a:t>
            </a:r>
            <a:r>
              <a:rPr lang="nb-NO" dirty="0" err="1" smtClean="0"/>
              <a:t>gives</a:t>
            </a:r>
            <a:r>
              <a:rPr lang="nb-NO" dirty="0" smtClean="0"/>
              <a:t> </a:t>
            </a:r>
            <a:r>
              <a:rPr lang="nb-NO" dirty="0" err="1" smtClean="0"/>
              <a:t>the</a:t>
            </a:r>
            <a:r>
              <a:rPr lang="nb-NO" dirty="0" smtClean="0"/>
              <a:t> basis for </a:t>
            </a:r>
            <a:r>
              <a:rPr lang="nb-NO" dirty="0" err="1" smtClean="0"/>
              <a:t>the</a:t>
            </a:r>
            <a:r>
              <a:rPr lang="nb-NO" dirty="0" smtClean="0"/>
              <a:t> </a:t>
            </a:r>
            <a:r>
              <a:rPr lang="nb-NO" dirty="0" err="1" smtClean="0"/>
              <a:t>furthed</a:t>
            </a:r>
            <a:r>
              <a:rPr lang="nb-NO" dirty="0" smtClean="0"/>
              <a:t> </a:t>
            </a:r>
            <a:r>
              <a:rPr lang="nb-NO" dirty="0" err="1" smtClean="0"/>
              <a:t>development</a:t>
            </a:r>
            <a:r>
              <a:rPr lang="nb-NO" dirty="0" smtClean="0"/>
              <a:t> </a:t>
            </a:r>
            <a:r>
              <a:rPr lang="nb-NO" dirty="0" err="1" smtClean="0"/>
              <a:t>of</a:t>
            </a:r>
            <a:r>
              <a:rPr lang="nb-NO" dirty="0" smtClean="0"/>
              <a:t> </a:t>
            </a:r>
            <a:r>
              <a:rPr lang="nb-NO" dirty="0" err="1" smtClean="0"/>
              <a:t>the</a:t>
            </a:r>
            <a:r>
              <a:rPr lang="nb-NO" dirty="0" smtClean="0"/>
              <a:t> </a:t>
            </a:r>
            <a:r>
              <a:rPr lang="nb-NO" dirty="0" err="1" smtClean="0"/>
              <a:t>Compliance</a:t>
            </a:r>
            <a:r>
              <a:rPr lang="nb-NO" dirty="0" smtClean="0"/>
              <a:t> </a:t>
            </a:r>
            <a:r>
              <a:rPr lang="nb-NO" dirty="0" err="1" smtClean="0"/>
              <a:t>Audit</a:t>
            </a:r>
            <a:r>
              <a:rPr lang="nb-NO" smtClean="0"/>
              <a:t> Guidelines by CAS.</a:t>
            </a:r>
            <a:endParaRPr lang="nb-NO" dirty="0"/>
          </a:p>
        </p:txBody>
      </p:sp>
      <p:sp>
        <p:nvSpPr>
          <p:cNvPr id="4" name="Plassholder for lysbildenummer 3"/>
          <p:cNvSpPr>
            <a:spLocks noGrp="1"/>
          </p:cNvSpPr>
          <p:nvPr>
            <p:ph type="sldNum" sz="quarter" idx="10"/>
          </p:nvPr>
        </p:nvSpPr>
        <p:spPr/>
        <p:txBody>
          <a:bodyPr/>
          <a:lstStyle/>
          <a:p>
            <a:fld id="{4D499626-9AAC-41AA-AEB9-D37CFFA68A66}" type="slidenum">
              <a:rPr lang="nb-NO" smtClean="0"/>
              <a:t>15</a:t>
            </a:fld>
            <a:endParaRPr lang="nb-NO"/>
          </a:p>
        </p:txBody>
      </p:sp>
    </p:spTree>
    <p:extLst>
      <p:ext uri="{BB962C8B-B14F-4D97-AF65-F5344CB8AC3E}">
        <p14:creationId xmlns:p14="http://schemas.microsoft.com/office/powerpoint/2010/main" val="385934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Those</a:t>
            </a:r>
            <a:r>
              <a:rPr lang="nb-NO" dirty="0" smtClean="0"/>
              <a:t> </a:t>
            </a:r>
            <a:r>
              <a:rPr lang="nb-NO" dirty="0" err="1" smtClean="0"/>
              <a:t>committee</a:t>
            </a:r>
            <a:r>
              <a:rPr lang="nb-NO" dirty="0" smtClean="0"/>
              <a:t> </a:t>
            </a:r>
            <a:r>
              <a:rPr lang="nb-NO" dirty="0" err="1" smtClean="0"/>
              <a:t>members</a:t>
            </a:r>
            <a:r>
              <a:rPr lang="nb-NO" dirty="0" smtClean="0"/>
              <a:t> </a:t>
            </a:r>
            <a:r>
              <a:rPr lang="nb-NO" dirty="0" err="1" smtClean="0"/>
              <a:t>who</a:t>
            </a:r>
            <a:r>
              <a:rPr lang="nb-NO" dirty="0" smtClean="0"/>
              <a:t> </a:t>
            </a:r>
            <a:r>
              <a:rPr lang="nb-NO" dirty="0" err="1" smtClean="0"/>
              <a:t>participated</a:t>
            </a:r>
            <a:r>
              <a:rPr lang="nb-NO" dirty="0" smtClean="0"/>
              <a:t> at </a:t>
            </a:r>
            <a:r>
              <a:rPr lang="nb-NO" dirty="0" err="1" smtClean="0"/>
              <a:t>the</a:t>
            </a:r>
            <a:r>
              <a:rPr lang="nb-NO" dirty="0" smtClean="0"/>
              <a:t> CAS </a:t>
            </a:r>
            <a:r>
              <a:rPr lang="nb-NO" dirty="0" err="1" smtClean="0"/>
              <a:t>meeting</a:t>
            </a:r>
            <a:r>
              <a:rPr lang="nb-NO" dirty="0" smtClean="0"/>
              <a:t> in</a:t>
            </a:r>
            <a:r>
              <a:rPr lang="nb-NO" baseline="0" dirty="0" smtClean="0"/>
              <a:t> Batumi, Georgia in 2011 </a:t>
            </a:r>
            <a:r>
              <a:rPr lang="nb-NO" baseline="0" dirty="0" err="1" smtClean="0"/>
              <a:t>will</a:t>
            </a:r>
            <a:r>
              <a:rPr lang="nb-NO" baseline="0" dirty="0" smtClean="0"/>
              <a:t> </a:t>
            </a:r>
            <a:r>
              <a:rPr lang="nb-NO" baseline="0" dirty="0" err="1" smtClean="0"/>
              <a:t>remember</a:t>
            </a:r>
            <a:r>
              <a:rPr lang="nb-NO" baseline="0" dirty="0" smtClean="0"/>
              <a:t> </a:t>
            </a:r>
            <a:r>
              <a:rPr lang="nb-NO" baseline="0" dirty="0" err="1" smtClean="0"/>
              <a:t>this</a:t>
            </a:r>
            <a:r>
              <a:rPr lang="nb-NO" baseline="0" dirty="0" smtClean="0"/>
              <a:t> slide. It </a:t>
            </a:r>
            <a:r>
              <a:rPr lang="nb-NO" baseline="0" dirty="0" err="1" smtClean="0"/>
              <a:t>was</a:t>
            </a:r>
            <a:r>
              <a:rPr lang="nb-NO" baseline="0" dirty="0" smtClean="0"/>
              <a:t> </a:t>
            </a:r>
            <a:r>
              <a:rPr lang="nb-NO" baseline="0" dirty="0" err="1" smtClean="0"/>
              <a:t>developed</a:t>
            </a:r>
            <a:r>
              <a:rPr lang="nb-NO" baseline="0" dirty="0" smtClean="0"/>
              <a:t> by </a:t>
            </a:r>
            <a:r>
              <a:rPr lang="nb-NO" baseline="0" dirty="0" err="1" smtClean="0"/>
              <a:t>the</a:t>
            </a:r>
            <a:r>
              <a:rPr lang="nb-NO" baseline="0" dirty="0" smtClean="0"/>
              <a:t> CAS </a:t>
            </a:r>
            <a:r>
              <a:rPr lang="nb-NO" baseline="0" dirty="0" err="1" smtClean="0"/>
              <a:t>harmonization</a:t>
            </a:r>
            <a:r>
              <a:rPr lang="nb-NO" baseline="0" dirty="0" smtClean="0"/>
              <a:t> team </a:t>
            </a:r>
            <a:r>
              <a:rPr lang="nb-NO" baseline="0" dirty="0" err="1" smtClean="0"/>
              <a:t>through</a:t>
            </a:r>
            <a:r>
              <a:rPr lang="nb-NO" baseline="0" dirty="0" smtClean="0"/>
              <a:t> </a:t>
            </a:r>
            <a:r>
              <a:rPr lang="nb-NO" baseline="0" dirty="0" err="1" smtClean="0"/>
              <a:t>considering</a:t>
            </a:r>
            <a:r>
              <a:rPr lang="nb-NO" baseline="0" dirty="0" smtClean="0"/>
              <a:t> </a:t>
            </a:r>
            <a:r>
              <a:rPr lang="nb-NO" baseline="0" dirty="0" err="1" smtClean="0"/>
              <a:t>what</a:t>
            </a:r>
            <a:r>
              <a:rPr lang="nb-NO" baseline="0" dirty="0" smtClean="0"/>
              <a:t> in </a:t>
            </a:r>
            <a:r>
              <a:rPr lang="nb-NO" baseline="0" dirty="0" err="1" smtClean="0"/>
              <a:t>the</a:t>
            </a:r>
            <a:r>
              <a:rPr lang="nb-NO" baseline="0" dirty="0" smtClean="0"/>
              <a:t> </a:t>
            </a:r>
            <a:r>
              <a:rPr lang="nb-NO" baseline="0" dirty="0" err="1" smtClean="0"/>
              <a:t>products</a:t>
            </a:r>
            <a:r>
              <a:rPr lang="nb-NO" baseline="0" dirty="0" smtClean="0"/>
              <a:t> and </a:t>
            </a:r>
            <a:r>
              <a:rPr lang="nb-NO" baseline="0" dirty="0" err="1" smtClean="0"/>
              <a:t>discussions</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Compliance</a:t>
            </a:r>
            <a:r>
              <a:rPr lang="nb-NO" baseline="0" dirty="0" smtClean="0"/>
              <a:t> </a:t>
            </a:r>
            <a:r>
              <a:rPr lang="nb-NO" baseline="0" dirty="0" err="1" smtClean="0"/>
              <a:t>Audit</a:t>
            </a:r>
            <a:r>
              <a:rPr lang="nb-NO" baseline="0" dirty="0" smtClean="0"/>
              <a:t> </a:t>
            </a:r>
            <a:r>
              <a:rPr lang="nb-NO" baseline="0" dirty="0" err="1" smtClean="0"/>
              <a:t>subcommittee</a:t>
            </a:r>
            <a:r>
              <a:rPr lang="nb-NO" baseline="0" dirty="0" smtClean="0"/>
              <a:t> </a:t>
            </a:r>
            <a:r>
              <a:rPr lang="nb-NO" baseline="0" dirty="0" err="1" smtClean="0"/>
              <a:t>would</a:t>
            </a:r>
            <a:r>
              <a:rPr lang="nb-NO" baseline="0" dirty="0" smtClean="0"/>
              <a:t> be </a:t>
            </a:r>
            <a:r>
              <a:rPr lang="nb-NO" baseline="0" dirty="0" err="1" smtClean="0"/>
              <a:t>useful</a:t>
            </a:r>
            <a:r>
              <a:rPr lang="nb-NO" baseline="0" dirty="0" smtClean="0"/>
              <a:t> in order to </a:t>
            </a:r>
            <a:r>
              <a:rPr lang="nb-NO" baseline="0" dirty="0" err="1" smtClean="0"/>
              <a:t>define</a:t>
            </a:r>
            <a:r>
              <a:rPr lang="nb-NO" baseline="0" dirty="0" smtClean="0"/>
              <a:t> </a:t>
            </a:r>
            <a:r>
              <a:rPr lang="nb-NO" baseline="0" dirty="0" err="1" smtClean="0"/>
              <a:t>public</a:t>
            </a:r>
            <a:r>
              <a:rPr lang="nb-NO" baseline="0" dirty="0" smtClean="0"/>
              <a:t> </a:t>
            </a:r>
            <a:r>
              <a:rPr lang="nb-NO" baseline="0" dirty="0" err="1" smtClean="0"/>
              <a:t>sector</a:t>
            </a:r>
            <a:r>
              <a:rPr lang="nb-NO" baseline="0" dirty="0" smtClean="0"/>
              <a:t> </a:t>
            </a:r>
            <a:r>
              <a:rPr lang="nb-NO" baseline="0" dirty="0" err="1" smtClean="0"/>
              <a:t>auditing</a:t>
            </a:r>
            <a:r>
              <a:rPr lang="nb-NO" baseline="0" dirty="0" smtClean="0"/>
              <a:t> as a </a:t>
            </a:r>
            <a:r>
              <a:rPr lang="nb-NO" baseline="0" dirty="0" err="1" smtClean="0"/>
              <a:t>whole</a:t>
            </a:r>
            <a:r>
              <a:rPr lang="nb-NO" baseline="0" dirty="0" smtClean="0"/>
              <a:t> </a:t>
            </a:r>
            <a:r>
              <a:rPr lang="nb-NO" baseline="0" dirty="0" err="1" smtClean="0"/>
              <a:t>trough</a:t>
            </a:r>
            <a:r>
              <a:rPr lang="nb-NO" baseline="0" dirty="0" smtClean="0"/>
              <a:t> </a:t>
            </a:r>
            <a:r>
              <a:rPr lang="nb-NO" baseline="0" dirty="0" err="1" smtClean="0"/>
              <a:t>harmonization</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4D499626-9AAC-41AA-AEB9-D37CFFA68A66}" type="slidenum">
              <a:rPr lang="nb-NO" smtClean="0"/>
              <a:t>2</a:t>
            </a:fld>
            <a:endParaRPr lang="nb-NO"/>
          </a:p>
        </p:txBody>
      </p:sp>
    </p:spTree>
    <p:extLst>
      <p:ext uri="{BB962C8B-B14F-4D97-AF65-F5344CB8AC3E}">
        <p14:creationId xmlns:p14="http://schemas.microsoft.com/office/powerpoint/2010/main" val="198886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The CAS </a:t>
            </a:r>
            <a:r>
              <a:rPr lang="nb-NO" dirty="0" err="1" smtClean="0"/>
              <a:t>harmonization</a:t>
            </a:r>
            <a:r>
              <a:rPr lang="nb-NO" dirty="0" smtClean="0"/>
              <a:t> team </a:t>
            </a:r>
            <a:r>
              <a:rPr lang="nb-NO" dirty="0" err="1" smtClean="0"/>
              <a:t>also</a:t>
            </a:r>
            <a:r>
              <a:rPr lang="nb-NO" dirty="0" smtClean="0"/>
              <a:t> </a:t>
            </a:r>
            <a:r>
              <a:rPr lang="nb-NO" dirty="0" err="1" smtClean="0"/>
              <a:t>entered</a:t>
            </a:r>
            <a:r>
              <a:rPr lang="nb-NO" dirty="0" smtClean="0"/>
              <a:t> </a:t>
            </a:r>
            <a:r>
              <a:rPr lang="nb-NO" dirty="0" err="1" smtClean="0"/>
              <a:t>the</a:t>
            </a:r>
            <a:r>
              <a:rPr lang="nb-NO" dirty="0" smtClean="0"/>
              <a:t> </a:t>
            </a:r>
            <a:r>
              <a:rPr lang="nb-NO" dirty="0" err="1" smtClean="0"/>
              <a:t>project</a:t>
            </a:r>
            <a:r>
              <a:rPr lang="nb-NO" dirty="0" smtClean="0"/>
              <a:t> </a:t>
            </a:r>
            <a:r>
              <a:rPr lang="nb-NO" dirty="0" err="1" smtClean="0"/>
              <a:t>with</a:t>
            </a:r>
            <a:r>
              <a:rPr lang="nb-NO" dirty="0" smtClean="0"/>
              <a:t> a </a:t>
            </a:r>
            <a:r>
              <a:rPr lang="nb-NO" dirty="0" err="1" smtClean="0"/>
              <a:t>picture</a:t>
            </a:r>
            <a:r>
              <a:rPr lang="nb-NO" dirty="0" smtClean="0"/>
              <a:t> </a:t>
            </a:r>
            <a:r>
              <a:rPr lang="nb-NO" dirty="0" err="1" smtClean="0"/>
              <a:t>of</a:t>
            </a:r>
            <a:r>
              <a:rPr lang="nb-NO" dirty="0" smtClean="0"/>
              <a:t> </a:t>
            </a:r>
            <a:r>
              <a:rPr lang="nb-NO" dirty="0" err="1" smtClean="0"/>
              <a:t>the</a:t>
            </a:r>
            <a:r>
              <a:rPr lang="nb-NO" dirty="0" smtClean="0"/>
              <a:t> bridge; an </a:t>
            </a:r>
            <a:r>
              <a:rPr lang="nb-NO" dirty="0" err="1" smtClean="0"/>
              <a:t>idea</a:t>
            </a:r>
            <a:r>
              <a:rPr lang="nb-NO" dirty="0" smtClean="0"/>
              <a:t> </a:t>
            </a:r>
            <a:r>
              <a:rPr lang="nb-NO" dirty="0" err="1" smtClean="0"/>
              <a:t>that</a:t>
            </a:r>
            <a:r>
              <a:rPr lang="nb-NO" dirty="0" smtClean="0"/>
              <a:t> CAS bridges </a:t>
            </a:r>
            <a:r>
              <a:rPr lang="nb-NO" dirty="0" err="1" smtClean="0"/>
              <a:t>the</a:t>
            </a:r>
            <a:r>
              <a:rPr lang="nb-NO" dirty="0" smtClean="0"/>
              <a:t> gap </a:t>
            </a:r>
            <a:r>
              <a:rPr lang="nb-NO" dirty="0" err="1" smtClean="0"/>
              <a:t>between</a:t>
            </a:r>
            <a:r>
              <a:rPr lang="nb-NO" dirty="0" smtClean="0"/>
              <a:t> </a:t>
            </a:r>
            <a:r>
              <a:rPr lang="nb-NO" dirty="0" err="1" smtClean="0"/>
              <a:t>financial</a:t>
            </a:r>
            <a:r>
              <a:rPr lang="nb-NO" dirty="0" smtClean="0"/>
              <a:t> and </a:t>
            </a:r>
            <a:r>
              <a:rPr lang="nb-NO" dirty="0" err="1" smtClean="0"/>
              <a:t>performance</a:t>
            </a:r>
            <a:r>
              <a:rPr lang="nb-NO" baseline="0" dirty="0" smtClean="0"/>
              <a:t> </a:t>
            </a:r>
            <a:r>
              <a:rPr lang="nb-NO" baseline="0" dirty="0" err="1" smtClean="0"/>
              <a:t>auditing</a:t>
            </a:r>
            <a:r>
              <a:rPr lang="nb-NO" baseline="0" dirty="0" smtClean="0"/>
              <a:t> in </a:t>
            </a:r>
            <a:r>
              <a:rPr lang="nb-NO" baseline="0" dirty="0" err="1" smtClean="0"/>
              <a:t>the</a:t>
            </a:r>
            <a:r>
              <a:rPr lang="nb-NO" baseline="0" dirty="0" smtClean="0"/>
              <a:t> </a:t>
            </a:r>
            <a:r>
              <a:rPr lang="nb-NO" baseline="0" dirty="0" err="1" smtClean="0"/>
              <a:t>sense</a:t>
            </a:r>
            <a:r>
              <a:rPr lang="nb-NO" baseline="0" dirty="0" smtClean="0"/>
              <a:t> </a:t>
            </a:r>
            <a:r>
              <a:rPr lang="nb-NO" baseline="0" dirty="0" err="1" smtClean="0"/>
              <a:t>of</a:t>
            </a:r>
            <a:r>
              <a:rPr lang="nb-NO" baseline="0" dirty="0" smtClean="0"/>
              <a:t> </a:t>
            </a:r>
            <a:r>
              <a:rPr lang="nb-NO" baseline="0" dirty="0" err="1" smtClean="0"/>
              <a:t>encompassing</a:t>
            </a:r>
            <a:r>
              <a:rPr lang="nb-NO" baseline="0" dirty="0" smtClean="0"/>
              <a:t> </a:t>
            </a:r>
            <a:r>
              <a:rPr lang="nb-NO" baseline="0" dirty="0" err="1" smtClean="0"/>
              <a:t>audits</a:t>
            </a:r>
            <a:r>
              <a:rPr lang="nb-NO" baseline="0" dirty="0" smtClean="0"/>
              <a:t> </a:t>
            </a:r>
            <a:r>
              <a:rPr lang="nb-NO" baseline="0" dirty="0" err="1" smtClean="0"/>
              <a:t>that</a:t>
            </a:r>
            <a:r>
              <a:rPr lang="nb-NO" baseline="0" dirty="0" smtClean="0"/>
              <a:t> </a:t>
            </a:r>
            <a:r>
              <a:rPr lang="nb-NO" baseline="0" dirty="0" err="1" smtClean="0"/>
              <a:t>may</a:t>
            </a:r>
            <a:r>
              <a:rPr lang="nb-NO" baseline="0" dirty="0" smtClean="0"/>
              <a:t> have </a:t>
            </a:r>
            <a:r>
              <a:rPr lang="nb-NO" baseline="0" dirty="0" err="1" smtClean="0"/>
              <a:t>characteristcs</a:t>
            </a:r>
            <a:r>
              <a:rPr lang="nb-NO" baseline="0" dirty="0" smtClean="0"/>
              <a:t> </a:t>
            </a:r>
            <a:r>
              <a:rPr lang="nb-NO" baseline="0" dirty="0" err="1" smtClean="0"/>
              <a:t>alike</a:t>
            </a:r>
            <a:r>
              <a:rPr lang="nb-NO" baseline="0" dirty="0" smtClean="0"/>
              <a:t> </a:t>
            </a:r>
            <a:r>
              <a:rPr lang="nb-NO" baseline="0" dirty="0" err="1" smtClean="0"/>
              <a:t>with</a:t>
            </a:r>
            <a:r>
              <a:rPr lang="nb-NO" baseline="0" dirty="0" smtClean="0"/>
              <a:t> </a:t>
            </a:r>
            <a:r>
              <a:rPr lang="nb-NO" baseline="0" dirty="0" err="1" smtClean="0"/>
              <a:t>financial</a:t>
            </a:r>
            <a:r>
              <a:rPr lang="nb-NO" baseline="0" dirty="0" smtClean="0"/>
              <a:t> </a:t>
            </a:r>
            <a:r>
              <a:rPr lang="nb-NO" baseline="0" dirty="0" err="1" smtClean="0"/>
              <a:t>audits</a:t>
            </a:r>
            <a:r>
              <a:rPr lang="nb-NO" baseline="0" dirty="0" smtClean="0"/>
              <a:t> and </a:t>
            </a:r>
            <a:r>
              <a:rPr lang="nb-NO" baseline="0" dirty="0" err="1" smtClean="0"/>
              <a:t>audits</a:t>
            </a:r>
            <a:r>
              <a:rPr lang="nb-NO" baseline="0" dirty="0" smtClean="0"/>
              <a:t> </a:t>
            </a:r>
            <a:r>
              <a:rPr lang="nb-NO" baseline="0" dirty="0" err="1" smtClean="0"/>
              <a:t>that</a:t>
            </a:r>
            <a:r>
              <a:rPr lang="nb-NO" baseline="0" dirty="0" smtClean="0"/>
              <a:t> </a:t>
            </a:r>
            <a:r>
              <a:rPr lang="nb-NO" baseline="0" dirty="0" err="1" smtClean="0"/>
              <a:t>may</a:t>
            </a:r>
            <a:r>
              <a:rPr lang="nb-NO" baseline="0" dirty="0" smtClean="0"/>
              <a:t> have </a:t>
            </a:r>
            <a:r>
              <a:rPr lang="nb-NO" baseline="0" dirty="0" err="1" smtClean="0"/>
              <a:t>characeristics</a:t>
            </a:r>
            <a:r>
              <a:rPr lang="nb-NO" baseline="0" dirty="0" smtClean="0"/>
              <a:t> </a:t>
            </a:r>
            <a:r>
              <a:rPr lang="nb-NO" baseline="0" dirty="0" err="1" smtClean="0"/>
              <a:t>alike</a:t>
            </a:r>
            <a:r>
              <a:rPr lang="nb-NO" baseline="0" dirty="0" smtClean="0"/>
              <a:t> </a:t>
            </a:r>
            <a:r>
              <a:rPr lang="nb-NO" baseline="0" dirty="0" err="1" smtClean="0"/>
              <a:t>with</a:t>
            </a:r>
            <a:r>
              <a:rPr lang="nb-NO" baseline="0" dirty="0" smtClean="0"/>
              <a:t> </a:t>
            </a:r>
            <a:r>
              <a:rPr lang="nb-NO" baseline="0" dirty="0" err="1" smtClean="0"/>
              <a:t>performance</a:t>
            </a:r>
            <a:r>
              <a:rPr lang="nb-NO" baseline="0" dirty="0" smtClean="0"/>
              <a:t> </a:t>
            </a:r>
            <a:r>
              <a:rPr lang="nb-NO" baseline="0" dirty="0" err="1" smtClean="0"/>
              <a:t>audits</a:t>
            </a:r>
            <a:r>
              <a:rPr lang="nb-NO" baseline="0" dirty="0" smtClean="0"/>
              <a:t>. </a:t>
            </a:r>
            <a:r>
              <a:rPr lang="nb-NO" baseline="0" dirty="0" err="1" smtClean="0"/>
              <a:t>Hence</a:t>
            </a:r>
            <a:r>
              <a:rPr lang="nb-NO" baseline="0" dirty="0" smtClean="0"/>
              <a:t>, </a:t>
            </a:r>
            <a:r>
              <a:rPr lang="nb-NO" baseline="0" dirty="0" err="1" smtClean="0"/>
              <a:t>the</a:t>
            </a:r>
            <a:r>
              <a:rPr lang="nb-NO" baseline="0" dirty="0" smtClean="0"/>
              <a:t> bridge is </a:t>
            </a:r>
            <a:r>
              <a:rPr lang="nb-NO" baseline="0" dirty="0" err="1" smtClean="0"/>
              <a:t>also</a:t>
            </a:r>
            <a:r>
              <a:rPr lang="nb-NO" baseline="0" dirty="0" smtClean="0"/>
              <a:t> a </a:t>
            </a:r>
            <a:r>
              <a:rPr lang="nb-NO" baseline="0" dirty="0" err="1" smtClean="0"/>
              <a:t>picture</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role</a:t>
            </a:r>
            <a:r>
              <a:rPr lang="nb-NO" baseline="0" dirty="0" smtClean="0"/>
              <a:t> </a:t>
            </a:r>
            <a:r>
              <a:rPr lang="nb-NO" baseline="0" dirty="0" err="1" smtClean="0"/>
              <a:t>we</a:t>
            </a:r>
            <a:r>
              <a:rPr lang="nb-NO" baseline="0" dirty="0" smtClean="0"/>
              <a:t> </a:t>
            </a:r>
            <a:r>
              <a:rPr lang="nb-NO" baseline="0" dirty="0" err="1" smtClean="0"/>
              <a:t>would</a:t>
            </a:r>
            <a:r>
              <a:rPr lang="nb-NO" baseline="0" dirty="0" smtClean="0"/>
              <a:t> play in </a:t>
            </a:r>
            <a:r>
              <a:rPr lang="nb-NO" baseline="0" dirty="0" err="1" smtClean="0"/>
              <a:t>the</a:t>
            </a:r>
            <a:r>
              <a:rPr lang="nb-NO" baseline="0" dirty="0" smtClean="0"/>
              <a:t> </a:t>
            </a:r>
            <a:r>
              <a:rPr lang="nb-NO" baseline="0" dirty="0" err="1" smtClean="0"/>
              <a:t>project</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4D499626-9AAC-41AA-AEB9-D37CFFA68A66}" type="slidenum">
              <a:rPr lang="nb-NO" smtClean="0"/>
              <a:t>3</a:t>
            </a:fld>
            <a:endParaRPr lang="nb-NO"/>
          </a:p>
        </p:txBody>
      </p:sp>
    </p:spTree>
    <p:extLst>
      <p:ext uri="{BB962C8B-B14F-4D97-AF65-F5344CB8AC3E}">
        <p14:creationId xmlns:p14="http://schemas.microsoft.com/office/powerpoint/2010/main" val="325612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We</a:t>
            </a:r>
            <a:r>
              <a:rPr lang="nb-NO" dirty="0" smtClean="0"/>
              <a:t> </a:t>
            </a:r>
            <a:r>
              <a:rPr lang="nb-NO" dirty="0" err="1" smtClean="0"/>
              <a:t>did</a:t>
            </a:r>
            <a:r>
              <a:rPr lang="nb-NO" dirty="0" smtClean="0"/>
              <a:t> </a:t>
            </a:r>
            <a:r>
              <a:rPr lang="nb-NO" dirty="0" err="1" smtClean="0"/>
              <a:t>achieve</a:t>
            </a:r>
            <a:r>
              <a:rPr lang="nb-NO" dirty="0" smtClean="0"/>
              <a:t> </a:t>
            </a:r>
            <a:r>
              <a:rPr lang="nb-NO" dirty="0" err="1" smtClean="0"/>
              <a:t>the</a:t>
            </a:r>
            <a:r>
              <a:rPr lang="nb-NO" dirty="0" smtClean="0"/>
              <a:t> </a:t>
            </a:r>
            <a:r>
              <a:rPr lang="nb-NO" dirty="0" err="1" smtClean="0"/>
              <a:t>four</a:t>
            </a:r>
            <a:r>
              <a:rPr lang="nb-NO" dirty="0" smtClean="0"/>
              <a:t> </a:t>
            </a:r>
            <a:r>
              <a:rPr lang="nb-NO" dirty="0" err="1" smtClean="0"/>
              <a:t>documents</a:t>
            </a:r>
            <a:r>
              <a:rPr lang="nb-NO" dirty="0" smtClean="0"/>
              <a:t> </a:t>
            </a:r>
            <a:r>
              <a:rPr lang="nb-NO" dirty="0" err="1" smtClean="0"/>
              <a:t>now</a:t>
            </a:r>
            <a:r>
              <a:rPr lang="nb-NO" dirty="0" smtClean="0"/>
              <a:t> </a:t>
            </a:r>
            <a:r>
              <a:rPr lang="nb-NO" dirty="0" err="1" smtClean="0"/>
              <a:t>on</a:t>
            </a:r>
            <a:r>
              <a:rPr lang="nb-NO" dirty="0" smtClean="0"/>
              <a:t> </a:t>
            </a:r>
            <a:r>
              <a:rPr lang="nb-NO" dirty="0" err="1" smtClean="0"/>
              <a:t>thei</a:t>
            </a:r>
            <a:r>
              <a:rPr lang="nb-NO" dirty="0" smtClean="0"/>
              <a:t> </a:t>
            </a:r>
            <a:r>
              <a:rPr lang="nb-NO" dirty="0" err="1" smtClean="0"/>
              <a:t>way</a:t>
            </a:r>
            <a:r>
              <a:rPr lang="nb-NO" dirty="0" smtClean="0"/>
              <a:t> to INCOSAI.</a:t>
            </a:r>
            <a:endParaRPr lang="nb-NO" dirty="0"/>
          </a:p>
        </p:txBody>
      </p:sp>
      <p:sp>
        <p:nvSpPr>
          <p:cNvPr id="4" name="Plassholder for lysbildenummer 3"/>
          <p:cNvSpPr>
            <a:spLocks noGrp="1"/>
          </p:cNvSpPr>
          <p:nvPr>
            <p:ph type="sldNum" sz="quarter" idx="10"/>
          </p:nvPr>
        </p:nvSpPr>
        <p:spPr/>
        <p:txBody>
          <a:bodyPr/>
          <a:lstStyle/>
          <a:p>
            <a:fld id="{4D499626-9AAC-41AA-AEB9-D37CFFA68A66}" type="slidenum">
              <a:rPr lang="nb-NO" smtClean="0"/>
              <a:t>4</a:t>
            </a:fld>
            <a:endParaRPr lang="nb-NO"/>
          </a:p>
        </p:txBody>
      </p:sp>
    </p:spTree>
    <p:extLst>
      <p:ext uri="{BB962C8B-B14F-4D97-AF65-F5344CB8AC3E}">
        <p14:creationId xmlns:p14="http://schemas.microsoft.com/office/powerpoint/2010/main" val="116738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An </a:t>
            </a:r>
            <a:r>
              <a:rPr lang="nb-NO" dirty="0" err="1" smtClean="0"/>
              <a:t>entire</a:t>
            </a:r>
            <a:r>
              <a:rPr lang="nb-NO" dirty="0" smtClean="0"/>
              <a:t> </a:t>
            </a:r>
            <a:r>
              <a:rPr lang="nb-NO" dirty="0" err="1" smtClean="0"/>
              <a:t>set</a:t>
            </a:r>
            <a:r>
              <a:rPr lang="nb-NO" dirty="0" smtClean="0"/>
              <a:t> </a:t>
            </a:r>
            <a:r>
              <a:rPr lang="nb-NO" dirty="0" err="1" smtClean="0"/>
              <a:t>of</a:t>
            </a:r>
            <a:r>
              <a:rPr lang="nb-NO" dirty="0" smtClean="0"/>
              <a:t> </a:t>
            </a:r>
            <a:r>
              <a:rPr lang="nb-NO" dirty="0" err="1" smtClean="0"/>
              <a:t>documents</a:t>
            </a:r>
            <a:r>
              <a:rPr lang="nb-NO" dirty="0" smtClean="0"/>
              <a:t> providing</a:t>
            </a:r>
            <a:r>
              <a:rPr lang="nb-NO" baseline="0" dirty="0" smtClean="0"/>
              <a:t> a </a:t>
            </a:r>
            <a:r>
              <a:rPr lang="nb-NO" baseline="0" dirty="0" err="1" smtClean="0"/>
              <a:t>conceptual</a:t>
            </a:r>
            <a:r>
              <a:rPr lang="nb-NO" baseline="0" dirty="0" smtClean="0"/>
              <a:t> and </a:t>
            </a:r>
            <a:r>
              <a:rPr lang="nb-NO" baseline="0" dirty="0" err="1" smtClean="0"/>
              <a:t>professional</a:t>
            </a:r>
            <a:r>
              <a:rPr lang="nb-NO" baseline="0" dirty="0" smtClean="0"/>
              <a:t> basis for </a:t>
            </a:r>
            <a:r>
              <a:rPr lang="nb-NO" baseline="0" dirty="0" err="1" smtClean="0"/>
              <a:t>public</a:t>
            </a:r>
            <a:r>
              <a:rPr lang="nb-NO" baseline="0" dirty="0" smtClean="0"/>
              <a:t> </a:t>
            </a:r>
            <a:r>
              <a:rPr lang="nb-NO" baseline="0" dirty="0" err="1" smtClean="0"/>
              <a:t>sector</a:t>
            </a:r>
            <a:r>
              <a:rPr lang="nb-NO" baseline="0" dirty="0" smtClean="0"/>
              <a:t> </a:t>
            </a:r>
            <a:r>
              <a:rPr lang="nb-NO" baseline="0" dirty="0" err="1" smtClean="0"/>
              <a:t>auditing</a:t>
            </a:r>
            <a:r>
              <a:rPr lang="nb-NO" baseline="0" dirty="0" smtClean="0"/>
              <a:t> in </a:t>
            </a:r>
            <a:r>
              <a:rPr lang="nb-NO" baseline="0" dirty="0" err="1" smtClean="0"/>
              <a:t>its</a:t>
            </a:r>
            <a:r>
              <a:rPr lang="nb-NO" baseline="0" dirty="0" smtClean="0"/>
              <a:t> </a:t>
            </a:r>
            <a:r>
              <a:rPr lang="nb-NO" baseline="0" dirty="0" err="1" smtClean="0"/>
              <a:t>own</a:t>
            </a:r>
            <a:r>
              <a:rPr lang="nb-NO" baseline="0" dirty="0" smtClean="0"/>
              <a:t> right, </a:t>
            </a:r>
            <a:r>
              <a:rPr lang="nb-NO" baseline="0" dirty="0" err="1" smtClean="0"/>
              <a:t>based</a:t>
            </a:r>
            <a:r>
              <a:rPr lang="nb-NO" baseline="0" dirty="0" smtClean="0"/>
              <a:t> </a:t>
            </a:r>
            <a:r>
              <a:rPr lang="nb-NO" baseline="0" dirty="0" err="1" smtClean="0"/>
              <a:t>on</a:t>
            </a:r>
            <a:r>
              <a:rPr lang="nb-NO" baseline="0" dirty="0" smtClean="0"/>
              <a:t> </a:t>
            </a:r>
            <a:r>
              <a:rPr lang="nb-NO" baseline="0" dirty="0" err="1" smtClean="0"/>
              <a:t>the</a:t>
            </a:r>
            <a:r>
              <a:rPr lang="nb-NO" baseline="0" dirty="0" smtClean="0"/>
              <a:t> </a:t>
            </a:r>
            <a:r>
              <a:rPr lang="nb-NO" baseline="0" dirty="0" err="1" smtClean="0"/>
              <a:t>public</a:t>
            </a:r>
            <a:r>
              <a:rPr lang="nb-NO" baseline="0" dirty="0" smtClean="0"/>
              <a:t> </a:t>
            </a:r>
            <a:r>
              <a:rPr lang="nb-NO" baseline="0" dirty="0" err="1" smtClean="0"/>
              <a:t>sector</a:t>
            </a:r>
            <a:r>
              <a:rPr lang="nb-NO" baseline="0" dirty="0" smtClean="0"/>
              <a:t> </a:t>
            </a:r>
            <a:r>
              <a:rPr lang="nb-NO" baseline="0" dirty="0" err="1" smtClean="0"/>
              <a:t>context</a:t>
            </a:r>
            <a:r>
              <a:rPr lang="nb-NO" baseline="0" dirty="0" smtClean="0"/>
              <a:t> and </a:t>
            </a:r>
            <a:r>
              <a:rPr lang="nb-NO" baseline="0" dirty="0" err="1" smtClean="0"/>
              <a:t>constitutional</a:t>
            </a:r>
            <a:r>
              <a:rPr lang="nb-NO" baseline="0" dirty="0" smtClean="0"/>
              <a:t> arrangement </a:t>
            </a:r>
            <a:r>
              <a:rPr lang="nb-NO" baseline="0" dirty="0" err="1" smtClean="0"/>
              <a:t>of</a:t>
            </a:r>
            <a:r>
              <a:rPr lang="nb-NO" baseline="0" dirty="0" smtClean="0"/>
              <a:t> SAIs. </a:t>
            </a:r>
            <a:r>
              <a:rPr lang="nb-NO" baseline="0" dirty="0" err="1" smtClean="0"/>
              <a:t>Through</a:t>
            </a:r>
            <a:r>
              <a:rPr lang="nb-NO" baseline="0" dirty="0" smtClean="0"/>
              <a:t> </a:t>
            </a:r>
            <a:r>
              <a:rPr lang="nb-NO" baseline="0" dirty="0" err="1" smtClean="0"/>
              <a:t>concepts</a:t>
            </a:r>
            <a:r>
              <a:rPr lang="nb-NO" baseline="0" dirty="0" smtClean="0"/>
              <a:t> and </a:t>
            </a:r>
            <a:r>
              <a:rPr lang="nb-NO" baseline="0" dirty="0" err="1" smtClean="0"/>
              <a:t>principles</a:t>
            </a:r>
            <a:r>
              <a:rPr lang="nb-NO" baseline="0" dirty="0" smtClean="0"/>
              <a:t> </a:t>
            </a:r>
            <a:r>
              <a:rPr lang="nb-NO" baseline="0" dirty="0" err="1" smtClean="0"/>
              <a:t>explaining</a:t>
            </a:r>
            <a:r>
              <a:rPr lang="nb-NO" baseline="0" dirty="0" smtClean="0"/>
              <a:t> </a:t>
            </a:r>
            <a:r>
              <a:rPr lang="nb-NO" baseline="0" dirty="0" err="1" smtClean="0"/>
              <a:t>the</a:t>
            </a:r>
            <a:r>
              <a:rPr lang="nb-NO" baseline="0" dirty="0" smtClean="0"/>
              <a:t> </a:t>
            </a:r>
            <a:r>
              <a:rPr lang="nb-NO" baseline="0" dirty="0" err="1" smtClean="0"/>
              <a:t>connection</a:t>
            </a:r>
            <a:r>
              <a:rPr lang="nb-NO" baseline="0" dirty="0" smtClean="0"/>
              <a:t> </a:t>
            </a:r>
            <a:r>
              <a:rPr lang="nb-NO" baseline="0" dirty="0" err="1" smtClean="0"/>
              <a:t>between</a:t>
            </a:r>
            <a:r>
              <a:rPr lang="nb-NO" baseline="0" dirty="0" smtClean="0"/>
              <a:t> </a:t>
            </a:r>
            <a:r>
              <a:rPr lang="nb-NO" baseline="0" dirty="0" err="1" smtClean="0"/>
              <a:t>the</a:t>
            </a:r>
            <a:r>
              <a:rPr lang="nb-NO" baseline="0" dirty="0" smtClean="0"/>
              <a:t> </a:t>
            </a:r>
            <a:r>
              <a:rPr lang="nb-NO" baseline="0" dirty="0" err="1" smtClean="0"/>
              <a:t>role</a:t>
            </a:r>
            <a:r>
              <a:rPr lang="nb-NO" baseline="0" dirty="0" smtClean="0"/>
              <a:t> </a:t>
            </a:r>
            <a:r>
              <a:rPr lang="nb-NO" baseline="0" dirty="0" err="1" smtClean="0"/>
              <a:t>of</a:t>
            </a:r>
            <a:r>
              <a:rPr lang="nb-NO" baseline="0" dirty="0" smtClean="0"/>
              <a:t> SAIs </a:t>
            </a:r>
            <a:r>
              <a:rPr lang="nb-NO" baseline="0" dirty="0" err="1" smtClean="0"/>
              <a:t>within</a:t>
            </a:r>
            <a:r>
              <a:rPr lang="nb-NO" baseline="0" dirty="0" smtClean="0"/>
              <a:t> a </a:t>
            </a:r>
            <a:r>
              <a:rPr lang="nb-NO" baseline="0" dirty="0" err="1" smtClean="0"/>
              <a:t>public</a:t>
            </a:r>
            <a:r>
              <a:rPr lang="nb-NO" baseline="0" dirty="0" smtClean="0"/>
              <a:t> </a:t>
            </a:r>
            <a:r>
              <a:rPr lang="nb-NO" baseline="0" dirty="0" err="1" smtClean="0"/>
              <a:t>sector</a:t>
            </a:r>
            <a:r>
              <a:rPr lang="nb-NO" baseline="0" dirty="0" smtClean="0"/>
              <a:t> </a:t>
            </a:r>
            <a:r>
              <a:rPr lang="nb-NO" baseline="0" dirty="0" err="1" smtClean="0"/>
              <a:t>constitutional</a:t>
            </a:r>
            <a:r>
              <a:rPr lang="nb-NO" baseline="0" dirty="0" smtClean="0"/>
              <a:t> arrangement and </a:t>
            </a:r>
            <a:r>
              <a:rPr lang="nb-NO" baseline="0" dirty="0" err="1" smtClean="0"/>
              <a:t>how</a:t>
            </a:r>
            <a:r>
              <a:rPr lang="nb-NO" baseline="0" dirty="0" smtClean="0"/>
              <a:t> </a:t>
            </a:r>
            <a:r>
              <a:rPr lang="nb-NO" baseline="0" dirty="0" err="1" smtClean="0"/>
              <a:t>their</a:t>
            </a:r>
            <a:r>
              <a:rPr lang="nb-NO" baseline="0" dirty="0" smtClean="0"/>
              <a:t> </a:t>
            </a:r>
            <a:r>
              <a:rPr lang="nb-NO" baseline="0" dirty="0" err="1" smtClean="0"/>
              <a:t>audits</a:t>
            </a:r>
            <a:r>
              <a:rPr lang="nb-NO" baseline="0" dirty="0" smtClean="0"/>
              <a:t> </a:t>
            </a:r>
            <a:r>
              <a:rPr lang="nb-NO" baseline="0" dirty="0" err="1" smtClean="0"/>
              <a:t>are</a:t>
            </a:r>
            <a:r>
              <a:rPr lang="nb-NO" baseline="0" dirty="0" smtClean="0"/>
              <a:t> </a:t>
            </a:r>
            <a:r>
              <a:rPr lang="nb-NO" baseline="0" dirty="0" err="1" smtClean="0"/>
              <a:t>being</a:t>
            </a:r>
            <a:r>
              <a:rPr lang="nb-NO" baseline="0" dirty="0" smtClean="0"/>
              <a:t> </a:t>
            </a:r>
            <a:r>
              <a:rPr lang="nb-NO" baseline="0" dirty="0" err="1" smtClean="0"/>
              <a:t>performed</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4D499626-9AAC-41AA-AEB9-D37CFFA68A66}" type="slidenum">
              <a:rPr lang="nb-NO" smtClean="0"/>
              <a:t>5</a:t>
            </a:fld>
            <a:endParaRPr lang="nb-NO"/>
          </a:p>
        </p:txBody>
      </p:sp>
    </p:spTree>
    <p:extLst>
      <p:ext uri="{BB962C8B-B14F-4D97-AF65-F5344CB8AC3E}">
        <p14:creationId xmlns:p14="http://schemas.microsoft.com/office/powerpoint/2010/main" val="2621794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The elements </a:t>
            </a:r>
            <a:r>
              <a:rPr lang="nb-NO" dirty="0" err="1" smtClean="0"/>
              <a:t>provide</a:t>
            </a:r>
            <a:r>
              <a:rPr lang="nb-NO" dirty="0" smtClean="0"/>
              <a:t> </a:t>
            </a:r>
            <a:r>
              <a:rPr lang="nb-NO" dirty="0" err="1" smtClean="0"/>
              <a:t>the</a:t>
            </a:r>
            <a:r>
              <a:rPr lang="nb-NO" dirty="0" smtClean="0"/>
              <a:t> bridge </a:t>
            </a:r>
            <a:r>
              <a:rPr lang="nb-NO" dirty="0" err="1" smtClean="0"/>
              <a:t>between</a:t>
            </a:r>
            <a:r>
              <a:rPr lang="nb-NO" dirty="0" smtClean="0"/>
              <a:t> </a:t>
            </a:r>
            <a:r>
              <a:rPr lang="nb-NO" dirty="0" err="1" smtClean="0"/>
              <a:t>the</a:t>
            </a:r>
            <a:r>
              <a:rPr lang="nb-NO" dirty="0" smtClean="0"/>
              <a:t> purpose and </a:t>
            </a:r>
            <a:r>
              <a:rPr lang="nb-NO" dirty="0" err="1" smtClean="0"/>
              <a:t>context</a:t>
            </a:r>
            <a:r>
              <a:rPr lang="nb-NO" baseline="0" dirty="0" smtClean="0"/>
              <a:t> </a:t>
            </a:r>
            <a:r>
              <a:rPr lang="nb-NO" baseline="0" dirty="0" err="1" smtClean="0"/>
              <a:t>of</a:t>
            </a:r>
            <a:r>
              <a:rPr lang="nb-NO" baseline="0" dirty="0" smtClean="0"/>
              <a:t> </a:t>
            </a:r>
            <a:r>
              <a:rPr lang="nb-NO" baseline="0" dirty="0" err="1" smtClean="0"/>
              <a:t>public</a:t>
            </a:r>
            <a:r>
              <a:rPr lang="nb-NO" baseline="0" dirty="0" smtClean="0"/>
              <a:t> </a:t>
            </a:r>
            <a:r>
              <a:rPr lang="nb-NO" baseline="0" dirty="0" err="1" smtClean="0"/>
              <a:t>sector</a:t>
            </a:r>
            <a:r>
              <a:rPr lang="nb-NO" baseline="0" dirty="0" smtClean="0"/>
              <a:t> </a:t>
            </a:r>
            <a:r>
              <a:rPr lang="nb-NO" baseline="0" dirty="0" err="1" smtClean="0"/>
              <a:t>auditing</a:t>
            </a:r>
            <a:r>
              <a:rPr lang="nb-NO" baseline="0" dirty="0" smtClean="0"/>
              <a:t> and </a:t>
            </a:r>
            <a:r>
              <a:rPr lang="nb-NO" baseline="0" dirty="0" err="1" smtClean="0"/>
              <a:t>the</a:t>
            </a:r>
            <a:r>
              <a:rPr lang="nb-NO" baseline="0" dirty="0" smtClean="0"/>
              <a:t> more </a:t>
            </a:r>
            <a:r>
              <a:rPr lang="nb-NO" baseline="0" dirty="0" err="1" smtClean="0"/>
              <a:t>technical</a:t>
            </a:r>
            <a:r>
              <a:rPr lang="nb-NO" baseline="0" dirty="0" smtClean="0"/>
              <a:t> </a:t>
            </a:r>
            <a:r>
              <a:rPr lang="nb-NO" baseline="0" dirty="0" err="1" smtClean="0"/>
              <a:t>principles</a:t>
            </a:r>
            <a:r>
              <a:rPr lang="nb-NO" baseline="0" dirty="0" smtClean="0"/>
              <a:t> and </a:t>
            </a:r>
            <a:r>
              <a:rPr lang="nb-NO" baseline="0" dirty="0" err="1" smtClean="0"/>
              <a:t>cocepts</a:t>
            </a:r>
            <a:r>
              <a:rPr lang="nb-NO" baseline="0" dirty="0" smtClean="0"/>
              <a:t> to be </a:t>
            </a:r>
            <a:r>
              <a:rPr lang="nb-NO" baseline="0" dirty="0" err="1" smtClean="0"/>
              <a:t>applied</a:t>
            </a:r>
            <a:r>
              <a:rPr lang="nb-NO" baseline="0" dirty="0" smtClean="0"/>
              <a:t> in </a:t>
            </a:r>
            <a:r>
              <a:rPr lang="nb-NO" baseline="0" dirty="0" err="1" smtClean="0"/>
              <a:t>the</a:t>
            </a:r>
            <a:r>
              <a:rPr lang="nb-NO" baseline="0" dirty="0" smtClean="0"/>
              <a:t> </a:t>
            </a:r>
            <a:r>
              <a:rPr lang="nb-NO" baseline="0" dirty="0" err="1" smtClean="0"/>
              <a:t>audit</a:t>
            </a:r>
            <a:r>
              <a:rPr lang="nb-NO" baseline="0" dirty="0" smtClean="0"/>
              <a:t> </a:t>
            </a:r>
            <a:r>
              <a:rPr lang="nb-NO" baseline="0" dirty="0" err="1" smtClean="0"/>
              <a:t>process</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F19EC69B-D1D6-44F8-B67B-F75886BC0120}" type="slidenum">
              <a:rPr lang="nb-NO" smtClean="0"/>
              <a:t>8</a:t>
            </a:fld>
            <a:endParaRPr lang="nb-NO"/>
          </a:p>
        </p:txBody>
      </p:sp>
    </p:spTree>
    <p:extLst>
      <p:ext uri="{BB962C8B-B14F-4D97-AF65-F5344CB8AC3E}">
        <p14:creationId xmlns:p14="http://schemas.microsoft.com/office/powerpoint/2010/main" val="199517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Audits</a:t>
            </a:r>
            <a:r>
              <a:rPr lang="nb-NO" baseline="0" dirty="0" smtClean="0"/>
              <a:t> in </a:t>
            </a:r>
            <a:r>
              <a:rPr lang="nb-NO" baseline="0" dirty="0" err="1" smtClean="0"/>
              <a:t>the</a:t>
            </a:r>
            <a:r>
              <a:rPr lang="nb-NO" baseline="0" dirty="0" smtClean="0"/>
              <a:t> </a:t>
            </a:r>
            <a:r>
              <a:rPr lang="nb-NO" baseline="0" dirty="0" err="1" smtClean="0"/>
              <a:t>public</a:t>
            </a:r>
            <a:r>
              <a:rPr lang="nb-NO" baseline="0" dirty="0" smtClean="0"/>
              <a:t> </a:t>
            </a:r>
            <a:r>
              <a:rPr lang="nb-NO" baseline="0" dirty="0" err="1" smtClean="0"/>
              <a:t>sector</a:t>
            </a:r>
            <a:r>
              <a:rPr lang="nb-NO" baseline="0" dirty="0" smtClean="0"/>
              <a:t> </a:t>
            </a:r>
            <a:r>
              <a:rPr lang="nb-NO" baseline="0" dirty="0" err="1" smtClean="0"/>
              <a:t>can</a:t>
            </a:r>
            <a:r>
              <a:rPr lang="nb-NO" baseline="0" dirty="0" smtClean="0"/>
              <a:t> be </a:t>
            </a:r>
            <a:r>
              <a:rPr lang="nb-NO" baseline="0" dirty="0" err="1" smtClean="0"/>
              <a:t>performed</a:t>
            </a:r>
            <a:r>
              <a:rPr lang="nb-NO" baseline="0" dirty="0" smtClean="0"/>
              <a:t> </a:t>
            </a:r>
            <a:r>
              <a:rPr lang="nb-NO" baseline="0" dirty="0" err="1" smtClean="0"/>
              <a:t>throgh</a:t>
            </a:r>
            <a:r>
              <a:rPr lang="nb-NO" baseline="0" dirty="0" smtClean="0"/>
              <a:t> </a:t>
            </a:r>
            <a:r>
              <a:rPr lang="nb-NO" baseline="0" dirty="0" err="1" smtClean="0"/>
              <a:t>two</a:t>
            </a:r>
            <a:r>
              <a:rPr lang="nb-NO" baseline="0" dirty="0" smtClean="0"/>
              <a:t> </a:t>
            </a:r>
            <a:r>
              <a:rPr lang="nb-NO" baseline="0" dirty="0" err="1" smtClean="0"/>
              <a:t>fundamentally</a:t>
            </a:r>
            <a:r>
              <a:rPr lang="nb-NO" baseline="0" dirty="0" smtClean="0"/>
              <a:t> different </a:t>
            </a:r>
            <a:r>
              <a:rPr lang="nb-NO" baseline="0" dirty="0" err="1" smtClean="0"/>
              <a:t>approaches</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4D499626-9AAC-41AA-AEB9-D37CFFA68A66}" type="slidenum">
              <a:rPr lang="nb-NO" smtClean="0"/>
              <a:t>9</a:t>
            </a:fld>
            <a:endParaRPr lang="nb-NO"/>
          </a:p>
        </p:txBody>
      </p:sp>
    </p:spTree>
    <p:extLst>
      <p:ext uri="{BB962C8B-B14F-4D97-AF65-F5344CB8AC3E}">
        <p14:creationId xmlns:p14="http://schemas.microsoft.com/office/powerpoint/2010/main" val="292438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Financial audit focuses on determining whether an entity’s financial information is presented in accordance with the applicable financial reporting and regulatory framework. This is accomplished by obtaining sufficient and appropriate audit evidence to enable the auditor to express an opinion as to whether the financial information is free from material misstatement due to fraud or error.</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Performance audit focuses on whether interventions,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and institutions are performing in accordance with the principles of economy, efficiency and effectiveness and whether there is room for improvement. Performance is examined against suitable criteria, and the causes of deviations from those criteria or other problems are </a:t>
            </a:r>
            <a:r>
              <a:rPr lang="en-US" sz="1200" b="0" i="0" u="none" strike="noStrike" kern="1200" baseline="0" dirty="0" err="1" smtClean="0">
                <a:solidFill>
                  <a:schemeClr val="tx1"/>
                </a:solidFill>
                <a:latin typeface="+mn-lt"/>
                <a:ea typeface="+mn-ea"/>
                <a:cs typeface="+mn-cs"/>
              </a:rPr>
              <a:t>analysed</a:t>
            </a:r>
            <a:r>
              <a:rPr lang="en-US" sz="1200" b="0" i="0" u="none" strike="noStrike" kern="1200" baseline="0" dirty="0" smtClean="0">
                <a:solidFill>
                  <a:schemeClr val="tx1"/>
                </a:solidFill>
                <a:latin typeface="+mn-lt"/>
                <a:ea typeface="+mn-ea"/>
                <a:cs typeface="+mn-cs"/>
              </a:rPr>
              <a:t>. The aim is to answer key audit questions and to provide recommendations for improvement.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Compliance audit focuses on whether a particular subject matter is in compliance with authorities identified as criteria. Compliance auditing is performed by assessing whether activities, financial transactions and information are, in all material respects, in compliance with the authorities which govern the audited entity. These authorities may include rules, laws and regulations, budgetary resolutions, policy, established codes, agreed terms or the general principles governing sound public-sector financial management and the conduct of public officials. </a:t>
            </a:r>
            <a:endParaRPr lang="nb-NO" dirty="0"/>
          </a:p>
        </p:txBody>
      </p:sp>
      <p:sp>
        <p:nvSpPr>
          <p:cNvPr id="4" name="Plassholder for lysbildenummer 3"/>
          <p:cNvSpPr>
            <a:spLocks noGrp="1"/>
          </p:cNvSpPr>
          <p:nvPr>
            <p:ph type="sldNum" sz="quarter" idx="10"/>
          </p:nvPr>
        </p:nvSpPr>
        <p:spPr/>
        <p:txBody>
          <a:bodyPr/>
          <a:lstStyle/>
          <a:p>
            <a:fld id="{4D499626-9AAC-41AA-AEB9-D37CFFA68A66}" type="slidenum">
              <a:rPr lang="nb-NO" smtClean="0"/>
              <a:t>11</a:t>
            </a:fld>
            <a:endParaRPr lang="nb-NO"/>
          </a:p>
        </p:txBody>
      </p:sp>
    </p:spTree>
    <p:extLst>
      <p:ext uri="{BB962C8B-B14F-4D97-AF65-F5344CB8AC3E}">
        <p14:creationId xmlns:p14="http://schemas.microsoft.com/office/powerpoint/2010/main" val="126914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One </a:t>
            </a:r>
            <a:r>
              <a:rPr lang="nb-NO" dirty="0" err="1" smtClean="0"/>
              <a:t>aim</a:t>
            </a:r>
            <a:r>
              <a:rPr lang="nb-NO" dirty="0" smtClean="0"/>
              <a:t> </a:t>
            </a:r>
            <a:r>
              <a:rPr lang="nb-NO" dirty="0" err="1" smtClean="0"/>
              <a:t>of</a:t>
            </a:r>
            <a:r>
              <a:rPr lang="nb-NO" dirty="0" smtClean="0"/>
              <a:t> </a:t>
            </a:r>
            <a:r>
              <a:rPr lang="nb-NO" dirty="0" err="1" smtClean="0"/>
              <a:t>the</a:t>
            </a:r>
            <a:r>
              <a:rPr lang="nb-NO" dirty="0" smtClean="0"/>
              <a:t> </a:t>
            </a:r>
            <a:r>
              <a:rPr lang="nb-NO" dirty="0" err="1" smtClean="0"/>
              <a:t>harmonization</a:t>
            </a:r>
            <a:r>
              <a:rPr lang="nb-NO" baseline="0" dirty="0" smtClean="0"/>
              <a:t> </a:t>
            </a:r>
            <a:r>
              <a:rPr lang="nb-NO" baseline="0" dirty="0" err="1" smtClean="0"/>
              <a:t>project</a:t>
            </a:r>
            <a:r>
              <a:rPr lang="nb-NO" baseline="0" dirty="0" smtClean="0"/>
              <a:t> has </a:t>
            </a:r>
            <a:r>
              <a:rPr lang="nb-NO" baseline="0" dirty="0" err="1" smtClean="0"/>
              <a:t>also</a:t>
            </a:r>
            <a:r>
              <a:rPr lang="nb-NO" baseline="0" dirty="0" smtClean="0"/>
              <a:t> </a:t>
            </a:r>
            <a:r>
              <a:rPr lang="nb-NO" baseline="0" dirty="0" err="1" smtClean="0"/>
              <a:t>been</a:t>
            </a:r>
            <a:r>
              <a:rPr lang="nb-NO" baseline="0" dirty="0" smtClean="0"/>
              <a:t> to </a:t>
            </a:r>
            <a:r>
              <a:rPr lang="nb-NO" baseline="0" dirty="0" err="1" smtClean="0"/>
              <a:t>clearify</a:t>
            </a:r>
            <a:r>
              <a:rPr lang="nb-NO" baseline="0" dirty="0" smtClean="0"/>
              <a:t> </a:t>
            </a:r>
            <a:r>
              <a:rPr lang="nb-NO" baseline="0" dirty="0" err="1" smtClean="0"/>
              <a:t>the</a:t>
            </a:r>
            <a:r>
              <a:rPr lang="nb-NO" baseline="0" dirty="0" smtClean="0"/>
              <a:t> </a:t>
            </a:r>
            <a:r>
              <a:rPr lang="nb-NO" baseline="0" dirty="0" err="1" smtClean="0"/>
              <a:t>relationship</a:t>
            </a:r>
            <a:r>
              <a:rPr lang="nb-NO" baseline="0" dirty="0" smtClean="0"/>
              <a:t> </a:t>
            </a:r>
            <a:r>
              <a:rPr lang="nb-NO" baseline="0" dirty="0" err="1" smtClean="0"/>
              <a:t>between</a:t>
            </a:r>
            <a:r>
              <a:rPr lang="nb-NO" baseline="0" dirty="0" smtClean="0"/>
              <a:t> </a:t>
            </a:r>
            <a:r>
              <a:rPr lang="nb-NO" baseline="0" dirty="0" err="1" smtClean="0"/>
              <a:t>level</a:t>
            </a:r>
            <a:r>
              <a:rPr lang="nb-NO" baseline="0" dirty="0" smtClean="0"/>
              <a:t> 3 and </a:t>
            </a:r>
            <a:r>
              <a:rPr lang="nb-NO" baseline="0" dirty="0" err="1" smtClean="0"/>
              <a:t>level</a:t>
            </a:r>
            <a:r>
              <a:rPr lang="nb-NO" baseline="0" dirty="0" smtClean="0"/>
              <a:t> 4 in </a:t>
            </a:r>
            <a:r>
              <a:rPr lang="nb-NO" baseline="0" dirty="0" err="1" smtClean="0"/>
              <a:t>the</a:t>
            </a:r>
            <a:r>
              <a:rPr lang="nb-NO" baseline="0" dirty="0" smtClean="0"/>
              <a:t> ISSAI </a:t>
            </a:r>
            <a:r>
              <a:rPr lang="nb-NO" baseline="0" dirty="0" err="1" smtClean="0"/>
              <a:t>framework</a:t>
            </a:r>
            <a:r>
              <a:rPr lang="nb-NO" baseline="0" dirty="0" smtClean="0"/>
              <a:t> and </a:t>
            </a:r>
            <a:r>
              <a:rPr lang="nb-NO" baseline="0" dirty="0" err="1" smtClean="0"/>
              <a:t>what</a:t>
            </a:r>
            <a:r>
              <a:rPr lang="nb-NO" baseline="0" dirty="0" smtClean="0"/>
              <a:t> it </a:t>
            </a:r>
            <a:r>
              <a:rPr lang="nb-NO" baseline="0" dirty="0" err="1" smtClean="0"/>
              <a:t>means</a:t>
            </a:r>
            <a:r>
              <a:rPr lang="nb-NO" baseline="0" dirty="0" smtClean="0"/>
              <a:t> for a SAI to </a:t>
            </a:r>
            <a:r>
              <a:rPr lang="nb-NO" baseline="0" dirty="0" err="1" smtClean="0"/>
              <a:t>comply</a:t>
            </a:r>
            <a:r>
              <a:rPr lang="nb-NO" baseline="0" dirty="0" smtClean="0"/>
              <a:t> </a:t>
            </a:r>
            <a:r>
              <a:rPr lang="nb-NO" baseline="0" dirty="0" err="1" smtClean="0"/>
              <a:t>with</a:t>
            </a:r>
            <a:r>
              <a:rPr lang="nb-NO" baseline="0" dirty="0" smtClean="0"/>
              <a:t> </a:t>
            </a:r>
            <a:r>
              <a:rPr lang="nb-NO" baseline="0" dirty="0" err="1" smtClean="0"/>
              <a:t>them</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4D499626-9AAC-41AA-AEB9-D37CFFA68A66}" type="slidenum">
              <a:rPr lang="nb-NO" smtClean="0"/>
              <a:t>13</a:t>
            </a:fld>
            <a:endParaRPr lang="nb-NO"/>
          </a:p>
        </p:txBody>
      </p:sp>
    </p:spTree>
    <p:extLst>
      <p:ext uri="{BB962C8B-B14F-4D97-AF65-F5344CB8AC3E}">
        <p14:creationId xmlns:p14="http://schemas.microsoft.com/office/powerpoint/2010/main" val="2302966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6A581D28-2ACF-47C2-AEE8-C9F74164F37C}" type="datetimeFigureOut">
              <a:rPr lang="nb-NO"/>
              <a:pPr>
                <a:defRPr/>
              </a:pPr>
              <a:t>16.09.2013</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466F13DC-CD44-4FD8-BF08-3C6DBFE7E8F7}" type="slidenum">
              <a:rPr lang="nb-NO"/>
              <a:pPr>
                <a:defRPr/>
              </a:pPr>
              <a:t>‹#›</a:t>
            </a:fld>
            <a:endParaRPr lang="nb-NO"/>
          </a:p>
        </p:txBody>
      </p:sp>
    </p:spTree>
    <p:extLst>
      <p:ext uri="{BB962C8B-B14F-4D97-AF65-F5344CB8AC3E}">
        <p14:creationId xmlns:p14="http://schemas.microsoft.com/office/powerpoint/2010/main" val="329744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10236221-24B9-4E5C-B6D3-3122FA5BE0E4}" type="datetimeFigureOut">
              <a:rPr lang="nb-NO"/>
              <a:pPr>
                <a:defRPr/>
              </a:pPr>
              <a:t>16.09.2013</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B0249209-2B0A-43F8-B0C5-21C9AAFF1451}" type="slidenum">
              <a:rPr lang="nb-NO"/>
              <a:pPr>
                <a:defRPr/>
              </a:pPr>
              <a:t>‹#›</a:t>
            </a:fld>
            <a:endParaRPr lang="nb-NO"/>
          </a:p>
        </p:txBody>
      </p:sp>
    </p:spTree>
    <p:extLst>
      <p:ext uri="{BB962C8B-B14F-4D97-AF65-F5344CB8AC3E}">
        <p14:creationId xmlns:p14="http://schemas.microsoft.com/office/powerpoint/2010/main" val="325115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00CA93E5-220B-46B9-A255-57BCD94A39B3}" type="datetimeFigureOut">
              <a:rPr lang="nb-NO"/>
              <a:pPr>
                <a:defRPr/>
              </a:pPr>
              <a:t>16.09.2013</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6C632EBE-02AF-4DA6-A242-434D548CE5B3}" type="slidenum">
              <a:rPr lang="nb-NO"/>
              <a:pPr>
                <a:defRPr/>
              </a:pPr>
              <a:t>‹#›</a:t>
            </a:fld>
            <a:endParaRPr lang="nb-NO"/>
          </a:p>
        </p:txBody>
      </p:sp>
    </p:spTree>
    <p:extLst>
      <p:ext uri="{BB962C8B-B14F-4D97-AF65-F5344CB8AC3E}">
        <p14:creationId xmlns:p14="http://schemas.microsoft.com/office/powerpoint/2010/main" val="395249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E63FF0F4-500F-4489-A682-2361F71390CB}" type="datetimeFigureOut">
              <a:rPr lang="nb-NO"/>
              <a:pPr>
                <a:defRPr/>
              </a:pPr>
              <a:t>16.09.2013</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68D246B8-7FFD-4991-A331-79D846343737}" type="slidenum">
              <a:rPr lang="nb-NO"/>
              <a:pPr>
                <a:defRPr/>
              </a:pPr>
              <a:t>‹#›</a:t>
            </a:fld>
            <a:endParaRPr lang="nb-NO"/>
          </a:p>
        </p:txBody>
      </p:sp>
    </p:spTree>
    <p:extLst>
      <p:ext uri="{BB962C8B-B14F-4D97-AF65-F5344CB8AC3E}">
        <p14:creationId xmlns:p14="http://schemas.microsoft.com/office/powerpoint/2010/main" val="297359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3BDDFBCC-FC55-4603-B6A5-5A3104387473}" type="datetimeFigureOut">
              <a:rPr lang="nb-NO"/>
              <a:pPr>
                <a:defRPr/>
              </a:pPr>
              <a:t>16.09.2013</a:t>
            </a:fld>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p:txBody>
          <a:bodyPr/>
          <a:lstStyle>
            <a:lvl1pPr>
              <a:defRPr/>
            </a:lvl1pPr>
          </a:lstStyle>
          <a:p>
            <a:pPr>
              <a:defRPr/>
            </a:pPr>
            <a:fld id="{BB2FB0D4-0DED-4660-94D3-B97331147D79}" type="slidenum">
              <a:rPr lang="nb-NO"/>
              <a:pPr>
                <a:defRPr/>
              </a:pPr>
              <a:t>‹#›</a:t>
            </a:fld>
            <a:endParaRPr lang="nb-NO"/>
          </a:p>
        </p:txBody>
      </p:sp>
    </p:spTree>
    <p:extLst>
      <p:ext uri="{BB962C8B-B14F-4D97-AF65-F5344CB8AC3E}">
        <p14:creationId xmlns:p14="http://schemas.microsoft.com/office/powerpoint/2010/main" val="273432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17ADDAA1-94E9-4F10-875A-27B522AEB3F1}" type="datetimeFigureOut">
              <a:rPr lang="nb-NO"/>
              <a:pPr>
                <a:defRPr/>
              </a:pPr>
              <a:t>16.09.2013</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37198429-3624-4405-9175-DC99264E905D}" type="slidenum">
              <a:rPr lang="nb-NO"/>
              <a:pPr>
                <a:defRPr/>
              </a:pPr>
              <a:t>‹#›</a:t>
            </a:fld>
            <a:endParaRPr lang="nb-NO"/>
          </a:p>
        </p:txBody>
      </p:sp>
    </p:spTree>
    <p:extLst>
      <p:ext uri="{BB962C8B-B14F-4D97-AF65-F5344CB8AC3E}">
        <p14:creationId xmlns:p14="http://schemas.microsoft.com/office/powerpoint/2010/main" val="86153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C6327337-C795-4423-A3BC-26C3D62215B6}" type="datetimeFigureOut">
              <a:rPr lang="nb-NO"/>
              <a:pPr>
                <a:defRPr/>
              </a:pPr>
              <a:t>16.09.2013</a:t>
            </a:fld>
            <a:endParaRPr lang="nb-NO"/>
          </a:p>
        </p:txBody>
      </p:sp>
      <p:sp>
        <p:nvSpPr>
          <p:cNvPr id="8" name="Plassholder for bunntekst 4"/>
          <p:cNvSpPr>
            <a:spLocks noGrp="1"/>
          </p:cNvSpPr>
          <p:nvPr>
            <p:ph type="ftr" sz="quarter" idx="11"/>
          </p:nvPr>
        </p:nvSpPr>
        <p:spPr/>
        <p:txBody>
          <a:bodyPr/>
          <a:lstStyle>
            <a:lvl1pPr>
              <a:defRPr/>
            </a:lvl1pPr>
          </a:lstStyle>
          <a:p>
            <a:pPr>
              <a:defRPr/>
            </a:pPr>
            <a:endParaRPr lang="nb-NO"/>
          </a:p>
        </p:txBody>
      </p:sp>
      <p:sp>
        <p:nvSpPr>
          <p:cNvPr id="9" name="Plassholder for lysbildenummer 5"/>
          <p:cNvSpPr>
            <a:spLocks noGrp="1"/>
          </p:cNvSpPr>
          <p:nvPr>
            <p:ph type="sldNum" sz="quarter" idx="12"/>
          </p:nvPr>
        </p:nvSpPr>
        <p:spPr/>
        <p:txBody>
          <a:bodyPr/>
          <a:lstStyle>
            <a:lvl1pPr>
              <a:defRPr/>
            </a:lvl1pPr>
          </a:lstStyle>
          <a:p>
            <a:pPr>
              <a:defRPr/>
            </a:pPr>
            <a:fld id="{D7923D3E-F112-4495-A024-BE46D387516F}" type="slidenum">
              <a:rPr lang="nb-NO"/>
              <a:pPr>
                <a:defRPr/>
              </a:pPr>
              <a:t>‹#›</a:t>
            </a:fld>
            <a:endParaRPr lang="nb-NO"/>
          </a:p>
        </p:txBody>
      </p:sp>
    </p:spTree>
    <p:extLst>
      <p:ext uri="{BB962C8B-B14F-4D97-AF65-F5344CB8AC3E}">
        <p14:creationId xmlns:p14="http://schemas.microsoft.com/office/powerpoint/2010/main" val="144578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C2C2AB8E-53D4-4180-8DE1-8FBE7380CAAC}" type="datetimeFigureOut">
              <a:rPr lang="nb-NO"/>
              <a:pPr>
                <a:defRPr/>
              </a:pPr>
              <a:t>16.09.2013</a:t>
            </a:fld>
            <a:endParaRPr lang="nb-NO"/>
          </a:p>
        </p:txBody>
      </p:sp>
      <p:sp>
        <p:nvSpPr>
          <p:cNvPr id="4" name="Plassholder for bunntekst 4"/>
          <p:cNvSpPr>
            <a:spLocks noGrp="1"/>
          </p:cNvSpPr>
          <p:nvPr>
            <p:ph type="ftr" sz="quarter" idx="11"/>
          </p:nvPr>
        </p:nvSpPr>
        <p:spPr/>
        <p:txBody>
          <a:bodyPr/>
          <a:lstStyle>
            <a:lvl1pPr>
              <a:defRPr/>
            </a:lvl1pPr>
          </a:lstStyle>
          <a:p>
            <a:pPr>
              <a:defRPr/>
            </a:pPr>
            <a:endParaRPr lang="nb-NO"/>
          </a:p>
        </p:txBody>
      </p:sp>
      <p:sp>
        <p:nvSpPr>
          <p:cNvPr id="5" name="Plassholder for lysbildenummer 5"/>
          <p:cNvSpPr>
            <a:spLocks noGrp="1"/>
          </p:cNvSpPr>
          <p:nvPr>
            <p:ph type="sldNum" sz="quarter" idx="12"/>
          </p:nvPr>
        </p:nvSpPr>
        <p:spPr/>
        <p:txBody>
          <a:bodyPr/>
          <a:lstStyle>
            <a:lvl1pPr>
              <a:defRPr/>
            </a:lvl1pPr>
          </a:lstStyle>
          <a:p>
            <a:pPr>
              <a:defRPr/>
            </a:pPr>
            <a:fld id="{23E748F1-5CA3-40BD-8EF8-B425C49D8CAD}" type="slidenum">
              <a:rPr lang="nb-NO"/>
              <a:pPr>
                <a:defRPr/>
              </a:pPr>
              <a:t>‹#›</a:t>
            </a:fld>
            <a:endParaRPr lang="nb-NO"/>
          </a:p>
        </p:txBody>
      </p:sp>
    </p:spTree>
    <p:extLst>
      <p:ext uri="{BB962C8B-B14F-4D97-AF65-F5344CB8AC3E}">
        <p14:creationId xmlns:p14="http://schemas.microsoft.com/office/powerpoint/2010/main" val="250855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5085703E-8789-46CF-A0C3-6AD29115E689}" type="datetimeFigureOut">
              <a:rPr lang="nb-NO"/>
              <a:pPr>
                <a:defRPr/>
              </a:pPr>
              <a:t>16.09.2013</a:t>
            </a:fld>
            <a:endParaRPr lang="nb-NO"/>
          </a:p>
        </p:txBody>
      </p:sp>
      <p:sp>
        <p:nvSpPr>
          <p:cNvPr id="3" name="Plassholder for bunntekst 4"/>
          <p:cNvSpPr>
            <a:spLocks noGrp="1"/>
          </p:cNvSpPr>
          <p:nvPr>
            <p:ph type="ftr" sz="quarter" idx="11"/>
          </p:nvPr>
        </p:nvSpPr>
        <p:spPr/>
        <p:txBody>
          <a:bodyPr/>
          <a:lstStyle>
            <a:lvl1pPr>
              <a:defRPr/>
            </a:lvl1pPr>
          </a:lstStyle>
          <a:p>
            <a:pPr>
              <a:defRPr/>
            </a:pPr>
            <a:endParaRPr lang="nb-NO"/>
          </a:p>
        </p:txBody>
      </p:sp>
      <p:sp>
        <p:nvSpPr>
          <p:cNvPr id="4" name="Plassholder for lysbildenummer 5"/>
          <p:cNvSpPr>
            <a:spLocks noGrp="1"/>
          </p:cNvSpPr>
          <p:nvPr>
            <p:ph type="sldNum" sz="quarter" idx="12"/>
          </p:nvPr>
        </p:nvSpPr>
        <p:spPr/>
        <p:txBody>
          <a:bodyPr/>
          <a:lstStyle>
            <a:lvl1pPr>
              <a:defRPr/>
            </a:lvl1pPr>
          </a:lstStyle>
          <a:p>
            <a:pPr>
              <a:defRPr/>
            </a:pPr>
            <a:fld id="{DCE53267-3755-49FC-8843-46E02F896989}" type="slidenum">
              <a:rPr lang="nb-NO"/>
              <a:pPr>
                <a:defRPr/>
              </a:pPr>
              <a:t>‹#›</a:t>
            </a:fld>
            <a:endParaRPr lang="nb-NO"/>
          </a:p>
        </p:txBody>
      </p:sp>
    </p:spTree>
    <p:extLst>
      <p:ext uri="{BB962C8B-B14F-4D97-AF65-F5344CB8AC3E}">
        <p14:creationId xmlns:p14="http://schemas.microsoft.com/office/powerpoint/2010/main" val="301309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525235B4-9098-4417-A87C-7974374C9CA1}" type="datetimeFigureOut">
              <a:rPr lang="nb-NO"/>
              <a:pPr>
                <a:defRPr/>
              </a:pPr>
              <a:t>16.09.2013</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7D8BCA0B-30DF-4F04-B799-AE497FF06C2D}" type="slidenum">
              <a:rPr lang="nb-NO"/>
              <a:pPr>
                <a:defRPr/>
              </a:pPr>
              <a:t>‹#›</a:t>
            </a:fld>
            <a:endParaRPr lang="nb-NO"/>
          </a:p>
        </p:txBody>
      </p:sp>
    </p:spTree>
    <p:extLst>
      <p:ext uri="{BB962C8B-B14F-4D97-AF65-F5344CB8AC3E}">
        <p14:creationId xmlns:p14="http://schemas.microsoft.com/office/powerpoint/2010/main" val="313403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AD9608AC-35E5-4484-A94E-8F71A710F4AE}" type="datetimeFigureOut">
              <a:rPr lang="nb-NO"/>
              <a:pPr>
                <a:defRPr/>
              </a:pPr>
              <a:t>16.09.2013</a:t>
            </a:fld>
            <a:endParaRPr lang="nb-NO"/>
          </a:p>
        </p:txBody>
      </p:sp>
      <p:sp>
        <p:nvSpPr>
          <p:cNvPr id="6" name="Plassholder for bunntekst 4"/>
          <p:cNvSpPr>
            <a:spLocks noGrp="1"/>
          </p:cNvSpPr>
          <p:nvPr>
            <p:ph type="ftr" sz="quarter" idx="11"/>
          </p:nvPr>
        </p:nvSpPr>
        <p:spPr/>
        <p:txBody>
          <a:bodyPr/>
          <a:lstStyle>
            <a:lvl1pPr>
              <a:defRPr/>
            </a:lvl1pPr>
          </a:lstStyle>
          <a:p>
            <a:pPr>
              <a:defRPr/>
            </a:pPr>
            <a:endParaRPr lang="nb-NO"/>
          </a:p>
        </p:txBody>
      </p:sp>
      <p:sp>
        <p:nvSpPr>
          <p:cNvPr id="7" name="Plassholder for lysbildenummer 5"/>
          <p:cNvSpPr>
            <a:spLocks noGrp="1"/>
          </p:cNvSpPr>
          <p:nvPr>
            <p:ph type="sldNum" sz="quarter" idx="12"/>
          </p:nvPr>
        </p:nvSpPr>
        <p:spPr/>
        <p:txBody>
          <a:bodyPr/>
          <a:lstStyle>
            <a:lvl1pPr>
              <a:defRPr/>
            </a:lvl1pPr>
          </a:lstStyle>
          <a:p>
            <a:pPr>
              <a:defRPr/>
            </a:pPr>
            <a:fld id="{F3C7EE9F-21CE-4D86-B515-A94CE379C2D8}" type="slidenum">
              <a:rPr lang="nb-NO"/>
              <a:pPr>
                <a:defRPr/>
              </a:pPr>
              <a:t>‹#›</a:t>
            </a:fld>
            <a:endParaRPr lang="nb-NO"/>
          </a:p>
        </p:txBody>
      </p:sp>
    </p:spTree>
    <p:extLst>
      <p:ext uri="{BB962C8B-B14F-4D97-AF65-F5344CB8AC3E}">
        <p14:creationId xmlns:p14="http://schemas.microsoft.com/office/powerpoint/2010/main" val="3851271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BC7E38E-E496-4416-84ED-CB5601059F5E}" type="datetimeFigureOut">
              <a:rPr lang="nb-NO"/>
              <a:pPr>
                <a:defRPr/>
              </a:pPr>
              <a:t>16.09.2013</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E5FFA55-A16F-4099-87E0-C8D1CC20B402}"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upload.wikimedia.org/wikipedia/commons/0/00/Roman_bridge_at_Cangas_1_com.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title"/>
          </p:nvPr>
        </p:nvSpPr>
        <p:spPr>
          <a:xfrm>
            <a:off x="0" y="115888"/>
            <a:ext cx="9144000" cy="1301750"/>
          </a:xfrm>
          <a:ln w="28575">
            <a:solidFill>
              <a:srgbClr val="0070C0"/>
            </a:solidFill>
            <a:miter lim="800000"/>
            <a:headEnd/>
            <a:tailEnd/>
          </a:ln>
        </p:spPr>
        <p:txBody>
          <a:bodyPr/>
          <a:lstStyle/>
          <a:p>
            <a:r>
              <a:rPr lang="nb-NO" b="1" dirty="0" err="1" smtClean="0"/>
              <a:t>Harmonization</a:t>
            </a:r>
            <a:r>
              <a:rPr lang="nb-NO" b="1" dirty="0" smtClean="0"/>
              <a:t> </a:t>
            </a:r>
            <a:r>
              <a:rPr lang="nb-NO" b="1" dirty="0" err="1" smtClean="0"/>
              <a:t>project</a:t>
            </a:r>
            <a:endParaRPr lang="nb-NO" b="1" dirty="0" smtClean="0"/>
          </a:p>
        </p:txBody>
      </p:sp>
      <p:sp>
        <p:nvSpPr>
          <p:cNvPr id="2051" name="Plassholder for innhold 4"/>
          <p:cNvSpPr>
            <a:spLocks noGrp="1"/>
          </p:cNvSpPr>
          <p:nvPr>
            <p:ph idx="1"/>
          </p:nvPr>
        </p:nvSpPr>
        <p:spPr/>
        <p:txBody>
          <a:bodyPr/>
          <a:lstStyle/>
          <a:p>
            <a:endParaRPr lang="nb-NO" dirty="0" smtClean="0"/>
          </a:p>
          <a:p>
            <a:endParaRPr lang="nb-NO" dirty="0"/>
          </a:p>
          <a:p>
            <a:endParaRPr lang="nb-NO" dirty="0" smtClean="0"/>
          </a:p>
          <a:p>
            <a:endParaRPr lang="nb-NO" dirty="0"/>
          </a:p>
          <a:p>
            <a:endParaRPr lang="nb-NO" dirty="0" smtClean="0"/>
          </a:p>
          <a:p>
            <a:endParaRPr lang="nb-NO" dirty="0"/>
          </a:p>
          <a:p>
            <a:pPr marL="0" indent="0" algn="ctr">
              <a:buNone/>
            </a:pPr>
            <a:r>
              <a:rPr lang="nb-NO" sz="2000" dirty="0" smtClean="0"/>
              <a:t>The </a:t>
            </a:r>
            <a:r>
              <a:rPr lang="nb-NO" sz="2000" dirty="0" err="1" smtClean="0"/>
              <a:t>long</a:t>
            </a:r>
            <a:r>
              <a:rPr lang="nb-NO" sz="2000" dirty="0" smtClean="0"/>
              <a:t> and </a:t>
            </a:r>
            <a:r>
              <a:rPr lang="nb-NO" sz="2000" dirty="0" err="1" smtClean="0"/>
              <a:t>winding</a:t>
            </a:r>
            <a:r>
              <a:rPr lang="nb-NO" sz="2000" dirty="0" smtClean="0"/>
              <a:t> </a:t>
            </a:r>
            <a:r>
              <a:rPr lang="nb-NO" sz="2000" dirty="0" err="1" smtClean="0"/>
              <a:t>road</a:t>
            </a:r>
            <a:r>
              <a:rPr lang="nb-NO" sz="2000" dirty="0" smtClean="0"/>
              <a:t> to </a:t>
            </a:r>
            <a:r>
              <a:rPr lang="nb-NO" sz="2000" dirty="0" err="1" smtClean="0"/>
              <a:t>level</a:t>
            </a:r>
            <a:r>
              <a:rPr lang="nb-NO" sz="2000" dirty="0" smtClean="0"/>
              <a:t> 3…</a:t>
            </a:r>
          </a:p>
        </p:txBody>
      </p:sp>
      <p:sp>
        <p:nvSpPr>
          <p:cNvPr id="7" name="Rektangel 6"/>
          <p:cNvSpPr/>
          <p:nvPr/>
        </p:nvSpPr>
        <p:spPr>
          <a:xfrm>
            <a:off x="0" y="5949950"/>
            <a:ext cx="914400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Rektangel 1"/>
          <p:cNvSpPr/>
          <p:nvPr/>
        </p:nvSpPr>
        <p:spPr>
          <a:xfrm>
            <a:off x="251520" y="5816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2" name="Bild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698331"/>
            <a:ext cx="9366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628800"/>
            <a:ext cx="8136903" cy="324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Plassholder for innhold 4"/>
          <p:cNvSpPr>
            <a:spLocks noGrp="1"/>
          </p:cNvSpPr>
          <p:nvPr>
            <p:ph idx="1"/>
          </p:nvPr>
        </p:nvSpPr>
        <p:spPr/>
        <p:txBody>
          <a:bodyPr/>
          <a:lstStyle/>
          <a:p>
            <a:pPr marL="0" indent="0">
              <a:buNone/>
            </a:pPr>
            <a:r>
              <a:rPr lang="nb-NO" dirty="0" smtClean="0"/>
              <a:t>	</a:t>
            </a:r>
            <a:r>
              <a:rPr lang="nb-NO" sz="2400" i="1" dirty="0" smtClean="0"/>
              <a:t>The </a:t>
            </a:r>
            <a:r>
              <a:rPr lang="nb-NO" sz="2400" i="1" dirty="0" err="1" smtClean="0"/>
              <a:t>users</a:t>
            </a:r>
            <a:r>
              <a:rPr lang="nb-NO" sz="2400" i="1" dirty="0" smtClean="0"/>
              <a:t> </a:t>
            </a:r>
            <a:r>
              <a:rPr lang="nb-NO" sz="2400" i="1" dirty="0" err="1" smtClean="0"/>
              <a:t>wish</a:t>
            </a:r>
            <a:r>
              <a:rPr lang="nb-NO" sz="2400" i="1" dirty="0" smtClean="0"/>
              <a:t>  to be </a:t>
            </a:r>
            <a:r>
              <a:rPr lang="nb-NO" sz="2400" i="1" dirty="0" err="1" smtClean="0"/>
              <a:t>confident</a:t>
            </a:r>
            <a:r>
              <a:rPr lang="nb-NO" sz="2400" i="1" dirty="0" smtClean="0"/>
              <a:t> </a:t>
            </a:r>
            <a:r>
              <a:rPr lang="nb-NO" sz="2400" i="1" dirty="0" err="1" smtClean="0"/>
              <a:t>about</a:t>
            </a:r>
            <a:r>
              <a:rPr lang="nb-NO" sz="2400" i="1" dirty="0" smtClean="0"/>
              <a:t> </a:t>
            </a:r>
            <a:r>
              <a:rPr lang="nb-NO" sz="2400" i="1" dirty="0" err="1" smtClean="0"/>
              <a:t>the</a:t>
            </a:r>
            <a:r>
              <a:rPr lang="nb-NO" sz="2400" i="1" dirty="0" smtClean="0"/>
              <a:t> </a:t>
            </a:r>
            <a:r>
              <a:rPr lang="nb-NO" sz="2400" i="1" dirty="0" err="1" smtClean="0"/>
              <a:t>reliability</a:t>
            </a:r>
            <a:r>
              <a:rPr lang="nb-NO" sz="2400" i="1" dirty="0" smtClean="0"/>
              <a:t> and 	</a:t>
            </a:r>
            <a:r>
              <a:rPr lang="nb-NO" sz="2400" i="1" dirty="0" err="1" smtClean="0"/>
              <a:t>relevance</a:t>
            </a:r>
            <a:r>
              <a:rPr lang="nb-NO" sz="2400" i="1" dirty="0" smtClean="0"/>
              <a:t> </a:t>
            </a:r>
            <a:r>
              <a:rPr lang="nb-NO" sz="2400" i="1" dirty="0" err="1" smtClean="0"/>
              <a:t>of</a:t>
            </a:r>
            <a:r>
              <a:rPr lang="nb-NO" sz="2400" i="1" dirty="0" smtClean="0"/>
              <a:t> </a:t>
            </a:r>
            <a:r>
              <a:rPr lang="nb-NO" sz="2400" i="1" dirty="0" err="1" smtClean="0"/>
              <a:t>information</a:t>
            </a:r>
            <a:r>
              <a:rPr lang="nb-NO" sz="2400" i="1" dirty="0" smtClean="0"/>
              <a:t> used as basis for </a:t>
            </a:r>
            <a:r>
              <a:rPr lang="nb-NO" sz="2400" i="1" dirty="0" err="1" smtClean="0"/>
              <a:t>their</a:t>
            </a:r>
            <a:r>
              <a:rPr lang="nb-NO" sz="2400" i="1" dirty="0" smtClean="0"/>
              <a:t> </a:t>
            </a:r>
            <a:r>
              <a:rPr lang="nb-NO" sz="2400" i="1" dirty="0" err="1" smtClean="0"/>
              <a:t>decisions</a:t>
            </a:r>
            <a:r>
              <a:rPr lang="nb-NO" sz="2400" i="1" dirty="0" smtClean="0"/>
              <a:t>.</a:t>
            </a:r>
          </a:p>
          <a:p>
            <a:pPr marL="0" indent="0">
              <a:buNone/>
            </a:pPr>
            <a:endParaRPr lang="nb-NO" sz="2400" i="1" dirty="0"/>
          </a:p>
          <a:p>
            <a:pPr marL="0" indent="0">
              <a:buNone/>
            </a:pPr>
            <a:r>
              <a:rPr lang="nb-NO" sz="2400" dirty="0" err="1" smtClean="0"/>
              <a:t>Can</a:t>
            </a:r>
            <a:r>
              <a:rPr lang="nb-NO" sz="2400" dirty="0" smtClean="0"/>
              <a:t> be </a:t>
            </a:r>
            <a:r>
              <a:rPr lang="nb-NO" sz="2400" dirty="0" err="1" smtClean="0"/>
              <a:t>achieved</a:t>
            </a:r>
            <a:r>
              <a:rPr lang="nb-NO" sz="2400" dirty="0" smtClean="0"/>
              <a:t> in:</a:t>
            </a:r>
          </a:p>
          <a:p>
            <a:pPr marL="0" indent="0">
              <a:buNone/>
            </a:pPr>
            <a:r>
              <a:rPr lang="nb-NO" sz="2400" dirty="0" smtClean="0"/>
              <a:t>1. Different forms: 	</a:t>
            </a:r>
            <a:r>
              <a:rPr lang="nb-NO" sz="2400" dirty="0" err="1" smtClean="0"/>
              <a:t>through</a:t>
            </a:r>
            <a:r>
              <a:rPr lang="nb-NO" sz="2400" dirty="0" smtClean="0"/>
              <a:t> opinions and </a:t>
            </a:r>
            <a:r>
              <a:rPr lang="nb-NO" sz="2400" dirty="0" err="1" smtClean="0"/>
              <a:t>conclusions</a:t>
            </a:r>
            <a:r>
              <a:rPr lang="nb-NO" sz="2400" dirty="0" smtClean="0"/>
              <a:t> </a:t>
            </a:r>
            <a:r>
              <a:rPr lang="nb-NO" sz="2400" dirty="0" err="1" smtClean="0"/>
              <a:t>which</a:t>
            </a:r>
            <a:r>
              <a:rPr lang="nb-NO" sz="2400" dirty="0" smtClean="0"/>
              <a:t> 			</a:t>
            </a:r>
            <a:r>
              <a:rPr lang="nb-NO" sz="2400" dirty="0" err="1" smtClean="0"/>
              <a:t>explicitly</a:t>
            </a:r>
            <a:r>
              <a:rPr lang="nb-NO" sz="2400" dirty="0" smtClean="0"/>
              <a:t> </a:t>
            </a:r>
            <a:r>
              <a:rPr lang="nb-NO" sz="2400" dirty="0" err="1" smtClean="0"/>
              <a:t>convey</a:t>
            </a:r>
            <a:r>
              <a:rPr lang="nb-NO" sz="2400" dirty="0" smtClean="0"/>
              <a:t> </a:t>
            </a:r>
            <a:r>
              <a:rPr lang="nb-NO" sz="2400" dirty="0" err="1" smtClean="0"/>
              <a:t>the</a:t>
            </a:r>
            <a:r>
              <a:rPr lang="nb-NO" sz="2400" dirty="0" smtClean="0"/>
              <a:t> </a:t>
            </a:r>
            <a:r>
              <a:rPr lang="nb-NO" sz="2400" dirty="0" err="1" smtClean="0"/>
              <a:t>level</a:t>
            </a:r>
            <a:r>
              <a:rPr lang="nb-NO" sz="2400" dirty="0" smtClean="0"/>
              <a:t> </a:t>
            </a:r>
            <a:r>
              <a:rPr lang="nb-NO" sz="2400" dirty="0" err="1" smtClean="0"/>
              <a:t>of</a:t>
            </a:r>
            <a:r>
              <a:rPr lang="nb-NO" sz="2400" dirty="0" smtClean="0"/>
              <a:t> </a:t>
            </a:r>
            <a:r>
              <a:rPr lang="nb-NO" sz="2400" dirty="0" err="1" smtClean="0"/>
              <a:t>assurance</a:t>
            </a:r>
            <a:r>
              <a:rPr lang="nb-NO" sz="2400" dirty="0" smtClean="0"/>
              <a:t> or 			in </a:t>
            </a:r>
            <a:r>
              <a:rPr lang="nb-NO" sz="2400" dirty="0" err="1" smtClean="0"/>
              <a:t>other</a:t>
            </a:r>
            <a:r>
              <a:rPr lang="nb-NO" sz="2400" dirty="0" smtClean="0"/>
              <a:t> forms</a:t>
            </a:r>
          </a:p>
          <a:p>
            <a:pPr marL="0" indent="0">
              <a:buNone/>
            </a:pPr>
            <a:endParaRPr lang="nb-NO" sz="2400" dirty="0" smtClean="0"/>
          </a:p>
          <a:p>
            <a:pPr marL="0" indent="0">
              <a:buNone/>
            </a:pPr>
            <a:r>
              <a:rPr lang="nb-NO" sz="2400" dirty="0" smtClean="0"/>
              <a:t>2. Different </a:t>
            </a:r>
            <a:r>
              <a:rPr lang="nb-NO" sz="2400" dirty="0" err="1" smtClean="0"/>
              <a:t>levels</a:t>
            </a:r>
            <a:r>
              <a:rPr lang="nb-NO" sz="2400" dirty="0" smtClean="0"/>
              <a:t>:	</a:t>
            </a:r>
            <a:r>
              <a:rPr lang="nb-NO" sz="2400" dirty="0" err="1" smtClean="0"/>
              <a:t>reasonable</a:t>
            </a:r>
            <a:r>
              <a:rPr lang="nb-NO" sz="2400" dirty="0" smtClean="0"/>
              <a:t> and </a:t>
            </a:r>
            <a:r>
              <a:rPr lang="nb-NO" sz="2400" dirty="0" err="1" smtClean="0"/>
              <a:t>limited</a:t>
            </a:r>
            <a:r>
              <a:rPr lang="nb-NO" sz="2400" dirty="0" smtClean="0"/>
              <a:t> </a:t>
            </a:r>
            <a:r>
              <a:rPr lang="nb-NO" sz="2400" dirty="0" err="1" smtClean="0"/>
              <a:t>assurance</a:t>
            </a:r>
            <a:endParaRPr lang="nb-NO" sz="2400" dirty="0" smtClean="0"/>
          </a:p>
        </p:txBody>
      </p:sp>
      <p:sp>
        <p:nvSpPr>
          <p:cNvPr id="2050" name="Tittel 1"/>
          <p:cNvSpPr>
            <a:spLocks noGrp="1"/>
          </p:cNvSpPr>
          <p:nvPr>
            <p:ph type="title"/>
          </p:nvPr>
        </p:nvSpPr>
        <p:spPr>
          <a:xfrm>
            <a:off x="0" y="115888"/>
            <a:ext cx="9144000" cy="1301750"/>
          </a:xfrm>
          <a:ln w="28575">
            <a:solidFill>
              <a:srgbClr val="0070C0"/>
            </a:solidFill>
            <a:miter lim="800000"/>
            <a:headEnd/>
            <a:tailEnd/>
          </a:ln>
        </p:spPr>
        <p:txBody>
          <a:bodyPr/>
          <a:lstStyle/>
          <a:p>
            <a:r>
              <a:rPr lang="nb-NO" dirty="0" smtClean="0"/>
              <a:t>ISSAI 100/400: </a:t>
            </a:r>
            <a:r>
              <a:rPr lang="nb-NO" dirty="0" err="1" smtClean="0"/>
              <a:t>Assurance</a:t>
            </a:r>
            <a:endParaRPr lang="nb-NO" dirty="0" smtClean="0"/>
          </a:p>
        </p:txBody>
      </p:sp>
      <p:sp>
        <p:nvSpPr>
          <p:cNvPr id="7" name="Rektangel 6"/>
          <p:cNvSpPr/>
          <p:nvPr/>
        </p:nvSpPr>
        <p:spPr>
          <a:xfrm>
            <a:off x="0" y="5949950"/>
            <a:ext cx="914400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Rektangel 1"/>
          <p:cNvSpPr/>
          <p:nvPr/>
        </p:nvSpPr>
        <p:spPr>
          <a:xfrm>
            <a:off x="251520" y="5816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2" name="Bild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698331"/>
            <a:ext cx="9366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69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sz="3200" b="1" dirty="0" err="1" smtClean="0"/>
              <a:t>Audit</a:t>
            </a:r>
            <a:r>
              <a:rPr lang="nb-NO" sz="3200" b="1" dirty="0" smtClean="0"/>
              <a:t> types </a:t>
            </a:r>
            <a:r>
              <a:rPr lang="nb-NO" sz="3200" b="1" dirty="0" err="1" smtClean="0"/>
              <a:t>differ</a:t>
            </a:r>
            <a:r>
              <a:rPr lang="nb-NO" sz="3200" b="1" dirty="0" smtClean="0"/>
              <a:t> in: </a:t>
            </a:r>
            <a:r>
              <a:rPr lang="nb-NO" sz="3200" dirty="0" smtClean="0"/>
              <a:t/>
            </a:r>
            <a:br>
              <a:rPr lang="nb-NO" sz="3200" dirty="0" smtClean="0"/>
            </a:br>
            <a:r>
              <a:rPr lang="nb-NO" sz="3200" dirty="0" err="1" smtClean="0"/>
              <a:t>objectives</a:t>
            </a:r>
            <a:r>
              <a:rPr lang="nb-NO" sz="3200" dirty="0" smtClean="0"/>
              <a:t>, types </a:t>
            </a:r>
            <a:r>
              <a:rPr lang="nb-NO" sz="3200" dirty="0" err="1" smtClean="0"/>
              <a:t>of</a:t>
            </a:r>
            <a:r>
              <a:rPr lang="nb-NO" sz="3200" dirty="0" smtClean="0"/>
              <a:t> </a:t>
            </a:r>
            <a:r>
              <a:rPr lang="nb-NO" sz="3200" dirty="0" err="1" smtClean="0"/>
              <a:t>engagements</a:t>
            </a:r>
            <a:r>
              <a:rPr lang="nb-NO" sz="3200" dirty="0" smtClean="0"/>
              <a:t> and </a:t>
            </a:r>
            <a:r>
              <a:rPr lang="nb-NO" sz="3200" dirty="0" err="1" smtClean="0"/>
              <a:t>ways</a:t>
            </a:r>
            <a:r>
              <a:rPr lang="nb-NO" sz="3200" dirty="0" smtClean="0"/>
              <a:t> </a:t>
            </a:r>
            <a:r>
              <a:rPr lang="nb-NO" sz="3200" dirty="0" err="1" smtClean="0"/>
              <a:t>of</a:t>
            </a:r>
            <a:r>
              <a:rPr lang="nb-NO" sz="3200" dirty="0" smtClean="0"/>
              <a:t> providing </a:t>
            </a:r>
            <a:r>
              <a:rPr lang="nb-NO" sz="3200" dirty="0" err="1" smtClean="0"/>
              <a:t>assurance</a:t>
            </a:r>
            <a:endParaRPr lang="nb-NO" sz="3200" dirty="0"/>
          </a:p>
        </p:txBody>
      </p:sp>
      <p:sp>
        <p:nvSpPr>
          <p:cNvPr id="7" name="Rektangel 6"/>
          <p:cNvSpPr/>
          <p:nvPr/>
        </p:nvSpPr>
        <p:spPr>
          <a:xfrm>
            <a:off x="0" y="5949950"/>
            <a:ext cx="914400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Rektangel 1"/>
          <p:cNvSpPr/>
          <p:nvPr/>
        </p:nvSpPr>
        <p:spPr>
          <a:xfrm>
            <a:off x="251520" y="5816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2" name="Bild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698331"/>
            <a:ext cx="9366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val="2752745267"/>
              </p:ext>
            </p:extLst>
          </p:nvPr>
        </p:nvGraphicFramePr>
        <p:xfrm>
          <a:off x="672732" y="1988840"/>
          <a:ext cx="7715691" cy="39611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4666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title"/>
          </p:nvPr>
        </p:nvSpPr>
        <p:spPr>
          <a:xfrm>
            <a:off x="0" y="115888"/>
            <a:ext cx="9144000" cy="1301750"/>
          </a:xfrm>
          <a:ln w="28575">
            <a:solidFill>
              <a:srgbClr val="0070C0"/>
            </a:solidFill>
            <a:miter lim="800000"/>
            <a:headEnd/>
            <a:tailEnd/>
          </a:ln>
        </p:spPr>
        <p:txBody>
          <a:bodyPr/>
          <a:lstStyle/>
          <a:p>
            <a:r>
              <a:rPr lang="nb-NO" dirty="0" err="1" smtClean="0"/>
              <a:t>Compliance</a:t>
            </a:r>
            <a:r>
              <a:rPr lang="nb-NO" dirty="0" smtClean="0"/>
              <a:t> – </a:t>
            </a:r>
            <a:r>
              <a:rPr lang="nb-NO" dirty="0" err="1" smtClean="0"/>
              <a:t>the</a:t>
            </a:r>
            <a:r>
              <a:rPr lang="nb-NO" dirty="0" smtClean="0"/>
              <a:t> bridge is still </a:t>
            </a:r>
            <a:r>
              <a:rPr lang="nb-NO" dirty="0" err="1" smtClean="0"/>
              <a:t>there</a:t>
            </a:r>
            <a:endParaRPr lang="nb-NO" dirty="0" smtClean="0"/>
          </a:p>
        </p:txBody>
      </p:sp>
      <p:sp>
        <p:nvSpPr>
          <p:cNvPr id="7" name="Rektangel 6"/>
          <p:cNvSpPr/>
          <p:nvPr/>
        </p:nvSpPr>
        <p:spPr>
          <a:xfrm>
            <a:off x="0" y="5949950"/>
            <a:ext cx="914400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Rektangel 1"/>
          <p:cNvSpPr/>
          <p:nvPr/>
        </p:nvSpPr>
        <p:spPr>
          <a:xfrm>
            <a:off x="251520" y="5816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12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07670" y="1772072"/>
            <a:ext cx="2704041" cy="180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791840" y="2204864"/>
            <a:ext cx="3204096" cy="3785652"/>
          </a:xfrm>
          <a:prstGeom prst="rect">
            <a:avLst/>
          </a:prstGeom>
          <a:noFill/>
        </p:spPr>
        <p:txBody>
          <a:bodyPr wrap="square" rtlCol="0">
            <a:spAutoFit/>
          </a:bodyPr>
          <a:lstStyle/>
          <a:p>
            <a:r>
              <a:rPr lang="nb-NO" sz="2400" dirty="0" err="1" smtClean="0"/>
              <a:t>Both</a:t>
            </a:r>
            <a:r>
              <a:rPr lang="nb-NO" sz="2400" dirty="0" smtClean="0"/>
              <a:t>:</a:t>
            </a:r>
          </a:p>
          <a:p>
            <a:pPr marL="285750" indent="-285750">
              <a:buFont typeface="Arial" pitchFamily="34" charset="0"/>
              <a:buChar char="•"/>
            </a:pPr>
            <a:r>
              <a:rPr lang="nb-NO" sz="2400" dirty="0" smtClean="0"/>
              <a:t>Direct </a:t>
            </a:r>
            <a:r>
              <a:rPr lang="nb-NO" sz="2400" dirty="0" err="1" smtClean="0"/>
              <a:t>reporting</a:t>
            </a:r>
            <a:r>
              <a:rPr lang="nb-NO" sz="2400" dirty="0" smtClean="0"/>
              <a:t> and </a:t>
            </a:r>
            <a:r>
              <a:rPr lang="nb-NO" sz="2400" dirty="0" err="1" smtClean="0"/>
              <a:t>attestation</a:t>
            </a:r>
            <a:r>
              <a:rPr lang="nb-NO" sz="2400" dirty="0" smtClean="0"/>
              <a:t> </a:t>
            </a:r>
            <a:r>
              <a:rPr lang="nb-NO" sz="2400" dirty="0" err="1" smtClean="0"/>
              <a:t>engagements</a:t>
            </a:r>
            <a:endParaRPr lang="nb-NO" sz="2400" dirty="0" smtClean="0"/>
          </a:p>
          <a:p>
            <a:endParaRPr lang="nb-NO" sz="2400" dirty="0" smtClean="0"/>
          </a:p>
          <a:p>
            <a:pPr marL="285750" indent="-285750">
              <a:buFont typeface="Arial" pitchFamily="34" charset="0"/>
              <a:buChar char="•"/>
            </a:pPr>
            <a:r>
              <a:rPr lang="nb-NO" sz="2400" dirty="0" smtClean="0"/>
              <a:t>Limited and </a:t>
            </a:r>
            <a:r>
              <a:rPr lang="nb-NO" sz="2400" dirty="0" err="1" smtClean="0"/>
              <a:t>reasonable</a:t>
            </a:r>
            <a:r>
              <a:rPr lang="nb-NO" sz="2400" dirty="0" smtClean="0"/>
              <a:t> </a:t>
            </a:r>
            <a:r>
              <a:rPr lang="nb-NO" sz="2400" dirty="0" err="1" smtClean="0"/>
              <a:t>assurance</a:t>
            </a:r>
            <a:endParaRPr lang="nb-NO" sz="2400" dirty="0" smtClean="0"/>
          </a:p>
          <a:p>
            <a:pPr marL="285750" indent="-285750">
              <a:buFont typeface="Arial" pitchFamily="34" charset="0"/>
              <a:buChar char="•"/>
            </a:pPr>
            <a:endParaRPr lang="nb-NO" sz="2400" dirty="0"/>
          </a:p>
          <a:p>
            <a:pPr marL="285750" indent="-285750">
              <a:buFont typeface="Arial" pitchFamily="34" charset="0"/>
              <a:buChar char="•"/>
            </a:pPr>
            <a:r>
              <a:rPr lang="nb-NO" sz="2400" dirty="0" smtClean="0"/>
              <a:t>Opinions and </a:t>
            </a:r>
            <a:r>
              <a:rPr lang="nb-NO" sz="2400" dirty="0" err="1" smtClean="0"/>
              <a:t>conclusions</a:t>
            </a:r>
            <a:endParaRPr lang="nb-NO"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5301208"/>
            <a:ext cx="122413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728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title"/>
          </p:nvPr>
        </p:nvSpPr>
        <p:spPr>
          <a:xfrm>
            <a:off x="0" y="115888"/>
            <a:ext cx="9144000" cy="1301750"/>
          </a:xfrm>
          <a:ln w="28575">
            <a:solidFill>
              <a:srgbClr val="0070C0"/>
            </a:solidFill>
            <a:miter lim="800000"/>
            <a:headEnd/>
            <a:tailEnd/>
          </a:ln>
        </p:spPr>
        <p:txBody>
          <a:bodyPr/>
          <a:lstStyle/>
          <a:p>
            <a:r>
              <a:rPr lang="nb-NO" dirty="0" err="1" smtClean="0"/>
              <a:t>Harmonization</a:t>
            </a:r>
            <a:r>
              <a:rPr lang="nb-NO" dirty="0" smtClean="0"/>
              <a:t> – </a:t>
            </a:r>
            <a:r>
              <a:rPr lang="nb-NO" dirty="0" err="1" smtClean="0"/>
              <a:t>levels</a:t>
            </a:r>
            <a:r>
              <a:rPr lang="nb-NO" dirty="0" smtClean="0"/>
              <a:t> </a:t>
            </a:r>
            <a:r>
              <a:rPr lang="nb-NO" dirty="0" err="1" smtClean="0"/>
              <a:t>of</a:t>
            </a:r>
            <a:r>
              <a:rPr lang="nb-NO" dirty="0" smtClean="0"/>
              <a:t> </a:t>
            </a:r>
            <a:r>
              <a:rPr lang="nb-NO" dirty="0" err="1" smtClean="0"/>
              <a:t>ISSAIs</a:t>
            </a:r>
            <a:endParaRPr lang="nb-NO" dirty="0" smtClean="0"/>
          </a:p>
        </p:txBody>
      </p:sp>
      <p:graphicFrame>
        <p:nvGraphicFramePr>
          <p:cNvPr id="3" name="Plassholder for innhold 2"/>
          <p:cNvGraphicFramePr>
            <a:graphicFrameLocks noGrp="1"/>
          </p:cNvGraphicFramePr>
          <p:nvPr>
            <p:ph idx="1"/>
            <p:extLst>
              <p:ext uri="{D42A27DB-BD31-4B8C-83A1-F6EECF244321}">
                <p14:modId xmlns:p14="http://schemas.microsoft.com/office/powerpoint/2010/main" val="2204288343"/>
              </p:ext>
            </p:extLst>
          </p:nvPr>
        </p:nvGraphicFramePr>
        <p:xfrm>
          <a:off x="708720" y="1916833"/>
          <a:ext cx="7607696"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ktangel 6"/>
          <p:cNvSpPr/>
          <p:nvPr/>
        </p:nvSpPr>
        <p:spPr>
          <a:xfrm>
            <a:off x="0" y="5949950"/>
            <a:ext cx="914400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Rektangel 1"/>
          <p:cNvSpPr/>
          <p:nvPr/>
        </p:nvSpPr>
        <p:spPr>
          <a:xfrm>
            <a:off x="251520" y="5816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2" name="Bilde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5698331"/>
            <a:ext cx="9366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70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title"/>
          </p:nvPr>
        </p:nvSpPr>
        <p:spPr>
          <a:xfrm>
            <a:off x="0" y="115888"/>
            <a:ext cx="9144000" cy="1301750"/>
          </a:xfrm>
          <a:ln w="28575">
            <a:solidFill>
              <a:srgbClr val="0070C0"/>
            </a:solidFill>
            <a:miter lim="800000"/>
            <a:headEnd/>
            <a:tailEnd/>
          </a:ln>
        </p:spPr>
        <p:txBody>
          <a:bodyPr/>
          <a:lstStyle/>
          <a:p>
            <a:r>
              <a:rPr lang="nb-NO" dirty="0" err="1" smtClean="0"/>
              <a:t>Harmonization</a:t>
            </a:r>
            <a:r>
              <a:rPr lang="nb-NO" dirty="0" smtClean="0"/>
              <a:t>: </a:t>
            </a:r>
            <a:br>
              <a:rPr lang="nb-NO" dirty="0" smtClean="0"/>
            </a:br>
            <a:r>
              <a:rPr lang="nb-NO" dirty="0" err="1" smtClean="0"/>
              <a:t>Consequences</a:t>
            </a:r>
            <a:r>
              <a:rPr lang="nb-NO" dirty="0" smtClean="0"/>
              <a:t> </a:t>
            </a:r>
            <a:r>
              <a:rPr lang="nb-NO" dirty="0"/>
              <a:t>for SAIs</a:t>
            </a:r>
            <a:endParaRPr lang="nb-NO" dirty="0" smtClean="0"/>
          </a:p>
        </p:txBody>
      </p:sp>
      <p:sp>
        <p:nvSpPr>
          <p:cNvPr id="2051" name="Plassholder for innhold 4"/>
          <p:cNvSpPr>
            <a:spLocks noGrp="1"/>
          </p:cNvSpPr>
          <p:nvPr>
            <p:ph idx="1"/>
          </p:nvPr>
        </p:nvSpPr>
        <p:spPr/>
        <p:txBody>
          <a:bodyPr/>
          <a:lstStyle/>
          <a:p>
            <a:pPr marL="0" indent="0">
              <a:buNone/>
            </a:pPr>
            <a:r>
              <a:rPr lang="en-US" sz="2400" dirty="0" smtClean="0"/>
              <a:t>The </a:t>
            </a:r>
            <a:r>
              <a:rPr lang="en-US" sz="2400" dirty="0"/>
              <a:t>principles can be used to establish authoritative standards in three ways: </a:t>
            </a:r>
          </a:p>
          <a:p>
            <a:endParaRPr lang="nb-NO" sz="2400" dirty="0"/>
          </a:p>
          <a:p>
            <a:r>
              <a:rPr lang="en-US" sz="2400" dirty="0" smtClean="0"/>
              <a:t>as </a:t>
            </a:r>
            <a:r>
              <a:rPr lang="en-US" sz="2400" dirty="0"/>
              <a:t>a basis on which SAIs can develop standards; </a:t>
            </a:r>
          </a:p>
          <a:p>
            <a:r>
              <a:rPr lang="en-US" sz="2400" dirty="0" smtClean="0"/>
              <a:t>as </a:t>
            </a:r>
            <a:r>
              <a:rPr lang="en-US" sz="2400" dirty="0"/>
              <a:t>a basis for the adoption of consistent national standards; </a:t>
            </a:r>
          </a:p>
          <a:p>
            <a:r>
              <a:rPr lang="en-US" sz="2400" dirty="0" smtClean="0"/>
              <a:t>as </a:t>
            </a:r>
            <a:r>
              <a:rPr lang="en-US" sz="2400" dirty="0"/>
              <a:t>a basis for adoption of the General Auditing Guidelines as standards. </a:t>
            </a:r>
          </a:p>
          <a:p>
            <a:pPr marL="0" indent="0">
              <a:buNone/>
            </a:pPr>
            <a:endParaRPr lang="en-US" sz="2400" dirty="0" smtClean="0"/>
          </a:p>
          <a:p>
            <a:pPr marL="0" indent="0">
              <a:buNone/>
            </a:pPr>
            <a:r>
              <a:rPr lang="en-US" sz="2400" dirty="0" smtClean="0"/>
              <a:t>What standards the audits are based on is to be stated publicly by the SAI.</a:t>
            </a:r>
            <a:endParaRPr lang="en-US" sz="2400" dirty="0"/>
          </a:p>
        </p:txBody>
      </p:sp>
      <p:sp>
        <p:nvSpPr>
          <p:cNvPr id="7" name="Rektangel 6"/>
          <p:cNvSpPr/>
          <p:nvPr/>
        </p:nvSpPr>
        <p:spPr>
          <a:xfrm>
            <a:off x="0" y="5949950"/>
            <a:ext cx="914400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Rektangel 1"/>
          <p:cNvSpPr/>
          <p:nvPr/>
        </p:nvSpPr>
        <p:spPr>
          <a:xfrm>
            <a:off x="251520" y="5816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2" name="Bild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698331"/>
            <a:ext cx="9366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77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title"/>
          </p:nvPr>
        </p:nvSpPr>
        <p:spPr>
          <a:xfrm>
            <a:off x="0" y="115888"/>
            <a:ext cx="9144000" cy="1301750"/>
          </a:xfrm>
          <a:ln w="28575">
            <a:solidFill>
              <a:srgbClr val="0070C0"/>
            </a:solidFill>
            <a:miter lim="800000"/>
            <a:headEnd/>
            <a:tailEnd/>
          </a:ln>
        </p:spPr>
        <p:txBody>
          <a:bodyPr/>
          <a:lstStyle/>
          <a:p>
            <a:r>
              <a:rPr lang="nb-NO" dirty="0" err="1" smtClean="0"/>
              <a:t>Harmonization</a:t>
            </a:r>
            <a:r>
              <a:rPr lang="nb-NO" dirty="0"/>
              <a:t>:</a:t>
            </a:r>
            <a:r>
              <a:rPr lang="nb-NO" dirty="0" smtClean="0"/>
              <a:t> </a:t>
            </a:r>
            <a:br>
              <a:rPr lang="nb-NO" dirty="0" smtClean="0"/>
            </a:br>
            <a:r>
              <a:rPr lang="nb-NO" dirty="0" err="1" smtClean="0"/>
              <a:t>Consequences</a:t>
            </a:r>
            <a:r>
              <a:rPr lang="nb-NO" dirty="0" smtClean="0"/>
              <a:t> for CAS</a:t>
            </a:r>
          </a:p>
        </p:txBody>
      </p:sp>
      <p:sp>
        <p:nvSpPr>
          <p:cNvPr id="2051" name="Plassholder for innhold 4"/>
          <p:cNvSpPr>
            <a:spLocks noGrp="1"/>
          </p:cNvSpPr>
          <p:nvPr>
            <p:ph idx="1"/>
          </p:nvPr>
        </p:nvSpPr>
        <p:spPr/>
        <p:txBody>
          <a:bodyPr/>
          <a:lstStyle/>
          <a:p>
            <a:pPr marL="0" indent="0">
              <a:buNone/>
            </a:pPr>
            <a:endParaRPr lang="nb-NO" sz="2800" dirty="0" smtClean="0"/>
          </a:p>
          <a:p>
            <a:pPr marL="0" indent="0">
              <a:buNone/>
            </a:pPr>
            <a:r>
              <a:rPr lang="nb-NO" sz="2800" dirty="0" err="1" smtClean="0"/>
              <a:t>Maintenance</a:t>
            </a:r>
            <a:r>
              <a:rPr lang="nb-NO" sz="2800" dirty="0" smtClean="0"/>
              <a:t> </a:t>
            </a:r>
            <a:r>
              <a:rPr lang="nb-NO" sz="2800" dirty="0" err="1" smtClean="0"/>
              <a:t>of</a:t>
            </a:r>
            <a:r>
              <a:rPr lang="nb-NO" sz="2800" dirty="0" smtClean="0"/>
              <a:t> ISSAI 4000 series:</a:t>
            </a:r>
          </a:p>
          <a:p>
            <a:r>
              <a:rPr lang="nb-NO" sz="2800" dirty="0" err="1" smtClean="0"/>
              <a:t>Consistency</a:t>
            </a:r>
            <a:r>
              <a:rPr lang="nb-NO" sz="2800" dirty="0" smtClean="0"/>
              <a:t> in </a:t>
            </a:r>
            <a:r>
              <a:rPr lang="nb-NO" sz="2800" dirty="0" err="1" smtClean="0"/>
              <a:t>terminology</a:t>
            </a:r>
            <a:r>
              <a:rPr lang="nb-NO" sz="2800" dirty="0" smtClean="0"/>
              <a:t>, </a:t>
            </a:r>
            <a:r>
              <a:rPr lang="nb-NO" sz="2800" smtClean="0"/>
              <a:t>structure </a:t>
            </a:r>
            <a:r>
              <a:rPr lang="nb-NO" sz="2800" dirty="0" smtClean="0"/>
              <a:t>and </a:t>
            </a:r>
            <a:r>
              <a:rPr lang="nb-NO" sz="2800" dirty="0" err="1" smtClean="0"/>
              <a:t>contents</a:t>
            </a:r>
            <a:r>
              <a:rPr lang="nb-NO" sz="2800" dirty="0" smtClean="0"/>
              <a:t> </a:t>
            </a:r>
            <a:r>
              <a:rPr lang="nb-NO" sz="2800" dirty="0" err="1" smtClean="0"/>
              <a:t>with</a:t>
            </a:r>
            <a:r>
              <a:rPr lang="nb-NO" sz="2800" dirty="0" smtClean="0"/>
              <a:t> </a:t>
            </a:r>
            <a:r>
              <a:rPr lang="nb-NO" sz="2800" dirty="0" err="1" smtClean="0"/>
              <a:t>level</a:t>
            </a:r>
            <a:r>
              <a:rPr lang="nb-NO" sz="2800" dirty="0" smtClean="0"/>
              <a:t> 3</a:t>
            </a:r>
          </a:p>
          <a:p>
            <a:r>
              <a:rPr lang="nb-NO" sz="2800" dirty="0" err="1" smtClean="0"/>
              <a:t>Distinguish</a:t>
            </a:r>
            <a:r>
              <a:rPr lang="nb-NO" sz="2800" dirty="0" smtClean="0"/>
              <a:t> </a:t>
            </a:r>
            <a:r>
              <a:rPr lang="nb-NO" sz="2800" dirty="0" err="1" smtClean="0"/>
              <a:t>clearly</a:t>
            </a:r>
            <a:r>
              <a:rPr lang="nb-NO" sz="2800" dirty="0" smtClean="0"/>
              <a:t> </a:t>
            </a:r>
            <a:r>
              <a:rPr lang="nb-NO" sz="2800" dirty="0" err="1" smtClean="0"/>
              <a:t>between</a:t>
            </a:r>
            <a:r>
              <a:rPr lang="nb-NO" sz="2800" dirty="0" smtClean="0"/>
              <a:t> </a:t>
            </a:r>
            <a:r>
              <a:rPr lang="nb-NO" sz="2800" dirty="0" err="1" smtClean="0"/>
              <a:t>requirements</a:t>
            </a:r>
            <a:r>
              <a:rPr lang="nb-NO" sz="2800" dirty="0" smtClean="0"/>
              <a:t> and </a:t>
            </a:r>
            <a:r>
              <a:rPr lang="nb-NO" sz="2800" dirty="0" err="1" smtClean="0"/>
              <a:t>guidance</a:t>
            </a:r>
            <a:endParaRPr lang="nb-NO" sz="2800" dirty="0" smtClean="0"/>
          </a:p>
          <a:p>
            <a:r>
              <a:rPr lang="nb-NO" sz="2800" dirty="0" smtClean="0"/>
              <a:t>«</a:t>
            </a:r>
            <a:r>
              <a:rPr lang="nb-NO" sz="2800" dirty="0" err="1" smtClean="0"/>
              <a:t>Should</a:t>
            </a:r>
            <a:r>
              <a:rPr lang="nb-NO" sz="2800" dirty="0" smtClean="0"/>
              <a:t>» in ISSAI 400 is to </a:t>
            </a:r>
            <a:r>
              <a:rPr lang="nb-NO" sz="2800" dirty="0" err="1" smtClean="0"/>
              <a:t>become</a:t>
            </a:r>
            <a:r>
              <a:rPr lang="nb-NO" sz="2800" dirty="0" smtClean="0"/>
              <a:t> «</a:t>
            </a:r>
            <a:r>
              <a:rPr lang="nb-NO" sz="2800" dirty="0" err="1" smtClean="0"/>
              <a:t>shall</a:t>
            </a:r>
            <a:r>
              <a:rPr lang="nb-NO" sz="2800" dirty="0" smtClean="0"/>
              <a:t>» in </a:t>
            </a:r>
            <a:r>
              <a:rPr lang="nb-NO" sz="2800" dirty="0" err="1" smtClean="0"/>
              <a:t>the</a:t>
            </a:r>
            <a:r>
              <a:rPr lang="nb-NO" sz="2800" dirty="0" smtClean="0"/>
              <a:t> ISSAI 4000 series</a:t>
            </a:r>
          </a:p>
        </p:txBody>
      </p:sp>
      <p:sp>
        <p:nvSpPr>
          <p:cNvPr id="7" name="Rektangel 6"/>
          <p:cNvSpPr/>
          <p:nvPr/>
        </p:nvSpPr>
        <p:spPr>
          <a:xfrm>
            <a:off x="0" y="5949950"/>
            <a:ext cx="914400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Rektangel 1"/>
          <p:cNvSpPr/>
          <p:nvPr/>
        </p:nvSpPr>
        <p:spPr>
          <a:xfrm>
            <a:off x="251520" y="5816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2" name="Bild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698331"/>
            <a:ext cx="9366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939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title"/>
          </p:nvPr>
        </p:nvSpPr>
        <p:spPr>
          <a:ln w="28575">
            <a:solidFill>
              <a:srgbClr val="0070C0"/>
            </a:solidFill>
            <a:miter lim="800000"/>
            <a:headEnd/>
            <a:tailEnd/>
          </a:ln>
        </p:spPr>
        <p:txBody>
          <a:bodyPr/>
          <a:lstStyle/>
          <a:p>
            <a:r>
              <a:rPr lang="nb-NO" dirty="0" err="1" smtClean="0"/>
              <a:t>Harmonization</a:t>
            </a:r>
            <a:r>
              <a:rPr lang="nb-NO" dirty="0"/>
              <a:t>:</a:t>
            </a:r>
            <a:r>
              <a:rPr lang="nb-NO" dirty="0" smtClean="0"/>
              <a:t> </a:t>
            </a:r>
            <a:br>
              <a:rPr lang="nb-NO" dirty="0" smtClean="0"/>
            </a:br>
            <a:r>
              <a:rPr lang="nb-NO" dirty="0" smtClean="0"/>
              <a:t>Paving </a:t>
            </a:r>
            <a:r>
              <a:rPr lang="nb-NO" dirty="0" err="1" smtClean="0"/>
              <a:t>our</a:t>
            </a:r>
            <a:r>
              <a:rPr lang="nb-NO" dirty="0" smtClean="0"/>
              <a:t> </a:t>
            </a:r>
            <a:r>
              <a:rPr lang="nb-NO" dirty="0" err="1" smtClean="0"/>
              <a:t>way</a:t>
            </a:r>
            <a:r>
              <a:rPr lang="nb-NO" dirty="0" smtClean="0"/>
              <a:t> forward</a:t>
            </a:r>
          </a:p>
        </p:txBody>
      </p:sp>
      <p:sp>
        <p:nvSpPr>
          <p:cNvPr id="7" name="Rektangel 6"/>
          <p:cNvSpPr/>
          <p:nvPr/>
        </p:nvSpPr>
        <p:spPr>
          <a:xfrm>
            <a:off x="0" y="5949950"/>
            <a:ext cx="914400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Rektangel 1"/>
          <p:cNvSpPr/>
          <p:nvPr/>
        </p:nvSpPr>
        <p:spPr>
          <a:xfrm>
            <a:off x="251520" y="5816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2" name="Bild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698331"/>
            <a:ext cx="9366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128371"/>
            <a:ext cx="4824536" cy="290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34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title"/>
          </p:nvPr>
        </p:nvSpPr>
        <p:spPr>
          <a:xfrm>
            <a:off x="0" y="115888"/>
            <a:ext cx="9144000" cy="1301750"/>
          </a:xfrm>
          <a:ln w="28575">
            <a:solidFill>
              <a:srgbClr val="0070C0"/>
            </a:solidFill>
            <a:miter lim="800000"/>
            <a:headEnd/>
            <a:tailEnd/>
          </a:ln>
        </p:spPr>
        <p:txBody>
          <a:bodyPr/>
          <a:lstStyle/>
          <a:p>
            <a:r>
              <a:rPr lang="nb-NO" dirty="0" err="1" smtClean="0"/>
              <a:t>Where</a:t>
            </a:r>
            <a:r>
              <a:rPr lang="nb-NO" dirty="0" smtClean="0"/>
              <a:t> </a:t>
            </a:r>
            <a:r>
              <a:rPr lang="nb-NO" dirty="0" err="1" smtClean="0"/>
              <a:t>did</a:t>
            </a:r>
            <a:r>
              <a:rPr lang="nb-NO" dirty="0" smtClean="0"/>
              <a:t> </a:t>
            </a:r>
            <a:r>
              <a:rPr lang="nb-NO" dirty="0" err="1" smtClean="0"/>
              <a:t>we</a:t>
            </a:r>
            <a:r>
              <a:rPr lang="nb-NO" dirty="0" smtClean="0"/>
              <a:t> start</a:t>
            </a:r>
          </a:p>
        </p:txBody>
      </p:sp>
      <p:sp>
        <p:nvSpPr>
          <p:cNvPr id="7" name="Rektangel 6"/>
          <p:cNvSpPr/>
          <p:nvPr/>
        </p:nvSpPr>
        <p:spPr>
          <a:xfrm>
            <a:off x="0" y="5949950"/>
            <a:ext cx="914400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Rektangel 1"/>
          <p:cNvSpPr/>
          <p:nvPr/>
        </p:nvSpPr>
        <p:spPr>
          <a:xfrm>
            <a:off x="251520" y="5816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2" name="Bild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698331"/>
            <a:ext cx="9366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60152" y="1556792"/>
            <a:ext cx="6696223" cy="402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70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116632"/>
            <a:ext cx="9144000" cy="1301006"/>
          </a:xfrm>
          <a:ln w="28575">
            <a:solidFill>
              <a:srgbClr val="0070C0"/>
            </a:solidFill>
          </a:ln>
        </p:spPr>
        <p:txBody>
          <a:bodyPr>
            <a:normAutofit/>
          </a:bodyPr>
          <a:lstStyle/>
          <a:p>
            <a:pPr defTabSz="720725">
              <a:tabLst>
                <a:tab pos="1431925" algn="l"/>
              </a:tabLst>
            </a:pPr>
            <a:r>
              <a:rPr lang="nb-NO" sz="3200" dirty="0"/>
              <a:t>CAS’ </a:t>
            </a:r>
            <a:r>
              <a:rPr lang="nb-NO" sz="3200" dirty="0" err="1"/>
              <a:t>contribution</a:t>
            </a:r>
            <a:r>
              <a:rPr lang="nb-NO" sz="3200" dirty="0"/>
              <a:t> to </a:t>
            </a:r>
            <a:r>
              <a:rPr lang="nb-NO" sz="3200" dirty="0" err="1"/>
              <a:t>the</a:t>
            </a:r>
            <a:r>
              <a:rPr lang="nb-NO" sz="3200" dirty="0"/>
              <a:t> </a:t>
            </a:r>
            <a:r>
              <a:rPr lang="nb-NO" sz="3200" dirty="0" smtClean="0"/>
              <a:t/>
            </a:r>
            <a:br>
              <a:rPr lang="nb-NO" sz="3200" dirty="0" smtClean="0"/>
            </a:br>
            <a:r>
              <a:rPr lang="nb-NO" sz="3200" dirty="0" err="1" smtClean="0"/>
              <a:t>developmentof</a:t>
            </a:r>
            <a:r>
              <a:rPr lang="nb-NO" sz="3200" dirty="0" smtClean="0"/>
              <a:t> </a:t>
            </a:r>
            <a:r>
              <a:rPr lang="nb-NO" sz="3200" dirty="0" err="1" smtClean="0"/>
              <a:t>public</a:t>
            </a:r>
            <a:r>
              <a:rPr lang="nb-NO" sz="3200" dirty="0" smtClean="0"/>
              <a:t> </a:t>
            </a:r>
            <a:r>
              <a:rPr lang="nb-NO" sz="3200" dirty="0" err="1"/>
              <a:t>sector</a:t>
            </a:r>
            <a:r>
              <a:rPr lang="nb-NO" sz="3200" dirty="0"/>
              <a:t> </a:t>
            </a:r>
            <a:r>
              <a:rPr lang="nb-NO" sz="3200" dirty="0" err="1"/>
              <a:t>auditing</a:t>
            </a:r>
            <a:endParaRPr lang="nb-NO" sz="3200" dirty="0"/>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260648"/>
            <a:ext cx="936104" cy="1150479"/>
          </a:xfrm>
          <a:prstGeom prst="rect">
            <a:avLst/>
          </a:prstGeom>
        </p:spPr>
      </p:pic>
      <p:sp>
        <p:nvSpPr>
          <p:cNvPr id="7" name="Rektangel 6"/>
          <p:cNvSpPr/>
          <p:nvPr/>
        </p:nvSpPr>
        <p:spPr>
          <a:xfrm>
            <a:off x="0" y="5949280"/>
            <a:ext cx="9144000"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8" name="Picture 2" descr="File:Roman bridge at Cangas 1 com.jpg">
            <a:hlinkClick r:id="rId4"/>
          </p:cNvPr>
          <p:cNvPicPr>
            <a:picLocks noGrp="1" noChangeAspect="1" noChangeArrowheads="1"/>
          </p:cNvPicPr>
          <p:nvPr>
            <p:ph idx="1"/>
          </p:nvPr>
        </p:nvPicPr>
        <p:blipFill>
          <a:blip r:embed="rId5" cstate="print"/>
          <a:srcRect/>
          <a:stretch>
            <a:fillRect/>
          </a:stretch>
        </p:blipFill>
        <p:spPr bwMode="auto">
          <a:xfrm>
            <a:off x="1430350" y="1628800"/>
            <a:ext cx="6283300" cy="4178395"/>
          </a:xfrm>
          <a:prstGeom prst="rect">
            <a:avLst/>
          </a:prstGeom>
          <a:noFill/>
        </p:spPr>
      </p:pic>
    </p:spTree>
    <p:extLst>
      <p:ext uri="{BB962C8B-B14F-4D97-AF65-F5344CB8AC3E}">
        <p14:creationId xmlns:p14="http://schemas.microsoft.com/office/powerpoint/2010/main" val="127986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title"/>
          </p:nvPr>
        </p:nvSpPr>
        <p:spPr>
          <a:ln w="28575">
            <a:solidFill>
              <a:srgbClr val="0070C0"/>
            </a:solidFill>
            <a:miter lim="800000"/>
            <a:headEnd/>
            <a:tailEnd/>
          </a:ln>
        </p:spPr>
        <p:txBody>
          <a:bodyPr/>
          <a:lstStyle/>
          <a:p>
            <a:r>
              <a:rPr lang="nb-NO" dirty="0" err="1" smtClean="0"/>
              <a:t>What</a:t>
            </a:r>
            <a:r>
              <a:rPr lang="nb-NO" dirty="0" smtClean="0"/>
              <a:t> </a:t>
            </a:r>
            <a:r>
              <a:rPr lang="nb-NO" dirty="0" err="1" smtClean="0"/>
              <a:t>did</a:t>
            </a:r>
            <a:r>
              <a:rPr lang="nb-NO" dirty="0" smtClean="0"/>
              <a:t> </a:t>
            </a:r>
            <a:r>
              <a:rPr lang="nb-NO" dirty="0" err="1" smtClean="0"/>
              <a:t>we</a:t>
            </a:r>
            <a:r>
              <a:rPr lang="nb-NO" dirty="0" smtClean="0"/>
              <a:t> </a:t>
            </a:r>
            <a:r>
              <a:rPr lang="nb-NO" dirty="0" err="1" smtClean="0"/>
              <a:t>achieve</a:t>
            </a:r>
            <a:endParaRPr lang="nb-NO" dirty="0" smtClean="0"/>
          </a:p>
        </p:txBody>
      </p:sp>
      <p:sp>
        <p:nvSpPr>
          <p:cNvPr id="2051" name="Plassholder for innhold 4"/>
          <p:cNvSpPr>
            <a:spLocks noGrp="1"/>
          </p:cNvSpPr>
          <p:nvPr>
            <p:ph idx="4294967295"/>
          </p:nvPr>
        </p:nvSpPr>
        <p:spPr>
          <a:xfrm>
            <a:off x="0" y="1600200"/>
            <a:ext cx="8229600" cy="4525963"/>
          </a:xfrm>
        </p:spPr>
        <p:txBody>
          <a:bodyPr/>
          <a:lstStyle/>
          <a:p>
            <a:pPr marL="0" indent="0">
              <a:buNone/>
            </a:pPr>
            <a:endParaRPr lang="nb-NO" dirty="0"/>
          </a:p>
          <a:p>
            <a:pPr marL="0" indent="0">
              <a:buNone/>
            </a:pPr>
            <a:endParaRPr lang="nb-NO" sz="2000" dirty="0" smtClean="0"/>
          </a:p>
        </p:txBody>
      </p:sp>
      <p:sp>
        <p:nvSpPr>
          <p:cNvPr id="7" name="Rektangel 6"/>
          <p:cNvSpPr/>
          <p:nvPr/>
        </p:nvSpPr>
        <p:spPr>
          <a:xfrm>
            <a:off x="0" y="5949950"/>
            <a:ext cx="914400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Rektangel 1"/>
          <p:cNvSpPr/>
          <p:nvPr/>
        </p:nvSpPr>
        <p:spPr>
          <a:xfrm>
            <a:off x="251520" y="5816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2" name="Bild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698331"/>
            <a:ext cx="9366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042" y="1628801"/>
            <a:ext cx="3605406"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0690" y="2132857"/>
            <a:ext cx="3575606" cy="368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2564904"/>
            <a:ext cx="3456384" cy="364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841" y="3356992"/>
            <a:ext cx="3996183" cy="285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76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title"/>
          </p:nvPr>
        </p:nvSpPr>
        <p:spPr>
          <a:xfrm>
            <a:off x="0" y="115888"/>
            <a:ext cx="9144000" cy="1301750"/>
          </a:xfrm>
          <a:ln w="28575">
            <a:solidFill>
              <a:srgbClr val="0070C0"/>
            </a:solidFill>
            <a:miter lim="800000"/>
            <a:headEnd/>
            <a:tailEnd/>
          </a:ln>
        </p:spPr>
        <p:txBody>
          <a:bodyPr/>
          <a:lstStyle/>
          <a:p>
            <a:r>
              <a:rPr lang="nb-NO" sz="4000" b="1" dirty="0" smtClean="0"/>
              <a:t>A </a:t>
            </a:r>
            <a:r>
              <a:rPr lang="nb-NO" sz="4000" b="1" dirty="0" err="1" smtClean="0"/>
              <a:t>conceptual</a:t>
            </a:r>
            <a:r>
              <a:rPr lang="nb-NO" sz="4000" b="1" dirty="0" smtClean="0"/>
              <a:t> and </a:t>
            </a:r>
            <a:r>
              <a:rPr lang="nb-NO" sz="4000" b="1" dirty="0" err="1" smtClean="0"/>
              <a:t>professional</a:t>
            </a:r>
            <a:r>
              <a:rPr lang="nb-NO" sz="4000" b="1" dirty="0" smtClean="0"/>
              <a:t> basis for </a:t>
            </a:r>
            <a:r>
              <a:rPr lang="nb-NO" sz="4000" b="1" dirty="0" err="1" smtClean="0"/>
              <a:t>public</a:t>
            </a:r>
            <a:r>
              <a:rPr lang="nb-NO" sz="4000" b="1" dirty="0" smtClean="0"/>
              <a:t> </a:t>
            </a:r>
            <a:r>
              <a:rPr lang="nb-NO" sz="4000" b="1" dirty="0" err="1" smtClean="0"/>
              <a:t>sector</a:t>
            </a:r>
            <a:r>
              <a:rPr lang="nb-NO" sz="4000" b="1" dirty="0" smtClean="0"/>
              <a:t> </a:t>
            </a:r>
            <a:r>
              <a:rPr lang="nb-NO" sz="4000" b="1" dirty="0" err="1" smtClean="0"/>
              <a:t>auditing</a:t>
            </a:r>
            <a:endParaRPr lang="nb-NO" sz="4000" b="1" dirty="0" smtClean="0"/>
          </a:p>
        </p:txBody>
      </p:sp>
      <p:graphicFrame>
        <p:nvGraphicFramePr>
          <p:cNvPr id="3" name="Plassholder for innhold 2"/>
          <p:cNvGraphicFramePr>
            <a:graphicFrameLocks noGrp="1"/>
          </p:cNvGraphicFramePr>
          <p:nvPr>
            <p:ph idx="1"/>
            <p:extLst>
              <p:ext uri="{D42A27DB-BD31-4B8C-83A1-F6EECF244321}">
                <p14:modId xmlns:p14="http://schemas.microsoft.com/office/powerpoint/2010/main" val="2870672315"/>
              </p:ext>
            </p:extLst>
          </p:nvPr>
        </p:nvGraphicFramePr>
        <p:xfrm>
          <a:off x="1763688" y="1556792"/>
          <a:ext cx="5832648" cy="4259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ktangel 6"/>
          <p:cNvSpPr/>
          <p:nvPr/>
        </p:nvSpPr>
        <p:spPr>
          <a:xfrm>
            <a:off x="0" y="5949950"/>
            <a:ext cx="914400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Rektangel 1"/>
          <p:cNvSpPr/>
          <p:nvPr/>
        </p:nvSpPr>
        <p:spPr>
          <a:xfrm>
            <a:off x="251520" y="5816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2" name="Bilde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5698331"/>
            <a:ext cx="9366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395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title"/>
          </p:nvPr>
        </p:nvSpPr>
        <p:spPr>
          <a:ln w="28575">
            <a:solidFill>
              <a:srgbClr val="0070C0"/>
            </a:solidFill>
            <a:miter lim="800000"/>
            <a:headEnd/>
            <a:tailEnd/>
          </a:ln>
        </p:spPr>
        <p:txBody>
          <a:bodyPr/>
          <a:lstStyle/>
          <a:p>
            <a:r>
              <a:rPr lang="nb-NO" b="1" dirty="0">
                <a:solidFill>
                  <a:schemeClr val="tx2">
                    <a:lumMod val="75000"/>
                  </a:schemeClr>
                </a:solidFill>
              </a:rPr>
              <a:t>P</a:t>
            </a:r>
            <a:r>
              <a:rPr lang="nb-NO" b="1" dirty="0" smtClean="0">
                <a:solidFill>
                  <a:schemeClr val="tx2">
                    <a:lumMod val="75000"/>
                  </a:schemeClr>
                </a:solidFill>
              </a:rPr>
              <a:t>ublic </a:t>
            </a:r>
            <a:r>
              <a:rPr lang="nb-NO" b="1" dirty="0" err="1" smtClean="0">
                <a:solidFill>
                  <a:schemeClr val="tx2">
                    <a:lumMod val="75000"/>
                  </a:schemeClr>
                </a:solidFill>
              </a:rPr>
              <a:t>sector</a:t>
            </a:r>
            <a:r>
              <a:rPr lang="nb-NO" b="1" dirty="0" smtClean="0">
                <a:solidFill>
                  <a:schemeClr val="tx2">
                    <a:lumMod val="75000"/>
                  </a:schemeClr>
                </a:solidFill>
              </a:rPr>
              <a:t> </a:t>
            </a:r>
            <a:r>
              <a:rPr lang="nb-NO" b="1" dirty="0" err="1" smtClean="0">
                <a:solidFill>
                  <a:schemeClr val="tx2">
                    <a:lumMod val="75000"/>
                  </a:schemeClr>
                </a:solidFill>
              </a:rPr>
              <a:t>auditing</a:t>
            </a:r>
            <a:r>
              <a:rPr lang="nb-NO" b="1" dirty="0" smtClean="0">
                <a:solidFill>
                  <a:schemeClr val="tx2">
                    <a:lumMod val="75000"/>
                  </a:schemeClr>
                </a:solidFill>
              </a:rPr>
              <a:t> telling </a:t>
            </a:r>
            <a:r>
              <a:rPr lang="nb-NO" b="1" dirty="0" err="1" smtClean="0">
                <a:solidFill>
                  <a:schemeClr val="tx2">
                    <a:lumMod val="75000"/>
                  </a:schemeClr>
                </a:solidFill>
              </a:rPr>
              <a:t>its</a:t>
            </a:r>
            <a:r>
              <a:rPr lang="nb-NO" b="1" dirty="0" smtClean="0">
                <a:solidFill>
                  <a:schemeClr val="tx2">
                    <a:lumMod val="75000"/>
                  </a:schemeClr>
                </a:solidFill>
              </a:rPr>
              <a:t> </a:t>
            </a:r>
            <a:r>
              <a:rPr lang="nb-NO" b="1" dirty="0" err="1" smtClean="0">
                <a:solidFill>
                  <a:schemeClr val="tx2">
                    <a:lumMod val="75000"/>
                  </a:schemeClr>
                </a:solidFill>
              </a:rPr>
              <a:t>own</a:t>
            </a:r>
            <a:r>
              <a:rPr lang="nb-NO" b="1" dirty="0" smtClean="0">
                <a:solidFill>
                  <a:schemeClr val="tx2">
                    <a:lumMod val="75000"/>
                  </a:schemeClr>
                </a:solidFill>
              </a:rPr>
              <a:t> story</a:t>
            </a:r>
          </a:p>
        </p:txBody>
      </p:sp>
      <p:sp>
        <p:nvSpPr>
          <p:cNvPr id="7" name="Rektangel 6"/>
          <p:cNvSpPr/>
          <p:nvPr/>
        </p:nvSpPr>
        <p:spPr>
          <a:xfrm>
            <a:off x="0" y="5949950"/>
            <a:ext cx="914400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Rektangel 1"/>
          <p:cNvSpPr/>
          <p:nvPr/>
        </p:nvSpPr>
        <p:spPr>
          <a:xfrm>
            <a:off x="251520" y="5816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2" name="Bild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698331"/>
            <a:ext cx="9366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16832"/>
            <a:ext cx="698477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417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title"/>
          </p:nvPr>
        </p:nvSpPr>
        <p:spPr>
          <a:xfrm>
            <a:off x="0" y="115888"/>
            <a:ext cx="9144000" cy="1301750"/>
          </a:xfrm>
          <a:ln w="28575">
            <a:solidFill>
              <a:srgbClr val="0070C0"/>
            </a:solidFill>
            <a:miter lim="800000"/>
            <a:headEnd/>
            <a:tailEnd/>
          </a:ln>
        </p:spPr>
        <p:txBody>
          <a:bodyPr/>
          <a:lstStyle/>
          <a:p>
            <a:r>
              <a:rPr lang="nb-NO" dirty="0" smtClean="0"/>
              <a:t>The story </a:t>
            </a:r>
            <a:r>
              <a:rPr lang="nb-NO" dirty="0" err="1" smtClean="0"/>
              <a:t>of</a:t>
            </a:r>
            <a:r>
              <a:rPr lang="nb-NO" dirty="0" smtClean="0"/>
              <a:t> </a:t>
            </a:r>
            <a:r>
              <a:rPr lang="nb-NO" dirty="0" err="1" smtClean="0"/>
              <a:t>public</a:t>
            </a:r>
            <a:r>
              <a:rPr lang="nb-NO" dirty="0" smtClean="0"/>
              <a:t> </a:t>
            </a:r>
            <a:r>
              <a:rPr lang="nb-NO" dirty="0" err="1" smtClean="0"/>
              <a:t>sector</a:t>
            </a:r>
            <a:r>
              <a:rPr lang="nb-NO" dirty="0" smtClean="0"/>
              <a:t> </a:t>
            </a:r>
            <a:r>
              <a:rPr lang="nb-NO" dirty="0" err="1" smtClean="0"/>
              <a:t>auditing</a:t>
            </a:r>
            <a:endParaRPr lang="nb-NO" dirty="0" smtClean="0"/>
          </a:p>
        </p:txBody>
      </p:sp>
      <p:sp>
        <p:nvSpPr>
          <p:cNvPr id="2051" name="Plassholder for innhold 4"/>
          <p:cNvSpPr>
            <a:spLocks noGrp="1"/>
          </p:cNvSpPr>
          <p:nvPr>
            <p:ph idx="1"/>
          </p:nvPr>
        </p:nvSpPr>
        <p:spPr/>
        <p:txBody>
          <a:bodyPr/>
          <a:lstStyle/>
          <a:p>
            <a:endParaRPr lang="nb-NO" dirty="0" smtClean="0"/>
          </a:p>
          <a:p>
            <a:r>
              <a:rPr lang="nb-NO" dirty="0" smtClean="0"/>
              <a:t>Sets </a:t>
            </a:r>
            <a:r>
              <a:rPr lang="nb-NO" dirty="0" err="1" smtClean="0"/>
              <a:t>out</a:t>
            </a:r>
            <a:r>
              <a:rPr lang="nb-NO" dirty="0" smtClean="0"/>
              <a:t> </a:t>
            </a:r>
            <a:r>
              <a:rPr lang="nb-NO" dirty="0" smtClean="0"/>
              <a:t>from </a:t>
            </a:r>
            <a:r>
              <a:rPr lang="nb-NO" dirty="0" err="1" smtClean="0"/>
              <a:t>mandates</a:t>
            </a:r>
            <a:r>
              <a:rPr lang="nb-NO" dirty="0" smtClean="0"/>
              <a:t> </a:t>
            </a:r>
            <a:endParaRPr lang="nb-NO" dirty="0" smtClean="0"/>
          </a:p>
          <a:p>
            <a:r>
              <a:rPr lang="nb-NO" dirty="0" smtClean="0"/>
              <a:t>A </a:t>
            </a:r>
            <a:r>
              <a:rPr lang="nb-NO" dirty="0" smtClean="0"/>
              <a:t>part </a:t>
            </a:r>
            <a:r>
              <a:rPr lang="nb-NO" dirty="0" err="1" smtClean="0"/>
              <a:t>of</a:t>
            </a:r>
            <a:r>
              <a:rPr lang="nb-NO" dirty="0" smtClean="0"/>
              <a:t> </a:t>
            </a:r>
            <a:r>
              <a:rPr lang="nb-NO" dirty="0" err="1" smtClean="0"/>
              <a:t>national</a:t>
            </a:r>
            <a:r>
              <a:rPr lang="nb-NO" dirty="0" smtClean="0"/>
              <a:t> </a:t>
            </a:r>
            <a:r>
              <a:rPr lang="nb-NO" dirty="0" err="1" smtClean="0"/>
              <a:t>democratic</a:t>
            </a:r>
            <a:r>
              <a:rPr lang="nb-NO" dirty="0" smtClean="0"/>
              <a:t> systems</a:t>
            </a:r>
          </a:p>
          <a:p>
            <a:r>
              <a:rPr lang="nb-NO" dirty="0" err="1" smtClean="0"/>
              <a:t>Contributes</a:t>
            </a:r>
            <a:r>
              <a:rPr lang="nb-NO" dirty="0" smtClean="0"/>
              <a:t> </a:t>
            </a:r>
            <a:r>
              <a:rPr lang="nb-NO" dirty="0"/>
              <a:t>to </a:t>
            </a:r>
            <a:r>
              <a:rPr lang="nb-NO" dirty="0" err="1" smtClean="0"/>
              <a:t>transparency</a:t>
            </a:r>
            <a:r>
              <a:rPr lang="nb-NO" dirty="0" smtClean="0"/>
              <a:t>, </a:t>
            </a:r>
            <a:r>
              <a:rPr lang="nb-NO" dirty="0" err="1" smtClean="0"/>
              <a:t>accountability</a:t>
            </a:r>
            <a:r>
              <a:rPr lang="nb-NO" dirty="0" smtClean="0"/>
              <a:t>, </a:t>
            </a:r>
            <a:r>
              <a:rPr lang="nb-NO" dirty="0" err="1" smtClean="0"/>
              <a:t>good</a:t>
            </a:r>
            <a:r>
              <a:rPr lang="nb-NO" dirty="0" smtClean="0"/>
              <a:t> </a:t>
            </a:r>
            <a:r>
              <a:rPr lang="nb-NO" dirty="0" err="1" smtClean="0"/>
              <a:t>governance</a:t>
            </a:r>
            <a:r>
              <a:rPr lang="nb-NO" dirty="0" smtClean="0"/>
              <a:t> and </a:t>
            </a:r>
            <a:r>
              <a:rPr lang="nb-NO" dirty="0" err="1" smtClean="0"/>
              <a:t>effectiveness</a:t>
            </a:r>
            <a:r>
              <a:rPr lang="nb-NO" dirty="0" smtClean="0"/>
              <a:t> in </a:t>
            </a:r>
            <a:r>
              <a:rPr lang="nb-NO" dirty="0" err="1" smtClean="0"/>
              <a:t>the</a:t>
            </a:r>
            <a:r>
              <a:rPr lang="nb-NO" dirty="0" smtClean="0"/>
              <a:t> </a:t>
            </a:r>
            <a:r>
              <a:rPr lang="nb-NO" dirty="0" err="1" smtClean="0"/>
              <a:t>public</a:t>
            </a:r>
            <a:r>
              <a:rPr lang="nb-NO" dirty="0" smtClean="0"/>
              <a:t> </a:t>
            </a:r>
            <a:r>
              <a:rPr lang="nb-NO" dirty="0" err="1" smtClean="0"/>
              <a:t>sector</a:t>
            </a:r>
            <a:endParaRPr lang="nb-NO" dirty="0" smtClean="0"/>
          </a:p>
        </p:txBody>
      </p:sp>
      <p:sp>
        <p:nvSpPr>
          <p:cNvPr id="7" name="Rektangel 6"/>
          <p:cNvSpPr/>
          <p:nvPr/>
        </p:nvSpPr>
        <p:spPr>
          <a:xfrm>
            <a:off x="0" y="5949950"/>
            <a:ext cx="914400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Rektangel 1"/>
          <p:cNvSpPr/>
          <p:nvPr/>
        </p:nvSpPr>
        <p:spPr>
          <a:xfrm>
            <a:off x="251520" y="5816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2" name="Bild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698331"/>
            <a:ext cx="9366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06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title"/>
          </p:nvPr>
        </p:nvSpPr>
        <p:spPr>
          <a:xfrm>
            <a:off x="0" y="115888"/>
            <a:ext cx="9144000" cy="1301750"/>
          </a:xfrm>
          <a:ln w="28575">
            <a:solidFill>
              <a:srgbClr val="0070C0"/>
            </a:solidFill>
            <a:miter lim="800000"/>
            <a:headEnd/>
            <a:tailEnd/>
          </a:ln>
        </p:spPr>
        <p:txBody>
          <a:bodyPr/>
          <a:lstStyle/>
          <a:p>
            <a:r>
              <a:rPr lang="nb-NO" dirty="0"/>
              <a:t>ISSAI 100/400 – elements</a:t>
            </a:r>
            <a:endParaRPr lang="nb-NO" dirty="0" smtClean="0"/>
          </a:p>
        </p:txBody>
      </p:sp>
      <p:sp>
        <p:nvSpPr>
          <p:cNvPr id="7" name="Rektangel 6"/>
          <p:cNvSpPr/>
          <p:nvPr/>
        </p:nvSpPr>
        <p:spPr>
          <a:xfrm>
            <a:off x="0" y="5949950"/>
            <a:ext cx="914400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Rektangel 1"/>
          <p:cNvSpPr/>
          <p:nvPr/>
        </p:nvSpPr>
        <p:spPr>
          <a:xfrm>
            <a:off x="251520" y="5816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2" name="Bild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698331"/>
            <a:ext cx="9366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99180" y="3284011"/>
            <a:ext cx="4145639" cy="115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vrundet rektangel 2"/>
          <p:cNvSpPr/>
          <p:nvPr/>
        </p:nvSpPr>
        <p:spPr>
          <a:xfrm>
            <a:off x="708720" y="2060848"/>
            <a:ext cx="7463680" cy="3024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p:cNvSpPr/>
          <p:nvPr/>
        </p:nvSpPr>
        <p:spPr>
          <a:xfrm>
            <a:off x="251520" y="1628800"/>
            <a:ext cx="172819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smtClean="0"/>
              <a:t>Authorities</a:t>
            </a:r>
            <a:r>
              <a:rPr lang="nb-NO" dirty="0" smtClean="0"/>
              <a:t> and </a:t>
            </a:r>
            <a:r>
              <a:rPr lang="nb-NO" dirty="0" err="1" smtClean="0"/>
              <a:t>criteria</a:t>
            </a:r>
            <a:endParaRPr lang="nb-NO" dirty="0"/>
          </a:p>
        </p:txBody>
      </p:sp>
      <p:sp>
        <p:nvSpPr>
          <p:cNvPr id="5" name="Ellipse 4"/>
          <p:cNvSpPr/>
          <p:nvPr/>
        </p:nvSpPr>
        <p:spPr>
          <a:xfrm>
            <a:off x="6732240" y="1628800"/>
            <a:ext cx="187220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smtClean="0"/>
              <a:t>Subject</a:t>
            </a:r>
            <a:r>
              <a:rPr lang="nb-NO" dirty="0" smtClean="0"/>
              <a:t> matter</a:t>
            </a:r>
            <a:endParaRPr lang="nb-NO" dirty="0"/>
          </a:p>
        </p:txBody>
      </p:sp>
      <p:sp>
        <p:nvSpPr>
          <p:cNvPr id="6" name="Ellipse 5"/>
          <p:cNvSpPr/>
          <p:nvPr/>
        </p:nvSpPr>
        <p:spPr>
          <a:xfrm>
            <a:off x="323528" y="4581128"/>
            <a:ext cx="187220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The </a:t>
            </a:r>
            <a:r>
              <a:rPr lang="nb-NO" dirty="0" err="1" smtClean="0"/>
              <a:t>three</a:t>
            </a:r>
            <a:r>
              <a:rPr lang="nb-NO" dirty="0" smtClean="0"/>
              <a:t> </a:t>
            </a:r>
            <a:r>
              <a:rPr lang="nb-NO" dirty="0" err="1" smtClean="0"/>
              <a:t>parties</a:t>
            </a:r>
            <a:endParaRPr lang="nb-NO" dirty="0"/>
          </a:p>
        </p:txBody>
      </p:sp>
      <p:sp>
        <p:nvSpPr>
          <p:cNvPr id="8" name="Ellipse 7"/>
          <p:cNvSpPr/>
          <p:nvPr/>
        </p:nvSpPr>
        <p:spPr>
          <a:xfrm>
            <a:off x="6876256" y="4581128"/>
            <a:ext cx="172819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smtClean="0"/>
              <a:t>Assurance</a:t>
            </a:r>
            <a:endParaRPr lang="nb-NO" dirty="0"/>
          </a:p>
        </p:txBody>
      </p:sp>
    </p:spTree>
    <p:extLst>
      <p:ext uri="{BB962C8B-B14F-4D97-AF65-F5344CB8AC3E}">
        <p14:creationId xmlns:p14="http://schemas.microsoft.com/office/powerpoint/2010/main" val="417191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title"/>
          </p:nvPr>
        </p:nvSpPr>
        <p:spPr>
          <a:ln w="28575">
            <a:solidFill>
              <a:srgbClr val="0070C0"/>
            </a:solidFill>
            <a:miter lim="800000"/>
            <a:headEnd/>
            <a:tailEnd/>
          </a:ln>
        </p:spPr>
        <p:txBody>
          <a:bodyPr/>
          <a:lstStyle/>
          <a:p>
            <a:r>
              <a:rPr lang="nb-NO" dirty="0"/>
              <a:t>ISSAI </a:t>
            </a:r>
            <a:r>
              <a:rPr lang="nb-NO" dirty="0" smtClean="0"/>
              <a:t>100/400:</a:t>
            </a:r>
            <a:br>
              <a:rPr lang="nb-NO" dirty="0" smtClean="0"/>
            </a:br>
            <a:r>
              <a:rPr lang="nb-NO" sz="4000" dirty="0" smtClean="0"/>
              <a:t>Types </a:t>
            </a:r>
            <a:r>
              <a:rPr lang="nb-NO" sz="4000" dirty="0" err="1" smtClean="0"/>
              <a:t>of</a:t>
            </a:r>
            <a:r>
              <a:rPr lang="nb-NO" sz="4000" dirty="0" smtClean="0"/>
              <a:t> </a:t>
            </a:r>
            <a:r>
              <a:rPr lang="nb-NO" sz="4000" dirty="0" err="1" smtClean="0"/>
              <a:t>engagements</a:t>
            </a:r>
            <a:endParaRPr lang="nb-NO" sz="4000" dirty="0" smtClean="0"/>
          </a:p>
        </p:txBody>
      </p:sp>
      <p:sp>
        <p:nvSpPr>
          <p:cNvPr id="3" name="Plassholder for tekst 2"/>
          <p:cNvSpPr>
            <a:spLocks noGrp="1"/>
          </p:cNvSpPr>
          <p:nvPr>
            <p:ph type="body" idx="1"/>
          </p:nvPr>
        </p:nvSpPr>
        <p:spPr/>
        <p:txBody>
          <a:bodyPr/>
          <a:lstStyle/>
          <a:p>
            <a:r>
              <a:rPr lang="nb-NO" dirty="0" err="1" smtClean="0"/>
              <a:t>Attestation</a:t>
            </a:r>
            <a:r>
              <a:rPr lang="nb-NO" dirty="0" smtClean="0"/>
              <a:t> </a:t>
            </a:r>
            <a:r>
              <a:rPr lang="nb-NO" dirty="0" err="1" smtClean="0"/>
              <a:t>engagements</a:t>
            </a:r>
            <a:endParaRPr lang="nb-NO" dirty="0"/>
          </a:p>
        </p:txBody>
      </p:sp>
      <p:sp>
        <p:nvSpPr>
          <p:cNvPr id="4" name="Plassholder for innhold 3"/>
          <p:cNvSpPr>
            <a:spLocks noGrp="1"/>
          </p:cNvSpPr>
          <p:nvPr>
            <p:ph sz="half" idx="2"/>
          </p:nvPr>
        </p:nvSpPr>
        <p:spPr/>
        <p:txBody>
          <a:bodyPr/>
          <a:lstStyle/>
          <a:p>
            <a:pPr marL="0" indent="0">
              <a:buNone/>
            </a:pPr>
            <a:endParaRPr lang="nb-NO" sz="2000" dirty="0" smtClean="0"/>
          </a:p>
          <a:p>
            <a:pPr marL="0" indent="0">
              <a:buNone/>
            </a:pPr>
            <a:r>
              <a:rPr lang="nb-NO" sz="2000" dirty="0" smtClean="0"/>
              <a:t>I</a:t>
            </a:r>
            <a:r>
              <a:rPr lang="en-US" sz="2000" dirty="0" smtClean="0"/>
              <a:t>t </a:t>
            </a:r>
            <a:r>
              <a:rPr lang="en-US" sz="2000" dirty="0"/>
              <a:t>is the responsible party who measures the subject matter against criteria and presents the subject matter information, on which the auditor gathers sufficient and appropriate audit evidence to provide a reasonable basis for expressing a conclusion. </a:t>
            </a:r>
          </a:p>
          <a:p>
            <a:endParaRPr lang="nb-NO" dirty="0"/>
          </a:p>
        </p:txBody>
      </p:sp>
      <p:sp>
        <p:nvSpPr>
          <p:cNvPr id="5" name="Plassholder for tekst 4"/>
          <p:cNvSpPr>
            <a:spLocks noGrp="1"/>
          </p:cNvSpPr>
          <p:nvPr>
            <p:ph type="body" sz="quarter" idx="3"/>
          </p:nvPr>
        </p:nvSpPr>
        <p:spPr/>
        <p:txBody>
          <a:bodyPr/>
          <a:lstStyle/>
          <a:p>
            <a:r>
              <a:rPr lang="nb-NO" dirty="0" smtClean="0"/>
              <a:t>Direct </a:t>
            </a:r>
            <a:r>
              <a:rPr lang="nb-NO" dirty="0" err="1" smtClean="0"/>
              <a:t>reporting</a:t>
            </a:r>
            <a:r>
              <a:rPr lang="nb-NO" dirty="0" smtClean="0"/>
              <a:t> </a:t>
            </a:r>
            <a:r>
              <a:rPr lang="nb-NO" dirty="0" err="1" smtClean="0"/>
              <a:t>engagements</a:t>
            </a:r>
            <a:endParaRPr lang="nb-NO" dirty="0"/>
          </a:p>
        </p:txBody>
      </p:sp>
      <p:sp>
        <p:nvSpPr>
          <p:cNvPr id="6" name="Plassholder for innhold 5"/>
          <p:cNvSpPr>
            <a:spLocks noGrp="1"/>
          </p:cNvSpPr>
          <p:nvPr>
            <p:ph sz="quarter" idx="4"/>
          </p:nvPr>
        </p:nvSpPr>
        <p:spPr/>
        <p:txBody>
          <a:bodyPr/>
          <a:lstStyle/>
          <a:p>
            <a:pPr marL="0" indent="0">
              <a:buNone/>
            </a:pPr>
            <a:endParaRPr lang="nb-NO" sz="2000" dirty="0" smtClean="0"/>
          </a:p>
          <a:p>
            <a:pPr marL="0" indent="0">
              <a:buNone/>
            </a:pPr>
            <a:r>
              <a:rPr lang="nb-NO" sz="2000" dirty="0"/>
              <a:t>I</a:t>
            </a:r>
            <a:r>
              <a:rPr lang="en-US" sz="2000" dirty="0" smtClean="0"/>
              <a:t>t </a:t>
            </a:r>
            <a:r>
              <a:rPr lang="en-US" sz="2000" dirty="0"/>
              <a:t>is the auditor who measures or evaluates the subject matter against criteria. The auditor selects the subject matter and criteria, taking into consideration risk and materiality. The outcome of </a:t>
            </a:r>
            <a:r>
              <a:rPr lang="en-US" sz="2000" dirty="0" smtClean="0"/>
              <a:t>measuring </a:t>
            </a:r>
            <a:r>
              <a:rPr lang="en-US" sz="2000" dirty="0"/>
              <a:t>the subject matter against the criteria </a:t>
            </a:r>
            <a:r>
              <a:rPr lang="en-US" sz="2000" dirty="0" smtClean="0"/>
              <a:t>is </a:t>
            </a:r>
            <a:r>
              <a:rPr lang="en-US" sz="2000" dirty="0"/>
              <a:t>presented </a:t>
            </a:r>
            <a:r>
              <a:rPr lang="en-US" sz="2000" dirty="0" smtClean="0"/>
              <a:t>in the audit report in </a:t>
            </a:r>
            <a:r>
              <a:rPr lang="en-US" sz="2000" dirty="0"/>
              <a:t>the </a:t>
            </a:r>
            <a:r>
              <a:rPr lang="en-US" sz="2000" dirty="0" smtClean="0"/>
              <a:t>form </a:t>
            </a:r>
            <a:r>
              <a:rPr lang="en-US" sz="2000" dirty="0"/>
              <a:t>of findings, conclusions, recommendations or an </a:t>
            </a:r>
            <a:r>
              <a:rPr lang="en-US" sz="2000" dirty="0" smtClean="0"/>
              <a:t>opinion. </a:t>
            </a:r>
            <a:endParaRPr lang="en-US" sz="2000" dirty="0"/>
          </a:p>
          <a:p>
            <a:pPr marL="0" indent="0">
              <a:buNone/>
            </a:pPr>
            <a:endParaRPr lang="nb-NO" sz="2000" dirty="0"/>
          </a:p>
        </p:txBody>
      </p:sp>
      <p:sp>
        <p:nvSpPr>
          <p:cNvPr id="7" name="Rektangel 6"/>
          <p:cNvSpPr/>
          <p:nvPr/>
        </p:nvSpPr>
        <p:spPr>
          <a:xfrm>
            <a:off x="0" y="5949950"/>
            <a:ext cx="914400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Rektangel 1"/>
          <p:cNvSpPr/>
          <p:nvPr/>
        </p:nvSpPr>
        <p:spPr>
          <a:xfrm>
            <a:off x="251520" y="5816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2" name="Bild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698331"/>
            <a:ext cx="9366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949380"/>
      </p:ext>
    </p:extLst>
  </p:cSld>
  <p:clrMapOvr>
    <a:masterClrMapping/>
  </p:clrMapOvr>
</p:sld>
</file>

<file path=ppt/theme/theme1.xml><?xml version="1.0" encoding="utf-8"?>
<a:theme xmlns:a="http://schemas.openxmlformats.org/drawingml/2006/main" name="Presentasjon2 - Kop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Presentasjon2 - Kopi</Template>
  <TotalTime>359</TotalTime>
  <Words>1034</Words>
  <Application>Microsoft Office PowerPoint</Application>
  <PresentationFormat>Skjermfremvisning (4:3)</PresentationFormat>
  <Paragraphs>99</Paragraphs>
  <Slides>16</Slides>
  <Notes>11</Notes>
  <HiddenSlides>0</HiddenSlides>
  <MMClips>0</MMClips>
  <ScaleCrop>false</ScaleCrop>
  <HeadingPairs>
    <vt:vector size="4" baseType="variant">
      <vt:variant>
        <vt:lpstr>Tema</vt:lpstr>
      </vt:variant>
      <vt:variant>
        <vt:i4>1</vt:i4>
      </vt:variant>
      <vt:variant>
        <vt:lpstr>Lysbildetitler</vt:lpstr>
      </vt:variant>
      <vt:variant>
        <vt:i4>16</vt:i4>
      </vt:variant>
    </vt:vector>
  </HeadingPairs>
  <TitlesOfParts>
    <vt:vector size="17" baseType="lpstr">
      <vt:lpstr>Presentasjon2 - Kopi</vt:lpstr>
      <vt:lpstr>Harmonization project</vt:lpstr>
      <vt:lpstr>Where did we start</vt:lpstr>
      <vt:lpstr>CAS’ contribution to the  developmentof public sector auditing</vt:lpstr>
      <vt:lpstr>What did we achieve</vt:lpstr>
      <vt:lpstr>A conceptual and professional basis for public sector auditing</vt:lpstr>
      <vt:lpstr>Public sector auditing telling its own story</vt:lpstr>
      <vt:lpstr>The story of public sector auditing</vt:lpstr>
      <vt:lpstr>ISSAI 100/400 – elements</vt:lpstr>
      <vt:lpstr>ISSAI 100/400: Types of engagements</vt:lpstr>
      <vt:lpstr>ISSAI 100/400: Assurance</vt:lpstr>
      <vt:lpstr>Audit types differ in:  objectives, types of engagements and ways of providing assurance</vt:lpstr>
      <vt:lpstr>Compliance – the bridge is still there</vt:lpstr>
      <vt:lpstr>Harmonization – levels of ISSAIs</vt:lpstr>
      <vt:lpstr>Harmonization:  Consequences for SAIs</vt:lpstr>
      <vt:lpstr>Harmonization:  Consequences for CAS</vt:lpstr>
      <vt:lpstr>Harmonization:  Paving our way forward</vt:lpstr>
    </vt:vector>
  </TitlesOfParts>
  <Company>Riksrevisjonen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Lillehaug, Sarah Frederikke</dc:creator>
  <cp:lastModifiedBy>Paulsrud, Mona</cp:lastModifiedBy>
  <cp:revision>76</cp:revision>
  <cp:lastPrinted>2013-09-10T12:39:59Z</cp:lastPrinted>
  <dcterms:created xsi:type="dcterms:W3CDTF">2012-02-20T09:39:33Z</dcterms:created>
  <dcterms:modified xsi:type="dcterms:W3CDTF">2013-09-16T08:31:21Z</dcterms:modified>
</cp:coreProperties>
</file>