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handoutMasterIdLst>
    <p:handoutMasterId r:id="rId29"/>
  </p:handoutMasterIdLst>
  <p:sldIdLst>
    <p:sldId id="377" r:id="rId4"/>
    <p:sldId id="326" r:id="rId5"/>
    <p:sldId id="378" r:id="rId6"/>
    <p:sldId id="358" r:id="rId7"/>
    <p:sldId id="359" r:id="rId8"/>
    <p:sldId id="356" r:id="rId9"/>
    <p:sldId id="357" r:id="rId10"/>
    <p:sldId id="319" r:id="rId11"/>
    <p:sldId id="353" r:id="rId12"/>
    <p:sldId id="366" r:id="rId13"/>
    <p:sldId id="367" r:id="rId14"/>
    <p:sldId id="351" r:id="rId15"/>
    <p:sldId id="329" r:id="rId16"/>
    <p:sldId id="330" r:id="rId17"/>
    <p:sldId id="347" r:id="rId18"/>
    <p:sldId id="361" r:id="rId19"/>
    <p:sldId id="376" r:id="rId20"/>
    <p:sldId id="368" r:id="rId21"/>
    <p:sldId id="370" r:id="rId22"/>
    <p:sldId id="379" r:id="rId23"/>
    <p:sldId id="380" r:id="rId24"/>
    <p:sldId id="373" r:id="rId25"/>
    <p:sldId id="374" r:id="rId26"/>
    <p:sldId id="375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66" d="100"/>
          <a:sy n="66" d="100"/>
        </p:scale>
        <p:origin x="-232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AA61C-1A48-479C-A609-9EFCA55B356D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nb-NO"/>
        </a:p>
      </dgm:t>
    </dgm:pt>
    <dgm:pt modelId="{1641BBF4-2852-437B-846C-B08B6E2B4D74}">
      <dgm:prSet custT="1"/>
      <dgm:spPr/>
      <dgm:t>
        <a:bodyPr/>
        <a:lstStyle/>
        <a:p>
          <a:pPr rtl="0"/>
          <a:r>
            <a:rPr lang="nb-NO" sz="2800" dirty="0" smtClean="0"/>
            <a:t>3i </a:t>
          </a:r>
          <a:r>
            <a:rPr lang="nb-NO" sz="2800" dirty="0" err="1" smtClean="0"/>
            <a:t>Results</a:t>
          </a:r>
          <a:r>
            <a:rPr lang="nb-NO" sz="2800" dirty="0" smtClean="0"/>
            <a:t> so far </a:t>
          </a:r>
          <a:endParaRPr lang="nb-NO" sz="2800" dirty="0"/>
        </a:p>
      </dgm:t>
    </dgm:pt>
    <dgm:pt modelId="{7DB3F650-C765-4D7D-A8F1-E9C369492C9C}" type="parTrans" cxnId="{D66BEAF7-3441-408D-9F91-37EC1A905548}">
      <dgm:prSet/>
      <dgm:spPr/>
      <dgm:t>
        <a:bodyPr/>
        <a:lstStyle/>
        <a:p>
          <a:endParaRPr lang="nb-NO" sz="2800"/>
        </a:p>
      </dgm:t>
    </dgm:pt>
    <dgm:pt modelId="{7B3F4E4F-8790-41AF-A221-B8A30F31705D}" type="sibTrans" cxnId="{D66BEAF7-3441-408D-9F91-37EC1A905548}">
      <dgm:prSet/>
      <dgm:spPr/>
      <dgm:t>
        <a:bodyPr/>
        <a:lstStyle/>
        <a:p>
          <a:endParaRPr lang="nb-NO" sz="2800"/>
        </a:p>
      </dgm:t>
    </dgm:pt>
    <dgm:pt modelId="{EF58EEB1-9FF2-4835-868F-EF5D5F338D76}">
      <dgm:prSet custT="1"/>
      <dgm:spPr/>
      <dgm:t>
        <a:bodyPr/>
        <a:lstStyle/>
        <a:p>
          <a:pPr rtl="0"/>
          <a:r>
            <a:rPr lang="nb-NO" sz="2800" dirty="0" smtClean="0"/>
            <a:t>3i </a:t>
          </a:r>
          <a:r>
            <a:rPr lang="nb-NO" sz="2800" dirty="0" err="1" smtClean="0"/>
            <a:t>Experiences</a:t>
          </a:r>
          <a:r>
            <a:rPr lang="nb-NO" sz="2800" dirty="0" smtClean="0"/>
            <a:t> and </a:t>
          </a:r>
          <a:r>
            <a:rPr lang="nb-NO" sz="2800" dirty="0" err="1" smtClean="0"/>
            <a:t>Lessons</a:t>
          </a:r>
          <a:r>
            <a:rPr lang="nb-NO" sz="2800" dirty="0" smtClean="0"/>
            <a:t> </a:t>
          </a:r>
          <a:r>
            <a:rPr lang="nb-NO" sz="2800" dirty="0" err="1" smtClean="0"/>
            <a:t>Learned</a:t>
          </a:r>
          <a:r>
            <a:rPr lang="nb-NO" sz="2800" dirty="0" smtClean="0"/>
            <a:t> </a:t>
          </a:r>
          <a:endParaRPr lang="nb-NO" sz="2800" dirty="0"/>
        </a:p>
      </dgm:t>
    </dgm:pt>
    <dgm:pt modelId="{48BCEB3B-3394-4758-A62E-21E54326546A}" type="parTrans" cxnId="{C466932D-4191-4018-8C93-36527E6FD999}">
      <dgm:prSet/>
      <dgm:spPr/>
      <dgm:t>
        <a:bodyPr/>
        <a:lstStyle/>
        <a:p>
          <a:endParaRPr lang="nb-NO" sz="2800"/>
        </a:p>
      </dgm:t>
    </dgm:pt>
    <dgm:pt modelId="{625727DA-425E-4E20-9DBB-533FA4492669}" type="sibTrans" cxnId="{C466932D-4191-4018-8C93-36527E6FD999}">
      <dgm:prSet/>
      <dgm:spPr/>
      <dgm:t>
        <a:bodyPr/>
        <a:lstStyle/>
        <a:p>
          <a:endParaRPr lang="nb-NO" sz="2800"/>
        </a:p>
      </dgm:t>
    </dgm:pt>
    <dgm:pt modelId="{A2B89E4A-563A-4D31-A518-3712976AB8F5}">
      <dgm:prSet custT="1"/>
      <dgm:spPr/>
      <dgm:t>
        <a:bodyPr/>
        <a:lstStyle/>
        <a:p>
          <a:pPr rtl="0"/>
          <a:r>
            <a:rPr lang="nb-NO" sz="2800" dirty="0" smtClean="0"/>
            <a:t>ISSAI </a:t>
          </a:r>
          <a:r>
            <a:rPr lang="nb-NO" sz="2800" dirty="0" err="1" smtClean="0"/>
            <a:t>Implementation</a:t>
          </a:r>
          <a:r>
            <a:rPr lang="nb-NO" sz="2800" dirty="0" smtClean="0"/>
            <a:t> – SAI </a:t>
          </a:r>
          <a:r>
            <a:rPr lang="nb-NO" sz="2800" dirty="0" err="1" smtClean="0"/>
            <a:t>Perspective</a:t>
          </a:r>
          <a:r>
            <a:rPr lang="nb-NO" sz="2800" dirty="0" smtClean="0"/>
            <a:t>	</a:t>
          </a:r>
          <a:endParaRPr lang="nb-NO" sz="2800" dirty="0"/>
        </a:p>
      </dgm:t>
    </dgm:pt>
    <dgm:pt modelId="{72810D1D-2AE6-43D4-BA9E-CC2DBD137F70}" type="parTrans" cxnId="{90CFC979-1E72-4DAF-BD0B-F7C23B025B13}">
      <dgm:prSet/>
      <dgm:spPr/>
      <dgm:t>
        <a:bodyPr/>
        <a:lstStyle/>
        <a:p>
          <a:endParaRPr lang="nb-NO"/>
        </a:p>
      </dgm:t>
    </dgm:pt>
    <dgm:pt modelId="{62C49F6B-5CDC-4924-8125-8085318A1C52}" type="sibTrans" cxnId="{90CFC979-1E72-4DAF-BD0B-F7C23B025B13}">
      <dgm:prSet/>
      <dgm:spPr/>
      <dgm:t>
        <a:bodyPr/>
        <a:lstStyle/>
        <a:p>
          <a:endParaRPr lang="nb-NO"/>
        </a:p>
      </dgm:t>
    </dgm:pt>
    <dgm:pt modelId="{29BF6A91-A52B-4DB5-A89A-C3330B1FCBC5}">
      <dgm:prSet custT="1"/>
      <dgm:spPr/>
      <dgm:t>
        <a:bodyPr/>
        <a:lstStyle/>
        <a:p>
          <a:pPr rtl="0"/>
          <a:r>
            <a:rPr lang="nb-NO" sz="2800" dirty="0" smtClean="0"/>
            <a:t>Plan for 2013/2014</a:t>
          </a:r>
          <a:endParaRPr lang="nb-NO" sz="2800" dirty="0"/>
        </a:p>
      </dgm:t>
    </dgm:pt>
    <dgm:pt modelId="{AB96814A-BF0A-439B-9A74-8D7BF6CFB75C}" type="parTrans" cxnId="{643DB8F2-F148-4702-A1F6-2142C96058A4}">
      <dgm:prSet/>
      <dgm:spPr/>
      <dgm:t>
        <a:bodyPr/>
        <a:lstStyle/>
        <a:p>
          <a:endParaRPr lang="en-US"/>
        </a:p>
      </dgm:t>
    </dgm:pt>
    <dgm:pt modelId="{15162B90-E576-4143-9235-9EB91A39E826}" type="sibTrans" cxnId="{643DB8F2-F148-4702-A1F6-2142C96058A4}">
      <dgm:prSet/>
      <dgm:spPr/>
      <dgm:t>
        <a:bodyPr/>
        <a:lstStyle/>
        <a:p>
          <a:endParaRPr lang="en-US"/>
        </a:p>
      </dgm:t>
    </dgm:pt>
    <dgm:pt modelId="{97BE90DC-031F-4B31-AB6F-44C3A5AEA892}">
      <dgm:prSet custT="1"/>
      <dgm:spPr/>
      <dgm:t>
        <a:bodyPr/>
        <a:lstStyle/>
        <a:p>
          <a:r>
            <a:rPr lang="nb-NO" sz="500" dirty="0" smtClean="0"/>
            <a:t>3</a:t>
          </a:r>
          <a:r>
            <a:rPr lang="nb-NO" sz="2800" dirty="0" smtClean="0"/>
            <a:t>3i </a:t>
          </a:r>
          <a:r>
            <a:rPr lang="nb-NO" sz="2800" dirty="0" err="1" smtClean="0"/>
            <a:t>Objective</a:t>
          </a:r>
          <a:endParaRPr lang="nb-NO" sz="500" dirty="0"/>
        </a:p>
      </dgm:t>
    </dgm:pt>
    <dgm:pt modelId="{2874A09B-4CEC-4B87-B498-D2AA76E1832A}" type="parTrans" cxnId="{7DE3BCFC-D722-4E5D-842C-9BA772653BAB}">
      <dgm:prSet/>
      <dgm:spPr/>
      <dgm:t>
        <a:bodyPr/>
        <a:lstStyle/>
        <a:p>
          <a:endParaRPr lang="en-GB"/>
        </a:p>
      </dgm:t>
    </dgm:pt>
    <dgm:pt modelId="{19A468A3-2937-49EF-A724-E317F55CCCCD}" type="sibTrans" cxnId="{7DE3BCFC-D722-4E5D-842C-9BA772653BAB}">
      <dgm:prSet/>
      <dgm:spPr/>
      <dgm:t>
        <a:bodyPr/>
        <a:lstStyle/>
        <a:p>
          <a:endParaRPr lang="en-GB"/>
        </a:p>
      </dgm:t>
    </dgm:pt>
    <dgm:pt modelId="{CFC957B5-A4B6-4C57-97F2-292D352BF76F}">
      <dgm:prSet custT="1"/>
      <dgm:spPr/>
      <dgm:t>
        <a:bodyPr/>
        <a:lstStyle/>
        <a:p>
          <a:pPr rtl="0"/>
          <a:r>
            <a:rPr lang="nb-NO" sz="2800" dirty="0" err="1" smtClean="0"/>
            <a:t>Contributions</a:t>
          </a:r>
          <a:r>
            <a:rPr lang="nb-NO" sz="2800" dirty="0" smtClean="0"/>
            <a:t> to the 3i </a:t>
          </a:r>
          <a:r>
            <a:rPr lang="nb-NO" sz="2800" dirty="0" err="1" smtClean="0"/>
            <a:t>programme</a:t>
          </a:r>
          <a:r>
            <a:rPr lang="nb-NO" sz="2800" dirty="0" smtClean="0"/>
            <a:t> </a:t>
          </a:r>
          <a:endParaRPr lang="nb-NO" sz="2800" dirty="0"/>
        </a:p>
      </dgm:t>
    </dgm:pt>
    <dgm:pt modelId="{E93C3944-BD58-4B28-B7FE-A5C4AA9B7D87}" type="parTrans" cxnId="{5ABF8025-0B23-4BF3-B74A-25572124D82D}">
      <dgm:prSet/>
      <dgm:spPr/>
      <dgm:t>
        <a:bodyPr/>
        <a:lstStyle/>
        <a:p>
          <a:endParaRPr lang="en-GB"/>
        </a:p>
      </dgm:t>
    </dgm:pt>
    <dgm:pt modelId="{0D48D820-545F-4530-AD42-D192FB6DD568}" type="sibTrans" cxnId="{5ABF8025-0B23-4BF3-B74A-25572124D82D}">
      <dgm:prSet/>
      <dgm:spPr/>
      <dgm:t>
        <a:bodyPr/>
        <a:lstStyle/>
        <a:p>
          <a:endParaRPr lang="en-GB"/>
        </a:p>
      </dgm:t>
    </dgm:pt>
    <dgm:pt modelId="{685758EA-F802-4EDF-8B1E-7C3EB64633E3}">
      <dgm:prSet custT="1"/>
      <dgm:spPr/>
      <dgm:t>
        <a:bodyPr/>
        <a:lstStyle/>
        <a:p>
          <a:pPr rtl="0"/>
          <a:r>
            <a:rPr lang="nb-NO" sz="2800" dirty="0" err="1" smtClean="0"/>
            <a:t>Implementation</a:t>
          </a:r>
          <a:r>
            <a:rPr lang="nb-NO" sz="2800" dirty="0" smtClean="0"/>
            <a:t> </a:t>
          </a:r>
          <a:r>
            <a:rPr lang="nb-NO" sz="2800" dirty="0" err="1" smtClean="0"/>
            <a:t>issues</a:t>
          </a:r>
          <a:r>
            <a:rPr lang="nb-NO" sz="2800" dirty="0" smtClean="0"/>
            <a:t> </a:t>
          </a:r>
          <a:endParaRPr lang="nb-NO" sz="2800" dirty="0"/>
        </a:p>
      </dgm:t>
    </dgm:pt>
    <dgm:pt modelId="{3A279B01-3AC1-4B84-9859-2341C121916D}" type="parTrans" cxnId="{9C28355C-2270-4331-8C07-4045A5CCC3F1}">
      <dgm:prSet/>
      <dgm:spPr/>
      <dgm:t>
        <a:bodyPr/>
        <a:lstStyle/>
        <a:p>
          <a:endParaRPr lang="en-GB"/>
        </a:p>
      </dgm:t>
    </dgm:pt>
    <dgm:pt modelId="{87A3B04E-CB6F-4374-AA24-536F9EFC9EAB}" type="sibTrans" cxnId="{9C28355C-2270-4331-8C07-4045A5CCC3F1}">
      <dgm:prSet/>
      <dgm:spPr/>
      <dgm:t>
        <a:bodyPr/>
        <a:lstStyle/>
        <a:p>
          <a:endParaRPr lang="en-GB"/>
        </a:p>
      </dgm:t>
    </dgm:pt>
    <dgm:pt modelId="{E652C1DE-4026-4CC7-AE7E-A7095114E04F}">
      <dgm:prSet custT="1"/>
      <dgm:spPr/>
      <dgm:t>
        <a:bodyPr/>
        <a:lstStyle/>
        <a:p>
          <a:pPr rtl="0"/>
          <a:r>
            <a:rPr lang="nb-NO" sz="2800" dirty="0" smtClean="0"/>
            <a:t>CAS support for 3i </a:t>
          </a:r>
          <a:r>
            <a:rPr lang="nb-NO" sz="2800" dirty="0" err="1" smtClean="0"/>
            <a:t>programme</a:t>
          </a:r>
          <a:r>
            <a:rPr lang="nb-NO" sz="2800" dirty="0" smtClean="0"/>
            <a:t> </a:t>
          </a:r>
          <a:endParaRPr lang="nb-NO" sz="2800" dirty="0"/>
        </a:p>
      </dgm:t>
    </dgm:pt>
    <dgm:pt modelId="{41939025-9AE0-4D18-81ED-A420DCDF951F}" type="parTrans" cxnId="{0D349121-9A5B-4150-8EDA-AEC149B82D38}">
      <dgm:prSet/>
      <dgm:spPr/>
      <dgm:t>
        <a:bodyPr/>
        <a:lstStyle/>
        <a:p>
          <a:endParaRPr lang="en-GB"/>
        </a:p>
      </dgm:t>
    </dgm:pt>
    <dgm:pt modelId="{6DC2C5F8-A389-451D-81A7-4AAF1E6B5679}" type="sibTrans" cxnId="{0D349121-9A5B-4150-8EDA-AEC149B82D38}">
      <dgm:prSet/>
      <dgm:spPr/>
      <dgm:t>
        <a:bodyPr/>
        <a:lstStyle/>
        <a:p>
          <a:endParaRPr lang="en-GB"/>
        </a:p>
      </dgm:t>
    </dgm:pt>
    <dgm:pt modelId="{1AF741C6-3846-47D7-836C-2502A3E5B334}" type="pres">
      <dgm:prSet presAssocID="{85FAA61C-1A48-479C-A609-9EFCA55B35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440B461-8262-4C44-B558-13341DDF8FD1}" type="pres">
      <dgm:prSet presAssocID="{97BE90DC-031F-4B31-AB6F-44C3A5AEA89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117BCF-ED3F-4B7B-B77A-42DB16F902A5}" type="pres">
      <dgm:prSet presAssocID="{19A468A3-2937-49EF-A724-E317F55CCCCD}" presName="spacer" presStyleCnt="0"/>
      <dgm:spPr/>
    </dgm:pt>
    <dgm:pt modelId="{E23209D6-490F-438B-808C-B5FD872877CD}" type="pres">
      <dgm:prSet presAssocID="{A2B89E4A-563A-4D31-A518-3712976AB8F5}" presName="parentText" presStyleLbl="node1" presStyleIdx="1" presStyleCnt="8" custLinFactNeighborX="-94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3C0027B-0DCA-47E8-B9FB-D524456D57F7}" type="pres">
      <dgm:prSet presAssocID="{62C49F6B-5CDC-4924-8125-8085318A1C52}" presName="spacer" presStyleCnt="0"/>
      <dgm:spPr/>
      <dgm:t>
        <a:bodyPr/>
        <a:lstStyle/>
        <a:p>
          <a:endParaRPr lang="en-US"/>
        </a:p>
      </dgm:t>
    </dgm:pt>
    <dgm:pt modelId="{F0049E12-A621-4170-9720-5AC7EB9F99F7}" type="pres">
      <dgm:prSet presAssocID="{1641BBF4-2852-437B-846C-B08B6E2B4D7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AB2BA2-B589-416B-B315-2EB80B523F72}" type="pres">
      <dgm:prSet presAssocID="{7B3F4E4F-8790-41AF-A221-B8A30F31705D}" presName="spacer" presStyleCnt="0"/>
      <dgm:spPr/>
      <dgm:t>
        <a:bodyPr/>
        <a:lstStyle/>
        <a:p>
          <a:endParaRPr lang="en-US"/>
        </a:p>
      </dgm:t>
    </dgm:pt>
    <dgm:pt modelId="{C0F33188-C965-4AEA-A4AF-A976B5158C88}" type="pres">
      <dgm:prSet presAssocID="{29BF6A91-A52B-4DB5-A89A-C3330B1FCBC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77FD4-3C5A-4F63-B829-4BF65CB30D98}" type="pres">
      <dgm:prSet presAssocID="{15162B90-E576-4143-9235-9EB91A39E826}" presName="spacer" presStyleCnt="0"/>
      <dgm:spPr/>
      <dgm:t>
        <a:bodyPr/>
        <a:lstStyle/>
        <a:p>
          <a:endParaRPr lang="en-US"/>
        </a:p>
      </dgm:t>
    </dgm:pt>
    <dgm:pt modelId="{D1E5CF43-DB68-466A-9EBD-50D444A04F9D}" type="pres">
      <dgm:prSet presAssocID="{CFC957B5-A4B6-4C57-97F2-292D352BF76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209DA1-82C4-42D6-9E80-E4168BF72A5D}" type="pres">
      <dgm:prSet presAssocID="{0D48D820-545F-4530-AD42-D192FB6DD568}" presName="spacer" presStyleCnt="0"/>
      <dgm:spPr/>
    </dgm:pt>
    <dgm:pt modelId="{E8C6EA48-B6D2-494A-8B8D-41C16B280E6B}" type="pres">
      <dgm:prSet presAssocID="{EF58EEB1-9FF2-4835-868F-EF5D5F338D7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C3F17C-E3CF-4C40-AF00-3C92FEBBFD69}" type="pres">
      <dgm:prSet presAssocID="{625727DA-425E-4E20-9DBB-533FA4492669}" presName="spacer" presStyleCnt="0"/>
      <dgm:spPr/>
      <dgm:t>
        <a:bodyPr/>
        <a:lstStyle/>
        <a:p>
          <a:endParaRPr lang="en-US"/>
        </a:p>
      </dgm:t>
    </dgm:pt>
    <dgm:pt modelId="{6FC91A07-28BA-4EE4-9FCA-BCCE2A8DED89}" type="pres">
      <dgm:prSet presAssocID="{685758EA-F802-4EDF-8B1E-7C3EB64633E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1E7CE-3062-4EF7-866E-2462B21B4DD0}" type="pres">
      <dgm:prSet presAssocID="{87A3B04E-CB6F-4374-AA24-536F9EFC9EAB}" presName="spacer" presStyleCnt="0"/>
      <dgm:spPr/>
    </dgm:pt>
    <dgm:pt modelId="{B152D7B7-D5DF-494F-A5E4-084857DD45BE}" type="pres">
      <dgm:prSet presAssocID="{E652C1DE-4026-4CC7-AE7E-A7095114E04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9F50F4-EF2C-4853-961A-A54D2AC298F1}" type="presOf" srcId="{E652C1DE-4026-4CC7-AE7E-A7095114E04F}" destId="{B152D7B7-D5DF-494F-A5E4-084857DD45BE}" srcOrd="0" destOrd="0" presId="urn:microsoft.com/office/officeart/2005/8/layout/vList2"/>
    <dgm:cxn modelId="{643DB8F2-F148-4702-A1F6-2142C96058A4}" srcId="{85FAA61C-1A48-479C-A609-9EFCA55B356D}" destId="{29BF6A91-A52B-4DB5-A89A-C3330B1FCBC5}" srcOrd="3" destOrd="0" parTransId="{AB96814A-BF0A-439B-9A74-8D7BF6CFB75C}" sibTransId="{15162B90-E576-4143-9235-9EB91A39E826}"/>
    <dgm:cxn modelId="{9C28355C-2270-4331-8C07-4045A5CCC3F1}" srcId="{85FAA61C-1A48-479C-A609-9EFCA55B356D}" destId="{685758EA-F802-4EDF-8B1E-7C3EB64633E3}" srcOrd="6" destOrd="0" parTransId="{3A279B01-3AC1-4B84-9859-2341C121916D}" sibTransId="{87A3B04E-CB6F-4374-AA24-536F9EFC9EAB}"/>
    <dgm:cxn modelId="{90D21A14-D883-4266-A568-8E0550019485}" type="presOf" srcId="{85FAA61C-1A48-479C-A609-9EFCA55B356D}" destId="{1AF741C6-3846-47D7-836C-2502A3E5B334}" srcOrd="0" destOrd="0" presId="urn:microsoft.com/office/officeart/2005/8/layout/vList2"/>
    <dgm:cxn modelId="{3B8CF9A7-D70C-45B0-AF5F-F10EE48F81F4}" type="presOf" srcId="{97BE90DC-031F-4B31-AB6F-44C3A5AEA892}" destId="{2440B461-8262-4C44-B558-13341DDF8FD1}" srcOrd="0" destOrd="0" presId="urn:microsoft.com/office/officeart/2005/8/layout/vList2"/>
    <dgm:cxn modelId="{7DE3BCFC-D722-4E5D-842C-9BA772653BAB}" srcId="{85FAA61C-1A48-479C-A609-9EFCA55B356D}" destId="{97BE90DC-031F-4B31-AB6F-44C3A5AEA892}" srcOrd="0" destOrd="0" parTransId="{2874A09B-4CEC-4B87-B498-D2AA76E1832A}" sibTransId="{19A468A3-2937-49EF-A724-E317F55CCCCD}"/>
    <dgm:cxn modelId="{626AD449-A761-4813-9C24-13718846B3ED}" type="presOf" srcId="{1641BBF4-2852-437B-846C-B08B6E2B4D74}" destId="{F0049E12-A621-4170-9720-5AC7EB9F99F7}" srcOrd="0" destOrd="0" presId="urn:microsoft.com/office/officeart/2005/8/layout/vList2"/>
    <dgm:cxn modelId="{D9FF11B4-2710-4217-A161-B03EB47B7096}" type="presOf" srcId="{29BF6A91-A52B-4DB5-A89A-C3330B1FCBC5}" destId="{C0F33188-C965-4AEA-A4AF-A976B5158C88}" srcOrd="0" destOrd="0" presId="urn:microsoft.com/office/officeart/2005/8/layout/vList2"/>
    <dgm:cxn modelId="{1E2FF98C-C555-42A9-9A2E-A16DD076A562}" type="presOf" srcId="{685758EA-F802-4EDF-8B1E-7C3EB64633E3}" destId="{6FC91A07-28BA-4EE4-9FCA-BCCE2A8DED89}" srcOrd="0" destOrd="0" presId="urn:microsoft.com/office/officeart/2005/8/layout/vList2"/>
    <dgm:cxn modelId="{0D349121-9A5B-4150-8EDA-AEC149B82D38}" srcId="{85FAA61C-1A48-479C-A609-9EFCA55B356D}" destId="{E652C1DE-4026-4CC7-AE7E-A7095114E04F}" srcOrd="7" destOrd="0" parTransId="{41939025-9AE0-4D18-81ED-A420DCDF951F}" sibTransId="{6DC2C5F8-A389-451D-81A7-4AAF1E6B5679}"/>
    <dgm:cxn modelId="{90CFC979-1E72-4DAF-BD0B-F7C23B025B13}" srcId="{85FAA61C-1A48-479C-A609-9EFCA55B356D}" destId="{A2B89E4A-563A-4D31-A518-3712976AB8F5}" srcOrd="1" destOrd="0" parTransId="{72810D1D-2AE6-43D4-BA9E-CC2DBD137F70}" sibTransId="{62C49F6B-5CDC-4924-8125-8085318A1C52}"/>
    <dgm:cxn modelId="{C466932D-4191-4018-8C93-36527E6FD999}" srcId="{85FAA61C-1A48-479C-A609-9EFCA55B356D}" destId="{EF58EEB1-9FF2-4835-868F-EF5D5F338D76}" srcOrd="5" destOrd="0" parTransId="{48BCEB3B-3394-4758-A62E-21E54326546A}" sibTransId="{625727DA-425E-4E20-9DBB-533FA4492669}"/>
    <dgm:cxn modelId="{48F7610A-F436-44C9-A07E-59CDB0B132A8}" type="presOf" srcId="{CFC957B5-A4B6-4C57-97F2-292D352BF76F}" destId="{D1E5CF43-DB68-466A-9EBD-50D444A04F9D}" srcOrd="0" destOrd="0" presId="urn:microsoft.com/office/officeart/2005/8/layout/vList2"/>
    <dgm:cxn modelId="{23FE650F-E60D-48F0-8167-AE2AA36803DF}" type="presOf" srcId="{EF58EEB1-9FF2-4835-868F-EF5D5F338D76}" destId="{E8C6EA48-B6D2-494A-8B8D-41C16B280E6B}" srcOrd="0" destOrd="0" presId="urn:microsoft.com/office/officeart/2005/8/layout/vList2"/>
    <dgm:cxn modelId="{F73AE47F-3A81-4655-8A9E-F45260688172}" type="presOf" srcId="{A2B89E4A-563A-4D31-A518-3712976AB8F5}" destId="{E23209D6-490F-438B-808C-B5FD872877CD}" srcOrd="0" destOrd="0" presId="urn:microsoft.com/office/officeart/2005/8/layout/vList2"/>
    <dgm:cxn modelId="{D66BEAF7-3441-408D-9F91-37EC1A905548}" srcId="{85FAA61C-1A48-479C-A609-9EFCA55B356D}" destId="{1641BBF4-2852-437B-846C-B08B6E2B4D74}" srcOrd="2" destOrd="0" parTransId="{7DB3F650-C765-4D7D-A8F1-E9C369492C9C}" sibTransId="{7B3F4E4F-8790-41AF-A221-B8A30F31705D}"/>
    <dgm:cxn modelId="{5ABF8025-0B23-4BF3-B74A-25572124D82D}" srcId="{85FAA61C-1A48-479C-A609-9EFCA55B356D}" destId="{CFC957B5-A4B6-4C57-97F2-292D352BF76F}" srcOrd="4" destOrd="0" parTransId="{E93C3944-BD58-4B28-B7FE-A5C4AA9B7D87}" sibTransId="{0D48D820-545F-4530-AD42-D192FB6DD568}"/>
    <dgm:cxn modelId="{B5A24068-0F4F-4F5B-AA34-46B95E2060C5}" type="presParOf" srcId="{1AF741C6-3846-47D7-836C-2502A3E5B334}" destId="{2440B461-8262-4C44-B558-13341DDF8FD1}" srcOrd="0" destOrd="0" presId="urn:microsoft.com/office/officeart/2005/8/layout/vList2"/>
    <dgm:cxn modelId="{B422ADED-0D20-439B-9A0B-004DE44F2FA8}" type="presParOf" srcId="{1AF741C6-3846-47D7-836C-2502A3E5B334}" destId="{7A117BCF-ED3F-4B7B-B77A-42DB16F902A5}" srcOrd="1" destOrd="0" presId="urn:microsoft.com/office/officeart/2005/8/layout/vList2"/>
    <dgm:cxn modelId="{6AF0027D-1692-4CB6-AF49-F359F2E0D849}" type="presParOf" srcId="{1AF741C6-3846-47D7-836C-2502A3E5B334}" destId="{E23209D6-490F-438B-808C-B5FD872877CD}" srcOrd="2" destOrd="0" presId="urn:microsoft.com/office/officeart/2005/8/layout/vList2"/>
    <dgm:cxn modelId="{03D028B3-1DF1-4F50-9C50-3F90B9CEA17B}" type="presParOf" srcId="{1AF741C6-3846-47D7-836C-2502A3E5B334}" destId="{A3C0027B-0DCA-47E8-B9FB-D524456D57F7}" srcOrd="3" destOrd="0" presId="urn:microsoft.com/office/officeart/2005/8/layout/vList2"/>
    <dgm:cxn modelId="{402A6CBC-EEE4-4897-89E7-25EC06727543}" type="presParOf" srcId="{1AF741C6-3846-47D7-836C-2502A3E5B334}" destId="{F0049E12-A621-4170-9720-5AC7EB9F99F7}" srcOrd="4" destOrd="0" presId="urn:microsoft.com/office/officeart/2005/8/layout/vList2"/>
    <dgm:cxn modelId="{4FD987FD-8F4A-4B96-81DB-8DBE1BFCA769}" type="presParOf" srcId="{1AF741C6-3846-47D7-836C-2502A3E5B334}" destId="{ECAB2BA2-B589-416B-B315-2EB80B523F72}" srcOrd="5" destOrd="0" presId="urn:microsoft.com/office/officeart/2005/8/layout/vList2"/>
    <dgm:cxn modelId="{539A295D-10F3-463D-9413-1740943B409A}" type="presParOf" srcId="{1AF741C6-3846-47D7-836C-2502A3E5B334}" destId="{C0F33188-C965-4AEA-A4AF-A976B5158C88}" srcOrd="6" destOrd="0" presId="urn:microsoft.com/office/officeart/2005/8/layout/vList2"/>
    <dgm:cxn modelId="{8C090AA7-8A54-4C36-A731-DC96914B726C}" type="presParOf" srcId="{1AF741C6-3846-47D7-836C-2502A3E5B334}" destId="{36077FD4-3C5A-4F63-B829-4BF65CB30D98}" srcOrd="7" destOrd="0" presId="urn:microsoft.com/office/officeart/2005/8/layout/vList2"/>
    <dgm:cxn modelId="{A2EFEB48-49E0-4443-8679-27732CF0C07E}" type="presParOf" srcId="{1AF741C6-3846-47D7-836C-2502A3E5B334}" destId="{D1E5CF43-DB68-466A-9EBD-50D444A04F9D}" srcOrd="8" destOrd="0" presId="urn:microsoft.com/office/officeart/2005/8/layout/vList2"/>
    <dgm:cxn modelId="{4076F4B9-D119-4C8F-A793-4F0BFEDD7371}" type="presParOf" srcId="{1AF741C6-3846-47D7-836C-2502A3E5B334}" destId="{77209DA1-82C4-42D6-9E80-E4168BF72A5D}" srcOrd="9" destOrd="0" presId="urn:microsoft.com/office/officeart/2005/8/layout/vList2"/>
    <dgm:cxn modelId="{7B59821C-C223-449A-9D8F-B2C23A826026}" type="presParOf" srcId="{1AF741C6-3846-47D7-836C-2502A3E5B334}" destId="{E8C6EA48-B6D2-494A-8B8D-41C16B280E6B}" srcOrd="10" destOrd="0" presId="urn:microsoft.com/office/officeart/2005/8/layout/vList2"/>
    <dgm:cxn modelId="{AA3AC4B1-6FF9-4962-8E33-91066DB8D3A4}" type="presParOf" srcId="{1AF741C6-3846-47D7-836C-2502A3E5B334}" destId="{C0C3F17C-E3CF-4C40-AF00-3C92FEBBFD69}" srcOrd="11" destOrd="0" presId="urn:microsoft.com/office/officeart/2005/8/layout/vList2"/>
    <dgm:cxn modelId="{58CCC7AD-2FBB-4599-A6C4-9D3A25E7BA34}" type="presParOf" srcId="{1AF741C6-3846-47D7-836C-2502A3E5B334}" destId="{6FC91A07-28BA-4EE4-9FCA-BCCE2A8DED89}" srcOrd="12" destOrd="0" presId="urn:microsoft.com/office/officeart/2005/8/layout/vList2"/>
    <dgm:cxn modelId="{35DC5206-0512-4E04-BC5F-1966D0A58DA4}" type="presParOf" srcId="{1AF741C6-3846-47D7-836C-2502A3E5B334}" destId="{1801E7CE-3062-4EF7-866E-2462B21B4DD0}" srcOrd="13" destOrd="0" presId="urn:microsoft.com/office/officeart/2005/8/layout/vList2"/>
    <dgm:cxn modelId="{9861A690-7BC8-49B9-B62D-2DEC6E14E5FF}" type="presParOf" srcId="{1AF741C6-3846-47D7-836C-2502A3E5B334}" destId="{B152D7B7-D5DF-494F-A5E4-084857DD45B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68F5D-51EE-4138-B48D-35985883031D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B6C64DBA-7329-4C5A-B943-2BDBC5F42771}">
      <dgm:prSet phldrT="[Text]" custT="1"/>
      <dgm:spPr/>
      <dgm:t>
        <a:bodyPr/>
        <a:lstStyle/>
        <a:p>
          <a:r>
            <a:rPr lang="nb-NO" sz="2800" dirty="0" err="1" smtClean="0"/>
            <a:t>Current</a:t>
          </a:r>
          <a:r>
            <a:rPr lang="nb-NO" sz="2800" dirty="0" smtClean="0"/>
            <a:t> </a:t>
          </a:r>
          <a:r>
            <a:rPr lang="nb-NO" sz="2800" dirty="0" err="1" smtClean="0"/>
            <a:t>Situation</a:t>
          </a:r>
          <a:endParaRPr lang="nb-NO" sz="2800" dirty="0"/>
        </a:p>
      </dgm:t>
    </dgm:pt>
    <dgm:pt modelId="{A128FF43-F75A-4D58-900B-83A2F161C608}" type="parTrans" cxnId="{680CA37D-9BC7-4483-B3F1-661AF685BF53}">
      <dgm:prSet/>
      <dgm:spPr/>
      <dgm:t>
        <a:bodyPr/>
        <a:lstStyle/>
        <a:p>
          <a:endParaRPr lang="nb-NO" sz="2800"/>
        </a:p>
      </dgm:t>
    </dgm:pt>
    <dgm:pt modelId="{B192F261-4435-4B3E-A48A-06B7A1F708C2}" type="sibTrans" cxnId="{680CA37D-9BC7-4483-B3F1-661AF685BF53}">
      <dgm:prSet custT="1"/>
      <dgm:spPr/>
      <dgm:t>
        <a:bodyPr/>
        <a:lstStyle/>
        <a:p>
          <a:endParaRPr lang="nb-NO" sz="2800"/>
        </a:p>
      </dgm:t>
    </dgm:pt>
    <dgm:pt modelId="{9CB428F1-C5E3-485E-B0CB-53313B6C212A}">
      <dgm:prSet phldrT="[Text]" custT="1"/>
      <dgm:spPr/>
      <dgm:t>
        <a:bodyPr/>
        <a:lstStyle/>
        <a:p>
          <a:r>
            <a:rPr lang="nb-NO" sz="2800" dirty="0" smtClean="0"/>
            <a:t>ISSAI </a:t>
          </a:r>
          <a:r>
            <a:rPr lang="nb-NO" sz="2800" dirty="0" err="1" smtClean="0"/>
            <a:t>based</a:t>
          </a:r>
          <a:r>
            <a:rPr lang="nb-NO" sz="2800" dirty="0" smtClean="0"/>
            <a:t> </a:t>
          </a:r>
          <a:r>
            <a:rPr lang="nb-NO" sz="2800" dirty="0" err="1" smtClean="0"/>
            <a:t>audit</a:t>
          </a:r>
          <a:r>
            <a:rPr lang="nb-NO" sz="2800" dirty="0" smtClean="0"/>
            <a:t> </a:t>
          </a:r>
          <a:r>
            <a:rPr lang="nb-NO" sz="2800" dirty="0" err="1" smtClean="0"/>
            <a:t>practice</a:t>
          </a:r>
          <a:endParaRPr lang="nb-NO" sz="2800" dirty="0"/>
        </a:p>
      </dgm:t>
    </dgm:pt>
    <dgm:pt modelId="{458F4A56-44FD-48F3-B4E4-95B8BCA7A2E5}" type="parTrans" cxnId="{7588CFAC-2070-4029-8272-F930CEAEE6FF}">
      <dgm:prSet/>
      <dgm:spPr/>
      <dgm:t>
        <a:bodyPr/>
        <a:lstStyle/>
        <a:p>
          <a:endParaRPr lang="nb-NO" sz="2800"/>
        </a:p>
      </dgm:t>
    </dgm:pt>
    <dgm:pt modelId="{E97A1A9B-6DF9-4ED4-B306-516AD7E4820A}" type="sibTrans" cxnId="{7588CFAC-2070-4029-8272-F930CEAEE6FF}">
      <dgm:prSet/>
      <dgm:spPr/>
      <dgm:t>
        <a:bodyPr/>
        <a:lstStyle/>
        <a:p>
          <a:endParaRPr lang="nb-NO" sz="2800"/>
        </a:p>
      </dgm:t>
    </dgm:pt>
    <dgm:pt modelId="{61BB1ABE-D047-49D7-BF72-A4DBE566273E}" type="pres">
      <dgm:prSet presAssocID="{E0568F5D-51EE-4138-B48D-35985883031D}" presName="Name0" presStyleCnt="0">
        <dgm:presLayoutVars>
          <dgm:dir/>
          <dgm:resizeHandles val="exact"/>
        </dgm:presLayoutVars>
      </dgm:prSet>
      <dgm:spPr/>
    </dgm:pt>
    <dgm:pt modelId="{E607EBC9-72E0-432C-97D9-C0A1FC72D010}" type="pres">
      <dgm:prSet presAssocID="{B6C64DBA-7329-4C5A-B943-2BDBC5F4277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6A47E-354A-419C-A086-437FDCEB6B5D}" type="pres">
      <dgm:prSet presAssocID="{B192F261-4435-4B3E-A48A-06B7A1F708C2}" presName="sibTrans" presStyleLbl="sibTrans2D1" presStyleIdx="0" presStyleCnt="1"/>
      <dgm:spPr/>
      <dgm:t>
        <a:bodyPr/>
        <a:lstStyle/>
        <a:p>
          <a:endParaRPr lang="nb-NO"/>
        </a:p>
      </dgm:t>
    </dgm:pt>
    <dgm:pt modelId="{CDAAFA11-5F53-45EF-80B3-906291378726}" type="pres">
      <dgm:prSet presAssocID="{B192F261-4435-4B3E-A48A-06B7A1F708C2}" presName="connectorText" presStyleLbl="sibTrans2D1" presStyleIdx="0" presStyleCnt="1"/>
      <dgm:spPr/>
      <dgm:t>
        <a:bodyPr/>
        <a:lstStyle/>
        <a:p>
          <a:endParaRPr lang="nb-NO"/>
        </a:p>
      </dgm:t>
    </dgm:pt>
    <dgm:pt modelId="{71CF9EF5-2B25-4047-87E9-317D2C57B5C7}" type="pres">
      <dgm:prSet presAssocID="{9CB428F1-C5E3-485E-B0CB-53313B6C212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5A56FBA-FCBB-4473-B174-21F9748FE53E}" type="presOf" srcId="{B192F261-4435-4B3E-A48A-06B7A1F708C2}" destId="{F936A47E-354A-419C-A086-437FDCEB6B5D}" srcOrd="0" destOrd="0" presId="urn:microsoft.com/office/officeart/2005/8/layout/process1"/>
    <dgm:cxn modelId="{7C93EB0F-18C0-41A3-AEF4-F097B028C1AC}" type="presOf" srcId="{B192F261-4435-4B3E-A48A-06B7A1F708C2}" destId="{CDAAFA11-5F53-45EF-80B3-906291378726}" srcOrd="1" destOrd="0" presId="urn:microsoft.com/office/officeart/2005/8/layout/process1"/>
    <dgm:cxn modelId="{680CA37D-9BC7-4483-B3F1-661AF685BF53}" srcId="{E0568F5D-51EE-4138-B48D-35985883031D}" destId="{B6C64DBA-7329-4C5A-B943-2BDBC5F42771}" srcOrd="0" destOrd="0" parTransId="{A128FF43-F75A-4D58-900B-83A2F161C608}" sibTransId="{B192F261-4435-4B3E-A48A-06B7A1F708C2}"/>
    <dgm:cxn modelId="{7588CFAC-2070-4029-8272-F930CEAEE6FF}" srcId="{E0568F5D-51EE-4138-B48D-35985883031D}" destId="{9CB428F1-C5E3-485E-B0CB-53313B6C212A}" srcOrd="1" destOrd="0" parTransId="{458F4A56-44FD-48F3-B4E4-95B8BCA7A2E5}" sibTransId="{E97A1A9B-6DF9-4ED4-B306-516AD7E4820A}"/>
    <dgm:cxn modelId="{47125831-1FF7-40A2-8799-8BA14FC2A17E}" type="presOf" srcId="{B6C64DBA-7329-4C5A-B943-2BDBC5F42771}" destId="{E607EBC9-72E0-432C-97D9-C0A1FC72D010}" srcOrd="0" destOrd="0" presId="urn:microsoft.com/office/officeart/2005/8/layout/process1"/>
    <dgm:cxn modelId="{93475B2D-67E9-427C-B78D-D94E5ECF8180}" type="presOf" srcId="{E0568F5D-51EE-4138-B48D-35985883031D}" destId="{61BB1ABE-D047-49D7-BF72-A4DBE566273E}" srcOrd="0" destOrd="0" presId="urn:microsoft.com/office/officeart/2005/8/layout/process1"/>
    <dgm:cxn modelId="{5F9E2298-9F3A-44D8-BADA-8B4F9C3FC51C}" type="presOf" srcId="{9CB428F1-C5E3-485E-B0CB-53313B6C212A}" destId="{71CF9EF5-2B25-4047-87E9-317D2C57B5C7}" srcOrd="0" destOrd="0" presId="urn:microsoft.com/office/officeart/2005/8/layout/process1"/>
    <dgm:cxn modelId="{B06BA9D7-6160-451E-9A58-5A0DF22FD89C}" type="presParOf" srcId="{61BB1ABE-D047-49D7-BF72-A4DBE566273E}" destId="{E607EBC9-72E0-432C-97D9-C0A1FC72D010}" srcOrd="0" destOrd="0" presId="urn:microsoft.com/office/officeart/2005/8/layout/process1"/>
    <dgm:cxn modelId="{E7DC5B9C-0B57-41A1-B3D9-441BDCE55167}" type="presParOf" srcId="{61BB1ABE-D047-49D7-BF72-A4DBE566273E}" destId="{F936A47E-354A-419C-A086-437FDCEB6B5D}" srcOrd="1" destOrd="0" presId="urn:microsoft.com/office/officeart/2005/8/layout/process1"/>
    <dgm:cxn modelId="{4E15EBB8-5322-469A-9994-024BC29AF745}" type="presParOf" srcId="{F936A47E-354A-419C-A086-437FDCEB6B5D}" destId="{CDAAFA11-5F53-45EF-80B3-906291378726}" srcOrd="0" destOrd="0" presId="urn:microsoft.com/office/officeart/2005/8/layout/process1"/>
    <dgm:cxn modelId="{6DD0900D-662C-4965-96F5-9EB8A3711C72}" type="presParOf" srcId="{61BB1ABE-D047-49D7-BF72-A4DBE566273E}" destId="{71CF9EF5-2B25-4047-87E9-317D2C57B5C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187D0-A684-44C5-B299-DD3B5B785E26}" type="doc">
      <dgm:prSet loTypeId="urn:microsoft.com/office/officeart/2005/8/layout/cycle3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01CD00B-6AA7-412B-A878-6085EFCEF4DD}">
      <dgm:prSet phldrT="[Text]" custT="1"/>
      <dgm:spPr/>
      <dgm:t>
        <a:bodyPr/>
        <a:lstStyle/>
        <a:p>
          <a:r>
            <a:rPr lang="en-US" sz="2000" dirty="0" smtClean="0"/>
            <a:t>What do ISSAIs say ?</a:t>
          </a:r>
          <a:endParaRPr lang="en-US" sz="2000" dirty="0"/>
        </a:p>
      </dgm:t>
    </dgm:pt>
    <dgm:pt modelId="{DB40E15E-477A-48D0-B85D-FAB8017D6B63}" type="parTrans" cxnId="{732DD2AB-82C9-4CF1-9D0D-DB2C10EBFC0A}">
      <dgm:prSet/>
      <dgm:spPr/>
      <dgm:t>
        <a:bodyPr/>
        <a:lstStyle/>
        <a:p>
          <a:endParaRPr lang="en-US"/>
        </a:p>
      </dgm:t>
    </dgm:pt>
    <dgm:pt modelId="{94989530-F71B-4AAC-8212-61C00B8147B0}" type="sibTrans" cxnId="{732DD2AB-82C9-4CF1-9D0D-DB2C10EBFC0A}">
      <dgm:prSet/>
      <dgm:spPr/>
      <dgm:t>
        <a:bodyPr/>
        <a:lstStyle/>
        <a:p>
          <a:endParaRPr lang="en-US"/>
        </a:p>
      </dgm:t>
    </dgm:pt>
    <dgm:pt modelId="{F19B27F7-B89C-4F00-83E4-23986CD1F132}">
      <dgm:prSet phldrT="[Text]" custT="1"/>
      <dgm:spPr/>
      <dgm:t>
        <a:bodyPr/>
        <a:lstStyle/>
        <a:p>
          <a:r>
            <a:rPr lang="en-US" sz="2000" dirty="0" smtClean="0"/>
            <a:t>What does my SAI need in order to implement ISSAIs</a:t>
          </a:r>
          <a:endParaRPr lang="en-US" sz="2000" dirty="0"/>
        </a:p>
      </dgm:t>
    </dgm:pt>
    <dgm:pt modelId="{CD508330-70E1-45CE-B8CF-15FCC0223E67}" type="parTrans" cxnId="{2E82F7B3-2CE8-409E-8889-E85833126310}">
      <dgm:prSet/>
      <dgm:spPr/>
      <dgm:t>
        <a:bodyPr/>
        <a:lstStyle/>
        <a:p>
          <a:endParaRPr lang="en-US"/>
        </a:p>
      </dgm:t>
    </dgm:pt>
    <dgm:pt modelId="{E658096E-E7E8-4FBA-B569-1D9044396265}" type="sibTrans" cxnId="{2E82F7B3-2CE8-409E-8889-E85833126310}">
      <dgm:prSet/>
      <dgm:spPr/>
      <dgm:t>
        <a:bodyPr/>
        <a:lstStyle/>
        <a:p>
          <a:endParaRPr lang="en-US"/>
        </a:p>
      </dgm:t>
    </dgm:pt>
    <dgm:pt modelId="{4B0DE951-54F9-414D-B657-C88CAE894C55}">
      <dgm:prSet phldrT="[Text]" custT="1"/>
      <dgm:spPr/>
      <dgm:t>
        <a:bodyPr/>
        <a:lstStyle/>
        <a:p>
          <a:r>
            <a:rPr lang="en-US" sz="2000" dirty="0" smtClean="0"/>
            <a:t>How can my SAI develop a strategy to implement ISSAIs</a:t>
          </a:r>
          <a:endParaRPr lang="en-US" sz="2000" dirty="0"/>
        </a:p>
      </dgm:t>
    </dgm:pt>
    <dgm:pt modelId="{3D942B5C-D3D0-4268-8F2E-CC10FAD33DC9}" type="parTrans" cxnId="{4272E551-A18D-4E56-A6BC-76169B706E99}">
      <dgm:prSet/>
      <dgm:spPr/>
      <dgm:t>
        <a:bodyPr/>
        <a:lstStyle/>
        <a:p>
          <a:endParaRPr lang="en-US"/>
        </a:p>
      </dgm:t>
    </dgm:pt>
    <dgm:pt modelId="{D8D09AEC-3AD4-49A5-BF2A-0C4BDF4CD086}" type="sibTrans" cxnId="{4272E551-A18D-4E56-A6BC-76169B706E99}">
      <dgm:prSet/>
      <dgm:spPr/>
      <dgm:t>
        <a:bodyPr/>
        <a:lstStyle/>
        <a:p>
          <a:endParaRPr lang="en-US"/>
        </a:p>
      </dgm:t>
    </dgm:pt>
    <dgm:pt modelId="{0471757C-8AD1-471E-88C3-EFDB86511BFF}">
      <dgm:prSet phldrT="[Text]" custT="1"/>
      <dgm:spPr/>
      <dgm:t>
        <a:bodyPr/>
        <a:lstStyle/>
        <a:p>
          <a:r>
            <a:rPr lang="en-US" sz="2000" smtClean="0"/>
            <a:t>How can  </a:t>
          </a:r>
          <a:r>
            <a:rPr lang="en-US" sz="2000" dirty="0" smtClean="0"/>
            <a:t>my SAI implement  ISSAIs at the level of audit practice </a:t>
          </a:r>
          <a:endParaRPr lang="en-US" sz="2000" dirty="0"/>
        </a:p>
      </dgm:t>
    </dgm:pt>
    <dgm:pt modelId="{7EC58FAC-A6BA-4FD7-9AA4-0045A13FFE9F}" type="parTrans" cxnId="{E1DD93A8-9C1C-49C6-8CCE-47C797DDB43B}">
      <dgm:prSet/>
      <dgm:spPr/>
      <dgm:t>
        <a:bodyPr/>
        <a:lstStyle/>
        <a:p>
          <a:endParaRPr lang="en-US"/>
        </a:p>
      </dgm:t>
    </dgm:pt>
    <dgm:pt modelId="{C5904C91-4009-40DA-9BFA-B6EF130EAEC4}" type="sibTrans" cxnId="{E1DD93A8-9C1C-49C6-8CCE-47C797DDB43B}">
      <dgm:prSet/>
      <dgm:spPr/>
      <dgm:t>
        <a:bodyPr/>
        <a:lstStyle/>
        <a:p>
          <a:endParaRPr lang="en-US"/>
        </a:p>
      </dgm:t>
    </dgm:pt>
    <dgm:pt modelId="{F833F5F7-6C51-4BA1-BC7E-4680082B5EA5}" type="pres">
      <dgm:prSet presAssocID="{5D2187D0-A684-44C5-B299-DD3B5B785E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0501B-4F01-4323-A3D9-330F53FB829E}" type="pres">
      <dgm:prSet presAssocID="{5D2187D0-A684-44C5-B299-DD3B5B785E26}" presName="cycle" presStyleCnt="0"/>
      <dgm:spPr/>
    </dgm:pt>
    <dgm:pt modelId="{26ED4FB9-3821-457B-8973-BDEA963973DE}" type="pres">
      <dgm:prSet presAssocID="{301CD00B-6AA7-412B-A878-6085EFCEF4DD}" presName="nodeFirstNode" presStyleLbl="node1" presStyleIdx="0" presStyleCnt="4" custScaleX="86433" custScaleY="5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19C5D-6D6F-420E-9736-3AB307941D89}" type="pres">
      <dgm:prSet presAssocID="{94989530-F71B-4AAC-8212-61C00B8147B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1987AC7-7468-4D2B-951C-F5E3C97337AF}" type="pres">
      <dgm:prSet presAssocID="{F19B27F7-B89C-4F00-83E4-23986CD1F132}" presName="nodeFollowingNodes" presStyleLbl="node1" presStyleIdx="1" presStyleCnt="4" custScaleX="94567" custScaleY="6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B8D25-6837-46AE-AFE5-C46AA4D0C42A}" type="pres">
      <dgm:prSet presAssocID="{4B0DE951-54F9-414D-B657-C88CAE894C55}" presName="nodeFollowingNodes" presStyleLbl="node1" presStyleIdx="2" presStyleCnt="4" custScaleX="104653" custScaleY="77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6D63B-6716-46C2-9874-F2C95C36FB1E}" type="pres">
      <dgm:prSet presAssocID="{0471757C-8AD1-471E-88C3-EFDB86511BFF}" presName="nodeFollowingNodes" presStyleLbl="node1" presStyleIdx="3" presStyleCnt="4" custScaleX="98470" custScaleY="7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DD2AB-82C9-4CF1-9D0D-DB2C10EBFC0A}" srcId="{5D2187D0-A684-44C5-B299-DD3B5B785E26}" destId="{301CD00B-6AA7-412B-A878-6085EFCEF4DD}" srcOrd="0" destOrd="0" parTransId="{DB40E15E-477A-48D0-B85D-FAB8017D6B63}" sibTransId="{94989530-F71B-4AAC-8212-61C00B8147B0}"/>
    <dgm:cxn modelId="{95893DAA-CEC9-4952-81D6-2560B53F286E}" type="presOf" srcId="{301CD00B-6AA7-412B-A878-6085EFCEF4DD}" destId="{26ED4FB9-3821-457B-8973-BDEA963973DE}" srcOrd="0" destOrd="0" presId="urn:microsoft.com/office/officeart/2005/8/layout/cycle3"/>
    <dgm:cxn modelId="{82D40652-F254-41F3-A9E9-4555B92AD16A}" type="presOf" srcId="{4B0DE951-54F9-414D-B657-C88CAE894C55}" destId="{7E5B8D25-6837-46AE-AFE5-C46AA4D0C42A}" srcOrd="0" destOrd="0" presId="urn:microsoft.com/office/officeart/2005/8/layout/cycle3"/>
    <dgm:cxn modelId="{2E82F7B3-2CE8-409E-8889-E85833126310}" srcId="{5D2187D0-A684-44C5-B299-DD3B5B785E26}" destId="{F19B27F7-B89C-4F00-83E4-23986CD1F132}" srcOrd="1" destOrd="0" parTransId="{CD508330-70E1-45CE-B8CF-15FCC0223E67}" sibTransId="{E658096E-E7E8-4FBA-B569-1D9044396265}"/>
    <dgm:cxn modelId="{6A7648E7-0E7B-4E57-852B-8F9992772C1C}" type="presOf" srcId="{5D2187D0-A684-44C5-B299-DD3B5B785E26}" destId="{F833F5F7-6C51-4BA1-BC7E-4680082B5EA5}" srcOrd="0" destOrd="0" presId="urn:microsoft.com/office/officeart/2005/8/layout/cycle3"/>
    <dgm:cxn modelId="{BC677086-E161-4DE7-A96B-BD5AEAE5BF05}" type="presOf" srcId="{0471757C-8AD1-471E-88C3-EFDB86511BFF}" destId="{EFB6D63B-6716-46C2-9874-F2C95C36FB1E}" srcOrd="0" destOrd="0" presId="urn:microsoft.com/office/officeart/2005/8/layout/cycle3"/>
    <dgm:cxn modelId="{4272E551-A18D-4E56-A6BC-76169B706E99}" srcId="{5D2187D0-A684-44C5-B299-DD3B5B785E26}" destId="{4B0DE951-54F9-414D-B657-C88CAE894C55}" srcOrd="2" destOrd="0" parTransId="{3D942B5C-D3D0-4268-8F2E-CC10FAD33DC9}" sibTransId="{D8D09AEC-3AD4-49A5-BF2A-0C4BDF4CD086}"/>
    <dgm:cxn modelId="{F921A619-88C2-48C3-ADDD-B1C8E3663BBC}" type="presOf" srcId="{F19B27F7-B89C-4F00-83E4-23986CD1F132}" destId="{D1987AC7-7468-4D2B-951C-F5E3C97337AF}" srcOrd="0" destOrd="0" presId="urn:microsoft.com/office/officeart/2005/8/layout/cycle3"/>
    <dgm:cxn modelId="{E1DD93A8-9C1C-49C6-8CCE-47C797DDB43B}" srcId="{5D2187D0-A684-44C5-B299-DD3B5B785E26}" destId="{0471757C-8AD1-471E-88C3-EFDB86511BFF}" srcOrd="3" destOrd="0" parTransId="{7EC58FAC-A6BA-4FD7-9AA4-0045A13FFE9F}" sibTransId="{C5904C91-4009-40DA-9BFA-B6EF130EAEC4}"/>
    <dgm:cxn modelId="{42C43565-BEE9-4143-91A9-7B0E09783631}" type="presOf" srcId="{94989530-F71B-4AAC-8212-61C00B8147B0}" destId="{40119C5D-6D6F-420E-9736-3AB307941D89}" srcOrd="0" destOrd="0" presId="urn:microsoft.com/office/officeart/2005/8/layout/cycle3"/>
    <dgm:cxn modelId="{9BC7A9FB-F2DA-4056-8926-C0986F6C525C}" type="presParOf" srcId="{F833F5F7-6C51-4BA1-BC7E-4680082B5EA5}" destId="{4EA0501B-4F01-4323-A3D9-330F53FB829E}" srcOrd="0" destOrd="0" presId="urn:microsoft.com/office/officeart/2005/8/layout/cycle3"/>
    <dgm:cxn modelId="{F29F8F2F-C804-41FC-9C87-18026A2DE9D8}" type="presParOf" srcId="{4EA0501B-4F01-4323-A3D9-330F53FB829E}" destId="{26ED4FB9-3821-457B-8973-BDEA963973DE}" srcOrd="0" destOrd="0" presId="urn:microsoft.com/office/officeart/2005/8/layout/cycle3"/>
    <dgm:cxn modelId="{B902F558-8377-4F4D-8C1E-4BF5A51E51F1}" type="presParOf" srcId="{4EA0501B-4F01-4323-A3D9-330F53FB829E}" destId="{40119C5D-6D6F-420E-9736-3AB307941D89}" srcOrd="1" destOrd="0" presId="urn:microsoft.com/office/officeart/2005/8/layout/cycle3"/>
    <dgm:cxn modelId="{FCA68D88-3543-4DDF-82C2-A7D7CC8107BD}" type="presParOf" srcId="{4EA0501B-4F01-4323-A3D9-330F53FB829E}" destId="{D1987AC7-7468-4D2B-951C-F5E3C97337AF}" srcOrd="2" destOrd="0" presId="urn:microsoft.com/office/officeart/2005/8/layout/cycle3"/>
    <dgm:cxn modelId="{40D942D7-EB00-48A6-B3F2-8CCF4586E320}" type="presParOf" srcId="{4EA0501B-4F01-4323-A3D9-330F53FB829E}" destId="{7E5B8D25-6837-46AE-AFE5-C46AA4D0C42A}" srcOrd="3" destOrd="0" presId="urn:microsoft.com/office/officeart/2005/8/layout/cycle3"/>
    <dgm:cxn modelId="{71F3B745-8839-4A67-99E2-99C0BB3AE3B4}" type="presParOf" srcId="{4EA0501B-4F01-4323-A3D9-330F53FB829E}" destId="{EFB6D63B-6716-46C2-9874-F2C95C36FB1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B461-8262-4C44-B558-13341DDF8FD1}">
      <dsp:nvSpPr>
        <dsp:cNvPr id="0" name=""/>
        <dsp:cNvSpPr/>
      </dsp:nvSpPr>
      <dsp:spPr>
        <a:xfrm>
          <a:off x="0" y="1061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3</a:t>
          </a:r>
          <a:r>
            <a:rPr lang="nb-NO" sz="2800" kern="1200" dirty="0" smtClean="0"/>
            <a:t>3i </a:t>
          </a:r>
          <a:r>
            <a:rPr lang="nb-NO" sz="2800" kern="1200" dirty="0" err="1" smtClean="0"/>
            <a:t>Objective</a:t>
          </a:r>
          <a:endParaRPr lang="nb-NO" sz="500" kern="1200" dirty="0"/>
        </a:p>
      </dsp:txBody>
      <dsp:txXfrm>
        <a:off x="25373" y="26434"/>
        <a:ext cx="7592446" cy="469021"/>
      </dsp:txXfrm>
    </dsp:sp>
    <dsp:sp modelId="{E23209D6-490F-438B-808C-B5FD872877CD}">
      <dsp:nvSpPr>
        <dsp:cNvPr id="0" name=""/>
        <dsp:cNvSpPr/>
      </dsp:nvSpPr>
      <dsp:spPr>
        <a:xfrm>
          <a:off x="0" y="531924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ISSAI </a:t>
          </a:r>
          <a:r>
            <a:rPr lang="nb-NO" sz="2800" kern="1200" dirty="0" err="1" smtClean="0"/>
            <a:t>Implementation</a:t>
          </a:r>
          <a:r>
            <a:rPr lang="nb-NO" sz="2800" kern="1200" dirty="0" smtClean="0"/>
            <a:t> – SAI </a:t>
          </a:r>
          <a:r>
            <a:rPr lang="nb-NO" sz="2800" kern="1200" dirty="0" err="1" smtClean="0"/>
            <a:t>Perspective</a:t>
          </a:r>
          <a:r>
            <a:rPr lang="nb-NO" sz="2800" kern="1200" dirty="0" smtClean="0"/>
            <a:t>	</a:t>
          </a:r>
          <a:endParaRPr lang="nb-NO" sz="2800" kern="1200" dirty="0"/>
        </a:p>
      </dsp:txBody>
      <dsp:txXfrm>
        <a:off x="25373" y="557297"/>
        <a:ext cx="7592446" cy="469021"/>
      </dsp:txXfrm>
    </dsp:sp>
    <dsp:sp modelId="{F0049E12-A621-4170-9720-5AC7EB9F99F7}">
      <dsp:nvSpPr>
        <dsp:cNvPr id="0" name=""/>
        <dsp:cNvSpPr/>
      </dsp:nvSpPr>
      <dsp:spPr>
        <a:xfrm>
          <a:off x="0" y="1062787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3i </a:t>
          </a:r>
          <a:r>
            <a:rPr lang="nb-NO" sz="2800" kern="1200" dirty="0" err="1" smtClean="0"/>
            <a:t>Results</a:t>
          </a:r>
          <a:r>
            <a:rPr lang="nb-NO" sz="2800" kern="1200" dirty="0" smtClean="0"/>
            <a:t> so far </a:t>
          </a:r>
          <a:endParaRPr lang="nb-NO" sz="2800" kern="1200" dirty="0"/>
        </a:p>
      </dsp:txBody>
      <dsp:txXfrm>
        <a:off x="25373" y="1088160"/>
        <a:ext cx="7592446" cy="469021"/>
      </dsp:txXfrm>
    </dsp:sp>
    <dsp:sp modelId="{C0F33188-C965-4AEA-A4AF-A976B5158C88}">
      <dsp:nvSpPr>
        <dsp:cNvPr id="0" name=""/>
        <dsp:cNvSpPr/>
      </dsp:nvSpPr>
      <dsp:spPr>
        <a:xfrm>
          <a:off x="0" y="1593650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Plan for 2013/2014</a:t>
          </a:r>
          <a:endParaRPr lang="nb-NO" sz="2800" kern="1200" dirty="0"/>
        </a:p>
      </dsp:txBody>
      <dsp:txXfrm>
        <a:off x="25373" y="1619023"/>
        <a:ext cx="7592446" cy="469021"/>
      </dsp:txXfrm>
    </dsp:sp>
    <dsp:sp modelId="{D1E5CF43-DB68-466A-9EBD-50D444A04F9D}">
      <dsp:nvSpPr>
        <dsp:cNvPr id="0" name=""/>
        <dsp:cNvSpPr/>
      </dsp:nvSpPr>
      <dsp:spPr>
        <a:xfrm>
          <a:off x="0" y="2124513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err="1" smtClean="0"/>
            <a:t>Contributions</a:t>
          </a:r>
          <a:r>
            <a:rPr lang="nb-NO" sz="2800" kern="1200" dirty="0" smtClean="0"/>
            <a:t> to the 3i </a:t>
          </a:r>
          <a:r>
            <a:rPr lang="nb-NO" sz="2800" kern="1200" dirty="0" err="1" smtClean="0"/>
            <a:t>programme</a:t>
          </a:r>
          <a:r>
            <a:rPr lang="nb-NO" sz="2800" kern="1200" dirty="0" smtClean="0"/>
            <a:t> </a:t>
          </a:r>
          <a:endParaRPr lang="nb-NO" sz="2800" kern="1200" dirty="0"/>
        </a:p>
      </dsp:txBody>
      <dsp:txXfrm>
        <a:off x="25373" y="2149886"/>
        <a:ext cx="7592446" cy="469021"/>
      </dsp:txXfrm>
    </dsp:sp>
    <dsp:sp modelId="{E8C6EA48-B6D2-494A-8B8D-41C16B280E6B}">
      <dsp:nvSpPr>
        <dsp:cNvPr id="0" name=""/>
        <dsp:cNvSpPr/>
      </dsp:nvSpPr>
      <dsp:spPr>
        <a:xfrm>
          <a:off x="0" y="2655376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3i </a:t>
          </a:r>
          <a:r>
            <a:rPr lang="nb-NO" sz="2800" kern="1200" dirty="0" err="1" smtClean="0"/>
            <a:t>Experiences</a:t>
          </a:r>
          <a:r>
            <a:rPr lang="nb-NO" sz="2800" kern="1200" dirty="0" smtClean="0"/>
            <a:t> and </a:t>
          </a:r>
          <a:r>
            <a:rPr lang="nb-NO" sz="2800" kern="1200" dirty="0" err="1" smtClean="0"/>
            <a:t>Lessons</a:t>
          </a:r>
          <a:r>
            <a:rPr lang="nb-NO" sz="2800" kern="1200" dirty="0" smtClean="0"/>
            <a:t> </a:t>
          </a:r>
          <a:r>
            <a:rPr lang="nb-NO" sz="2800" kern="1200" dirty="0" err="1" smtClean="0"/>
            <a:t>Learned</a:t>
          </a:r>
          <a:r>
            <a:rPr lang="nb-NO" sz="2800" kern="1200" dirty="0" smtClean="0"/>
            <a:t> </a:t>
          </a:r>
          <a:endParaRPr lang="nb-NO" sz="2800" kern="1200" dirty="0"/>
        </a:p>
      </dsp:txBody>
      <dsp:txXfrm>
        <a:off x="25373" y="2680749"/>
        <a:ext cx="7592446" cy="469021"/>
      </dsp:txXfrm>
    </dsp:sp>
    <dsp:sp modelId="{6FC91A07-28BA-4EE4-9FCA-BCCE2A8DED89}">
      <dsp:nvSpPr>
        <dsp:cNvPr id="0" name=""/>
        <dsp:cNvSpPr/>
      </dsp:nvSpPr>
      <dsp:spPr>
        <a:xfrm>
          <a:off x="0" y="3186239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err="1" smtClean="0"/>
            <a:t>Implementation</a:t>
          </a:r>
          <a:r>
            <a:rPr lang="nb-NO" sz="2800" kern="1200" dirty="0" smtClean="0"/>
            <a:t> </a:t>
          </a:r>
          <a:r>
            <a:rPr lang="nb-NO" sz="2800" kern="1200" dirty="0" err="1" smtClean="0"/>
            <a:t>issues</a:t>
          </a:r>
          <a:r>
            <a:rPr lang="nb-NO" sz="2800" kern="1200" dirty="0" smtClean="0"/>
            <a:t> </a:t>
          </a:r>
          <a:endParaRPr lang="nb-NO" sz="2800" kern="1200" dirty="0"/>
        </a:p>
      </dsp:txBody>
      <dsp:txXfrm>
        <a:off x="25373" y="3211612"/>
        <a:ext cx="7592446" cy="469021"/>
      </dsp:txXfrm>
    </dsp:sp>
    <dsp:sp modelId="{B152D7B7-D5DF-494F-A5E4-084857DD45BE}">
      <dsp:nvSpPr>
        <dsp:cNvPr id="0" name=""/>
        <dsp:cNvSpPr/>
      </dsp:nvSpPr>
      <dsp:spPr>
        <a:xfrm>
          <a:off x="0" y="3717102"/>
          <a:ext cx="7643192" cy="519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CAS support for 3i </a:t>
          </a:r>
          <a:r>
            <a:rPr lang="nb-NO" sz="2800" kern="1200" dirty="0" err="1" smtClean="0"/>
            <a:t>programme</a:t>
          </a:r>
          <a:r>
            <a:rPr lang="nb-NO" sz="2800" kern="1200" dirty="0" smtClean="0"/>
            <a:t> </a:t>
          </a:r>
          <a:endParaRPr lang="nb-NO" sz="2800" kern="1200" dirty="0"/>
        </a:p>
      </dsp:txBody>
      <dsp:txXfrm>
        <a:off x="25373" y="3742475"/>
        <a:ext cx="7592446" cy="469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7EBC9-72E0-432C-97D9-C0A1FC72D010}">
      <dsp:nvSpPr>
        <dsp:cNvPr id="0" name=""/>
        <dsp:cNvSpPr/>
      </dsp:nvSpPr>
      <dsp:spPr>
        <a:xfrm>
          <a:off x="1406" y="268155"/>
          <a:ext cx="2999161" cy="1799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err="1" smtClean="0"/>
            <a:t>Current</a:t>
          </a:r>
          <a:r>
            <a:rPr lang="nb-NO" sz="2800" kern="1200" dirty="0" smtClean="0"/>
            <a:t> </a:t>
          </a:r>
          <a:r>
            <a:rPr lang="nb-NO" sz="2800" kern="1200" dirty="0" err="1" smtClean="0"/>
            <a:t>Situation</a:t>
          </a:r>
          <a:endParaRPr lang="nb-NO" sz="2800" kern="1200" dirty="0"/>
        </a:p>
      </dsp:txBody>
      <dsp:txXfrm>
        <a:off x="54111" y="320860"/>
        <a:ext cx="2893751" cy="1694086"/>
      </dsp:txXfrm>
    </dsp:sp>
    <dsp:sp modelId="{F936A47E-354A-419C-A086-437FDCEB6B5D}">
      <dsp:nvSpPr>
        <dsp:cNvPr id="0" name=""/>
        <dsp:cNvSpPr/>
      </dsp:nvSpPr>
      <dsp:spPr>
        <a:xfrm>
          <a:off x="3300483" y="796007"/>
          <a:ext cx="635822" cy="74379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800" kern="1200"/>
        </a:p>
      </dsp:txBody>
      <dsp:txXfrm>
        <a:off x="3300483" y="944765"/>
        <a:ext cx="445075" cy="446276"/>
      </dsp:txXfrm>
    </dsp:sp>
    <dsp:sp modelId="{71CF9EF5-2B25-4047-87E9-317D2C57B5C7}">
      <dsp:nvSpPr>
        <dsp:cNvPr id="0" name=""/>
        <dsp:cNvSpPr/>
      </dsp:nvSpPr>
      <dsp:spPr>
        <a:xfrm>
          <a:off x="4200232" y="268155"/>
          <a:ext cx="2999161" cy="17994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/>
            <a:t>ISSAI </a:t>
          </a:r>
          <a:r>
            <a:rPr lang="nb-NO" sz="2800" kern="1200" dirty="0" err="1" smtClean="0"/>
            <a:t>based</a:t>
          </a:r>
          <a:r>
            <a:rPr lang="nb-NO" sz="2800" kern="1200" dirty="0" smtClean="0"/>
            <a:t> </a:t>
          </a:r>
          <a:r>
            <a:rPr lang="nb-NO" sz="2800" kern="1200" dirty="0" err="1" smtClean="0"/>
            <a:t>audit</a:t>
          </a:r>
          <a:r>
            <a:rPr lang="nb-NO" sz="2800" kern="1200" dirty="0" smtClean="0"/>
            <a:t> </a:t>
          </a:r>
          <a:r>
            <a:rPr lang="nb-NO" sz="2800" kern="1200" dirty="0" err="1" smtClean="0"/>
            <a:t>practice</a:t>
          </a:r>
          <a:endParaRPr lang="nb-NO" sz="2800" kern="1200" dirty="0"/>
        </a:p>
      </dsp:txBody>
      <dsp:txXfrm>
        <a:off x="4252937" y="320860"/>
        <a:ext cx="2893751" cy="1694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9C5D-6D6F-420E-9736-3AB307941D89}">
      <dsp:nvSpPr>
        <dsp:cNvPr id="0" name=""/>
        <dsp:cNvSpPr/>
      </dsp:nvSpPr>
      <dsp:spPr>
        <a:xfrm>
          <a:off x="1979024" y="-6536"/>
          <a:ext cx="4326913" cy="4326913"/>
        </a:xfrm>
        <a:prstGeom prst="circularArrow">
          <a:avLst>
            <a:gd name="adj1" fmla="val 4668"/>
            <a:gd name="adj2" fmla="val 272909"/>
            <a:gd name="adj3" fmla="val 13385145"/>
            <a:gd name="adj4" fmla="val 17665423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ED4FB9-3821-457B-8973-BDEA963973DE}">
      <dsp:nvSpPr>
        <dsp:cNvPr id="0" name=""/>
        <dsp:cNvSpPr/>
      </dsp:nvSpPr>
      <dsp:spPr>
        <a:xfrm>
          <a:off x="2916446" y="240190"/>
          <a:ext cx="2452071" cy="7812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 ISSAIs say ?</a:t>
          </a:r>
          <a:endParaRPr lang="en-US" sz="2000" kern="1200" dirty="0"/>
        </a:p>
      </dsp:txBody>
      <dsp:txXfrm>
        <a:off x="2954582" y="278326"/>
        <a:ext cx="2375799" cy="704956"/>
      </dsp:txXfrm>
    </dsp:sp>
    <dsp:sp modelId="{D1987AC7-7468-4D2B-951C-F5E3C97337AF}">
      <dsp:nvSpPr>
        <dsp:cNvPr id="0" name=""/>
        <dsp:cNvSpPr/>
      </dsp:nvSpPr>
      <dsp:spPr>
        <a:xfrm>
          <a:off x="4354716" y="1748016"/>
          <a:ext cx="2682829" cy="8728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does my SAI need in order to implement ISSAIs</a:t>
          </a:r>
          <a:endParaRPr lang="en-US" sz="2000" kern="1200" dirty="0"/>
        </a:p>
      </dsp:txBody>
      <dsp:txXfrm>
        <a:off x="4397326" y="1790626"/>
        <a:ext cx="2597609" cy="787656"/>
      </dsp:txXfrm>
    </dsp:sp>
    <dsp:sp modelId="{7E5B8D25-6837-46AE-AFE5-C46AA4D0C42A}">
      <dsp:nvSpPr>
        <dsp:cNvPr id="0" name=""/>
        <dsp:cNvSpPr/>
      </dsp:nvSpPr>
      <dsp:spPr>
        <a:xfrm>
          <a:off x="2657998" y="3190435"/>
          <a:ext cx="2968965" cy="10953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can my SAI develop a strategy to implement ISSAIs</a:t>
          </a:r>
          <a:endParaRPr lang="en-US" sz="2000" kern="1200" dirty="0"/>
        </a:p>
      </dsp:txBody>
      <dsp:txXfrm>
        <a:off x="2711468" y="3243905"/>
        <a:ext cx="2862025" cy="988396"/>
      </dsp:txXfrm>
    </dsp:sp>
    <dsp:sp modelId="{EFB6D63B-6716-46C2-9874-F2C95C36FB1E}">
      <dsp:nvSpPr>
        <dsp:cNvPr id="0" name=""/>
        <dsp:cNvSpPr/>
      </dsp:nvSpPr>
      <dsp:spPr>
        <a:xfrm>
          <a:off x="1192054" y="1678262"/>
          <a:ext cx="2793556" cy="10123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How can  </a:t>
          </a:r>
          <a:r>
            <a:rPr lang="en-US" sz="2000" kern="1200" dirty="0" smtClean="0"/>
            <a:t>my SAI implement  ISSAIs at the level of audit practice </a:t>
          </a:r>
          <a:endParaRPr lang="en-US" sz="2000" kern="1200" dirty="0"/>
        </a:p>
      </dsp:txBody>
      <dsp:txXfrm>
        <a:off x="1241474" y="1727682"/>
        <a:ext cx="2694716" cy="913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36B3B-630B-4A66-ACD5-C7CEBADA24AB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ABAE5-FB06-4F27-B0EC-7BC361E35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631CF-B876-40E8-B2BC-77324E13BA29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C5C5-DB52-4858-885D-491214C5B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Add</a:t>
            </a:r>
            <a:r>
              <a:rPr lang="en-GB" baseline="0" smtClean="0"/>
              <a:t> that </a:t>
            </a:r>
            <a:r>
              <a:rPr lang="en-GB" smtClean="0"/>
              <a:t>OLACEFS</a:t>
            </a:r>
            <a:r>
              <a:rPr lang="en-GB" baseline="0" smtClean="0"/>
              <a:t> </a:t>
            </a:r>
            <a:r>
              <a:rPr lang="en-GB" baseline="0" dirty="0" smtClean="0"/>
              <a:t>and CREFIAF roll out in Spanish and French is subject to funding being available.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C5C5-DB52-4858-885D-491214C5BF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9790-2CF3-48F7-BB0B-9E396BD03B00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757B-802D-4725-A895-D1C952BA4E0E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4F36-B127-47E7-BA27-4790267515CA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A59-7EEF-4B32-AA20-1A52F682014E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CA4E-086A-4F2E-9CD7-55AC74F883E9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94DB-3254-47E1-BE45-0BE25C451E36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3E72-5EA1-49EB-9302-C9FA95C68931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0B6A-F1E3-44A4-BEEB-4C2E411E9397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2485-CB4D-48EF-9B0E-5B64EE6F6EB0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4B38-AFD9-4758-B0B5-C0383C673D74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4A9B-56B1-4F80-9ACD-966C9C2E3CDB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1AFF-1CC1-45AA-A8D2-DF3E6F97F685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5186-4588-4711-A00E-BB3654F311C5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FE9-0BE5-4095-BD23-695DB4E34360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CEAB-6660-4B01-BFDB-1856446AEAD1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0A7D-B52E-4BCC-B661-4FB6C8E0B1D5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F414-34BA-41EA-BEC2-3D81A0F68B0D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C26C-5FDD-4DBE-9412-51F779E6B95A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29E1-92D3-4F26-A5AE-8AFA617EB8F9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6C90-FE84-4657-BEA7-E7265EA605A7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540-0234-487F-8B17-771365B8384A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25FA-9A75-4008-B6BF-33B9167B2274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4086-DD8C-4024-8A18-2D1C4687C3D1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5888-677C-432D-BFBA-66B8C98F69BD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46BB-E4D7-4E69-A9F1-3B88F6A11619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C2FD-2C06-400C-8D1F-ADAC3711518E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BDA2-F3F4-4D5B-B61E-29CD709628C1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46E-534B-4254-B39A-F04733334987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F307-B002-48A3-9AC8-DBA6C69B32B5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EF87-AD05-49B0-87AD-5021CC7C100B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EA62-0E79-47DA-BB2C-58C7F19AF5B0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B779-5206-4F4A-88E2-8703793B751A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E6A8-494A-4FEF-B6B2-988694BA4B06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A431-F946-4836-A7EB-C1E057740617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203D-78A1-4317-A442-2CF58CE436AE}" type="datetime1">
              <a:rPr lang="da-DK" smtClean="0"/>
              <a:pPr/>
              <a:t>24-09-2013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68CA-CE29-48B2-A76D-5FAA5388020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043608" y="6597352"/>
            <a:ext cx="8101392" cy="288032"/>
          </a:xfrm>
          <a:prstGeom prst="rect">
            <a:avLst/>
          </a:prstGeom>
          <a:solidFill>
            <a:srgbClr val="142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43608" y="6525344"/>
            <a:ext cx="8100392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"/>
          <p:cNvGrpSpPr/>
          <p:nvPr userDrawn="1"/>
        </p:nvGrpSpPr>
        <p:grpSpPr>
          <a:xfrm>
            <a:off x="97658" y="6003878"/>
            <a:ext cx="864096" cy="791976"/>
            <a:chOff x="2771800" y="908720"/>
            <a:chExt cx="3528392" cy="3528000"/>
          </a:xfrm>
        </p:grpSpPr>
        <p:pic>
          <p:nvPicPr>
            <p:cNvPr id="14" name="Picture 13"/>
            <p:cNvPicPr/>
            <p:nvPr/>
          </p:nvPicPr>
          <p:blipFill>
            <a:blip r:embed="rId13" cstate="print">
              <a:grayscl/>
              <a:lum bright="13000" contrast="-33000"/>
            </a:blip>
            <a:srcRect/>
            <a:stretch>
              <a:fillRect/>
            </a:stretch>
          </p:blipFill>
          <p:spPr bwMode="auto">
            <a:xfrm>
              <a:off x="2771800" y="908720"/>
              <a:ext cx="3528392" cy="35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901961" y="3093937"/>
              <a:ext cx="3182207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Freestyle Script" pitchFamily="66" charset="0"/>
                </a:rPr>
                <a:t>3i  Programme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26" name="Picture 2" descr="W:\0 organisation and administration\08 miscellaneous electronic files\082 templates\logos\IDI\idilogo transparent background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6259" y="169205"/>
            <a:ext cx="729391" cy="645873"/>
          </a:xfrm>
          <a:prstGeom prst="rect">
            <a:avLst/>
          </a:prstGeom>
          <a:noFill/>
        </p:spPr>
      </p:pic>
      <p:sp>
        <p:nvSpPr>
          <p:cNvPr id="45058" name="AutoShape 2" descr="data:image/jpeg;base64,/9j/4AAQSkZJRgABAQAAAQABAAD/2wCEAAkGBhQQEBUUEhQVFRUVFxsXFxUVGBwUGhgZFxYYFRgYGBYaHCYeFxojGhUWHy8gIycpLCwsFx8xNTAqNSYrLCkBCQoKDgwOGg8PGiwkHyQ0LCwsLCwsLCwsKiwpLCwsLCwsLCwsLCwsLCwsLCwsLCwsKSwpLCkpKSwpLCwsLCksLP/AABEIAHABwAMBIgACEQEDEQH/xAAcAAABBQEBAQAAAAAAAAAAAAAABAUGBwgCAwH/xABLEAACAQIDBAcDBgoIBgMBAAABAgMAEQQFIQYHEjETIkFRYXGBMpGhFEJygpKxI0NSYnOTorKzwTM0NVNUdNHSFRckRMLhY6PiFv/EABoBAAIDAQEAAAAAAAAAAAAAAAAEAQMFAgb/xAAtEQACAgEEAgEDAwMFAAAAAAAAAQIDEQQSITFBURMUIjJCYZEjM1I0YnGh8P/aAAwDAQACEQMRAD8AvGiiigAooriaYIpZiFVQSSTYADUknsFqAO6hm1G9PC4IlEPTyjQpGeqp7mk5DyFz4VBNvd6b4otDhGaODkzjqvL/ADRPDme3uqCQZdI8byIjFIxd3A6q30F25X1GnOtCrScbrP4F53eIkwzTfDjpT+DKQL3IoY+rPf4AUwTbZ45zc4vEekjKPcpApmp+z/ZR8Hh8LLIetiFZuC3sAcJW/iQ1z3cqdUK4YWEUbpPk8odtMchuMXiPWRmHuYkVIMs3xY6IjpDHMvaHUKftJbXzBpv2H2PGZDErxFZI4g0XdxljYN4G1vC9+yoxLEVYqwIZSQQeYINiD4g1DjXNuLS4DMks5L62Z3rYXGEI5OHlOgWQ9UnuWTl6Gxqa1lM4V+Dj4W4CeHjseHitcrxcr27Km+we8+TBlYcSWkw/IE9Z4vFe1l/N7OzuKluk81/wXwu8SL1oryw2JWVFdGDIwDKym4IOoINetZwwFFFFABRRRQAUUUUAFFFFABRRRQAUUUUAFFFFABRRRQAUUUUAFFFFABRRRQAUUUUAFFFFABRRRQAUUUUAFFFFABRRRQAUUUUAFFFFABRRRQAUUUUAFFFFABVOb39tC8hwULWRLdMR85uYTyXQnx8qsva7PPkWCmn04kXqA9rsQqftEe6s3RRPiJQou8kr2Hezu3b5k09pKk3vfgoulj7UePRm3FY2va9tL87X5X8KWDO5hhjhukboS3GY9LcXfe1+etr2rROTbKQ4fBLhSiunD1wwDB2PtMQeZJ92ndWeNoEjXFziEWiErhBe9lDEDU9mlOVXK1tY6KZwcEe2yiQHGw/KmCwh7uW5WUEgG3YSAD4E1Mt8mewYk4YQSpLwiQtwMGA4ilr25eyahUOzGKeETJh5Wia9nVSwNjY8tbXB1pvliZTZgVPcwIPuNduClNSz0c5ajgnW6DPIcLiZjPKsQeIAFzwgkNe1++xpp3jYnDS495MI4dZAGcgEDpNQ1iRrewNx2k1G4omYgKCxPIKCSfIDU07rsZjTE0vyaUIilmZl4NALk2axOncKjZGM97ZOW47cCCPNZVgaAOwidg7R9hZeR+A9w7qTCM24rGwNibaAnkCeV6+wkBlLC6ggsO8X1HuvWmJdncPLgzhljVYHSwVAABfUMPzgbG/O4rm65VY47JhBzKo3T7cHDyjCTN+BkNoyfxchOgv2Kx08CQe01dtZbznKnwmIkgk9qNipI0v2hh4EEH1rQO7/AGi+XYCORjeRfwcn000v9YcLfWpTV1riyPktpl+lkjrxxmLWGN5HNkRSzHuCi5PuFe1QPfFnXQ4DogetiGCfUXrv9yr9ak64b5KJdJ4WRsbfrDfTDS27LuoPu7K+f89Yv8LL9tap6itb6Sr0KfLIvvZTepBj8QIOjeJ2BKcRVgxAuVuORsCfQ1NqyvluPbDzRyp7Ubq481N7evL1rUOAxqzRJKhusih1PgwuPvpHVUqtpx6L6puXZ70UVxNMEUsxsqgkk8gALkn0pQuPLH5hHh42kmdURebMbAf+/Cq+zXfdh0JEEMk1vnMREp8rgt7wKrrbfbKTMZyxJEKk9FH2AcuIjtc8z3XtUcrUq0ccZmKzuf6Sy5d+c5PVw0IHizN91q7w+/SYHr4aNh+a7L94aqyVCeQJ8ta+Vf8ATVeiv5Jey9Mk3x4OchZQ+HY9r9ZPtry82AFTuOQMAVIIIuCDcEHkQe0VlCrJ3Q7ZNFMMHK14pL9Ff5j8+Efmtrp+VbvNK36RJboFsLcvDLooopr2l2gjwGGeeTULoq8i7H2VHmfcLnsrPSbeEMt4Os+2igwMXSYhwg+aObMe5VGpP3dtqrDOd+EjEjCwqi9jzddj48CkBfear/Pc+lxszTTtxMeQ+ao7FUdij/2dab61atJGKzLlikrm+iVzb0sxY/1gr4LHGB+5euY95+Yr/wByx80jP/hUWopn4of4r+CrfL2WJlm+zFIR00cUy9tgYm94uv7NWPsrvBwuYWVGKS2/opNG058J5OPLXvArOldRyFSGUkEG4INiCNQQRyNUWaWElxwWRtkuzV9FQfdltycfEYpiPlEQ1PLpE5B7d4Oh8we2wnFZU4OEtrG4tSWUcSyhFLMQqgXJJsABzJJ5CoFnW+fCQkrCr4gj5y2RPRm1PmFIqFb0duHxU7YeJiIIm4SB+MdTYse9QdAPC/daB0/TpE1un/AvO7nESzsRv0mJ6mGiA/Odm+4LXMO/OcHrYaIjwZl++9Voqk6AXPcNa+GmfpqvRV8kvZdeUb7MNIQJ45IL/OH4VR5kAN+zU/wWOjnjWSJ1dGFwym4PqKyrUt3dbZNgMSqs3/TysFkU8lJ0Eg7iNL94v3Cy92kWMwLIXPOJGhKKKKzBo+E2qlM53y4ozyfJ+iWIMQl0LEqDYMTxdvPl21YO87PfkmXSFTZ5fwSfXB4iPJAx87VnmtDSUqScpIXum08InI3yZh3w/q//ANV9TfNjwdegPgYz/J6gtFO/BX/iij5JezTuzGeDG4SKdRbjXrLz4WB4XX0YGnSql3H57rNhWP8A80fwWQfuH31bVY90Nk3EchLdHIVSu1W9LGxY2eOJ0RI5GRRwK2iHhuSbm5terqNZm2y/tHF/5iX+I1MaOEZSe5HFzaXA9f8ANvMf71P1Sf6Usybe1jjiIhI0bo0iqy9GF0ZgpsVsQbGoDSrKf6xD+lj/AH1rQdNePxQupy9mp6KKKwh4rHflmXDBBCPxjlz5Riw+L/CorudyoTZjxtygQuPpGyL+8x9Kcd+Tn5Xhx2CEn3ub/cKgeU55PhGL4eVo2IsSttRzsQQRWvVBujC8ic5YsyzTOaYvooJZPyI2f7Klv5Vlgt2nnzp9xu3WOmjaOTEyMjCzL1RcHmDYA2pirrT0upPPkiye7o09s1ghBg8PGBbgiQevCL/G9Vrv2UceFPbwyi/heO33moXFvAx6qFGKlsBYeydB4lb025tnk+LYNiJWkKiwLHkPADQVVVppQs3tnc7U44RPNxqj5ViDbURLY+b6/wAquSWIMpU6hgQfIixrL2U51NhHL4eRo2I4SVtqL3sbi3MU7HeJmH+Lk/Z/20XaaVk9yYQtUVhjFjcL0Ujxn5jMh+qxX+VaN2Ex5ny3DOefRBT5p+DP7tZukkLMWYkkkkk6kkm5JPfennKttsZhYxHBOyICSFsrAXNzbiU2119au1FLtikuziuaiyW77spEeKinA/pkKt9KMgX+yyj6tK9xmY2kxEB7VWUeangb95PdUBzzajE43h+UymTgvwghVAva+igdwqTbmGtmXnC/7yH+VcTraocZeCVLNmUXtVDb3s66fMDGDdcOoj+ses5+Kr9WrtzfMlw2Hlmf2Y0Zz48Ivb15etZfxeKaWR5HN2di7HxYlj8TS+ihmTkWXy4weVFFTnb/AGMGCwuCkVbFo+Cbxlt0lz46uPJRWjKai0n5F1HKbINV37mc+6bBtAx62HbT9G5LL7m4x7qpCpZuxz35JmMdzZJvwL/XI4D6OF9Caq1EN9bOq5YkaFqObxZymV4orzMfDp3MwQ/BjUjpDnuVjFYaWAmwlRkv3EjQ+hsfSsaDSkmx18oy5RSjMcvfDyvFKvC6HhYeI7u8HmD2gik9eg7M8vXd/tXlyYOKJJI4HCgSJIRGzPbrNxGwe5ub37ezlTbvP2ITERDFYOMNIGtIIRfpFPzrLzYG2o1IJ7hVOV74LHyQNxRSPG3ejFD71IpX6Zxnviy35MrDQ5LsZjj/ANpiP1TD7xS7LNh8xEsbphZVZXVgWASxVgQSWI7RTnkO9/GQECa2ITufqv6Oo1+sDVsbLba4bMVvC1nAu0T6Ovjbkw8RceVcW22wXMVgmEIS8j/VK76s8MmKTDA9SFQzDvd+/wAktb6Rq6qzbt9iDJmeKJ/vSv2LJ/40to45nn0W3PERgoopTleD6aeKL+8kRPtsF/nWs+BQm2xu6aTGxLNPIYYn1QAXdx+VrooPZe9+7lTxnW4/hjLYWdmcC4jlAHF4B1twnzFvEVa8UQVQqiwAAAHYBoB7q7rHeqscspjiqjjBlGWIoxVgVZSQQdCCDYgjsINcVNd72WCHM2ZRYTIsh+lqje8pfzJqFVrQlvipCklh4HfZPOjg8ZDMOSuA/ijdVx9kk+YFaSx0xSJ2GpVGI8wpIrKxrUGQydJg4GbUvDGT48Uak/fSGtisxkX0PtGX+K+p5minfarZ18BinhcGwN427GjJ6rD00PiDTRWimmsoXawW5uo2lwEGG6N2SGcseN5LLxgnq2kOlgLDhvzBPben3b7ZWHMsK8uHCPOg4keMglwOaEr7Vxe1+23jVDV3BO0bcSMyMPnKSp941pWWm+/fF8lqs42tDquxuNPLCYj9U/8ApXtHsFj25YSb1Xh/eIpyyTepjsMRxSdOn5M3WPpIOsD5k+VWrsjvHw2YEILxTf3TnnbnwNyfy0PhUW22w5wsBGMJeR9yCORcLAswtKIkEgvfrBQG1Gh1pfRSXNcxXDwSTP7MaFz9UXt5nl61k9sb6Ka3z5702MWBT1cOuv6R7MfcvAPU1Xte+OxjTSvK5u0jF282Nz99eFb1cNkVEQk9zyFFOmB2ekmws+JW3BhygbvPGbafR0J8DTXXaaZGB12Wzo4PGQz9iOOLxQ9Vx9kn4VptHBAINwdQR2isn1oHdXnvyrLkBN3g/BN5KOofsFR5g0hrYcKZfRLwTCszbZf2ji/8xL/EatMmszbZf2ji/wDMS/xGqvQ/kzq/pDPSvKP6xD+lj/iLSSlmTD/qYP00f8Ra0n0LI1LRVL7W7ysww2OnhV0RY5CFHRqeroVNzqbqQfWmqPe9mIIJkja3YY1sfA2sayVpJtZWBt3RQ/79cL+Ewsnesie4ow+81H91uz+HxuKkjxKlwIuJF4iuoYA+yQTowqd7w4hmOTJiYxqgScAa2UjhkX0DG/0KqvY3PfkWOhmPshuF/oN1W9wN/SmqsypcV2slU8KeX0W1tDutwIwkzRQlJFjZkYO56yqWGhYgjS1UXetWsA69hVh6EEf6VlvM8CYJ5Im5xuyH6rFf5VGjscsqTJuilhovPDbqctZFPRMbqDfpZNbi99GtVeb09j4Mvkh+ThlWVXurMWsUK8ideTfCpNkO+DDQYKFJVlaaNAjBVFjwDhB4iwGoANQvb7bj/ikkZEZjSIMAC3ESWIJJsLD2RprUUxuVn3ZwE3Dbx2KN2GycOYTyriOIrGgYBW4bktbUjW1gask7oMu/u5P1r/61VewO2YyyaR2jMiyKFIUhSLG4IuLHt00qxX30YRoZCqypIEPArKCC1uqOJSQNbc7UXq7f9ucE1uG3kprMIlSaRUvwq7Kt+dgxAv6AVa+xG7DCYjAwzTq7SSAsbOVABY8IAH5oFVEqliANWJsPEn/3WoslwHyfDQwj8XGqfZUA/EV1q7HCKSZzTFNvJSu9LZPDZe8C4cMDIrllZi+ilQpF9RzPupVuRwvFjpX7EhI9XdbfBTTHvI2gGMzCRlN44/wSHsIQm5HgWLHytVi7lcm6LBvOw1nfq/Qjuo97F/hRY3HT/d2wik7ODjfVnnR4VMOp607Xb6Edj8X4fcapWpJvDz/5bmErqbxp+Dj7uFLi482LH1FRur9PDZWkcWS3SHrYvLRicww8TW4TIC1+0JeQj1C29au7eZlgnyycHnGvSqT3x9Y+9eIetZ3BrszMebE+pqLKXOalnoIz2prBxX1WsbjQjke7xr5RTBWab2Uzn5ZgoZ+10HF4OOq4+0DTtVTbkM+/psIx/wDlj+CyD9w+pp/3obaT5csIgCfheO7OC1uDgsALga8R535ViTpfy7EPKa27mO21uweHzEXkBSUCyyp7QHYGHJ18D6EVVGd7o8bhyTGoxCDtjNmt4xtrfwHFXm+9zMT+NQeUSfzBowO9fHrKjSTcaBhxoY4wGW/WHVUEG1+Rpyuu+tcNYKZShIieLwUkJ4ZUeM9zqUPuYCvGtU8Mc8YJCyRuARcBlYEXBsdCLGoBt/u0wpw0uIgUQSRI0hC6IwUcRBTkpsNCtte+pr1ik8SWCJUtLKKVpTluZSYaVJYWKOhupH3EdoPIjtFJqKdayUmn9nc5GMwsU66dIgJHc3Jl9GBHpWeNsUtmOLB/xEvxkYj4Grr3UxkZTBftMhHkZXqrd7GWmHNJDayyhZB6rwt+0h99Z2mxG2UV/wC5GLeYJkOp02VnCY7CseQniJ8ukWmuvoaxuNCO2tFrKwLrg1hRUV2J28hx8Kguq4gAB4yQCWA1ZB85Tz05Xsaes4z+DCIXnlVAByJ6x8FXmx8BWA4SUtrXJoKSayU7vrnDZiij5kCA+ZeRvuI99QCnTafPDjcXLORbjbqj8lQAqjz4QL+N6a63Ko7YJMQm8tsK07stHw4HCjugiH/1rWacDgjPKkS+1I6oPNiFH31oDb3aCTLcCsmHVSQ6RjjBIVSDrYEX9kD1pTVrc4wRdTxljntJstBmEfBOl7ey66OhParfyNwe6qlz7c1ioSThyuITsFwknqp6p9D6Ujfe9mJ/GRjyiX+d6TnepmV7/KPTo47evUqKqb6+mglOEuyPY/KZsObTRSRn89SvxIsfSklae2fzVcbhIptCJEBZeYDcnW3gwI9KY9pd2ODxasVjWCW2kkY4Rf8AOQdVh8fGpjrFnE1gHT5TM+11FKVYMpKsCCCDYgjUEEcjXx1sSO420r5TwuaL3ebTHH4FZH/pUJjk7LstiGt+cpU+ZNR3fXnvR4VMMp60zcTfQjIPxfh+ya43GxkYTEN2GYAeka3+8VX28XPflmYSuDdEPRJ3cKEgkebFj6is2upfO8dIalP+mRqiiitMVLR2TzvARZLLBLOqyzLKXQhi3EwKpYW16qoRVXUUVXCtRbfs6cs4Cp5uez3oMd0LHqYheH663ZD7uJfrCoHXrhcS0Tq6GzIwZT3MpuD7xRZDfFxCLw8mrKzNtj/aOL/zEv8AEatGZLmi4rDxTJykQN5XGo8wbj0rOe2P9o4v/MS/xGpDRLEpIYv6Qz0tyT+tQfpo/wCItIqWZP8A1mH9LH/EWtGXQsuyf77cj4MRFiVGkq9G/wBNNVPqht9Sq0rTG12z64/ByQG3ERdCfmuuqn36HwJrNU8DIzI4KspKsp5gg2IPkRSuks3Q2+i26OHktvc1nyywS4GWx4bsin50b6SL6Mb/AF/Cq92y2ZbL8W8Jvwe1E35SE6eo9k+I8ab8nzWTCzpNEbPG1x3HsIPgQSD51dmPweH2iy9XjISVfZJ1MUlusj96nTzFiKiX9Gzd+l9/8kr7448og2Sb3JsLgVw4jDyJ1Ulc6BPmgrzYjkNRoB6wfG415pHkkPE7sWY8rkm50Ggr0zTK5MLK0UylHQ2IPwIPaD2EV74abDfJZEkjcYjiDRSg3W2gMbJew0ueLXW1MRhGP3RXZW23wzyybJ5MXOsMIBd72BIUaAsdT4A04bU7HT5cYxPwHpASvAxb2bAg3A16wpqy/HPBKksZs8bBlPiDfXw7D4GprvQ2kix8eCliPNJONO1Gul1PqD5jWok5KaS6BJbX7I3szslPmLusHBeNQx424RqbADQ68/dSXO8jlwcxinXhcAGwIYEHkQR2aVNN0Oax4X5bNK1kSJCe89ZrAd5JsB4kVDM/zp8ZiZJ5Pac3t2Ko0VR4AACiMpOxrwgaW1PyIYpCrBlNipBB7iDcH31P8ZvjxEuDeExqJmHD06Hh6p0Y8FtHI0uDbW9hUQafDjCBBG5xJcs0payqg0CKt+sTzJNrUkwGAeeRY4lLu5sqjmT/ACHj2VMoRnzJdAm10LNm8hfHYmOCP5x6zfkIPaY+Q+Nh21dG32eJleXCGHqu69DCBzVQtmf0B5/lMK62V2chyTBvLOy9IV4ppPLlGnaRc2HaxPkBTm1u075hiWmfRfZjTnwIOQ8+0nvPlSv+os/2r/st/tx/djLXphsM0jqiKWdiFVRqSToABXnVobl9l+ORsZIOql0iv2sRZ2HkDw+bHupu2xVxcmUxjueCMjdfmX+GP6yL/fXz/lfmX+FP6yL/AH1oiis362fpDPwRMwZ1s5iMEyjExNGWBK3IINudipI0uPeKbavne7kRxOA40Us8DhwALkqeq4AHgQ31aor5M35Le40/Rb8kcvsoshteBy2Uzr5HjYZ+xHHH9Buq/wCyT7hV17zdnDjsATEOKSI9LGBqWFiGUd91Nx3kCqC6BvyW9xrQu7XMHmyyAyBgyAx9YEXEZ4VIvz6tte8Gl9V9rjYvBZVzmLM7UVcm3m6f5Q7YjB8KyNq8R6qse1kPJWPaDoedx21VmeQ4jDG08MkfiykA+TeyfQ0zXdGxcMqlBxH3ZXeXisAnRrwyxDkkl+r9BhqB4ajyrrajebisfGYm4Ioj7SR3u1tbMxNyL9gtUQ4h319Bqfihu3Y5DfLGMhSjAYF55UijHE7sFUeJ/l2k9wNPGSbBY3FkdHAyqfxkg6NLd921YfRBq4th93MWXDpGPSzkWMhFgoPNYx2eJOp8BpVduojWv3OoVuRIskytcLhooV5RIqX77DU+pufWotvT2ROOwokiF5oLsoHN0PtoPHQEeIt21NqKyIzcZbl2NuKawZOoq69u91C4pmnwnDHKbl4zokh7wfmMfcfDU1Uea5FPhW4cRE8Z72FgfJvZb0NbVV0bFwJSg4iCgmiirjgKK7ggaRgqKWY8lUFifIDWrF2Q3PyzMsmNvFHz6K/4R/A2/ox+14DnVc7IwWZM6jFy6Pu53ZIyzfLJBaOK4jv86QixI8FBPqfA1aO1mRjG4OWDQF16pPY6niQ+XEB6XpywuFSJFSNQqKAFVRYADkAK9axrLnOe/wDgdjBKODKWJwzRuyOpV1JVlOhBGhBrzq+dv92q5h+GhIjxAFiT7MgHIPbUEcg2umhvpanM32TxeEJE0Eij8oDiQ+TrdfjWrVfGxfuKTrcRVsrtxicuJ6EhkY3aJ7lSeVxYgqfEet6es83v4vExmNFjgVhZil2cg6EBj7PoL+NQS9HEO+u3VBvc1yQpySxk+19Vbmw1J7BrTtk+yWLxZHQQSMD88jhT7bWX41bOw26lMGyz4kiWYaqo9iM94v7bDvNgOwdtc23wrXL5JjW5BDGclyE8WkxUm3dNNoB9UW+wao+rS35ZzeSDDDQKpmbxLEonuAf7VVZxVxpk9u99vkm184Xg+0ry3KJsSxWCJ5WAuQilrDlc91I+Krv3LZL0WCedhrO+n0I7qv7Rc+6rLrfjjuOYR3PBV3/8Lj/8JP8AYpJmOzWKwy8c8Esak24mUgXPIX5XrT9NG1mT/K8FPD2uh4fpr1k/aApKOtbayi90LHBmWig+Onh3eFF60xUuXcnnvHBLhWOsR40+g51Ho9z9cVWW2H9o4v8AzEv8RqV7vc8+SZjC9+q7dE/0ZCF+DcJ9KSbZi2Y4u+n/AFEh105uSPgaWhDbc37LXLMEM9Lsi/reH/TRfxFpBxDvHvpw2dQtjMOF1JmisBr+MWr5dMrXZqGqj3v7E8JOOhGhIE6jsPISeR0B8bHtNW5XE0KupVwGVgQykXBBFiCO0Vh1WOuW5D847lgylTxsxtTNl83SQnQ6Oh9l17j49x5j3gve8Dd8+XuZIgWwzHRuZjJ+Y/h3N2+fOGVtJxsj7TEWnFl6cWA2igAJ4J0HK4Esff8ApEv6eRqs9pt3WLwJJKGWIcpYwWFvzl5p66eNRvD4ho2DozKym4ZSVIPeCNRVibO76JogExSCZRpxrZJPUey/7PnS/wAdlX9vleizdGf5dlb0VdL5xkeY6yiNHPMyKcO3rItlP2jXKbqssm1incj8yZHHxUmp+pS/JNB8TfTKZvXyrtG5/L01eWUgc+KVFHvCj769ojkeXG4OH4x23OIe/h7RU+6j6qL/ABTYfE/LKx2a3e4vHEFIzHGfxsgKrb80c39NPEVbWWZLgchw5kdhxEWaV/bc/kRr2D80ep0vUaz/AH3CxXBxG/8AeTaAeUYNz6keVVnm+dzYuTpMRI0jd55AdyqNFHgBXGy278+F6JzGHXLHrbjbuXMpO1IEPUiv28uNz2t8ByHaTF6KeNmdlpswmEcK6C3HIR1UHex7+4cz8Q2lGuPpIq5kzvZHZaTMcSIk0UdaR+xE7/pHkB2nwBrR2X4BIIkiiUKiKFUDsA+8+PbSDZnZiHL4BFCPF3PtO35TH7hyFO9ZGov+V8dDlcNqCiiiliwKLUUUAFFFFABXwivtFACOXJoGN2hiY95jU/eK6gyuGM3SKNT3qir9wpVRU5ZGAoooqCQooooAK5eMMCCAQeYOoPpXVFADPiNj8FJ7eFw5Pf0Sg+8Ck6bAZeDcYSD1QEe46VIKK73y9sjavQnweXRQi0UaRjuRQg9wFKKKK4JCiiigAooooASz5VDIbvFGx72RW+8VzFk0CG6wxKe8Io+4UsoqcsjAWoooqCTwxOAjlt0kaPblxKGt7xSf/gGH/wAPD+rT/Sl9FTlkYEH/AAHD/wBxD+rT/SlqIFAAAAGgA0AHgK6oobbJCiiioAQS5Dh3Ys0ELMdSxjQknvJI1rg7NYX/AA0H6pP9tOVFdbn7Iwhvh2fwyMGTDwqw1BWNAQR2ggaUtaFTzAPmK7oqMtk4PL5Mn5K+4V0sCjUKB5ACu6KgD5RRRQBzNErqVYBlYWKkXBB5gg8xVS7abnmUtLgNRzMBOo/RseY/NOvcTyq3K+1bXbKt5icygpdmUp4GjYq6lWXQqwKkHxB1FedaczzZfDY1bYiJXtybkw8nFmHvqvs43GgknC4i35kwv+2uv7JrRhrIS/LgWlS10VJXy1TDG7qMwivaFZB3xup+DFT8Ka22Ixw/7Sf0jJ+6mVbB9NFTjJeBjt4CvtP0WwePY2GEm9V4fixFOmC3SZhJa8SRjvkkX7k4jQ7YLtoFGT8ENr6iEkAAknQAaknuA7TVs5VuMGhxOIJ71hW37b3/AHRU9yLY3CYL+ghUN/eN13P121HkLCl56yEeuSyNMn2VVsluhnxBD4q8EXPg/GsO634seJ18KuPKsoiwsQigQIg7B2ntJPNj4nWllFZ1t0rOxmMFHoKKKKpOwooooAKKKKACiiigAooooAKKKKACiiigAooooAKKKKACiiigAooooAKKKKACiiigAooooAKKKKACiiigAooooAKKKKACiiigAooooAKKKKAP/9k="/>
          <p:cNvSpPr>
            <a:spLocks noChangeAspect="1" noChangeArrowheads="1"/>
          </p:cNvSpPr>
          <p:nvPr userDrawn="1"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hQQEBUUEhQVFRUVFxsXFxUVGBwUGhgZFxYYFRgYGBYaHCYeFxojGhUWHy8gIycpLCwsFx8xNTAqNSYrLCkBCQoKDgwOGg8PGiwkHyQ0LCwsLCwsLCwsKiwpLCwsLCwsLCwsLCwsLCwsLCwsLCwsKSwpLCkpKSwpLCwsLCksLP/AABEIAHABwAMBIgACEQEDEQH/xAAcAAABBQEBAQAAAAAAAAAAAAAABAUGBwgCAwH/xABLEAACAQIDBAcDBgoIBgMBAAABAgMAEQQFIQYHEjETIkFRYXGBMpGhFEJygpKxI0NSYnOTorKzwTM0NVNUdNHSFRckRMLhY6PiFv/EABoBAAIDAQEAAAAAAAAAAAAAAAAEAQMFAgb/xAAtEQACAgEEAgEDAwMFAAAAAAAAAQIDEQQSITFBURMUIjJCYZEjM1I0YnGh8P/aAAwDAQACEQMRAD8AvGiiigAooriaYIpZiFVQSSTYADUknsFqAO6hm1G9PC4IlEPTyjQpGeqp7mk5DyFz4VBNvd6b4otDhGaODkzjqvL/ADRPDme3uqCQZdI8byIjFIxd3A6q30F25X1GnOtCrScbrP4F53eIkwzTfDjpT+DKQL3IoY+rPf4AUwTbZ45zc4vEekjKPcpApmp+z/ZR8Hh8LLIetiFZuC3sAcJW/iQ1z3cqdUK4YWEUbpPk8odtMchuMXiPWRmHuYkVIMs3xY6IjpDHMvaHUKftJbXzBpv2H2PGZDErxFZI4g0XdxljYN4G1vC9+yoxLEVYqwIZSQQeYINiD4g1DjXNuLS4DMks5L62Z3rYXGEI5OHlOgWQ9UnuWTl6Gxqa1lM4V+Dj4W4CeHjseHitcrxcr27Km+we8+TBlYcSWkw/IE9Z4vFe1l/N7OzuKluk81/wXwu8SL1oryw2JWVFdGDIwDKym4IOoINetZwwFFFFABRRRQAUUUUAFFFFABRRRQAUUUUAFFFFABRRRQAUUUUAFFFFABRRRQAUUUUAFFFFABRRRQAUUUUAFFFFABRRRQAUUUUAFFFFABRRRQAUUUUAFFFFABVOb39tC8hwULWRLdMR85uYTyXQnx8qsva7PPkWCmn04kXqA9rsQqftEe6s3RRPiJQou8kr2Hezu3b5k09pKk3vfgoulj7UePRm3FY2va9tL87X5X8KWDO5hhjhukboS3GY9LcXfe1+etr2rROTbKQ4fBLhSiunD1wwDB2PtMQeZJ92ndWeNoEjXFziEWiErhBe9lDEDU9mlOVXK1tY6KZwcEe2yiQHGw/KmCwh7uW5WUEgG3YSAD4E1Mt8mewYk4YQSpLwiQtwMGA4ilr25eyahUOzGKeETJh5Wia9nVSwNjY8tbXB1pvliZTZgVPcwIPuNduClNSz0c5ajgnW6DPIcLiZjPKsQeIAFzwgkNe1++xpp3jYnDS495MI4dZAGcgEDpNQ1iRrewNx2k1G4omYgKCxPIKCSfIDU07rsZjTE0vyaUIilmZl4NALk2axOncKjZGM97ZOW47cCCPNZVgaAOwidg7R9hZeR+A9w7qTCM24rGwNibaAnkCeV6+wkBlLC6ggsO8X1HuvWmJdncPLgzhljVYHSwVAABfUMPzgbG/O4rm65VY47JhBzKo3T7cHDyjCTN+BkNoyfxchOgv2Kx08CQe01dtZbznKnwmIkgk9qNipI0v2hh4EEH1rQO7/AGi+XYCORjeRfwcn000v9YcLfWpTV1riyPktpl+lkjrxxmLWGN5HNkRSzHuCi5PuFe1QPfFnXQ4DogetiGCfUXrv9yr9ak64b5KJdJ4WRsbfrDfTDS27LuoPu7K+f89Yv8LL9tap6itb6Sr0KfLIvvZTepBj8QIOjeJ2BKcRVgxAuVuORsCfQ1NqyvluPbDzRyp7Ubq481N7evL1rUOAxqzRJKhusih1PgwuPvpHVUqtpx6L6puXZ70UVxNMEUsxsqgkk8gALkn0pQuPLH5hHh42kmdURebMbAf+/Cq+zXfdh0JEEMk1vnMREp8rgt7wKrrbfbKTMZyxJEKk9FH2AcuIjtc8z3XtUcrUq0ccZmKzuf6Sy5d+c5PVw0IHizN91q7w+/SYHr4aNh+a7L94aqyVCeQJ8ta+Vf8ATVeiv5Jey9Mk3x4OchZQ+HY9r9ZPtry82AFTuOQMAVIIIuCDcEHkQe0VlCrJ3Q7ZNFMMHK14pL9Ff5j8+Efmtrp+VbvNK36RJboFsLcvDLooopr2l2gjwGGeeTULoq8i7H2VHmfcLnsrPSbeEMt4Os+2igwMXSYhwg+aObMe5VGpP3dtqrDOd+EjEjCwqi9jzddj48CkBfear/Pc+lxszTTtxMeQ+ao7FUdij/2dab61atJGKzLlikrm+iVzb0sxY/1gr4LHGB+5euY95+Yr/wByx80jP/hUWopn4of4r+CrfL2WJlm+zFIR00cUy9tgYm94uv7NWPsrvBwuYWVGKS2/opNG058J5OPLXvArOldRyFSGUkEG4INiCNQQRyNUWaWElxwWRtkuzV9FQfdltycfEYpiPlEQ1PLpE5B7d4Oh8we2wnFZU4OEtrG4tSWUcSyhFLMQqgXJJsABzJJ5CoFnW+fCQkrCr4gj5y2RPRm1PmFIqFb0duHxU7YeJiIIm4SB+MdTYse9QdAPC/daB0/TpE1un/AvO7nESzsRv0mJ6mGiA/Odm+4LXMO/OcHrYaIjwZl++9Voqk6AXPcNa+GmfpqvRV8kvZdeUb7MNIQJ45IL/OH4VR5kAN+zU/wWOjnjWSJ1dGFwym4PqKyrUt3dbZNgMSqs3/TysFkU8lJ0Eg7iNL94v3Cy92kWMwLIXPOJGhKKKKzBo+E2qlM53y4ozyfJ+iWIMQl0LEqDYMTxdvPl21YO87PfkmXSFTZ5fwSfXB4iPJAx87VnmtDSUqScpIXum08InI3yZh3w/q//ANV9TfNjwdegPgYz/J6gtFO/BX/iij5JezTuzGeDG4SKdRbjXrLz4WB4XX0YGnSql3H57rNhWP8A80fwWQfuH31bVY90Nk3EchLdHIVSu1W9LGxY2eOJ0RI5GRRwK2iHhuSbm5terqNZm2y/tHF/5iX+I1MaOEZSe5HFzaXA9f8ANvMf71P1Sf6Usybe1jjiIhI0bo0iqy9GF0ZgpsVsQbGoDSrKf6xD+lj/AH1rQdNePxQupy9mp6KKKwh4rHflmXDBBCPxjlz5Riw+L/CorudyoTZjxtygQuPpGyL+8x9Kcd+Tn5Xhx2CEn3ub/cKgeU55PhGL4eVo2IsSttRzsQQRWvVBujC8ic5YsyzTOaYvooJZPyI2f7Klv5Vlgt2nnzp9xu3WOmjaOTEyMjCzL1RcHmDYA2pirrT0upPPkiye7o09s1ghBg8PGBbgiQevCL/G9Vrv2UceFPbwyi/heO33moXFvAx6qFGKlsBYeydB4lb025tnk+LYNiJWkKiwLHkPADQVVVppQs3tnc7U44RPNxqj5ViDbURLY+b6/wAquSWIMpU6hgQfIixrL2U51NhHL4eRo2I4SVtqL3sbi3MU7HeJmH+Lk/Z/20XaaVk9yYQtUVhjFjcL0Ujxn5jMh+qxX+VaN2Ex5ny3DOefRBT5p+DP7tZukkLMWYkkkkk6kkm5JPfennKttsZhYxHBOyICSFsrAXNzbiU2119au1FLtikuziuaiyW77spEeKinA/pkKt9KMgX+yyj6tK9xmY2kxEB7VWUeangb95PdUBzzajE43h+UymTgvwghVAva+igdwqTbmGtmXnC/7yH+VcTraocZeCVLNmUXtVDb3s66fMDGDdcOoj+ses5+Kr9WrtzfMlw2Hlmf2Y0Zz48Ivb15etZfxeKaWR5HN2di7HxYlj8TS+ihmTkWXy4weVFFTnb/AGMGCwuCkVbFo+Cbxlt0lz46uPJRWjKai0n5F1HKbINV37mc+6bBtAx62HbT9G5LL7m4x7qpCpZuxz35JmMdzZJvwL/XI4D6OF9Caq1EN9bOq5YkaFqObxZymV4orzMfDp3MwQ/BjUjpDnuVjFYaWAmwlRkv3EjQ+hsfSsaDSkmx18oy5RSjMcvfDyvFKvC6HhYeI7u8HmD2gik9eg7M8vXd/tXlyYOKJJI4HCgSJIRGzPbrNxGwe5ub37ezlTbvP2ITERDFYOMNIGtIIRfpFPzrLzYG2o1IJ7hVOV74LHyQNxRSPG3ejFD71IpX6Zxnviy35MrDQ5LsZjj/ANpiP1TD7xS7LNh8xEsbphZVZXVgWASxVgQSWI7RTnkO9/GQECa2ITufqv6Oo1+sDVsbLba4bMVvC1nAu0T6Ovjbkw8RceVcW22wXMVgmEIS8j/VK76s8MmKTDA9SFQzDvd+/wAktb6Rq6qzbt9iDJmeKJ/vSv2LJ/40to45nn0W3PERgoopTleD6aeKL+8kRPtsF/nWs+BQm2xu6aTGxLNPIYYn1QAXdx+VrooPZe9+7lTxnW4/hjLYWdmcC4jlAHF4B1twnzFvEVa8UQVQqiwAAAHYBoB7q7rHeqscspjiqjjBlGWIoxVgVZSQQdCCDYgjsINcVNd72WCHM2ZRYTIsh+lqje8pfzJqFVrQlvipCklh4HfZPOjg8ZDMOSuA/ijdVx9kk+YFaSx0xSJ2GpVGI8wpIrKxrUGQydJg4GbUvDGT48Uak/fSGtisxkX0PtGX+K+p5minfarZ18BinhcGwN427GjJ6rD00PiDTRWimmsoXawW5uo2lwEGG6N2SGcseN5LLxgnq2kOlgLDhvzBPben3b7ZWHMsK8uHCPOg4keMglwOaEr7Vxe1+23jVDV3BO0bcSMyMPnKSp941pWWm+/fF8lqs42tDquxuNPLCYj9U/8ApXtHsFj25YSb1Xh/eIpyyTepjsMRxSdOn5M3WPpIOsD5k+VWrsjvHw2YEILxTf3TnnbnwNyfy0PhUW22w5wsBGMJeR9yCORcLAswtKIkEgvfrBQG1Gh1pfRSXNcxXDwSTP7MaFz9UXt5nl61k9sb6Ka3z5702MWBT1cOuv6R7MfcvAPU1Xte+OxjTSvK5u0jF282Nz99eFb1cNkVEQk9zyFFOmB2ekmws+JW3BhygbvPGbafR0J8DTXXaaZGB12Wzo4PGQz9iOOLxQ9Vx9kn4VptHBAINwdQR2isn1oHdXnvyrLkBN3g/BN5KOofsFR5g0hrYcKZfRLwTCszbZf2ji/8xL/EatMmszbZf2ji/wDMS/xGqvQ/kzq/pDPSvKP6xD+lj/iLSSlmTD/qYP00f8Ra0n0LI1LRVL7W7ysww2OnhV0RY5CFHRqeroVNzqbqQfWmqPe9mIIJkja3YY1sfA2sayVpJtZWBt3RQ/79cL+Ewsnesie4ow+81H91uz+HxuKkjxKlwIuJF4iuoYA+yQTowqd7w4hmOTJiYxqgScAa2UjhkX0DG/0KqvY3PfkWOhmPshuF/oN1W9wN/SmqsypcV2slU8KeX0W1tDutwIwkzRQlJFjZkYO56yqWGhYgjS1UXetWsA69hVh6EEf6VlvM8CYJ5Im5xuyH6rFf5VGjscsqTJuilhovPDbqctZFPRMbqDfpZNbi99GtVeb09j4Mvkh+ThlWVXurMWsUK8ideTfCpNkO+DDQYKFJVlaaNAjBVFjwDhB4iwGoANQvb7bj/ikkZEZjSIMAC3ESWIJJsLD2RprUUxuVn3ZwE3Dbx2KN2GycOYTyriOIrGgYBW4bktbUjW1gask7oMu/u5P1r/61VewO2YyyaR2jMiyKFIUhSLG4IuLHt00qxX30YRoZCqypIEPArKCC1uqOJSQNbc7UXq7f9ucE1uG3kprMIlSaRUvwq7Kt+dgxAv6AVa+xG7DCYjAwzTq7SSAsbOVABY8IAH5oFVEqliANWJsPEn/3WoslwHyfDQwj8XGqfZUA/EV1q7HCKSZzTFNvJSu9LZPDZe8C4cMDIrllZi+ilQpF9RzPupVuRwvFjpX7EhI9XdbfBTTHvI2gGMzCRlN44/wSHsIQm5HgWLHytVi7lcm6LBvOw1nfq/Qjuo97F/hRY3HT/d2wik7ODjfVnnR4VMOp607Xb6Edj8X4fcapWpJvDz/5bmErqbxp+Dj7uFLi482LH1FRur9PDZWkcWS3SHrYvLRicww8TW4TIC1+0JeQj1C29au7eZlgnyycHnGvSqT3x9Y+9eIetZ3BrszMebE+pqLKXOalnoIz2prBxX1WsbjQjke7xr5RTBWab2Uzn5ZgoZ+10HF4OOq4+0DTtVTbkM+/psIx/wDlj+CyD9w+pp/3obaT5csIgCfheO7OC1uDgsALga8R535ViTpfy7EPKa27mO21uweHzEXkBSUCyyp7QHYGHJ18D6EVVGd7o8bhyTGoxCDtjNmt4xtrfwHFXm+9zMT+NQeUSfzBowO9fHrKjSTcaBhxoY4wGW/WHVUEG1+Rpyuu+tcNYKZShIieLwUkJ4ZUeM9zqUPuYCvGtU8Mc8YJCyRuARcBlYEXBsdCLGoBt/u0wpw0uIgUQSRI0hC6IwUcRBTkpsNCtte+pr1ik8SWCJUtLKKVpTluZSYaVJYWKOhupH3EdoPIjtFJqKdayUmn9nc5GMwsU66dIgJHc3Jl9GBHpWeNsUtmOLB/xEvxkYj4Grr3UxkZTBftMhHkZXqrd7GWmHNJDayyhZB6rwt+0h99Z2mxG2UV/wC5GLeYJkOp02VnCY7CseQniJ8ukWmuvoaxuNCO2tFrKwLrg1hRUV2J28hx8Kguq4gAB4yQCWA1ZB85Tz05Xsaes4z+DCIXnlVAByJ6x8FXmx8BWA4SUtrXJoKSayU7vrnDZiij5kCA+ZeRvuI99QCnTafPDjcXLORbjbqj8lQAqjz4QL+N6a63Ko7YJMQm8tsK07stHw4HCjugiH/1rWacDgjPKkS+1I6oPNiFH31oDb3aCTLcCsmHVSQ6RjjBIVSDrYEX9kD1pTVrc4wRdTxljntJstBmEfBOl7ey66OhParfyNwe6qlz7c1ioSThyuITsFwknqp6p9D6Ujfe9mJ/GRjyiX+d6TnepmV7/KPTo47evUqKqb6+mglOEuyPY/KZsObTRSRn89SvxIsfSklae2fzVcbhIptCJEBZeYDcnW3gwI9KY9pd2ODxasVjWCW2kkY4Rf8AOQdVh8fGpjrFnE1gHT5TM+11FKVYMpKsCCCDYgjUEEcjXx1sSO420r5TwuaL3ebTHH4FZH/pUJjk7LstiGt+cpU+ZNR3fXnvR4VMMp60zcTfQjIPxfh+ya43GxkYTEN2GYAeka3+8VX28XPflmYSuDdEPRJ3cKEgkebFj6is2upfO8dIalP+mRqiiitMVLR2TzvARZLLBLOqyzLKXQhi3EwKpYW16qoRVXUUVXCtRbfs6cs4Cp5uez3oMd0LHqYheH663ZD7uJfrCoHXrhcS0Tq6GzIwZT3MpuD7xRZDfFxCLw8mrKzNtj/aOL/zEv8AEatGZLmi4rDxTJykQN5XGo8wbj0rOe2P9o4v/MS/xGpDRLEpIYv6Qz0tyT+tQfpo/wCItIqWZP8A1mH9LH/EWtGXQsuyf77cj4MRFiVGkq9G/wBNNVPqht9Sq0rTG12z64/ByQG3ERdCfmuuqn36HwJrNU8DIzI4KspKsp5gg2IPkRSuks3Q2+i26OHktvc1nyywS4GWx4bsin50b6SL6Mb/AF/Cq92y2ZbL8W8Jvwe1E35SE6eo9k+I8ab8nzWTCzpNEbPG1x3HsIPgQSD51dmPweH2iy9XjISVfZJ1MUlusj96nTzFiKiX9Gzd+l9/8kr7448og2Sb3JsLgVw4jDyJ1Ulc6BPmgrzYjkNRoB6wfG415pHkkPE7sWY8rkm50Ggr0zTK5MLK0UylHQ2IPwIPaD2EV74abDfJZEkjcYjiDRSg3W2gMbJew0ueLXW1MRhGP3RXZW23wzyybJ5MXOsMIBd72BIUaAsdT4A04bU7HT5cYxPwHpASvAxb2bAg3A16wpqy/HPBKksZs8bBlPiDfXw7D4GprvQ2kix8eCliPNJONO1Gul1PqD5jWok5KaS6BJbX7I3szslPmLusHBeNQx424RqbADQ68/dSXO8jlwcxinXhcAGwIYEHkQR2aVNN0Oax4X5bNK1kSJCe89ZrAd5JsB4kVDM/zp8ZiZJ5Pac3t2Ko0VR4AACiMpOxrwgaW1PyIYpCrBlNipBB7iDcH31P8ZvjxEuDeExqJmHD06Hh6p0Y8FtHI0uDbW9hUQafDjCBBG5xJcs0payqg0CKt+sTzJNrUkwGAeeRY4lLu5sqjmT/ACHj2VMoRnzJdAm10LNm8hfHYmOCP5x6zfkIPaY+Q+Nh21dG32eJleXCGHqu69DCBzVQtmf0B5/lMK62V2chyTBvLOy9IV4ppPLlGnaRc2HaxPkBTm1u075hiWmfRfZjTnwIOQ8+0nvPlSv+os/2r/st/tx/djLXphsM0jqiKWdiFVRqSToABXnVobl9l+ORsZIOql0iv2sRZ2HkDw+bHupu2xVxcmUxjueCMjdfmX+GP6yL/fXz/lfmX+FP6yL/AH1oiis362fpDPwRMwZ1s5iMEyjExNGWBK3IINudipI0uPeKbavne7kRxOA40Us8DhwALkqeq4AHgQ31aor5M35Le40/Rb8kcvsoshteBy2Uzr5HjYZ+xHHH9Buq/wCyT7hV17zdnDjsATEOKSI9LGBqWFiGUd91Nx3kCqC6BvyW9xrQu7XMHmyyAyBgyAx9YEXEZ4VIvz6tte8Gl9V9rjYvBZVzmLM7UVcm3m6f5Q7YjB8KyNq8R6qse1kPJWPaDoedx21VmeQ4jDG08MkfiykA+TeyfQ0zXdGxcMqlBxH3ZXeXisAnRrwyxDkkl+r9BhqB4ajyrrajebisfGYm4Ioj7SR3u1tbMxNyL9gtUQ4h319Bqfihu3Y5DfLGMhSjAYF55UijHE7sFUeJ/l2k9wNPGSbBY3FkdHAyqfxkg6NLd921YfRBq4th93MWXDpGPSzkWMhFgoPNYx2eJOp8BpVduojWv3OoVuRIskytcLhooV5RIqX77DU+pufWotvT2ROOwokiF5oLsoHN0PtoPHQEeIt21NqKyIzcZbl2NuKawZOoq69u91C4pmnwnDHKbl4zokh7wfmMfcfDU1Uea5FPhW4cRE8Z72FgfJvZb0NbVV0bFwJSg4iCgmiirjgKK7ggaRgqKWY8lUFifIDWrF2Q3PyzMsmNvFHz6K/4R/A2/ox+14DnVc7IwWZM6jFy6Pu53ZIyzfLJBaOK4jv86QixI8FBPqfA1aO1mRjG4OWDQF16pPY6niQ+XEB6XpywuFSJFSNQqKAFVRYADkAK9axrLnOe/wDgdjBKODKWJwzRuyOpV1JVlOhBGhBrzq+dv92q5h+GhIjxAFiT7MgHIPbUEcg2umhvpanM32TxeEJE0Eij8oDiQ+TrdfjWrVfGxfuKTrcRVsrtxicuJ6EhkY3aJ7lSeVxYgqfEet6es83v4vExmNFjgVhZil2cg6EBj7PoL+NQS9HEO+u3VBvc1yQpySxk+19Vbmw1J7BrTtk+yWLxZHQQSMD88jhT7bWX41bOw26lMGyz4kiWYaqo9iM94v7bDvNgOwdtc23wrXL5JjW5BDGclyE8WkxUm3dNNoB9UW+wao+rS35ZzeSDDDQKpmbxLEonuAf7VVZxVxpk9u99vkm184Xg+0ry3KJsSxWCJ5WAuQilrDlc91I+Krv3LZL0WCedhrO+n0I7qv7Rc+6rLrfjjuOYR3PBV3/8Lj/8JP8AYpJmOzWKwy8c8Esak24mUgXPIX5XrT9NG1mT/K8FPD2uh4fpr1k/aApKOtbayi90LHBmWig+Onh3eFF60xUuXcnnvHBLhWOsR40+g51Ho9z9cVWW2H9o4v8AzEv8RqV7vc8+SZjC9+q7dE/0ZCF+DcJ9KSbZi2Y4u+n/AFEh105uSPgaWhDbc37LXLMEM9Lsi/reH/TRfxFpBxDvHvpw2dQtjMOF1JmisBr+MWr5dMrXZqGqj3v7E8JOOhGhIE6jsPISeR0B8bHtNW5XE0KupVwGVgQykXBBFiCO0Vh1WOuW5D847lgylTxsxtTNl83SQnQ6Oh9l17j49x5j3gve8Dd8+XuZIgWwzHRuZjJ+Y/h3N2+fOGVtJxsj7TEWnFl6cWA2igAJ4J0HK4Esff8ApEv6eRqs9pt3WLwJJKGWIcpYwWFvzl5p66eNRvD4ho2DozKym4ZSVIPeCNRVibO76JogExSCZRpxrZJPUey/7PnS/wAdlX9vleizdGf5dlb0VdL5xkeY6yiNHPMyKcO3rItlP2jXKbqssm1incj8yZHHxUmp+pS/JNB8TfTKZvXyrtG5/L01eWUgc+KVFHvCj769ojkeXG4OH4x23OIe/h7RU+6j6qL/ABTYfE/LKx2a3e4vHEFIzHGfxsgKrb80c39NPEVbWWZLgchw5kdhxEWaV/bc/kRr2D80ep0vUaz/AH3CxXBxG/8AeTaAeUYNz6keVVnm+dzYuTpMRI0jd55AdyqNFHgBXGy278+F6JzGHXLHrbjbuXMpO1IEPUiv28uNz2t8ByHaTF6KeNmdlpswmEcK6C3HIR1UHex7+4cz8Q2lGuPpIq5kzvZHZaTMcSIk0UdaR+xE7/pHkB2nwBrR2X4BIIkiiUKiKFUDsA+8+PbSDZnZiHL4BFCPF3PtO35TH7hyFO9ZGov+V8dDlcNqCiiiliwKLUUUAFFFFABXwivtFACOXJoGN2hiY95jU/eK6gyuGM3SKNT3qir9wpVRU5ZGAoooqCQooooAK5eMMCCAQeYOoPpXVFADPiNj8FJ7eFw5Pf0Sg+8Ck6bAZeDcYSD1QEe46VIKK73y9sjavQnweXRQi0UaRjuRQg9wFKKKK4JCiiigAooooASz5VDIbvFGx72RW+8VzFk0CG6wxKe8Io+4UsoqcsjAWoooqCTwxOAjlt0kaPblxKGt7xSf/gGH/wAPD+rT/Sl9FTlkYEH/AAHD/wBxD+rT/SlqIFAAAAGgA0AHgK6oobbJCiiioAQS5Dh3Ys0ELMdSxjQknvJI1rg7NYX/AA0H6pP9tOVFdbn7Iwhvh2fwyMGTDwqw1BWNAQR2ggaUtaFTzAPmK7oqMtk4PL5Mn5K+4V0sCjUKB5ACu6KgD5RRRQBzNErqVYBlYWKkXBB5gg8xVS7abnmUtLgNRzMBOo/RseY/NOvcTyq3K+1bXbKt5icygpdmUp4GjYq6lWXQqwKkHxB1FedaczzZfDY1bYiJXtybkw8nFmHvqvs43GgknC4i35kwv+2uv7JrRhrIS/LgWlS10VJXy1TDG7qMwivaFZB3xup+DFT8Ka22Ixw/7Sf0jJ+6mVbB9NFTjJeBjt4CvtP0WwePY2GEm9V4fixFOmC3SZhJa8SRjvkkX7k4jQ7YLtoFGT8ENr6iEkAAknQAaknuA7TVs5VuMGhxOIJ71hW37b3/AHRU9yLY3CYL+ghUN/eN13P121HkLCl56yEeuSyNMn2VVsluhnxBD4q8EXPg/GsO634seJ18KuPKsoiwsQigQIg7B2ntJPNj4nWllFZ1t0rOxmMFHoKKKKpOwooooAKKKKACiiigAooooAKKKKACiiigAooooAKKKKACiiigAooooAKKKKACiiigAooooAKKKKACiiigAooooAKKKKACiiigAooooAKKKKAP/9k="/>
          <p:cNvSpPr>
            <a:spLocks noChangeAspect="1" noChangeArrowheads="1"/>
          </p:cNvSpPr>
          <p:nvPr userDrawn="1"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QQEBUUEhQVFRUVFxsXFxUVGBwUGhgZFxYYFRgYGBYaHCYeFxojGhUWHy8gIycpLCwsFx8xNTAqNSYrLCkBCQoKDgwOGg8PGiwkHyQ0LCwsLCwsLCwsKiwpLCwsLCwsLCwsLCwsLCwsLCwsLCwsKSwpLCkpKSwpLCwsLCksLP/AABEIAHABwAMBIgACEQEDEQH/xAAcAAABBQEBAQAAAAAAAAAAAAAABAUGBwgCAwH/xABLEAACAQIDBAcDBgoIBgMBAAABAgMAEQQFIQYHEjETIkFRYXGBMpGhFEJygpKxI0NSYnOTorKzwTM0NVNUdNHSFRckRMLhY6PiFv/EABoBAAIDAQEAAAAAAAAAAAAAAAAEAQMFAgb/xAAtEQACAgEEAgEDAwMFAAAAAAAAAQIDEQQSITFBURMUIjJCYZEjM1I0YnGh8P/aAAwDAQACEQMRAD8AvGiiigAooriaYIpZiFVQSSTYADUknsFqAO6hm1G9PC4IlEPTyjQpGeqp7mk5DyFz4VBNvd6b4otDhGaODkzjqvL/ADRPDme3uqCQZdI8byIjFIxd3A6q30F25X1GnOtCrScbrP4F53eIkwzTfDjpT+DKQL3IoY+rPf4AUwTbZ45zc4vEekjKPcpApmp+z/ZR8Hh8LLIetiFZuC3sAcJW/iQ1z3cqdUK4YWEUbpPk8odtMchuMXiPWRmHuYkVIMs3xY6IjpDHMvaHUKftJbXzBpv2H2PGZDErxFZI4g0XdxljYN4G1vC9+yoxLEVYqwIZSQQeYINiD4g1DjXNuLS4DMks5L62Z3rYXGEI5OHlOgWQ9UnuWTl6Gxqa1lM4V+Dj4W4CeHjseHitcrxcr27Km+we8+TBlYcSWkw/IE9Z4vFe1l/N7OzuKluk81/wXwu8SL1oryw2JWVFdGDIwDKym4IOoINetZwwFFFFABRRRQAUUUUAFFFFABRRRQAUUUUAFFFFABRRRQAUUUUAFFFFABRRRQAUUUUAFFFFABRRRQAUUUUAFFFFABRRRQAUUUUAFFFFABRRRQAUUUUAFFFFABVOb39tC8hwULWRLdMR85uYTyXQnx8qsva7PPkWCmn04kXqA9rsQqftEe6s3RRPiJQou8kr2Hezu3b5k09pKk3vfgoulj7UePRm3FY2va9tL87X5X8KWDO5hhjhukboS3GY9LcXfe1+etr2rROTbKQ4fBLhSiunD1wwDB2PtMQeZJ92ndWeNoEjXFziEWiErhBe9lDEDU9mlOVXK1tY6KZwcEe2yiQHGw/KmCwh7uW5WUEgG3YSAD4E1Mt8mewYk4YQSpLwiQtwMGA4ilr25eyahUOzGKeETJh5Wia9nVSwNjY8tbXB1pvliZTZgVPcwIPuNduClNSz0c5ajgnW6DPIcLiZjPKsQeIAFzwgkNe1++xpp3jYnDS495MI4dZAGcgEDpNQ1iRrewNx2k1G4omYgKCxPIKCSfIDU07rsZjTE0vyaUIilmZl4NALk2axOncKjZGM97ZOW47cCCPNZVgaAOwidg7R9hZeR+A9w7qTCM24rGwNibaAnkCeV6+wkBlLC6ggsO8X1HuvWmJdncPLgzhljVYHSwVAABfUMPzgbG/O4rm65VY47JhBzKo3T7cHDyjCTN+BkNoyfxchOgv2Kx08CQe01dtZbznKnwmIkgk9qNipI0v2hh4EEH1rQO7/AGi+XYCORjeRfwcn000v9YcLfWpTV1riyPktpl+lkjrxxmLWGN5HNkRSzHuCi5PuFe1QPfFnXQ4DogetiGCfUXrv9yr9ak64b5KJdJ4WRsbfrDfTDS27LuoPu7K+f89Yv8LL9tap6itb6Sr0KfLIvvZTepBj8QIOjeJ2BKcRVgxAuVuORsCfQ1NqyvluPbDzRyp7Ubq481N7evL1rUOAxqzRJKhusih1PgwuPvpHVUqtpx6L6puXZ70UVxNMEUsxsqgkk8gALkn0pQuPLH5hHh42kmdURebMbAf+/Cq+zXfdh0JEEMk1vnMREp8rgt7wKrrbfbKTMZyxJEKk9FH2AcuIjtc8z3XtUcrUq0ccZmKzuf6Sy5d+c5PVw0IHizN91q7w+/SYHr4aNh+a7L94aqyVCeQJ8ta+Vf8ATVeiv5Jey9Mk3x4OchZQ+HY9r9ZPtry82AFTuOQMAVIIIuCDcEHkQe0VlCrJ3Q7ZNFMMHK14pL9Ff5j8+Efmtrp+VbvNK36RJboFsLcvDLooopr2l2gjwGGeeTULoq8i7H2VHmfcLnsrPSbeEMt4Os+2igwMXSYhwg+aObMe5VGpP3dtqrDOd+EjEjCwqi9jzddj48CkBfear/Pc+lxszTTtxMeQ+ao7FUdij/2dab61atJGKzLlikrm+iVzb0sxY/1gr4LHGB+5euY95+Yr/wByx80jP/hUWopn4of4r+CrfL2WJlm+zFIR00cUy9tgYm94uv7NWPsrvBwuYWVGKS2/opNG058J5OPLXvArOldRyFSGUkEG4INiCNQQRyNUWaWElxwWRtkuzV9FQfdltycfEYpiPlEQ1PLpE5B7d4Oh8we2wnFZU4OEtrG4tSWUcSyhFLMQqgXJJsABzJJ5CoFnW+fCQkrCr4gj5y2RPRm1PmFIqFb0duHxU7YeJiIIm4SB+MdTYse9QdAPC/daB0/TpE1un/AvO7nESzsRv0mJ6mGiA/Odm+4LXMO/OcHrYaIjwZl++9Voqk6AXPcNa+GmfpqvRV8kvZdeUb7MNIQJ45IL/OH4VR5kAN+zU/wWOjnjWSJ1dGFwym4PqKyrUt3dbZNgMSqs3/TysFkU8lJ0Eg7iNL94v3Cy92kWMwLIXPOJGhKKKKzBo+E2qlM53y4ozyfJ+iWIMQl0LEqDYMTxdvPl21YO87PfkmXSFTZ5fwSfXB4iPJAx87VnmtDSUqScpIXum08InI3yZh3w/q//ANV9TfNjwdegPgYz/J6gtFO/BX/iij5JezTuzGeDG4SKdRbjXrLz4WB4XX0YGnSql3H57rNhWP8A80fwWQfuH31bVY90Nk3EchLdHIVSu1W9LGxY2eOJ0RI5GRRwK2iHhuSbm5terqNZm2y/tHF/5iX+I1MaOEZSe5HFzaXA9f8ANvMf71P1Sf6Usybe1jjiIhI0bo0iqy9GF0ZgpsVsQbGoDSrKf6xD+lj/AH1rQdNePxQupy9mp6KKKwh4rHflmXDBBCPxjlz5Riw+L/CorudyoTZjxtygQuPpGyL+8x9Kcd+Tn5Xhx2CEn3ub/cKgeU55PhGL4eVo2IsSttRzsQQRWvVBujC8ic5YsyzTOaYvooJZPyI2f7Klv5Vlgt2nnzp9xu3WOmjaOTEyMjCzL1RcHmDYA2pirrT0upPPkiye7o09s1ghBg8PGBbgiQevCL/G9Vrv2UceFPbwyi/heO33moXFvAx6qFGKlsBYeydB4lb025tnk+LYNiJWkKiwLHkPADQVVVppQs3tnc7U44RPNxqj5ViDbURLY+b6/wAquSWIMpU6hgQfIixrL2U51NhHL4eRo2I4SVtqL3sbi3MU7HeJmH+Lk/Z/20XaaVk9yYQtUVhjFjcL0Ujxn5jMh+qxX+VaN2Ex5ny3DOefRBT5p+DP7tZukkLMWYkkkkk6kkm5JPfennKttsZhYxHBOyICSFsrAXNzbiU2119au1FLtikuziuaiyW77spEeKinA/pkKt9KMgX+yyj6tK9xmY2kxEB7VWUeangb95PdUBzzajE43h+UymTgvwghVAva+igdwqTbmGtmXnC/7yH+VcTraocZeCVLNmUXtVDb3s66fMDGDdcOoj+ses5+Kr9WrtzfMlw2Hlmf2Y0Zz48Ivb15etZfxeKaWR5HN2di7HxYlj8TS+ihmTkWXy4weVFFTnb/AGMGCwuCkVbFo+Cbxlt0lz46uPJRWjKai0n5F1HKbINV37mc+6bBtAx62HbT9G5LL7m4x7qpCpZuxz35JmMdzZJvwL/XI4D6OF9Caq1EN9bOq5YkaFqObxZymV4orzMfDp3MwQ/BjUjpDnuVjFYaWAmwlRkv3EjQ+hsfSsaDSkmx18oy5RSjMcvfDyvFKvC6HhYeI7u8HmD2gik9eg7M8vXd/tXlyYOKJJI4HCgSJIRGzPbrNxGwe5ub37ezlTbvP2ITERDFYOMNIGtIIRfpFPzrLzYG2o1IJ7hVOV74LHyQNxRSPG3ejFD71IpX6Zxnviy35MrDQ5LsZjj/ANpiP1TD7xS7LNh8xEsbphZVZXVgWASxVgQSWI7RTnkO9/GQECa2ITufqv6Oo1+sDVsbLba4bMVvC1nAu0T6Ovjbkw8RceVcW22wXMVgmEIS8j/VK76s8MmKTDA9SFQzDvd+/wAktb6Rq6qzbt9iDJmeKJ/vSv2LJ/40to45nn0W3PERgoopTleD6aeKL+8kRPtsF/nWs+BQm2xu6aTGxLNPIYYn1QAXdx+VrooPZe9+7lTxnW4/hjLYWdmcC4jlAHF4B1twnzFvEVa8UQVQqiwAAAHYBoB7q7rHeqscspjiqjjBlGWIoxVgVZSQQdCCDYgjsINcVNd72WCHM2ZRYTIsh+lqje8pfzJqFVrQlvipCklh4HfZPOjg8ZDMOSuA/ijdVx9kk+YFaSx0xSJ2GpVGI8wpIrKxrUGQydJg4GbUvDGT48Uak/fSGtisxkX0PtGX+K+p5minfarZ18BinhcGwN427GjJ6rD00PiDTRWimmsoXawW5uo2lwEGG6N2SGcseN5LLxgnq2kOlgLDhvzBPben3b7ZWHMsK8uHCPOg4keMglwOaEr7Vxe1+23jVDV3BO0bcSMyMPnKSp941pWWm+/fF8lqs42tDquxuNPLCYj9U/8ApXtHsFj25YSb1Xh/eIpyyTepjsMRxSdOn5M3WPpIOsD5k+VWrsjvHw2YEILxTf3TnnbnwNyfy0PhUW22w5wsBGMJeR9yCORcLAswtKIkEgvfrBQG1Gh1pfRSXNcxXDwSTP7MaFz9UXt5nl61k9sb6Ka3z5702MWBT1cOuv6R7MfcvAPU1Xte+OxjTSvK5u0jF282Nz99eFb1cNkVEQk9zyFFOmB2ekmws+JW3BhygbvPGbafR0J8DTXXaaZGB12Wzo4PGQz9iOOLxQ9Vx9kn4VptHBAINwdQR2isn1oHdXnvyrLkBN3g/BN5KOofsFR5g0hrYcKZfRLwTCszbZf2ji/8xL/EatMmszbZf2ji/wDMS/xGqvQ/kzq/pDPSvKP6xD+lj/iLSSlmTD/qYP00f8Ra0n0LI1LRVL7W7ysww2OnhV0RY5CFHRqeroVNzqbqQfWmqPe9mIIJkja3YY1sfA2sayVpJtZWBt3RQ/79cL+Ewsnesie4ow+81H91uz+HxuKkjxKlwIuJF4iuoYA+yQTowqd7w4hmOTJiYxqgScAa2UjhkX0DG/0KqvY3PfkWOhmPshuF/oN1W9wN/SmqsypcV2slU8KeX0W1tDutwIwkzRQlJFjZkYO56yqWGhYgjS1UXetWsA69hVh6EEf6VlvM8CYJ5Im5xuyH6rFf5VGjscsqTJuilhovPDbqctZFPRMbqDfpZNbi99GtVeb09j4Mvkh+ThlWVXurMWsUK8ideTfCpNkO+DDQYKFJVlaaNAjBVFjwDhB4iwGoANQvb7bj/ikkZEZjSIMAC3ESWIJJsLD2RprUUxuVn3ZwE3Dbx2KN2GycOYTyriOIrGgYBW4bktbUjW1gask7oMu/u5P1r/61VewO2YyyaR2jMiyKFIUhSLG4IuLHt00qxX30YRoZCqypIEPArKCC1uqOJSQNbc7UXq7f9ucE1uG3kprMIlSaRUvwq7Kt+dgxAv6AVa+xG7DCYjAwzTq7SSAsbOVABY8IAH5oFVEqliANWJsPEn/3WoslwHyfDQwj8XGqfZUA/EV1q7HCKSZzTFNvJSu9LZPDZe8C4cMDIrllZi+ilQpF9RzPupVuRwvFjpX7EhI9XdbfBTTHvI2gGMzCRlN44/wSHsIQm5HgWLHytVi7lcm6LBvOw1nfq/Qjuo97F/hRY3HT/d2wik7ODjfVnnR4VMOp607Xb6Edj8X4fcapWpJvDz/5bmErqbxp+Dj7uFLi482LH1FRur9PDZWkcWS3SHrYvLRicww8TW4TIC1+0JeQj1C29au7eZlgnyycHnGvSqT3x9Y+9eIetZ3BrszMebE+pqLKXOalnoIz2prBxX1WsbjQjke7xr5RTBWab2Uzn5ZgoZ+10HF4OOq4+0DTtVTbkM+/psIx/wDlj+CyD9w+pp/3obaT5csIgCfheO7OC1uDgsALga8R535ViTpfy7EPKa27mO21uweHzEXkBSUCyyp7QHYGHJ18D6EVVGd7o8bhyTGoxCDtjNmt4xtrfwHFXm+9zMT+NQeUSfzBowO9fHrKjSTcaBhxoY4wGW/WHVUEG1+Rpyuu+tcNYKZShIieLwUkJ4ZUeM9zqUPuYCvGtU8Mc8YJCyRuARcBlYEXBsdCLGoBt/u0wpw0uIgUQSRI0hC6IwUcRBTkpsNCtte+pr1ik8SWCJUtLKKVpTluZSYaVJYWKOhupH3EdoPIjtFJqKdayUmn9nc5GMwsU66dIgJHc3Jl9GBHpWeNsUtmOLB/xEvxkYj4Grr3UxkZTBftMhHkZXqrd7GWmHNJDayyhZB6rwt+0h99Z2mxG2UV/wC5GLeYJkOp02VnCY7CseQniJ8ukWmuvoaxuNCO2tFrKwLrg1hRUV2J28hx8Kguq4gAB4yQCWA1ZB85Tz05Xsaes4z+DCIXnlVAByJ6x8FXmx8BWA4SUtrXJoKSayU7vrnDZiij5kCA+ZeRvuI99QCnTafPDjcXLORbjbqj8lQAqjz4QL+N6a63Ko7YJMQm8tsK07stHw4HCjugiH/1rWacDgjPKkS+1I6oPNiFH31oDb3aCTLcCsmHVSQ6RjjBIVSDrYEX9kD1pTVrc4wRdTxljntJstBmEfBOl7ey66OhParfyNwe6qlz7c1ioSThyuITsFwknqp6p9D6Ujfe9mJ/GRjyiX+d6TnepmV7/KPTo47evUqKqb6+mglOEuyPY/KZsObTRSRn89SvxIsfSklae2fzVcbhIptCJEBZeYDcnW3gwI9KY9pd2ODxasVjWCW2kkY4Rf8AOQdVh8fGpjrFnE1gHT5TM+11FKVYMpKsCCCDYgjUEEcjXx1sSO420r5TwuaL3ebTHH4FZH/pUJjk7LstiGt+cpU+ZNR3fXnvR4VMMp60zcTfQjIPxfh+ya43GxkYTEN2GYAeka3+8VX28XPflmYSuDdEPRJ3cKEgkebFj6is2upfO8dIalP+mRqiiitMVLR2TzvARZLLBLOqyzLKXQhi3EwKpYW16qoRVXUUVXCtRbfs6cs4Cp5uez3oMd0LHqYheH663ZD7uJfrCoHXrhcS0Tq6GzIwZT3MpuD7xRZDfFxCLw8mrKzNtj/aOL/zEv8AEatGZLmi4rDxTJykQN5XGo8wbj0rOe2P9o4v/MS/xGpDRLEpIYv6Qz0tyT+tQfpo/wCItIqWZP8A1mH9LH/EWtGXQsuyf77cj4MRFiVGkq9G/wBNNVPqht9Sq0rTG12z64/ByQG3ERdCfmuuqn36HwJrNU8DIzI4KspKsp5gg2IPkRSuks3Q2+i26OHktvc1nyywS4GWx4bsin50b6SL6Mb/AF/Cq92y2ZbL8W8Jvwe1E35SE6eo9k+I8ab8nzWTCzpNEbPG1x3HsIPgQSD51dmPweH2iy9XjISVfZJ1MUlusj96nTzFiKiX9Gzd+l9/8kr7448og2Sb3JsLgVw4jDyJ1Ulc6BPmgrzYjkNRoB6wfG415pHkkPE7sWY8rkm50Ggr0zTK5MLK0UylHQ2IPwIPaD2EV74abDfJZEkjcYjiDRSg3W2gMbJew0ueLXW1MRhGP3RXZW23wzyybJ5MXOsMIBd72BIUaAsdT4A04bU7HT5cYxPwHpASvAxb2bAg3A16wpqy/HPBKksZs8bBlPiDfXw7D4GprvQ2kix8eCliPNJONO1Gul1PqD5jWok5KaS6BJbX7I3szslPmLusHBeNQx424RqbADQ68/dSXO8jlwcxinXhcAGwIYEHkQR2aVNN0Oax4X5bNK1kSJCe89ZrAd5JsB4kVDM/zp8ZiZJ5Pac3t2Ko0VR4AACiMpOxrwgaW1PyIYpCrBlNipBB7iDcH31P8ZvjxEuDeExqJmHD06Hh6p0Y8FtHI0uDbW9hUQafDjCBBG5xJcs0payqg0CKt+sTzJNrUkwGAeeRY4lLu5sqjmT/ACHj2VMoRnzJdAm10LNm8hfHYmOCP5x6zfkIPaY+Q+Nh21dG32eJleXCGHqu69DCBzVQtmf0B5/lMK62V2chyTBvLOy9IV4ppPLlGnaRc2HaxPkBTm1u075hiWmfRfZjTnwIOQ8+0nvPlSv+os/2r/st/tx/djLXphsM0jqiKWdiFVRqSToABXnVobl9l+ORsZIOql0iv2sRZ2HkDw+bHupu2xVxcmUxjueCMjdfmX+GP6yL/fXz/lfmX+FP6yL/AH1oiis362fpDPwRMwZ1s5iMEyjExNGWBK3IINudipI0uPeKbavne7kRxOA40Us8DhwALkqeq4AHgQ31aor5M35Le40/Rb8kcvsoshteBy2Uzr5HjYZ+xHHH9Buq/wCyT7hV17zdnDjsATEOKSI9LGBqWFiGUd91Nx3kCqC6BvyW9xrQu7XMHmyyAyBgyAx9YEXEZ4VIvz6tte8Gl9V9rjYvBZVzmLM7UVcm3m6f5Q7YjB8KyNq8R6qse1kPJWPaDoedx21VmeQ4jDG08MkfiykA+TeyfQ0zXdGxcMqlBxH3ZXeXisAnRrwyxDkkl+r9BhqB4ajyrrajebisfGYm4Ioj7SR3u1tbMxNyL9gtUQ4h319Bqfihu3Y5DfLGMhSjAYF55UijHE7sFUeJ/l2k9wNPGSbBY3FkdHAyqfxkg6NLd921YfRBq4th93MWXDpGPSzkWMhFgoPNYx2eJOp8BpVduojWv3OoVuRIskytcLhooV5RIqX77DU+pufWotvT2ROOwokiF5oLsoHN0PtoPHQEeIt21NqKyIzcZbl2NuKawZOoq69u91C4pmnwnDHKbl4zokh7wfmMfcfDU1Uea5FPhW4cRE8Z72FgfJvZb0NbVV0bFwJSg4iCgmiirjgKK7ggaRgqKWY8lUFifIDWrF2Q3PyzMsmNvFHz6K/4R/A2/ox+14DnVc7IwWZM6jFy6Pu53ZIyzfLJBaOK4jv86QixI8FBPqfA1aO1mRjG4OWDQF16pPY6niQ+XEB6XpywuFSJFSNQqKAFVRYADkAK9axrLnOe/wDgdjBKODKWJwzRuyOpV1JVlOhBGhBrzq+dv92q5h+GhIjxAFiT7MgHIPbUEcg2umhvpanM32TxeEJE0Eij8oDiQ+TrdfjWrVfGxfuKTrcRVsrtxicuJ6EhkY3aJ7lSeVxYgqfEet6es83v4vExmNFjgVhZil2cg6EBj7PoL+NQS9HEO+u3VBvc1yQpySxk+19Vbmw1J7BrTtk+yWLxZHQQSMD88jhT7bWX41bOw26lMGyz4kiWYaqo9iM94v7bDvNgOwdtc23wrXL5JjW5BDGclyE8WkxUm3dNNoB9UW+wao+rS35ZzeSDDDQKpmbxLEonuAf7VVZxVxpk9u99vkm184Xg+0ry3KJsSxWCJ5WAuQilrDlc91I+Krv3LZL0WCedhrO+n0I7qv7Rc+6rLrfjjuOYR3PBV3/8Lj/8JP8AYpJmOzWKwy8c8Esak24mUgXPIX5XrT9NG1mT/K8FPD2uh4fpr1k/aApKOtbayi90LHBmWig+Onh3eFF60xUuXcnnvHBLhWOsR40+g51Ho9z9cVWW2H9o4v8AzEv8RqV7vc8+SZjC9+q7dE/0ZCF+DcJ9KSbZi2Y4u+n/AFEh105uSPgaWhDbc37LXLMEM9Lsi/reH/TRfxFpBxDvHvpw2dQtjMOF1JmisBr+MWr5dMrXZqGqj3v7E8JOOhGhIE6jsPISeR0B8bHtNW5XE0KupVwGVgQykXBBFiCO0Vh1WOuW5D847lgylTxsxtTNl83SQnQ6Oh9l17j49x5j3gve8Dd8+XuZIgWwzHRuZjJ+Y/h3N2+fOGVtJxsj7TEWnFl6cWA2igAJ4J0HK4Esff8ApEv6eRqs9pt3WLwJJKGWIcpYwWFvzl5p66eNRvD4ho2DozKym4ZSVIPeCNRVibO76JogExSCZRpxrZJPUey/7PnS/wAdlX9vleizdGf5dlb0VdL5xkeY6yiNHPMyKcO3rItlP2jXKbqssm1incj8yZHHxUmp+pS/JNB8TfTKZvXyrtG5/L01eWUgc+KVFHvCj769ojkeXG4OH4x23OIe/h7RU+6j6qL/ABTYfE/LKx2a3e4vHEFIzHGfxsgKrb80c39NPEVbWWZLgchw5kdhxEWaV/bc/kRr2D80ep0vUaz/AH3CxXBxG/8AeTaAeUYNz6keVVnm+dzYuTpMRI0jd55AdyqNFHgBXGy278+F6JzGHXLHrbjbuXMpO1IEPUiv28uNz2t8ByHaTF6KeNmdlpswmEcK6C3HIR1UHex7+4cz8Q2lGuPpIq5kzvZHZaTMcSIk0UdaR+xE7/pHkB2nwBrR2X4BIIkiiUKiKFUDsA+8+PbSDZnZiHL4BFCPF3PtO35TH7hyFO9ZGov+V8dDlcNqCiiiliwKLUUUAFFFFABXwivtFACOXJoGN2hiY95jU/eK6gyuGM3SKNT3qir9wpVRU5ZGAoooqCQooooAK5eMMCCAQeYOoPpXVFADPiNj8FJ7eFw5Pf0Sg+8Ck6bAZeDcYSD1QEe46VIKK73y9sjavQnweXRQi0UaRjuRQg9wFKKKK4JCiiigAooooASz5VDIbvFGx72RW+8VzFk0CG6wxKe8Io+4UsoqcsjAWoooqCTwxOAjlt0kaPblxKGt7xSf/gGH/wAPD+rT/Sl9FTlkYEH/AAHD/wBxD+rT/SlqIFAAAAGgA0AHgK6oobbJCiiioAQS5Dh3Ys0ELMdSxjQknvJI1rg7NYX/AA0H6pP9tOVFdbn7Iwhvh2fwyMGTDwqw1BWNAQR2ggaUtaFTzAPmK7oqMtk4PL5Mn5K+4V0sCjUKB5ACu6KgD5RRRQBzNErqVYBlYWKkXBB5gg8xVS7abnmUtLgNRzMBOo/RseY/NOvcTyq3K+1bXbKt5icygpdmUp4GjYq6lWXQqwKkHxB1FedaczzZfDY1bYiJXtybkw8nFmHvqvs43GgknC4i35kwv+2uv7JrRhrIS/LgWlS10VJXy1TDG7qMwivaFZB3xup+DFT8Ka22Ixw/7Sf0jJ+6mVbB9NFTjJeBjt4CvtP0WwePY2GEm9V4fixFOmC3SZhJa8SRjvkkX7k4jQ7YLtoFGT8ENr6iEkAAknQAaknuA7TVs5VuMGhxOIJ71hW37b3/AHRU9yLY3CYL+ghUN/eN13P121HkLCl56yEeuSyNMn2VVsluhnxBD4q8EXPg/GsO634seJ18KuPKsoiwsQigQIg7B2ntJPNj4nWllFZ1t0rOxmMFHoKKKKpOwooooAKKKKACiiigAooooAKKKKACiiigAooooAKKKKACiiigAooooAKKKKACiiigAooooAKKKKACiiigAooooAKKKKACiiigAooooAKKKKAP/9k="/>
          <p:cNvSpPr>
            <a:spLocks noChangeAspect="1" noChangeArrowheads="1"/>
          </p:cNvSpPr>
          <p:nvPr userDrawn="1"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data:image/jpeg;base64,/9j/4AAQSkZJRgABAQAAAQABAAD/2wCEAAkGBggGBRUIBwgWFAkWGCIaGRgYGSEdIBkWJCEaHRwjISQaJyckIiAnICYfKzEsLzMpLSw4HCoxNTAqNSkuLDUBCQoKDQsNGQ4OGTUkHiQ1NTU1NTU1NTU1NTU1NTA1NTU1NTU1NTU1NTU1NDQ1NTU1MjQ1NTU1NSw0LDQ1LCo1NP/AABEIACMAiwMBIgACEQEDEQH/xAAcAAACAwEBAQEAAAAAAAAAAAAABwQFBgMCCAH/xAA4EAABAgQEAgcFBwUAAAAAAAABAgMABAURBhIhMRNRBxQiQXGRoRUyYYGxFiRCYnLB0SMzUoKS/8QAGQEAAgMBAAAAAAAAAAAAAAAAAAQCAwUB/8QALREAAQQABAMHBAMAAAAAAAAAAQACAxEEBRIhMUFhExQicZGh8BUjUcGBseH/2gAMAwEAAhEDEQA/AHgSEi5OkKnF/SNNzrypajvFqSTccQA3cUNwkj3R6xusczjkjgqYdZPbyWB5X0/eFfP1qnOUCSpTcm6JdtYU7dNuJzy876xuZVh2u+65urevLa7/AEEjipCPCDSitys0ZnWuKD/V+NfiH39Dkvf3resaDCHSRNyb6ZatOl2TNhxCDdtR0AUfxD1174pxM4ZGMOKaO57Myf2suufTW19t++PchXKY1SJ6mOSjnVXVFTQCblvU5c2uluz5RszRiZml7CeHICr/AB1CTY4sdbXJ0rebbZLq1gNgXJ7rb3iqlMYUKemky0rVG1PKNgAdzGOncSOMdDba1r+8up4Q8NQT/wAj1heJl5umMs1JOiVEls/FCrH1jIw2UiVru0dRBIHWk3Liy0jSOVr6M7ooZvHWHpKYLL1URxAbEDWx+UR61PTFc6OFzdKB4zjVwE7/AJgPiNRCepExS5bO3VpFTgULJKVZSg87bE+MVYHLmztc6QmwaoVfupT4ksIDefNPym1aSq8vxqfNJcb5pN7eMcaxiCm0FkOVKbSi+w7z4AamMH0XyMi1U1TMhWSpRQQtlSMptpY7kG3Mc/jGOrs5MYmxkorX2luZE/lTmypHlrFkeVsfiHM1HS3fhR9/7XHYpwjDq3Kast0l4bmXuH10pPNaSkeZEadtxDrQcbWCgi4I2IhP406PWcM0RM9Kzal9oJWFAd99RaO2DKjUZzAk5TJRSi6hALdtwFXzAeRt4wS5fA+ITYd210b86Q3ESNfokG6305jnD8jMFl+po4g0IGtj8os6bVpGsS/Gp80lxvmk3t48oQdImaZLFaKtIKcBFklK8pQedtiY3HRfISDdWMzIVkqXlIUypGUkaWO5Bt8OfdE8XlcUETnAmx02Ppw/lRixTnuAoLf1mvSGH5UTFSfyNk5RoTc6nYRHouLaTiCYUxTZrM4kXIsRpt3wtelesGfxIJBs/wBNkW/3VYn0sPOKbC9QewvjFC5lJTZWRwHuSq1/LQx2LKWvwvaEnWRYCHYstl08k5a5iimYcKRU3ykrvaySdt9ogN9ImHnUZkzpt+hX8RlOmU3cliDpZX7RiJMfdRrz+pjuFyuGbDtlcTZ/3ouS4p7JC0LZz2IqnN4hfwxXnk9WczNpVlCbE6tKuO46ecVNUxI6KTLSb8uoVeTc7VxplTpr46RtOkXBa6/LioU9P35AsU/5o3t+od3jaF8ury1RAlcTMOJmkDJx0aOADYOJV71vkYbwZhmY17G8OIHI1V1+CPnFVTa2OLSfIq1TXq79rjWRKM8fq2fLm7PAsDe999v4iPTMSOez5qWZllGrTq+zYaZVFV7d+lzEJNKo2W/2qAata3BXmy3va17b/KPaa1JUhJl8MMuKnFjLx3B27HubSPdv5w12THDS1tnbkQNtxd8lVqcDZP74r1ilfGm5fDtOOcMJDemuZ5XvW8DpH5WMN4ok6EBU2D1BnYZknLcgHbWNl0d4Dcpjntart2mvwIP4L7k/mPpG+eYbmWS082FNkWIIuCIzZs0bh3tjiAcBxPXnSZZhTI0udsSlPg/EdSRgh6TpJBnWSFpBGYlont2HwOvziuk8V0upcT7WU4OPHVK2khCgeRy28zeHBKUenyDvFlJNCHCLXSkA2+UcJnDNHnHuLMU1tTnPKNYXGY4fW9xjIvewaPqrO7yaQNXD0Sm6M6dMTeMkTMug9XbzFSu6xBAF+ZvELFNKmsLYtUvLZOfiNq7iL3HlsfCHpLSjEkzwpVlKG+SQAPSPE5IStRY4M5LpW3yUL/WO/WD3gyFvhIqlzuf29N7pNYs6Qn8UUlMkqUS2kEKUQq+ZQ2toLDzi5wjSq1RMEP1antWnF5ShJTclpN7kA95ubeHxjeS+D6DKP8VmlNhfPLf6xcWsIhLmUQiEMEdNuzfNSZhn6tcjt0k5PFlMqRc+1lODjp91baUoUDyJTa/ibxEwSlbGIfaiUkSbAU4o/lyqCU32uSQIck1hqjzr3FmKa2pfMpESDSZE08yXVEdVO6AkAH5CLTmsIY5rGEatiL2HkFAYV9gk8Pm6QDLM/iSuHqyCuccUVWHPVRj3X6RVqZN5600oPOXOZRuVbA6667Q9pHDtKpsxx5KQQh21rga2jrUaPIVZITUJRLgTtmF7Rd9caJBpZ4fdQ7idJs7pN4srPtvC8k+tX9ZIWhX6k5R6ixiokiOqDXn9TDxThOiIa4YpbeS97Ze+OiMNUdCcqaa1b9IiLM3hjZoaw1Z9ySunCPc7USrGKXEWG6VWJZTs9IpU6BorUK802MEEYET3MeC00VoPAIopYNUCnKqnCMv2L7ZlfzDQoGGqTR2Q7ISKUukaq1KvNVzBBGxmcsmlo1Gj1SeGY2yaV1BBBGEnkQQQQIRBBBAhEEEECEQQQQIRBBBAhEEEECF//9k="/>
          <p:cNvSpPr>
            <a:spLocks noChangeAspect="1" noChangeArrowheads="1"/>
          </p:cNvSpPr>
          <p:nvPr userDrawn="1"/>
        </p:nvSpPr>
        <p:spPr bwMode="auto">
          <a:xfrm>
            <a:off x="0" y="-169863"/>
            <a:ext cx="1323975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1000" y="980728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7796-61E6-4A14-8548-2D9C97BBDB1C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B64E-7799-4DA2-AD34-2ABC22181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1936-300E-4D8D-9362-4D716AC2B161}" type="datetime1">
              <a:rPr lang="da-DK" smtClean="0"/>
              <a:pPr/>
              <a:t>24-09-2013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3C306-2401-4F69-9D35-A7CC803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google.no/url?sa=i&amp;rct=j&amp;q=support&amp;source=images&amp;cd=&amp;cad=rja&amp;docid=_7tzGW0aD0bv_M&amp;tbnid=USM9_AzXnvb__M:&amp;ved=0CAUQjRw&amp;url=http://livingwater.no/english/support/support.html&amp;ei=E9fAUcjdLqWE4ASFyYGwBA&amp;bvm=bv.47883778,d.bGE&amp;psig=AFQjCNH9f9Reif17L0EzE8jKJ1pu90Pd8w&amp;ust=137167876878507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o/url?sa=i&amp;rct=j&amp;q=a+person+thinking&amp;source=images&amp;cd=&amp;cad=rja&amp;docid=VdfEG-62hR77ZM&amp;tbnid=SMMyXCY7N6pqDM:&amp;ved=0CAUQjRw&amp;url=http://www.power4consulting.com/jimmy-hovey-internet-marketing-blog0/bid/45419/Critical-Thinking-Strategies-Personal-vs-Professional-Applications&amp;ei=jtTAUaj7MOep4ASvnoCgCg&amp;bvm=bv.47883778,d.bGE&amp;psig=AFQjCNH0Ok8dzSoKDVRtZ7ojyP66a47atg&amp;ust=13716781265744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o/url?sa=i&amp;rct=j&amp;q=a+person+thinking&amp;source=images&amp;cd=&amp;cad=rja&amp;docid=VdfEG-62hR77ZM&amp;tbnid=SMMyXCY7N6pqDM:&amp;ved=0CAUQjRw&amp;url=http://www.power4consulting.com/jimmy-hovey-internet-marketing-blog0/bid/45419/Critical-Thinking-Strategies-Personal-vs-Professional-Applications&amp;ei=jtTAUaj7MOep4ASvnoCgCg&amp;bvm=bv.47883778,d.bGE&amp;psig=AFQjCNH0Ok8dzSoKDVRtZ7ojyP66a47atg&amp;ust=13716781265744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community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2708920"/>
            <a:ext cx="5724128" cy="288032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3i Programme</a:t>
            </a:r>
          </a:p>
          <a:p>
            <a:r>
              <a:rPr lang="nb-NO" sz="2800" dirty="0" smtClean="0"/>
              <a:t>First </a:t>
            </a:r>
            <a:r>
              <a:rPr lang="nb-NO" sz="2800" dirty="0" err="1" smtClean="0"/>
              <a:t>Phase</a:t>
            </a:r>
            <a:r>
              <a:rPr lang="nb-NO" sz="2800" dirty="0" smtClean="0"/>
              <a:t> (2012-2014)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1880" y="1844824"/>
            <a:ext cx="489654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ISSAI Implementation Initiative</a:t>
            </a:r>
            <a:endParaRPr lang="en-US" sz="2400" b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6416" r="634"/>
          <a:stretch>
            <a:fillRect/>
          </a:stretch>
        </p:blipFill>
        <p:spPr bwMode="auto">
          <a:xfrm>
            <a:off x="539551" y="1901676"/>
            <a:ext cx="2600289" cy="2463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Plan 2013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ISSAI </a:t>
            </a:r>
            <a:r>
              <a:rPr lang="nb-NO" dirty="0" err="1" smtClean="0"/>
              <a:t>Certification</a:t>
            </a:r>
            <a:r>
              <a:rPr lang="nb-NO" dirty="0" smtClean="0"/>
              <a:t> Programme </a:t>
            </a:r>
          </a:p>
          <a:p>
            <a:pPr lvl="1"/>
            <a:r>
              <a:rPr lang="nb-NO" dirty="0" smtClean="0"/>
              <a:t>Two </a:t>
            </a:r>
            <a:r>
              <a:rPr lang="nb-NO" dirty="0" err="1" smtClean="0"/>
              <a:t>E-courses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Implementing</a:t>
            </a:r>
            <a:r>
              <a:rPr lang="nb-NO" dirty="0" smtClean="0"/>
              <a:t> PA and FA </a:t>
            </a:r>
            <a:r>
              <a:rPr lang="nb-NO" dirty="0" err="1" smtClean="0"/>
              <a:t>ISSAIs</a:t>
            </a:r>
            <a:endParaRPr lang="nb-NO" dirty="0" smtClean="0"/>
          </a:p>
          <a:p>
            <a:pPr lvl="1"/>
            <a:r>
              <a:rPr lang="nb-NO" dirty="0" err="1" smtClean="0"/>
              <a:t>Workshop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Facilitating</a:t>
            </a:r>
            <a:r>
              <a:rPr lang="nb-NO" dirty="0" smtClean="0"/>
              <a:t> ISSAI </a:t>
            </a:r>
            <a:r>
              <a:rPr lang="nb-NO" dirty="0" err="1" smtClean="0"/>
              <a:t>Implementation</a:t>
            </a:r>
            <a:r>
              <a:rPr lang="nb-NO" dirty="0" smtClean="0"/>
              <a:t> for PA and FA </a:t>
            </a:r>
            <a:r>
              <a:rPr lang="nb-NO" dirty="0" err="1" smtClean="0"/>
              <a:t>participants</a:t>
            </a:r>
            <a:r>
              <a:rPr lang="nb-NO" dirty="0" smtClean="0"/>
              <a:t> </a:t>
            </a:r>
          </a:p>
          <a:p>
            <a:r>
              <a:rPr lang="nb-NO" dirty="0" smtClean="0"/>
              <a:t>Cooperative </a:t>
            </a:r>
            <a:r>
              <a:rPr lang="nb-NO" dirty="0" err="1" smtClean="0"/>
              <a:t>Performance</a:t>
            </a:r>
            <a:r>
              <a:rPr lang="nb-NO" dirty="0" smtClean="0"/>
              <a:t> </a:t>
            </a:r>
            <a:r>
              <a:rPr lang="nb-NO" dirty="0" err="1" smtClean="0"/>
              <a:t>Audit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Public </a:t>
            </a:r>
            <a:r>
              <a:rPr lang="nb-NO" dirty="0" err="1" smtClean="0"/>
              <a:t>Debt</a:t>
            </a:r>
            <a:r>
              <a:rPr lang="nb-NO" dirty="0" smtClean="0"/>
              <a:t> ( PASAI)</a:t>
            </a:r>
          </a:p>
          <a:p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Plan 2014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ISSAI </a:t>
            </a:r>
            <a:r>
              <a:rPr lang="nb-NO" dirty="0" err="1" smtClean="0"/>
              <a:t>Certification</a:t>
            </a:r>
            <a:r>
              <a:rPr lang="nb-NO" dirty="0" smtClean="0"/>
              <a:t> Programme for </a:t>
            </a:r>
            <a:r>
              <a:rPr lang="nb-NO" dirty="0" err="1" smtClean="0"/>
              <a:t>Compliance</a:t>
            </a:r>
            <a:r>
              <a:rPr lang="nb-NO" dirty="0" smtClean="0"/>
              <a:t> </a:t>
            </a:r>
            <a:r>
              <a:rPr lang="nb-NO" dirty="0" err="1" smtClean="0"/>
              <a:t>Audit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Product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r>
              <a:rPr lang="nb-NO" dirty="0" smtClean="0"/>
              <a:t> for ISSAI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Handbook</a:t>
            </a:r>
            <a:r>
              <a:rPr lang="nb-NO" dirty="0" smtClean="0"/>
              <a:t> – </a:t>
            </a:r>
            <a:r>
              <a:rPr lang="nb-NO" dirty="0" err="1" smtClean="0"/>
              <a:t>Compliance</a:t>
            </a:r>
            <a:r>
              <a:rPr lang="nb-NO" dirty="0" smtClean="0"/>
              <a:t> </a:t>
            </a:r>
            <a:r>
              <a:rPr lang="nb-NO" dirty="0" err="1" smtClean="0"/>
              <a:t>Audit</a:t>
            </a:r>
            <a:r>
              <a:rPr lang="nb-NO" dirty="0" smtClean="0"/>
              <a:t> – 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weeks</a:t>
            </a:r>
            <a:r>
              <a:rPr lang="nb-NO" dirty="0" smtClean="0"/>
              <a:t> in </a:t>
            </a:r>
            <a:r>
              <a:rPr lang="nb-NO" dirty="0" err="1" smtClean="0"/>
              <a:t>February</a:t>
            </a:r>
            <a:r>
              <a:rPr lang="nb-NO" dirty="0" smtClean="0"/>
              <a:t> 2014</a:t>
            </a:r>
          </a:p>
          <a:p>
            <a:pPr lvl="1"/>
            <a:r>
              <a:rPr lang="nb-NO" dirty="0" err="1" smtClean="0"/>
              <a:t>E-course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Implementing</a:t>
            </a:r>
            <a:r>
              <a:rPr lang="nb-NO" dirty="0" smtClean="0"/>
              <a:t> CA </a:t>
            </a:r>
            <a:r>
              <a:rPr lang="nb-NO" dirty="0" err="1" smtClean="0"/>
              <a:t>ISSAIs</a:t>
            </a:r>
            <a:r>
              <a:rPr lang="nb-NO" dirty="0" smtClean="0"/>
              <a:t> – 7 </a:t>
            </a:r>
            <a:r>
              <a:rPr lang="nb-NO" dirty="0" err="1" smtClean="0"/>
              <a:t>weeks</a:t>
            </a:r>
            <a:r>
              <a:rPr lang="nb-NO" dirty="0" smtClean="0"/>
              <a:t> April – May 2014</a:t>
            </a:r>
          </a:p>
          <a:p>
            <a:pPr lvl="1"/>
            <a:r>
              <a:rPr lang="nb-NO" dirty="0" err="1" smtClean="0"/>
              <a:t>Workshop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Facilitating</a:t>
            </a:r>
            <a:r>
              <a:rPr lang="nb-NO" dirty="0" smtClean="0"/>
              <a:t> ISSAI </a:t>
            </a:r>
            <a:r>
              <a:rPr lang="nb-NO" dirty="0" err="1" smtClean="0"/>
              <a:t>implementation</a:t>
            </a:r>
            <a:r>
              <a:rPr lang="nb-NO" dirty="0" smtClean="0"/>
              <a:t> – for CA </a:t>
            </a:r>
            <a:r>
              <a:rPr lang="nb-NO" dirty="0" err="1" smtClean="0"/>
              <a:t>participants</a:t>
            </a:r>
            <a:r>
              <a:rPr lang="nb-NO" dirty="0" smtClean="0"/>
              <a:t>  -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r>
              <a:rPr lang="nb-NO" dirty="0" smtClean="0"/>
              <a:t> June 2014</a:t>
            </a:r>
          </a:p>
          <a:p>
            <a:r>
              <a:rPr lang="nb-NO" dirty="0" err="1" smtClean="0"/>
              <a:t>Review</a:t>
            </a:r>
            <a:r>
              <a:rPr lang="nb-NO" dirty="0" smtClean="0"/>
              <a:t> 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iCATs</a:t>
            </a:r>
            <a:r>
              <a:rPr lang="nb-NO" dirty="0" smtClean="0"/>
              <a:t> –</a:t>
            </a:r>
            <a:r>
              <a:rPr lang="nb-NO" dirty="0" err="1" smtClean="0"/>
              <a:t>including</a:t>
            </a:r>
            <a:r>
              <a:rPr lang="nb-NO" dirty="0" smtClean="0"/>
              <a:t> CA </a:t>
            </a:r>
            <a:r>
              <a:rPr lang="nb-NO" dirty="0" err="1" smtClean="0"/>
              <a:t>iCAT</a:t>
            </a:r>
            <a:endParaRPr lang="nb-NO" dirty="0" smtClean="0"/>
          </a:p>
          <a:p>
            <a:r>
              <a:rPr lang="nb-NO" dirty="0" smtClean="0"/>
              <a:t>Cooperative </a:t>
            </a:r>
            <a:r>
              <a:rPr lang="nb-NO" dirty="0" err="1" smtClean="0"/>
              <a:t>Audits</a:t>
            </a:r>
            <a:r>
              <a:rPr lang="nb-NO" dirty="0" smtClean="0"/>
              <a:t> in CAROSAI and ASOSAI</a:t>
            </a:r>
          </a:p>
          <a:p>
            <a:r>
              <a:rPr lang="nb-NO" dirty="0" err="1" smtClean="0"/>
              <a:t>Evaluation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3i Programme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err="1" smtClean="0"/>
              <a:t>Other</a:t>
            </a:r>
            <a:r>
              <a:rPr lang="nb-NO" sz="3600" dirty="0" smtClean="0"/>
              <a:t> </a:t>
            </a:r>
            <a:r>
              <a:rPr lang="nb-NO" sz="3600" dirty="0" err="1" smtClean="0"/>
              <a:t>Language</a:t>
            </a:r>
            <a:r>
              <a:rPr lang="nb-NO" sz="3600" dirty="0" smtClean="0"/>
              <a:t> Roll </a:t>
            </a:r>
            <a:r>
              <a:rPr lang="nb-NO" sz="3600" dirty="0" err="1" smtClean="0"/>
              <a:t>Outs</a:t>
            </a:r>
            <a:r>
              <a:rPr lang="nb-NO" sz="3600" dirty="0" smtClean="0"/>
              <a:t>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b-NO" b="1" u="sng" dirty="0" smtClean="0"/>
              <a:t>ARABOSAI</a:t>
            </a:r>
          </a:p>
          <a:p>
            <a:r>
              <a:rPr lang="nb-NO" dirty="0" err="1" smtClean="0"/>
              <a:t>Step</a:t>
            </a:r>
            <a:r>
              <a:rPr lang="nb-NO" dirty="0" smtClean="0"/>
              <a:t> 1: </a:t>
            </a:r>
            <a:r>
              <a:rPr lang="nb-NO" dirty="0" err="1" smtClean="0"/>
              <a:t>Create</a:t>
            </a:r>
            <a:r>
              <a:rPr lang="nb-NO" dirty="0" smtClean="0"/>
              <a:t> </a:t>
            </a:r>
            <a:r>
              <a:rPr lang="nb-NO" dirty="0" err="1" smtClean="0"/>
              <a:t>awareness</a:t>
            </a:r>
            <a:endParaRPr lang="nb-NO" dirty="0" smtClean="0"/>
          </a:p>
          <a:p>
            <a:pPr lvl="1"/>
            <a:r>
              <a:rPr lang="nb-NO" dirty="0" err="1" smtClean="0"/>
              <a:t>Translation</a:t>
            </a:r>
            <a:r>
              <a:rPr lang="nb-NO" dirty="0" smtClean="0"/>
              <a:t> of </a:t>
            </a:r>
            <a:r>
              <a:rPr lang="nb-NO" dirty="0" err="1" smtClean="0"/>
              <a:t>iCATs</a:t>
            </a:r>
            <a:r>
              <a:rPr lang="nb-NO" dirty="0" smtClean="0"/>
              <a:t>: </a:t>
            </a:r>
            <a:r>
              <a:rPr lang="nb-NO" dirty="0" err="1" smtClean="0"/>
              <a:t>October</a:t>
            </a:r>
            <a:r>
              <a:rPr lang="nb-NO" dirty="0" smtClean="0"/>
              <a:t> 2013</a:t>
            </a:r>
          </a:p>
          <a:p>
            <a:pPr lvl="1"/>
            <a:r>
              <a:rPr lang="nb-NO" dirty="0" smtClean="0"/>
              <a:t>Management </a:t>
            </a:r>
            <a:r>
              <a:rPr lang="nb-NO" dirty="0" err="1" smtClean="0"/>
              <a:t>workshop</a:t>
            </a:r>
            <a:r>
              <a:rPr lang="nb-NO" dirty="0" smtClean="0"/>
              <a:t>: June 2014</a:t>
            </a:r>
          </a:p>
          <a:p>
            <a:r>
              <a:rPr lang="nb-NO" dirty="0" err="1" smtClean="0"/>
              <a:t>Step</a:t>
            </a:r>
            <a:r>
              <a:rPr lang="nb-NO" dirty="0" smtClean="0"/>
              <a:t> 2: </a:t>
            </a:r>
            <a:r>
              <a:rPr lang="nb-NO" dirty="0" err="1" smtClean="0"/>
              <a:t>Create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Translation</a:t>
            </a:r>
            <a:r>
              <a:rPr lang="nb-NO" dirty="0" smtClean="0"/>
              <a:t> of </a:t>
            </a:r>
            <a:r>
              <a:rPr lang="nb-NO" dirty="0" err="1" smtClean="0"/>
              <a:t>Handbook</a:t>
            </a:r>
            <a:r>
              <a:rPr lang="nb-NO" dirty="0" smtClean="0"/>
              <a:t>: November 2014</a:t>
            </a:r>
          </a:p>
          <a:p>
            <a:pPr lvl="1"/>
            <a:r>
              <a:rPr lang="nb-NO" dirty="0" smtClean="0"/>
              <a:t>ISSAI and </a:t>
            </a:r>
            <a:r>
              <a:rPr lang="nb-NO" dirty="0" err="1" smtClean="0"/>
              <a:t>Facilitation</a:t>
            </a:r>
            <a:r>
              <a:rPr lang="nb-NO" dirty="0" smtClean="0"/>
              <a:t> design </a:t>
            </a:r>
            <a:r>
              <a:rPr lang="nb-NO" dirty="0" err="1" smtClean="0"/>
              <a:t>meeting</a:t>
            </a:r>
            <a:r>
              <a:rPr lang="nb-NO" dirty="0" smtClean="0"/>
              <a:t>: </a:t>
            </a:r>
            <a:r>
              <a:rPr lang="nb-NO" dirty="0" err="1" smtClean="0"/>
              <a:t>March</a:t>
            </a:r>
            <a:r>
              <a:rPr lang="nb-NO" dirty="0" smtClean="0"/>
              <a:t> 2015</a:t>
            </a:r>
          </a:p>
          <a:p>
            <a:pPr lvl="1"/>
            <a:r>
              <a:rPr lang="nb-NO" dirty="0" smtClean="0"/>
              <a:t>ISSAI and </a:t>
            </a:r>
            <a:r>
              <a:rPr lang="nb-NO" dirty="0" err="1" smtClean="0"/>
              <a:t>Facilitatrion</a:t>
            </a:r>
            <a:r>
              <a:rPr lang="nb-NO" dirty="0" smtClean="0"/>
              <a:t> </a:t>
            </a:r>
            <a:r>
              <a:rPr lang="nb-NO" dirty="0" err="1" smtClean="0"/>
              <a:t>workshop</a:t>
            </a:r>
            <a:r>
              <a:rPr lang="nb-NO" dirty="0" smtClean="0"/>
              <a:t>: September 2015</a:t>
            </a:r>
          </a:p>
          <a:p>
            <a:r>
              <a:rPr lang="nb-NO" dirty="0" err="1" smtClean="0"/>
              <a:t>Step</a:t>
            </a:r>
            <a:r>
              <a:rPr lang="nb-NO" dirty="0" smtClean="0"/>
              <a:t> 3: SAI </a:t>
            </a:r>
            <a:r>
              <a:rPr lang="nb-NO" dirty="0" err="1" smtClean="0"/>
              <a:t>Level</a:t>
            </a:r>
            <a:r>
              <a:rPr lang="nb-NO" dirty="0" smtClean="0"/>
              <a:t> roll </a:t>
            </a:r>
            <a:r>
              <a:rPr lang="nb-NO" dirty="0" err="1" smtClean="0"/>
              <a:t>out</a:t>
            </a:r>
            <a:r>
              <a:rPr lang="nb-NO" dirty="0" smtClean="0"/>
              <a:t>: </a:t>
            </a:r>
            <a:r>
              <a:rPr lang="nb-NO" dirty="0" err="1" smtClean="0"/>
              <a:t>Before</a:t>
            </a:r>
            <a:r>
              <a:rPr lang="nb-NO" dirty="0" smtClean="0"/>
              <a:t> 2016</a:t>
            </a:r>
          </a:p>
          <a:p>
            <a:pPr lvl="1"/>
            <a:r>
              <a:rPr lang="nb-NO" dirty="0" err="1" smtClean="0"/>
              <a:t>Conduct</a:t>
            </a:r>
            <a:r>
              <a:rPr lang="nb-NO" dirty="0" smtClean="0"/>
              <a:t> </a:t>
            </a:r>
            <a:r>
              <a:rPr lang="nb-NO" dirty="0" err="1" smtClean="0"/>
              <a:t>iCAT</a:t>
            </a:r>
            <a:endParaRPr lang="nb-NO" dirty="0" smtClean="0"/>
          </a:p>
          <a:p>
            <a:pPr lvl="1"/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Pilot </a:t>
            </a:r>
            <a:r>
              <a:rPr lang="nb-NO" dirty="0" err="1" smtClean="0"/>
              <a:t>audit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Step</a:t>
            </a:r>
            <a:r>
              <a:rPr lang="nb-NO" dirty="0" smtClean="0"/>
              <a:t> 4: ISSAI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: Online </a:t>
            </a:r>
          </a:p>
          <a:p>
            <a:pPr>
              <a:buNone/>
            </a:pPr>
            <a:r>
              <a:rPr lang="nb-NO" dirty="0" smtClean="0"/>
              <a:t>OLACEFS and CREFIAF is </a:t>
            </a:r>
            <a:r>
              <a:rPr lang="nb-NO" dirty="0" err="1" smtClean="0"/>
              <a:t>subject</a:t>
            </a:r>
            <a:r>
              <a:rPr lang="nb-NO" dirty="0" smtClean="0"/>
              <a:t> to </a:t>
            </a:r>
            <a:r>
              <a:rPr lang="nb-NO" dirty="0" err="1" smtClean="0"/>
              <a:t>funding</a:t>
            </a:r>
            <a:r>
              <a:rPr lang="nb-NO" dirty="0" smtClean="0"/>
              <a:t> </a:t>
            </a:r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.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Contributions to </a:t>
            </a:r>
            <a:r>
              <a:rPr lang="nb-NO" sz="3200" dirty="0" smtClean="0"/>
              <a:t>3i Programme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13</a:t>
            </a:fld>
            <a:endParaRPr lang="da-D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2708920"/>
          <a:ext cx="3028572" cy="17526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82418"/>
                <a:gridCol w="2446154"/>
              </a:tblGrid>
              <a:tr h="299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n-lt"/>
                        </a:rPr>
                        <a:t>No</a:t>
                      </a:r>
                      <a:r>
                        <a:rPr lang="en-GB" sz="2000" b="1" dirty="0">
                          <a:latin typeface="+mn-lt"/>
                        </a:rPr>
                        <a:t>.</a:t>
                      </a:r>
                      <a:endParaRPr lang="en-US" sz="2000" b="1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+mn-lt"/>
                        </a:rPr>
                        <a:t>Compliance Audit</a:t>
                      </a:r>
                      <a:endParaRPr lang="en-US" sz="2000" b="1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n-lt"/>
                        </a:rPr>
                        <a:t>1. </a:t>
                      </a:r>
                      <a:endParaRPr lang="en-US" sz="20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latin typeface="+mn-lt"/>
                        </a:rPr>
                        <a:t>Grenada</a:t>
                      </a:r>
                      <a:endParaRPr lang="en-US" sz="2000">
                        <a:solidFill>
                          <a:srgbClr val="365F9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</a:rPr>
                        <a:t>2.</a:t>
                      </a:r>
                      <a:endParaRPr lang="en-US" sz="200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</a:rPr>
                        <a:t>Lesotho</a:t>
                      </a:r>
                      <a:r>
                        <a:rPr lang="en-GB" sz="2000" kern="1200">
                          <a:latin typeface="+mn-lt"/>
                        </a:rPr>
                        <a:t> </a:t>
                      </a:r>
                      <a:endParaRPr lang="en-US" sz="2000">
                        <a:solidFill>
                          <a:srgbClr val="365F9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+mn-lt"/>
                        </a:rPr>
                        <a:t>3.</a:t>
                      </a:r>
                      <a:endParaRPr lang="en-US" sz="200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2000" kern="1200">
                          <a:latin typeface="+mn-lt"/>
                        </a:rPr>
                        <a:t>Samoa </a:t>
                      </a:r>
                      <a:endParaRPr lang="en-US" sz="2000">
                        <a:solidFill>
                          <a:srgbClr val="365F9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+mn-lt"/>
                        </a:rPr>
                        <a:t>4.</a:t>
                      </a:r>
                      <a:endParaRPr lang="en-US" sz="20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latin typeface="+mn-lt"/>
                        </a:rPr>
                        <a:t>Turkey</a:t>
                      </a:r>
                      <a:endParaRPr lang="en-US" sz="2000" dirty="0">
                        <a:solidFill>
                          <a:srgbClr val="365F9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20072" y="2924944"/>
          <a:ext cx="2448272" cy="130290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48272"/>
              </a:tblGrid>
              <a:tr h="388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1" dirty="0" smtClean="0">
                          <a:solidFill>
                            <a:schemeClr val="tx1"/>
                          </a:solidFill>
                        </a:rPr>
                        <a:t>CAS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920">
                <a:tc>
                  <a:txBody>
                    <a:bodyPr/>
                    <a:lstStyle/>
                    <a:p>
                      <a:pPr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Experts from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SAI Tunisia (2) and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SAI Norway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547664" y="2276872"/>
            <a:ext cx="302433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ISSAI Mentors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20072" y="2276872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ISSAI </a:t>
            </a:r>
            <a:r>
              <a:rPr kumimoji="0" lang="nb-NO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Experts</a:t>
            </a:r>
            <a:endParaRPr kumimoji="0" lang="nb-NO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1412776"/>
            <a:ext cx="211897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b-NO" b="1" dirty="0" smtClean="0"/>
              <a:t>In </a:t>
            </a:r>
            <a:r>
              <a:rPr lang="nb-NO" b="1" dirty="0" err="1" smtClean="0"/>
              <a:t>Kind</a:t>
            </a:r>
            <a:r>
              <a:rPr lang="nb-NO" b="1" dirty="0" smtClean="0"/>
              <a:t> </a:t>
            </a:r>
            <a:r>
              <a:rPr lang="nb-NO" b="1" dirty="0" err="1" smtClean="0"/>
              <a:t>Contribution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Contributions to </a:t>
            </a:r>
            <a:r>
              <a:rPr lang="nb-NO" sz="3600" dirty="0" smtClean="0"/>
              <a:t>3i Programme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b="1" dirty="0" smtClean="0"/>
              <a:t>IDI </a:t>
            </a:r>
            <a:r>
              <a:rPr lang="nb-NO" b="1" dirty="0" err="1" smtClean="0"/>
              <a:t>Contribution</a:t>
            </a:r>
            <a:endParaRPr lang="nb-NO" b="1" dirty="0" smtClean="0"/>
          </a:p>
          <a:p>
            <a:r>
              <a:rPr lang="nb-NO" dirty="0" err="1" smtClean="0"/>
              <a:t>Responsible</a:t>
            </a:r>
            <a:r>
              <a:rPr lang="nb-NO" dirty="0" smtClean="0"/>
              <a:t> for 3i</a:t>
            </a:r>
          </a:p>
          <a:p>
            <a:r>
              <a:rPr lang="nb-NO" dirty="0" smtClean="0"/>
              <a:t>Administrative </a:t>
            </a:r>
            <a:r>
              <a:rPr lang="nb-NO" dirty="0" err="1" smtClean="0"/>
              <a:t>costs</a:t>
            </a:r>
            <a:r>
              <a:rPr lang="nb-NO" dirty="0" smtClean="0"/>
              <a:t> </a:t>
            </a:r>
            <a:endParaRPr lang="en-US" dirty="0" smtClean="0"/>
          </a:p>
          <a:p>
            <a:r>
              <a:rPr lang="nb-NO" dirty="0" smtClean="0"/>
              <a:t>Staff </a:t>
            </a:r>
            <a:r>
              <a:rPr lang="nb-NO" dirty="0" err="1" smtClean="0"/>
              <a:t>payment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salary</a:t>
            </a:r>
            <a:endParaRPr lang="nb-NO" dirty="0" smtClean="0"/>
          </a:p>
          <a:p>
            <a:pPr>
              <a:buNone/>
            </a:pPr>
            <a:r>
              <a:rPr lang="nb-NO" b="1" dirty="0" smtClean="0"/>
              <a:t>Regional </a:t>
            </a:r>
            <a:r>
              <a:rPr lang="nb-NO" b="1" dirty="0" err="1" smtClean="0"/>
              <a:t>Contribution</a:t>
            </a:r>
            <a:endParaRPr lang="nb-NO" b="1" dirty="0" smtClean="0"/>
          </a:p>
          <a:p>
            <a:r>
              <a:rPr lang="nb-NO" dirty="0" err="1" smtClean="0"/>
              <a:t>Administration</a:t>
            </a:r>
            <a:r>
              <a:rPr lang="nb-NO" dirty="0" smtClean="0"/>
              <a:t>, </a:t>
            </a:r>
            <a:r>
              <a:rPr lang="nb-NO" dirty="0" err="1" smtClean="0"/>
              <a:t>facilitation</a:t>
            </a:r>
            <a:r>
              <a:rPr lang="nb-NO" dirty="0" smtClean="0"/>
              <a:t>, hosting, </a:t>
            </a:r>
            <a:r>
              <a:rPr lang="nb-NO" dirty="0" err="1" smtClean="0"/>
              <a:t>monitoring</a:t>
            </a:r>
            <a:endParaRPr lang="nb-NO" dirty="0" smtClean="0"/>
          </a:p>
          <a:p>
            <a:pPr>
              <a:buNone/>
            </a:pPr>
            <a:r>
              <a:rPr lang="nb-NO" b="1" dirty="0" smtClean="0"/>
              <a:t>PSC and Sub Committee </a:t>
            </a:r>
            <a:r>
              <a:rPr lang="nb-NO" b="1" dirty="0" err="1" smtClean="0"/>
              <a:t>Contributions</a:t>
            </a:r>
            <a:endParaRPr lang="nb-NO" b="1" dirty="0" smtClean="0"/>
          </a:p>
          <a:p>
            <a:r>
              <a:rPr lang="nb-NO" dirty="0" err="1" smtClean="0"/>
              <a:t>Provision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expertise</a:t>
            </a:r>
            <a:r>
              <a:rPr lang="nb-NO" dirty="0" smtClean="0"/>
              <a:t> for </a:t>
            </a: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products</a:t>
            </a:r>
            <a:r>
              <a:rPr lang="nb-NO" dirty="0" smtClean="0"/>
              <a:t>, </a:t>
            </a:r>
            <a:r>
              <a:rPr lang="nb-NO" dirty="0" err="1" smtClean="0"/>
              <a:t>certification</a:t>
            </a:r>
            <a:r>
              <a:rPr lang="nb-NO" dirty="0" smtClean="0"/>
              <a:t> </a:t>
            </a:r>
            <a:r>
              <a:rPr lang="nb-NO" dirty="0" err="1" smtClean="0"/>
              <a:t>programme</a:t>
            </a:r>
            <a:r>
              <a:rPr lang="nb-NO" dirty="0" smtClean="0"/>
              <a:t>, </a:t>
            </a:r>
            <a:r>
              <a:rPr lang="nb-NO" dirty="0" err="1" smtClean="0"/>
              <a:t>expert</a:t>
            </a:r>
            <a:r>
              <a:rPr lang="nb-NO" dirty="0" smtClean="0"/>
              <a:t> </a:t>
            </a:r>
            <a:r>
              <a:rPr lang="nb-NO" dirty="0" err="1" smtClean="0"/>
              <a:t>advise</a:t>
            </a:r>
            <a:endParaRPr lang="nb-NO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14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3i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52460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SAI level understanding of ISSAIs</a:t>
            </a:r>
          </a:p>
          <a:p>
            <a:r>
              <a:rPr lang="en-US" sz="3600" dirty="0" smtClean="0"/>
              <a:t>Ability to exercise professional judgment</a:t>
            </a:r>
          </a:p>
          <a:p>
            <a:r>
              <a:rPr lang="en-US" sz="3600" dirty="0" smtClean="0"/>
              <a:t>SAI leaders at the centre of implementation</a:t>
            </a:r>
          </a:p>
          <a:p>
            <a:r>
              <a:rPr lang="en-US" sz="3600" dirty="0" smtClean="0"/>
              <a:t>Need to look at the entire framework</a:t>
            </a:r>
          </a:p>
          <a:p>
            <a:r>
              <a:rPr lang="en-US" sz="3600" dirty="0" smtClean="0"/>
              <a:t>Resource persons for SAI level issues in the ISSAI framework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3i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604448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Language issues</a:t>
            </a:r>
          </a:p>
          <a:p>
            <a:r>
              <a:rPr lang="en-US" sz="3600" dirty="0" smtClean="0"/>
              <a:t>Maintenance of tools and guidance</a:t>
            </a:r>
          </a:p>
          <a:p>
            <a:r>
              <a:rPr lang="en-US" sz="3600" dirty="0" smtClean="0"/>
              <a:t>Need for SAI level support to create critical mass</a:t>
            </a:r>
          </a:p>
          <a:p>
            <a:r>
              <a:rPr lang="en-US" sz="3600" dirty="0" smtClean="0"/>
              <a:t>Need for scaled up, continuous support from PSC and its subcommittees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lvl="0" algn="ctr">
              <a:buNone/>
            </a:pPr>
            <a:r>
              <a:rPr lang="en-US" b="1" dirty="0" smtClean="0"/>
              <a:t>Implementation Issues for Compliance Audit arising from the 3i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18256"/>
            <a:ext cx="8229600" cy="11430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Difficulties in determining requirements for an  compliance audit practice at level 4.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Issue of combined financial and compliance audits – need for detailed requirements from such combined audits at level 4.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Need for cooperation between FAS and CAS to determine the audit practice to be followed for such combined audits </a:t>
            </a:r>
            <a:r>
              <a:rPr lang="en-GB" dirty="0" err="1" smtClean="0"/>
              <a:t>e.g</a:t>
            </a:r>
            <a:r>
              <a:rPr lang="en-GB" dirty="0" smtClean="0"/>
              <a:t> audit of budget execution.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Need to explain compliance frameworks while conducting such audits.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Nature of assurance in compliance audit.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What does a professionally qualified compliance auditor look like?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What kind of knowledge and skills should the auditor possess?</a:t>
            </a:r>
            <a:endParaRPr lang="en-US" sz="20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err="1" smtClean="0"/>
              <a:t>Presentation</a:t>
            </a:r>
            <a:r>
              <a:rPr lang="nb-NO" sz="3600" dirty="0" smtClean="0"/>
              <a:t>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495325"/>
            <a:ext cx="8229600" cy="4525963"/>
          </a:xfrm>
        </p:spPr>
        <p:txBody>
          <a:bodyPr/>
          <a:lstStyle/>
          <a:p>
            <a:endParaRPr lang="nb-NO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2</a:t>
            </a:fld>
            <a:endParaRPr lang="da-DK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745232" y="1484784"/>
          <a:ext cx="7643192" cy="42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Required CAS Support for 3i Programme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Role of CA Expert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Who can explain compliance audit as a profession at all three levels: </a:t>
            </a:r>
          </a:p>
          <a:p>
            <a:pPr marL="742950" lvl="2" indent="-342900"/>
            <a:r>
              <a:rPr lang="en-GB" dirty="0" smtClean="0"/>
              <a:t>Institutional level – what kind of a mandate and legal framework is needed for compliance audit practice, </a:t>
            </a:r>
          </a:p>
          <a:p>
            <a:pPr marL="742950" lvl="2" indent="-342900"/>
            <a:r>
              <a:rPr lang="en-GB" dirty="0" smtClean="0"/>
              <a:t>Organisational level – what kind of quality control mechanisms does the SAI need to have in place for a sustained compliance audit practice, </a:t>
            </a:r>
          </a:p>
          <a:p>
            <a:pPr marL="742950" lvl="2" indent="-342900"/>
            <a:r>
              <a:rPr lang="en-GB" dirty="0" smtClean="0"/>
              <a:t>Professional level – what does a sustained compliance audit practice look like? </a:t>
            </a:r>
          </a:p>
          <a:p>
            <a:pPr marL="342900" lvl="1" indent="-342900">
              <a:buNone/>
            </a:pPr>
            <a:r>
              <a:rPr lang="en-GB" dirty="0" smtClean="0"/>
              <a:t>	</a:t>
            </a:r>
          </a:p>
          <a:p>
            <a:pPr marL="342900" lvl="1" indent="-342900">
              <a:buNone/>
            </a:pPr>
            <a:r>
              <a:rPr lang="en-GB" dirty="0" smtClean="0"/>
              <a:t>	Expert can explain the interrelationship between compliance audit, financial audit and performance audit. </a:t>
            </a:r>
            <a:endParaRPr lang="en-US" sz="20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CAS Support for 3i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Product Development </a:t>
            </a:r>
          </a:p>
          <a:p>
            <a:pPr lvl="1"/>
            <a:r>
              <a:rPr lang="en-GB" dirty="0" smtClean="0"/>
              <a:t>Creation and updating of Tools (e.g. </a:t>
            </a:r>
            <a:r>
              <a:rPr lang="en-GB" dirty="0" err="1" smtClean="0"/>
              <a:t>iCAT</a:t>
            </a:r>
            <a:r>
              <a:rPr lang="en-GB" dirty="0" smtClean="0"/>
              <a:t>) and Handbooks (ISSAI Implementation Handbook) to facilitate implementation of compliance audit ISSAIs</a:t>
            </a:r>
            <a:endParaRPr lang="en-US" sz="22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CAS Support for 3i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Expert Support </a:t>
            </a:r>
          </a:p>
          <a:p>
            <a:pPr lvl="1"/>
            <a:r>
              <a:rPr lang="en-GB" dirty="0" smtClean="0"/>
              <a:t>SAIs need expert support while implementing CA ISSAIs, in conducting </a:t>
            </a:r>
            <a:r>
              <a:rPr lang="en-GB" dirty="0" err="1" smtClean="0"/>
              <a:t>iCATs</a:t>
            </a:r>
            <a:r>
              <a:rPr lang="en-GB" dirty="0" smtClean="0"/>
              <a:t>, in setting up ISSAI based audit practices or conducting ISSAI based audits. </a:t>
            </a:r>
          </a:p>
          <a:p>
            <a:r>
              <a:rPr lang="en-GB" dirty="0" smtClean="0"/>
              <a:t>Support can be provided: </a:t>
            </a:r>
          </a:p>
          <a:p>
            <a:pPr lvl="1"/>
            <a:r>
              <a:rPr lang="en-GB" dirty="0" smtClean="0"/>
              <a:t>Electronically by reviewing the work done by SAIs</a:t>
            </a:r>
          </a:p>
          <a:p>
            <a:pPr lvl="1"/>
            <a:r>
              <a:rPr lang="en-GB" dirty="0" smtClean="0"/>
              <a:t>Support visits to SAIs, or </a:t>
            </a:r>
          </a:p>
          <a:p>
            <a:pPr lvl="1"/>
            <a:r>
              <a:rPr lang="en-GB" dirty="0" smtClean="0"/>
              <a:t>Review meetings for a group of SAIs.</a:t>
            </a:r>
            <a:endParaRPr lang="en-US" sz="22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CAS Support for 3i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Expert able to facilitate </a:t>
            </a:r>
          </a:p>
          <a:p>
            <a:pPr lvl="1"/>
            <a:r>
              <a:rPr lang="en-GB" dirty="0" smtClean="0"/>
              <a:t>Face to face workshops for CA ISSAIs, </a:t>
            </a:r>
          </a:p>
          <a:p>
            <a:pPr lvl="1"/>
            <a:r>
              <a:rPr lang="en-GB" dirty="0" smtClean="0"/>
              <a:t>Mentor participants in e-courses, and </a:t>
            </a:r>
          </a:p>
          <a:p>
            <a:pPr lvl="1"/>
            <a:r>
              <a:rPr lang="en-GB" dirty="0" smtClean="0"/>
              <a:t>CA Communities of Practice in 3i Portal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Support in Arabic, French and Spanish   </a:t>
            </a:r>
            <a:endParaRPr lang="en-US" sz="26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3i </a:t>
            </a:r>
            <a:r>
              <a:rPr lang="en-US" sz="3600" dirty="0" err="1" smtClean="0"/>
              <a:t>Programme</a:t>
            </a:r>
            <a:r>
              <a:rPr lang="en-US" sz="3600" dirty="0" smtClean="0"/>
              <a:t> </a:t>
            </a:r>
            <a:r>
              <a:rPr lang="nb-NO" sz="3600" dirty="0" err="1" smtClean="0"/>
              <a:t>Objective</a:t>
            </a:r>
            <a:endParaRPr lang="nb-NO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63490" name="Picture 2" descr="http://livingwater.no/images/suppo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" contrast="-67000"/>
          </a:blip>
          <a:srcRect/>
          <a:stretch>
            <a:fillRect/>
          </a:stretch>
        </p:blipFill>
        <p:spPr bwMode="auto">
          <a:xfrm>
            <a:off x="899592" y="3356992"/>
            <a:ext cx="7200800" cy="2592288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899592" y="1268760"/>
          <a:ext cx="7200800" cy="233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34290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Support </a:t>
            </a:r>
            <a:r>
              <a:rPr lang="nb-NO" sz="2800" b="1" dirty="0" err="1" smtClean="0">
                <a:solidFill>
                  <a:srgbClr val="FFFF00"/>
                </a:solidFill>
              </a:rPr>
              <a:t>SAIs</a:t>
            </a:r>
            <a:r>
              <a:rPr lang="nb-NO" sz="2800" b="1" dirty="0" smtClean="0">
                <a:solidFill>
                  <a:srgbClr val="FFFF00"/>
                </a:solidFill>
              </a:rPr>
              <a:t> in </a:t>
            </a:r>
            <a:r>
              <a:rPr lang="nb-NO" sz="2800" b="1" dirty="0" err="1" smtClean="0">
                <a:solidFill>
                  <a:srgbClr val="FFFF00"/>
                </a:solidFill>
              </a:rPr>
              <a:t>developing</a:t>
            </a:r>
            <a:r>
              <a:rPr lang="nb-NO" sz="2800" b="1" dirty="0" smtClean="0">
                <a:solidFill>
                  <a:srgbClr val="FFFF00"/>
                </a:solidFill>
              </a:rPr>
              <a:t> </a:t>
            </a:r>
            <a:r>
              <a:rPr lang="nb-NO" sz="2800" b="1" dirty="0" err="1" smtClean="0">
                <a:solidFill>
                  <a:srgbClr val="FFFF00"/>
                </a:solidFill>
              </a:rPr>
              <a:t>countries</a:t>
            </a:r>
            <a:r>
              <a:rPr lang="nb-NO" sz="2800" b="1" dirty="0" smtClean="0">
                <a:solidFill>
                  <a:srgbClr val="FFFF00"/>
                </a:solidFill>
              </a:rPr>
              <a:t> in</a:t>
            </a:r>
          </a:p>
          <a:p>
            <a:pPr algn="ctr"/>
            <a:r>
              <a:rPr lang="nb-NO" sz="2800" b="1" dirty="0" smtClean="0">
                <a:solidFill>
                  <a:srgbClr val="FFFF00"/>
                </a:solidFill>
              </a:rPr>
              <a:t> </a:t>
            </a:r>
            <a:r>
              <a:rPr lang="nb-NO" sz="2800" b="1" dirty="0" err="1" smtClean="0">
                <a:solidFill>
                  <a:srgbClr val="FFFF00"/>
                </a:solidFill>
              </a:rPr>
              <a:t>implementing</a:t>
            </a:r>
            <a:r>
              <a:rPr lang="nb-NO" sz="2800" b="1" dirty="0" smtClean="0">
                <a:solidFill>
                  <a:srgbClr val="FFFF00"/>
                </a:solidFill>
              </a:rPr>
              <a:t> </a:t>
            </a:r>
            <a:r>
              <a:rPr lang="nb-NO" sz="2800" b="1" dirty="0" err="1" smtClean="0">
                <a:solidFill>
                  <a:srgbClr val="FFFF00"/>
                </a:solidFill>
              </a:rPr>
              <a:t>ISSAIs</a:t>
            </a:r>
            <a:endParaRPr lang="nb-NO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ISSAI </a:t>
            </a:r>
            <a:r>
              <a:rPr lang="nb-NO" sz="3600" b="1" dirty="0" err="1" smtClean="0"/>
              <a:t>Implementation</a:t>
            </a:r>
            <a:r>
              <a:rPr lang="nb-NO" sz="3600" b="1" dirty="0" smtClean="0"/>
              <a:t> – SAI </a:t>
            </a:r>
            <a:r>
              <a:rPr lang="nb-NO" sz="3600" b="1" dirty="0" err="1" smtClean="0"/>
              <a:t>Perspective</a:t>
            </a:r>
            <a:endParaRPr lang="nb-NO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1028" name="Picture 4" descr="http://www.power4consulting.com/Portals/13455/images/critical%20thin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133725" cy="3476626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3059832" y="1484784"/>
            <a:ext cx="5832648" cy="3672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 smtClean="0"/>
              <a:t>What</a:t>
            </a:r>
            <a:r>
              <a:rPr lang="nb-NO" sz="2800" dirty="0" smtClean="0"/>
              <a:t> do </a:t>
            </a:r>
            <a:r>
              <a:rPr lang="nb-NO" sz="2800" dirty="0" err="1" smtClean="0"/>
              <a:t>ISSAIs</a:t>
            </a:r>
            <a:r>
              <a:rPr lang="nb-NO" sz="2800" dirty="0" smtClean="0"/>
              <a:t> </a:t>
            </a:r>
            <a:r>
              <a:rPr lang="nb-NO" sz="2800" dirty="0" err="1" smtClean="0"/>
              <a:t>say</a:t>
            </a:r>
            <a:r>
              <a:rPr lang="nb-NO" sz="2800" dirty="0" smtClean="0"/>
              <a:t> ? </a:t>
            </a:r>
            <a:r>
              <a:rPr lang="nb-NO" sz="2800" dirty="0" err="1" smtClean="0"/>
              <a:t>What</a:t>
            </a:r>
            <a:r>
              <a:rPr lang="nb-NO" sz="2800" dirty="0" smtClean="0"/>
              <a:t> is my SAI </a:t>
            </a:r>
            <a:r>
              <a:rPr lang="nb-NO" sz="2800" dirty="0" err="1" smtClean="0"/>
              <a:t>situation</a:t>
            </a:r>
            <a:r>
              <a:rPr lang="nb-NO" sz="2800" dirty="0" smtClean="0"/>
              <a:t> in </a:t>
            </a:r>
            <a:r>
              <a:rPr lang="nb-NO" sz="2800" dirty="0" err="1" smtClean="0"/>
              <a:t>relation</a:t>
            </a:r>
            <a:r>
              <a:rPr lang="nb-NO" sz="2800" dirty="0" smtClean="0"/>
              <a:t> to </a:t>
            </a:r>
            <a:r>
              <a:rPr lang="nb-NO" sz="2800" dirty="0" err="1" smtClean="0"/>
              <a:t>ISSAIs</a:t>
            </a:r>
            <a:r>
              <a:rPr lang="nb-NO" sz="2800" dirty="0" smtClean="0"/>
              <a:t> ?</a:t>
            </a:r>
          </a:p>
          <a:p>
            <a:pPr algn="ctr"/>
            <a:r>
              <a:rPr lang="nb-NO" sz="2800" dirty="0" err="1" smtClean="0"/>
              <a:t>What</a:t>
            </a:r>
            <a:r>
              <a:rPr lang="nb-NO" sz="2800" dirty="0" smtClean="0"/>
              <a:t> </a:t>
            </a:r>
            <a:r>
              <a:rPr lang="nb-NO" sz="2800" dirty="0" err="1" smtClean="0"/>
              <a:t>are</a:t>
            </a:r>
            <a:r>
              <a:rPr lang="nb-NO" sz="2800" dirty="0" smtClean="0"/>
              <a:t> my </a:t>
            </a:r>
            <a:r>
              <a:rPr lang="nb-NO" sz="2800" dirty="0" err="1" smtClean="0"/>
              <a:t>SAIs</a:t>
            </a:r>
            <a:r>
              <a:rPr lang="nb-NO" sz="2800" dirty="0" smtClean="0"/>
              <a:t> </a:t>
            </a:r>
            <a:r>
              <a:rPr lang="nb-NO" sz="2800" dirty="0" err="1" smtClean="0"/>
              <a:t>needs</a:t>
            </a:r>
            <a:r>
              <a:rPr lang="nb-NO" sz="2800" dirty="0" smtClean="0"/>
              <a:t> for ISSAI </a:t>
            </a:r>
            <a:r>
              <a:rPr lang="nb-NO" sz="2800" dirty="0" err="1" smtClean="0"/>
              <a:t>Implementation</a:t>
            </a:r>
            <a:r>
              <a:rPr lang="nb-NO" sz="2800" dirty="0" smtClean="0"/>
              <a:t> ?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1028" name="Picture 4" descr="http://www.power4consulting.com/Portals/13455/images/critical%20thin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133725" cy="3476626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3311352" y="1124744"/>
            <a:ext cx="5832648" cy="3672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 smtClean="0"/>
              <a:t>How</a:t>
            </a:r>
            <a:r>
              <a:rPr lang="nb-NO" sz="2800" dirty="0" smtClean="0"/>
              <a:t> </a:t>
            </a:r>
            <a:r>
              <a:rPr lang="nb-NO" sz="2800" dirty="0" err="1" smtClean="0"/>
              <a:t>can</a:t>
            </a:r>
            <a:r>
              <a:rPr lang="nb-NO" sz="2800" dirty="0" smtClean="0"/>
              <a:t> I </a:t>
            </a:r>
            <a:r>
              <a:rPr lang="nb-NO" sz="2800" dirty="0" err="1" smtClean="0"/>
              <a:t>implement</a:t>
            </a:r>
            <a:r>
              <a:rPr lang="nb-NO" sz="2800" dirty="0" smtClean="0"/>
              <a:t> </a:t>
            </a:r>
            <a:r>
              <a:rPr lang="nb-NO" sz="2800" dirty="0" err="1" smtClean="0"/>
              <a:t>ISSAIs</a:t>
            </a:r>
            <a:r>
              <a:rPr lang="nb-NO" sz="2800" dirty="0" smtClean="0"/>
              <a:t> ?</a:t>
            </a:r>
            <a:endParaRPr lang="nb-NO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ISSAI </a:t>
            </a:r>
            <a:r>
              <a:rPr kumimoji="0" lang="nb-NO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SAI </a:t>
            </a:r>
            <a:r>
              <a:rPr kumimoji="0" lang="nb-NO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dirty="0" smtClean="0"/>
              <a:t>ISSAI Implementation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6223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6804248" y="2060848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iCATs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15719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ISSAI Implementation Handbooks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72514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ISSAI Certification</a:t>
            </a:r>
          </a:p>
          <a:p>
            <a:r>
              <a:rPr lang="en-US" b="1" dirty="0" smtClean="0"/>
              <a:t>ISSAI based audits</a:t>
            </a:r>
          </a:p>
          <a:p>
            <a:r>
              <a:rPr lang="en-US" b="1" dirty="0" smtClean="0"/>
              <a:t>Startup support</a:t>
            </a:r>
          </a:p>
          <a:p>
            <a:r>
              <a:rPr lang="en-US" b="1" dirty="0" smtClean="0"/>
              <a:t>3i Community portal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3i Results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23793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iCATs</a:t>
            </a:r>
            <a:r>
              <a:rPr lang="en-US" dirty="0" smtClean="0"/>
              <a:t> and the 3i Management Workshops have been ‘eye openers’ for SAI management and staff. </a:t>
            </a:r>
          </a:p>
          <a:p>
            <a:r>
              <a:rPr lang="en-US" dirty="0" smtClean="0"/>
              <a:t>Greater understanding of implementation implications</a:t>
            </a:r>
          </a:p>
          <a:p>
            <a:r>
              <a:rPr lang="en-US" dirty="0" smtClean="0"/>
              <a:t>Informal networks and bilateral cooperation</a:t>
            </a:r>
          </a:p>
          <a:p>
            <a:r>
              <a:rPr lang="en-US" dirty="0" smtClean="0"/>
              <a:t>Feedback to standard setting mechanism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3i </a:t>
            </a:r>
            <a:r>
              <a:rPr lang="nb-NO" sz="3600" dirty="0" err="1" smtClean="0"/>
              <a:t>Results</a:t>
            </a:r>
            <a:r>
              <a:rPr lang="nb-NO" sz="3600" dirty="0" smtClean="0"/>
              <a:t> So Far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016224" cy="6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99792" y="1268760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Three </a:t>
            </a:r>
            <a:r>
              <a:rPr lang="en-US" sz="2000" b="1" dirty="0" err="1" smtClean="0"/>
              <a:t>iCATs</a:t>
            </a:r>
            <a:r>
              <a:rPr lang="en-US" sz="2000" b="1" dirty="0" smtClean="0"/>
              <a:t> Developed </a:t>
            </a:r>
          </a:p>
          <a:p>
            <a:r>
              <a:rPr lang="en-US" sz="1400" dirty="0" smtClean="0"/>
              <a:t>Financial audit, performance audit and compliance audit ISSAIs at level 4.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2204864"/>
            <a:ext cx="201622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 smtClean="0"/>
              <a:t>Handbook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99792" y="2165375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Two Draft ISSAI Implementation Handbooks  developed </a:t>
            </a:r>
          </a:p>
          <a:p>
            <a:r>
              <a:rPr lang="en-US" sz="1400" dirty="0" smtClean="0"/>
              <a:t>For Financial and Performance Audit.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3140968"/>
            <a:ext cx="201622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 smtClean="0"/>
              <a:t>Certification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699792" y="2996952"/>
            <a:ext cx="62646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/>
              <a:t>E-courses on </a:t>
            </a:r>
            <a:r>
              <a:rPr lang="en-US" sz="2000" b="1" dirty="0" err="1" smtClean="0"/>
              <a:t>iCATs</a:t>
            </a:r>
            <a:r>
              <a:rPr lang="en-US" sz="2000" b="1" dirty="0" smtClean="0"/>
              <a:t> completed </a:t>
            </a:r>
          </a:p>
          <a:p>
            <a:pPr marL="0" lvl="1"/>
            <a:r>
              <a:rPr lang="en-US" dirty="0" smtClean="0"/>
              <a:t>First phase of ISSAI Certification </a:t>
            </a:r>
            <a:r>
              <a:rPr lang="en-US" dirty="0" err="1" smtClean="0"/>
              <a:t>Programme</a:t>
            </a:r>
            <a:r>
              <a:rPr lang="en-US" dirty="0" smtClean="0"/>
              <a:t> – </a:t>
            </a:r>
            <a:r>
              <a:rPr lang="nb-NO" dirty="0" smtClean="0"/>
              <a:t>261 </a:t>
            </a:r>
            <a:r>
              <a:rPr lang="nb-NO" dirty="0" err="1" smtClean="0"/>
              <a:t>participants</a:t>
            </a:r>
            <a:r>
              <a:rPr lang="nb-NO" dirty="0" smtClean="0"/>
              <a:t>  from 67 </a:t>
            </a:r>
            <a:r>
              <a:rPr lang="nb-NO" dirty="0" err="1" smtClean="0"/>
              <a:t>SAIs</a:t>
            </a:r>
            <a:r>
              <a:rPr lang="nb-NO" dirty="0" smtClean="0"/>
              <a:t>.  Two </a:t>
            </a:r>
            <a:r>
              <a:rPr lang="nb-NO" dirty="0" err="1" smtClean="0"/>
              <a:t>E-courses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Implementing</a:t>
            </a:r>
            <a:r>
              <a:rPr lang="nb-NO" dirty="0" smtClean="0"/>
              <a:t> </a:t>
            </a:r>
            <a:r>
              <a:rPr lang="nb-NO" dirty="0" err="1" smtClean="0"/>
              <a:t>ISSAIs</a:t>
            </a:r>
            <a:r>
              <a:rPr lang="nb-NO" dirty="0" smtClean="0"/>
              <a:t> PA and FA </a:t>
            </a:r>
            <a:r>
              <a:rPr lang="nb-NO" dirty="0" err="1" smtClean="0"/>
              <a:t>launched</a:t>
            </a:r>
            <a:r>
              <a:rPr lang="nb-NO" dirty="0" smtClean="0"/>
              <a:t>  and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workshop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Facilitating</a:t>
            </a:r>
            <a:r>
              <a:rPr lang="nb-NO" dirty="0" smtClean="0"/>
              <a:t> ISSAI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endParaRPr lang="nb-NO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67544" y="5373216"/>
            <a:ext cx="201622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b="1" dirty="0" smtClean="0"/>
              <a:t>3i Portal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2699792" y="5589240"/>
            <a:ext cx="5516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3i Community Portal launched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509120"/>
            <a:ext cx="201622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3i Management </a:t>
            </a:r>
            <a:r>
              <a:rPr lang="nb-NO" sz="2000" b="1" dirty="0" err="1" smtClean="0"/>
              <a:t>Workshop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699792" y="4408084"/>
            <a:ext cx="61926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 smtClean="0"/>
              <a:t>Five 3i Management </a:t>
            </a:r>
            <a:r>
              <a:rPr lang="nb-NO" sz="2000" b="1" dirty="0" err="1" smtClean="0"/>
              <a:t>Workshops</a:t>
            </a:r>
            <a:r>
              <a:rPr lang="nb-NO" sz="2000" b="1" dirty="0" smtClean="0"/>
              <a:t> held </a:t>
            </a:r>
          </a:p>
          <a:p>
            <a:r>
              <a:rPr lang="nb-NO" dirty="0" smtClean="0"/>
              <a:t>164 </a:t>
            </a:r>
            <a:r>
              <a:rPr lang="nb-NO" dirty="0" err="1" smtClean="0"/>
              <a:t>top</a:t>
            </a:r>
            <a:r>
              <a:rPr lang="nb-NO" dirty="0" smtClean="0"/>
              <a:t> managers from 77 </a:t>
            </a:r>
            <a:r>
              <a:rPr lang="nb-NO" dirty="0" err="1" smtClean="0"/>
              <a:t>SAIs</a:t>
            </a:r>
            <a:r>
              <a:rPr lang="nb-NO" dirty="0" smtClean="0"/>
              <a:t>  </a:t>
            </a:r>
            <a:r>
              <a:rPr lang="nb-NO" dirty="0" err="1" smtClean="0"/>
              <a:t>conducted</a:t>
            </a:r>
            <a:r>
              <a:rPr lang="nb-NO" dirty="0" smtClean="0"/>
              <a:t> </a:t>
            </a:r>
            <a:r>
              <a:rPr lang="nb-NO" dirty="0" err="1" smtClean="0"/>
              <a:t>strategic</a:t>
            </a:r>
            <a:r>
              <a:rPr lang="nb-NO" dirty="0" smtClean="0"/>
              <a:t> </a:t>
            </a:r>
            <a:r>
              <a:rPr lang="nb-NO" dirty="0" err="1" smtClean="0"/>
              <a:t>discussions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ISSAI </a:t>
            </a:r>
            <a:r>
              <a:rPr lang="nb-NO" dirty="0" err="1" smtClean="0"/>
              <a:t>Implementation</a:t>
            </a:r>
            <a:r>
              <a:rPr lang="nb-NO" dirty="0" smtClean="0"/>
              <a:t> . 54 </a:t>
            </a:r>
            <a:r>
              <a:rPr lang="nb-NO" dirty="0" err="1" smtClean="0"/>
              <a:t>statements</a:t>
            </a:r>
            <a:r>
              <a:rPr lang="nb-NO" dirty="0" smtClean="0"/>
              <a:t> of </a:t>
            </a:r>
            <a:r>
              <a:rPr lang="nb-NO" dirty="0" err="1" smtClean="0"/>
              <a:t>commitments</a:t>
            </a:r>
            <a:r>
              <a:rPr lang="nb-NO" dirty="0" smtClean="0"/>
              <a:t> </a:t>
            </a:r>
            <a:r>
              <a:rPr lang="nb-NO" dirty="0" err="1" smtClean="0"/>
              <a:t>signed</a:t>
            </a:r>
            <a:r>
              <a:rPr lang="nb-NO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3i </a:t>
            </a:r>
            <a:r>
              <a:rPr lang="nb-NO" sz="3600" dirty="0" err="1" smtClean="0"/>
              <a:t>Community</a:t>
            </a:r>
            <a:r>
              <a:rPr lang="nb-NO" sz="3600" dirty="0" smtClean="0"/>
              <a:t> Portal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6" name="Picture 2" descr="C:\shofiq\pasai 2013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5256584" cy="482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entagon 6"/>
          <p:cNvSpPr/>
          <p:nvPr/>
        </p:nvSpPr>
        <p:spPr>
          <a:xfrm>
            <a:off x="611560" y="3933056"/>
            <a:ext cx="2736304" cy="48463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hlinkClick r:id="rId3"/>
              </a:rPr>
              <a:t>www.idicommunity.org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420888"/>
            <a:ext cx="26586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Launched on 27 May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Skjermfremvisning (4:3)</PresentationFormat>
  <Paragraphs>180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24</vt:i4>
      </vt:variant>
    </vt:vector>
  </HeadingPairs>
  <TitlesOfParts>
    <vt:vector size="27" baseType="lpstr">
      <vt:lpstr>Kontortema</vt:lpstr>
      <vt:lpstr>Custom Design</vt:lpstr>
      <vt:lpstr>1_Custom Design</vt:lpstr>
      <vt:lpstr>PowerPoint-presentasjon</vt:lpstr>
      <vt:lpstr>Presentation Plan</vt:lpstr>
      <vt:lpstr>3i Programme Objective</vt:lpstr>
      <vt:lpstr>ISSAI Implementation – SAI Perspective</vt:lpstr>
      <vt:lpstr>PowerPoint-presentasjon</vt:lpstr>
      <vt:lpstr>ISSAI Implementation Support</vt:lpstr>
      <vt:lpstr>3i Results so far</vt:lpstr>
      <vt:lpstr>3i Results So Far</vt:lpstr>
      <vt:lpstr>3i Community Portal</vt:lpstr>
      <vt:lpstr>Plan 2013</vt:lpstr>
      <vt:lpstr>Plan 2014</vt:lpstr>
      <vt:lpstr>Other Language Roll Outs </vt:lpstr>
      <vt:lpstr>Contributions to 3i Programme</vt:lpstr>
      <vt:lpstr>Contributions to 3i Programme</vt:lpstr>
      <vt:lpstr>3i Experiences</vt:lpstr>
      <vt:lpstr>3i Experiences</vt:lpstr>
      <vt:lpstr>PowerPoint-presentasjon</vt:lpstr>
      <vt:lpstr>PowerPoint-presentasjon</vt:lpstr>
      <vt:lpstr>PowerPoint-presentasjon</vt:lpstr>
      <vt:lpstr>PowerPoint-presentasjon</vt:lpstr>
      <vt:lpstr>Role of CA Expert</vt:lpstr>
      <vt:lpstr>CAS Support for 3i</vt:lpstr>
      <vt:lpstr>CAS Support for 3i</vt:lpstr>
      <vt:lpstr>CAS Support for 3i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Paulsrud, Mona</dc:creator>
  <cp:lastModifiedBy>Paulsrud, Mona</cp:lastModifiedBy>
  <cp:revision>199</cp:revision>
  <dcterms:modified xsi:type="dcterms:W3CDTF">2013-09-24T08:27:47Z</dcterms:modified>
</cp:coreProperties>
</file>