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7" r:id="rId4"/>
    <p:sldId id="257" r:id="rId5"/>
    <p:sldId id="258" r:id="rId6"/>
    <p:sldId id="271" r:id="rId7"/>
    <p:sldId id="266" r:id="rId8"/>
    <p:sldId id="274" r:id="rId9"/>
    <p:sldId id="276" r:id="rId10"/>
    <p:sldId id="275" r:id="rId11"/>
    <p:sldId id="264" r:id="rId12"/>
    <p:sldId id="268" r:id="rId13"/>
    <p:sldId id="269" r:id="rId14"/>
    <p:sldId id="270" r:id="rId15"/>
    <p:sldId id="267" r:id="rId16"/>
    <p:sldId id="261" r:id="rId17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315-A36F-4DB9-A32E-CA508838A33A}" type="datetimeFigureOut">
              <a:rPr lang="nb-NO" smtClean="0"/>
              <a:t>09.04.2019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02ABE-43D3-4FF2-8D5E-E7D586DEF87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12682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315-A36F-4DB9-A32E-CA508838A33A}" type="datetimeFigureOut">
              <a:rPr lang="nb-NO" smtClean="0"/>
              <a:t>09.04.2019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02ABE-43D3-4FF2-8D5E-E7D586DEF87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71833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315-A36F-4DB9-A32E-CA508838A33A}" type="datetimeFigureOut">
              <a:rPr lang="nb-NO" smtClean="0"/>
              <a:t>09.04.2019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02ABE-43D3-4FF2-8D5E-E7D586DEF87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8628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315-A36F-4DB9-A32E-CA508838A33A}" type="datetimeFigureOut">
              <a:rPr lang="nb-NO" smtClean="0"/>
              <a:t>09.04.2019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02ABE-43D3-4FF2-8D5E-E7D586DEF87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32521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315-A36F-4DB9-A32E-CA508838A33A}" type="datetimeFigureOut">
              <a:rPr lang="nb-NO" smtClean="0"/>
              <a:t>09.04.2019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02ABE-43D3-4FF2-8D5E-E7D586DEF87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91045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315-A36F-4DB9-A32E-CA508838A33A}" type="datetimeFigureOut">
              <a:rPr lang="nb-NO" smtClean="0"/>
              <a:t>09.04.2019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02ABE-43D3-4FF2-8D5E-E7D586DEF87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53033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315-A36F-4DB9-A32E-CA508838A33A}" type="datetimeFigureOut">
              <a:rPr lang="nb-NO" smtClean="0"/>
              <a:t>09.04.2019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02ABE-43D3-4FF2-8D5E-E7D586DEF87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79320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315-A36F-4DB9-A32E-CA508838A33A}" type="datetimeFigureOut">
              <a:rPr lang="nb-NO" smtClean="0"/>
              <a:t>09.04.2019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02ABE-43D3-4FF2-8D5E-E7D586DEF87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794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315-A36F-4DB9-A32E-CA508838A33A}" type="datetimeFigureOut">
              <a:rPr lang="nb-NO" smtClean="0"/>
              <a:t>09.04.2019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02ABE-43D3-4FF2-8D5E-E7D586DEF87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62042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315-A36F-4DB9-A32E-CA508838A33A}" type="datetimeFigureOut">
              <a:rPr lang="nb-NO" smtClean="0"/>
              <a:t>09.04.2019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02ABE-43D3-4FF2-8D5E-E7D586DEF87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74694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315-A36F-4DB9-A32E-CA508838A33A}" type="datetimeFigureOut">
              <a:rPr lang="nb-NO" smtClean="0"/>
              <a:t>09.04.2019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02ABE-43D3-4FF2-8D5E-E7D586DEF87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94084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D8315-A36F-4DB9-A32E-CA508838A33A}" type="datetimeFigureOut">
              <a:rPr lang="nb-NO" smtClean="0"/>
              <a:t>09.04.2019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02ABE-43D3-4FF2-8D5E-E7D586DEF87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72648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483785" y="2053741"/>
            <a:ext cx="9144000" cy="2719753"/>
          </a:xfrm>
        </p:spPr>
        <p:txBody>
          <a:bodyPr>
            <a:normAutofit/>
          </a:bodyPr>
          <a:lstStyle/>
          <a:p>
            <a:r>
              <a:rPr lang="en-GB" dirty="0" smtClean="0"/>
              <a:t>The Next </a:t>
            </a:r>
            <a:br>
              <a:rPr lang="en-GB" dirty="0" smtClean="0"/>
            </a:br>
            <a:r>
              <a:rPr lang="en-GB" dirty="0" smtClean="0"/>
              <a:t>Strategic Development Plan</a:t>
            </a:r>
            <a:br>
              <a:rPr lang="en-GB" dirty="0" smtClean="0"/>
            </a:br>
            <a:r>
              <a:rPr lang="en-GB" dirty="0" smtClean="0"/>
              <a:t>for IFPP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339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29887" y="223810"/>
            <a:ext cx="10515600" cy="998162"/>
          </a:xfrm>
        </p:spPr>
        <p:txBody>
          <a:bodyPr/>
          <a:lstStyle/>
          <a:p>
            <a:r>
              <a:rPr lang="en-GB" dirty="0" smtClean="0"/>
              <a:t>FIPP – an active role in development?</a:t>
            </a:r>
            <a:endParaRPr lang="en-GB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5635" y="2915143"/>
            <a:ext cx="8438095" cy="3942857"/>
          </a:xfrm>
          <a:prstGeom prst="rect">
            <a:avLst/>
          </a:prstGeom>
        </p:spPr>
      </p:pic>
      <p:pic>
        <p:nvPicPr>
          <p:cNvPr id="7" name="Plassholder for innhold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60326" y="1668814"/>
            <a:ext cx="7885714" cy="12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04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9000 initiative not included by FIPP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84819"/>
          </a:xfrm>
        </p:spPr>
        <p:txBody>
          <a:bodyPr/>
          <a:lstStyle/>
          <a:p>
            <a:r>
              <a:rPr lang="en-GB" dirty="0" smtClean="0">
                <a:latin typeface="+mj-lt"/>
              </a:rPr>
              <a:t>How to proceed with alignment of ISSAI 3000 with GUID 9400?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443" y="2645381"/>
            <a:ext cx="5273629" cy="3257652"/>
          </a:xfrm>
          <a:prstGeom prst="rect">
            <a:avLst/>
          </a:prstGeom>
        </p:spPr>
      </p:pic>
      <p:pic>
        <p:nvPicPr>
          <p:cNvPr id="5" name="Bil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5775" y="2645381"/>
            <a:ext cx="5008320" cy="3257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23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Subject</a:t>
            </a:r>
            <a:r>
              <a:rPr lang="nb-NO" dirty="0" smtClean="0"/>
              <a:t> </a:t>
            </a:r>
            <a:r>
              <a:rPr lang="en-GB" dirty="0" smtClean="0"/>
              <a:t>matter</a:t>
            </a:r>
            <a:r>
              <a:rPr lang="nb-NO" dirty="0" smtClean="0"/>
              <a:t> </a:t>
            </a:r>
            <a:r>
              <a:rPr lang="nb-NO" dirty="0" err="1" smtClean="0"/>
              <a:t>specific</a:t>
            </a:r>
            <a:r>
              <a:rPr lang="nb-NO" dirty="0" smtClean="0"/>
              <a:t> </a:t>
            </a:r>
            <a:r>
              <a:rPr lang="nb-NO" dirty="0" err="1" smtClean="0"/>
              <a:t>guidance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2001631"/>
            <a:ext cx="10515600" cy="35097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+mj-lt"/>
              </a:rPr>
              <a:t>Is valuable </a:t>
            </a: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pPr marL="0" indent="0">
              <a:buNone/>
            </a:pPr>
            <a:r>
              <a:rPr lang="en-GB" dirty="0" smtClean="0">
                <a:latin typeface="+mj-lt"/>
              </a:rPr>
              <a:t>Very valuable «global public goods» produced by a number of INTOSAI working groups</a:t>
            </a: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pPr marL="0" indent="0">
              <a:buNone/>
            </a:pPr>
            <a:r>
              <a:rPr lang="en-GB" dirty="0" smtClean="0">
                <a:latin typeface="+mj-lt"/>
              </a:rPr>
              <a:t>Knowledge sharing between auditors is extremely important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715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However…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2076072"/>
            <a:ext cx="10515600" cy="40919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+mj-lt"/>
              </a:rPr>
              <a:t>Sharing knowledge is not a standard issue</a:t>
            </a:r>
          </a:p>
          <a:p>
            <a:endParaRPr lang="en-US" dirty="0">
              <a:latin typeface="+mj-lt"/>
            </a:endParaRP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It cannot be about “what performance audit is”</a:t>
            </a:r>
          </a:p>
          <a:p>
            <a:endParaRPr lang="en-US" dirty="0" smtClean="0">
              <a:latin typeface="+mj-lt"/>
            </a:endParaRP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Is mainly about subject matter knowledge?</a:t>
            </a:r>
          </a:p>
          <a:p>
            <a:pPr marL="0" indent="0">
              <a:buNone/>
            </a:pPr>
            <a:endParaRPr lang="en-US" dirty="0" smtClean="0">
              <a:latin typeface="+mj-lt"/>
            </a:endParaRP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Subject matter </a:t>
            </a:r>
            <a:r>
              <a:rPr lang="en-US" dirty="0" smtClean="0">
                <a:latin typeface="+mj-lt"/>
              </a:rPr>
              <a:t>specific guidance </a:t>
            </a:r>
            <a:endParaRPr lang="en-US" dirty="0" smtClean="0">
              <a:latin typeface="+mj-lt"/>
            </a:endParaRPr>
          </a:p>
          <a:p>
            <a:pPr marL="0" indent="0">
              <a:buNone/>
            </a:pPr>
            <a:r>
              <a:rPr lang="en-US" dirty="0">
                <a:latin typeface="+mj-lt"/>
              </a:rPr>
              <a:t>	</a:t>
            </a:r>
            <a:r>
              <a:rPr lang="en-US" dirty="0" smtClean="0">
                <a:latin typeface="+mj-lt"/>
              </a:rPr>
              <a:t>- should </a:t>
            </a:r>
            <a:r>
              <a:rPr lang="nb-NO" dirty="0" smtClean="0">
                <a:latin typeface="+mj-lt"/>
              </a:rPr>
              <a:t>not be part </a:t>
            </a:r>
            <a:r>
              <a:rPr lang="nb-NO" dirty="0">
                <a:latin typeface="+mj-lt"/>
              </a:rPr>
              <a:t>of the IFPP and </a:t>
            </a:r>
            <a:r>
              <a:rPr lang="nb-NO" dirty="0" err="1">
                <a:latin typeface="+mj-lt"/>
              </a:rPr>
              <a:t>thus</a:t>
            </a:r>
            <a:r>
              <a:rPr lang="nb-NO" dirty="0">
                <a:latin typeface="+mj-lt"/>
              </a:rPr>
              <a:t> not part of the </a:t>
            </a:r>
            <a:r>
              <a:rPr lang="nb-NO" dirty="0" err="1">
                <a:latin typeface="+mj-lt"/>
              </a:rPr>
              <a:t>next</a:t>
            </a:r>
            <a:r>
              <a:rPr lang="nb-NO" dirty="0">
                <a:latin typeface="+mj-lt"/>
              </a:rPr>
              <a:t> SDP</a:t>
            </a:r>
          </a:p>
          <a:p>
            <a:pPr marL="0" indent="0">
              <a:buNone/>
            </a:pPr>
            <a:endParaRPr lang="en-US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2457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721" y="0"/>
            <a:ext cx="9146586" cy="6677279"/>
          </a:xfrm>
        </p:spPr>
      </p:pic>
      <p:sp>
        <p:nvSpPr>
          <p:cNvPr id="2" name="Rektangel 1"/>
          <p:cNvSpPr/>
          <p:nvPr/>
        </p:nvSpPr>
        <p:spPr>
          <a:xfrm>
            <a:off x="2805723" y="5298831"/>
            <a:ext cx="5924062" cy="78153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3262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Conclusion PSC-Steering Committee meeting 2018</a:t>
            </a:r>
            <a:endParaRPr lang="en-GB" sz="3600" dirty="0"/>
          </a:p>
        </p:txBody>
      </p:sp>
      <p:sp>
        <p:nvSpPr>
          <p:cNvPr id="4" name="Rektangel 3"/>
          <p:cNvSpPr/>
          <p:nvPr/>
        </p:nvSpPr>
        <p:spPr>
          <a:xfrm>
            <a:off x="805961" y="1690688"/>
            <a:ext cx="10580077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  <a:latin typeface="+mj-lt"/>
              </a:rPr>
              <a:t>“Questions </a:t>
            </a:r>
            <a:r>
              <a:rPr lang="en-US" sz="2000" dirty="0">
                <a:solidFill>
                  <a:srgbClr val="000000"/>
                </a:solidFill>
                <a:latin typeface="+mj-lt"/>
              </a:rPr>
              <a:t>were raised whether subject matter </a:t>
            </a:r>
            <a:r>
              <a:rPr lang="en-US" sz="2000" dirty="0" smtClean="0">
                <a:solidFill>
                  <a:srgbClr val="000000"/>
                </a:solidFill>
                <a:latin typeface="+mj-lt"/>
              </a:rPr>
              <a:t>guidance should </a:t>
            </a:r>
            <a:r>
              <a:rPr lang="en-US" sz="2000" dirty="0">
                <a:solidFill>
                  <a:srgbClr val="000000"/>
                </a:solidFill>
                <a:latin typeface="+mj-lt"/>
              </a:rPr>
              <a:t>be part of </a:t>
            </a:r>
            <a:r>
              <a:rPr lang="en-US" sz="2000" dirty="0" smtClean="0">
                <a:solidFill>
                  <a:srgbClr val="000000"/>
                </a:solidFill>
                <a:latin typeface="+mj-lt"/>
              </a:rPr>
              <a:t>the framework</a:t>
            </a:r>
            <a:r>
              <a:rPr lang="en-US" sz="2000" dirty="0">
                <a:solidFill>
                  <a:srgbClr val="000000"/>
                </a:solidFill>
                <a:latin typeface="+mj-lt"/>
              </a:rPr>
              <a:t>. These documents can </a:t>
            </a:r>
            <a:r>
              <a:rPr lang="en-US" sz="2000" dirty="0" smtClean="0">
                <a:solidFill>
                  <a:srgbClr val="000000"/>
                </a:solidFill>
                <a:latin typeface="+mj-lt"/>
              </a:rPr>
              <a:t>be useful </a:t>
            </a:r>
            <a:r>
              <a:rPr lang="en-US" sz="2000" dirty="0">
                <a:solidFill>
                  <a:srgbClr val="000000"/>
                </a:solidFill>
                <a:latin typeface="+mj-lt"/>
              </a:rPr>
              <a:t>for SAIs, but not necessarily </a:t>
            </a:r>
            <a:r>
              <a:rPr lang="en-US" sz="2000" dirty="0" smtClean="0">
                <a:solidFill>
                  <a:srgbClr val="000000"/>
                </a:solidFill>
                <a:latin typeface="+mj-lt"/>
              </a:rPr>
              <a:t>as professional pronouncements.</a:t>
            </a:r>
          </a:p>
          <a:p>
            <a:endParaRPr lang="en-US" sz="2000" dirty="0" smtClean="0">
              <a:solidFill>
                <a:srgbClr val="000000"/>
              </a:solidFill>
              <a:latin typeface="+mj-lt"/>
            </a:endParaRPr>
          </a:p>
          <a:p>
            <a:r>
              <a:rPr lang="en-US" sz="2000" dirty="0">
                <a:solidFill>
                  <a:srgbClr val="000000"/>
                </a:solidFill>
                <a:latin typeface="+mj-lt"/>
              </a:rPr>
              <a:t>A</a:t>
            </a:r>
            <a:r>
              <a:rPr lang="en-US" sz="2000" dirty="0" smtClean="0">
                <a:solidFill>
                  <a:srgbClr val="000000"/>
                </a:solidFill>
                <a:latin typeface="+mj-lt"/>
              </a:rPr>
              <a:t>s </a:t>
            </a:r>
            <a:r>
              <a:rPr lang="en-US" sz="2000" dirty="0">
                <a:solidFill>
                  <a:srgbClr val="000000"/>
                </a:solidFill>
                <a:latin typeface="+mj-lt"/>
              </a:rPr>
              <a:t>the IFPP was recently approved, at this stage </a:t>
            </a:r>
            <a:r>
              <a:rPr lang="en-US" sz="2000" dirty="0" smtClean="0">
                <a:solidFill>
                  <a:srgbClr val="000000"/>
                </a:solidFill>
                <a:latin typeface="+mj-lt"/>
              </a:rPr>
              <a:t>no further </a:t>
            </a:r>
            <a:r>
              <a:rPr lang="en-US" sz="2000" dirty="0">
                <a:solidFill>
                  <a:srgbClr val="000000"/>
                </a:solidFill>
                <a:latin typeface="+mj-lt"/>
              </a:rPr>
              <a:t>considerations will be given to reconsider the structure of the IFPP. </a:t>
            </a:r>
            <a:r>
              <a:rPr lang="en-US" sz="2000" dirty="0" smtClean="0">
                <a:solidFill>
                  <a:srgbClr val="000000"/>
                </a:solidFill>
                <a:latin typeface="+mj-lt"/>
              </a:rPr>
              <a:t>Lower priority </a:t>
            </a:r>
            <a:r>
              <a:rPr lang="en-US" sz="2000" dirty="0">
                <a:solidFill>
                  <a:srgbClr val="000000"/>
                </a:solidFill>
                <a:latin typeface="+mj-lt"/>
              </a:rPr>
              <a:t>should be given to this kind of guidance </a:t>
            </a:r>
            <a:r>
              <a:rPr lang="en-US" sz="2000" dirty="0" smtClean="0">
                <a:solidFill>
                  <a:srgbClr val="000000"/>
                </a:solidFill>
                <a:latin typeface="+mj-lt"/>
              </a:rPr>
              <a:t>in the </a:t>
            </a:r>
            <a:r>
              <a:rPr lang="en-US" sz="2000" dirty="0">
                <a:solidFill>
                  <a:srgbClr val="000000"/>
                </a:solidFill>
                <a:latin typeface="+mj-lt"/>
              </a:rPr>
              <a:t>next </a:t>
            </a:r>
            <a:r>
              <a:rPr lang="en-US" sz="2000" dirty="0" smtClean="0">
                <a:solidFill>
                  <a:srgbClr val="000000"/>
                </a:solidFill>
                <a:latin typeface="+mj-lt"/>
              </a:rPr>
              <a:t>SDP</a:t>
            </a:r>
            <a:r>
              <a:rPr lang="en-US" sz="2000" dirty="0" smtClean="0">
                <a:latin typeface="+mj-lt"/>
              </a:rPr>
              <a:t>”</a:t>
            </a:r>
          </a:p>
          <a:p>
            <a:endParaRPr lang="en-US" sz="20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Subject matter guidance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j-lt"/>
              </a:rPr>
              <a:t>should </a:t>
            </a:r>
            <a:r>
              <a:rPr lang="nb-NO" sz="2800" dirty="0" smtClean="0">
                <a:latin typeface="+mj-lt"/>
              </a:rPr>
              <a:t>not be part </a:t>
            </a:r>
            <a:r>
              <a:rPr lang="nb-NO" sz="2800" dirty="0">
                <a:latin typeface="+mj-lt"/>
              </a:rPr>
              <a:t>of the </a:t>
            </a:r>
            <a:r>
              <a:rPr lang="nb-NO" sz="2800" dirty="0" smtClean="0">
                <a:latin typeface="+mj-lt"/>
              </a:rPr>
              <a:t>IFPP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800" dirty="0" smtClean="0">
                <a:latin typeface="+mj-lt"/>
              </a:rPr>
              <a:t>Thus</a:t>
            </a:r>
            <a:r>
              <a:rPr lang="nb-NO" sz="2800" b="1" dirty="0" smtClean="0">
                <a:latin typeface="+mj-lt"/>
              </a:rPr>
              <a:t>,</a:t>
            </a:r>
            <a:r>
              <a:rPr lang="nb-NO" sz="2800" dirty="0" smtClean="0">
                <a:latin typeface="+mj-lt"/>
              </a:rPr>
              <a:t> </a:t>
            </a:r>
            <a:r>
              <a:rPr lang="nb-NO" sz="2800" dirty="0" err="1" smtClean="0">
                <a:latin typeface="+mj-lt"/>
              </a:rPr>
              <a:t>no</a:t>
            </a:r>
            <a:r>
              <a:rPr lang="nb-NO" sz="2800" dirty="0">
                <a:latin typeface="+mj-lt"/>
              </a:rPr>
              <a:t> </a:t>
            </a:r>
            <a:r>
              <a:rPr lang="nb-NO" sz="2800" dirty="0" err="1" smtClean="0">
                <a:latin typeface="+mj-lt"/>
              </a:rPr>
              <a:t>such</a:t>
            </a:r>
            <a:r>
              <a:rPr lang="nb-NO" sz="2800" dirty="0" smtClean="0">
                <a:latin typeface="+mj-lt"/>
              </a:rPr>
              <a:t> </a:t>
            </a:r>
            <a:r>
              <a:rPr lang="nb-NO" sz="2800" dirty="0" err="1" smtClean="0">
                <a:latin typeface="+mj-lt"/>
              </a:rPr>
              <a:t>projects</a:t>
            </a:r>
            <a:r>
              <a:rPr lang="nb-NO" sz="2800" dirty="0" smtClean="0">
                <a:latin typeface="+mj-lt"/>
              </a:rPr>
              <a:t> in </a:t>
            </a:r>
            <a:r>
              <a:rPr lang="nb-NO" sz="2800" dirty="0">
                <a:latin typeface="+mj-lt"/>
              </a:rPr>
              <a:t>the </a:t>
            </a:r>
            <a:r>
              <a:rPr lang="nb-NO" sz="2800" dirty="0" err="1">
                <a:latin typeface="+mj-lt"/>
              </a:rPr>
              <a:t>next</a:t>
            </a:r>
            <a:r>
              <a:rPr lang="nb-NO" sz="2800" dirty="0">
                <a:latin typeface="+mj-lt"/>
              </a:rPr>
              <a:t> </a:t>
            </a:r>
            <a:r>
              <a:rPr lang="nb-NO" sz="2800" dirty="0" smtClean="0">
                <a:latin typeface="+mj-lt"/>
              </a:rPr>
              <a:t>SDP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800" dirty="0">
              <a:latin typeface="+mj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800" dirty="0" smtClean="0">
                <a:latin typeface="+mj-lt"/>
              </a:rPr>
              <a:t>A </a:t>
            </a:r>
            <a:r>
              <a:rPr lang="nb-NO" sz="2800" dirty="0" err="1" smtClean="0">
                <a:latin typeface="+mj-lt"/>
              </a:rPr>
              <a:t>good</a:t>
            </a:r>
            <a:r>
              <a:rPr lang="nb-NO" sz="2800" dirty="0" smtClean="0">
                <a:latin typeface="+mj-lt"/>
              </a:rPr>
              <a:t> </a:t>
            </a:r>
            <a:r>
              <a:rPr lang="nb-NO" sz="2800" dirty="0" err="1" smtClean="0">
                <a:latin typeface="+mj-lt"/>
              </a:rPr>
              <a:t>thing</a:t>
            </a:r>
            <a:r>
              <a:rPr lang="nb-NO" sz="2800" dirty="0" smtClean="0">
                <a:latin typeface="+mj-lt"/>
              </a:rPr>
              <a:t> – </a:t>
            </a:r>
            <a:r>
              <a:rPr lang="nb-NO" sz="2800" dirty="0" err="1" smtClean="0">
                <a:latin typeface="+mj-lt"/>
              </a:rPr>
              <a:t>very</a:t>
            </a:r>
            <a:r>
              <a:rPr lang="nb-NO" sz="2800" dirty="0" smtClean="0">
                <a:latin typeface="+mj-lt"/>
              </a:rPr>
              <a:t> </a:t>
            </a:r>
            <a:r>
              <a:rPr lang="nb-NO" sz="2800" dirty="0" err="1" smtClean="0">
                <a:latin typeface="+mj-lt"/>
              </a:rPr>
              <a:t>few</a:t>
            </a:r>
            <a:r>
              <a:rPr lang="nb-NO" sz="2800" dirty="0" smtClean="0">
                <a:latin typeface="+mj-lt"/>
              </a:rPr>
              <a:t> </a:t>
            </a:r>
            <a:r>
              <a:rPr lang="nb-NO" sz="2800" dirty="0" err="1" smtClean="0">
                <a:latin typeface="+mj-lt"/>
              </a:rPr>
              <a:t>such</a:t>
            </a:r>
            <a:r>
              <a:rPr lang="nb-NO" sz="2800" dirty="0">
                <a:latin typeface="+mj-lt"/>
              </a:rPr>
              <a:t> </a:t>
            </a:r>
            <a:r>
              <a:rPr lang="nb-NO" sz="2800" dirty="0" err="1" smtClean="0">
                <a:latin typeface="+mj-lt"/>
              </a:rPr>
              <a:t>suggestions</a:t>
            </a:r>
            <a:r>
              <a:rPr lang="nb-NO" sz="2800" dirty="0" smtClean="0">
                <a:latin typeface="+mj-lt"/>
              </a:rPr>
              <a:t> for the </a:t>
            </a:r>
            <a:r>
              <a:rPr lang="nb-NO" sz="2800" dirty="0" err="1" smtClean="0">
                <a:latin typeface="+mj-lt"/>
              </a:rPr>
              <a:t>next</a:t>
            </a:r>
            <a:r>
              <a:rPr lang="nb-NO" sz="2800" dirty="0" smtClean="0">
                <a:latin typeface="+mj-lt"/>
              </a:rPr>
              <a:t> SDP so far</a:t>
            </a:r>
            <a:endParaRPr lang="nb-NO" sz="2800" dirty="0">
              <a:latin typeface="+mj-lt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3108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 needed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2424142"/>
            <a:ext cx="10515600" cy="3502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latin typeface="+mj-lt"/>
              </a:rPr>
              <a:t>W</a:t>
            </a:r>
            <a:r>
              <a:rPr lang="en-GB" sz="3600" dirty="0" smtClean="0">
                <a:latin typeface="+mj-lt"/>
              </a:rPr>
              <a:t>e should conclude which potential projects should be a priority for the PAS</a:t>
            </a:r>
          </a:p>
          <a:p>
            <a:pPr marL="0" indent="0">
              <a:buNone/>
            </a:pPr>
            <a:endParaRPr lang="en-GB" sz="3600" dirty="0">
              <a:latin typeface="+mj-lt"/>
            </a:endParaRPr>
          </a:p>
          <a:p>
            <a:pPr marL="0" indent="0">
              <a:buNone/>
            </a:pPr>
            <a:r>
              <a:rPr lang="en-GB" sz="3600" dirty="0" smtClean="0">
                <a:latin typeface="+mj-lt"/>
              </a:rPr>
              <a:t>So next: A walkthrough of the FIPP shortlist</a:t>
            </a:r>
          </a:p>
          <a:p>
            <a:pPr marL="0" indent="0">
              <a:buNone/>
            </a:pPr>
            <a:endParaRPr lang="en-GB" sz="3600" dirty="0">
              <a:latin typeface="+mj-lt"/>
            </a:endParaRPr>
          </a:p>
          <a:p>
            <a:pPr marL="0" indent="0">
              <a:buNone/>
            </a:pPr>
            <a:endParaRPr lang="en-GB" sz="3600" dirty="0" smtClean="0">
              <a:latin typeface="+mj-lt"/>
            </a:endParaRPr>
          </a:p>
          <a:p>
            <a:pPr marL="0" indent="0">
              <a:buNone/>
            </a:pPr>
            <a:endParaRPr lang="en-GB" sz="3600" dirty="0" smtClean="0">
              <a:latin typeface="+mj-lt"/>
            </a:endParaRP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971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Decisions at the 11th PAS-meeting in Budapest</a:t>
            </a:r>
            <a:endParaRPr lang="en-GB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2052271"/>
            <a:ext cx="10515600" cy="3590437"/>
          </a:xfrm>
        </p:spPr>
        <p:txBody>
          <a:bodyPr/>
          <a:lstStyle/>
          <a:p>
            <a:pPr lvl="0"/>
            <a:r>
              <a:rPr lang="en-GB" i="1" dirty="0" smtClean="0">
                <a:latin typeface="+mj-lt"/>
              </a:rPr>
              <a:t>“There </a:t>
            </a:r>
            <a:r>
              <a:rPr lang="en-GB" i="1" dirty="0">
                <a:latin typeface="+mj-lt"/>
              </a:rPr>
              <a:t>was agreement that the ongoing process towards the development of the next SDP should be a top priority. The PAS Secretariat needs to follow this process closely, and will report on developments to PAS members when appropriate</a:t>
            </a:r>
            <a:r>
              <a:rPr lang="en-GB" i="1" dirty="0" smtClean="0">
                <a:latin typeface="+mj-lt"/>
              </a:rPr>
              <a:t>.</a:t>
            </a:r>
          </a:p>
          <a:p>
            <a:pPr lvl="0"/>
            <a:endParaRPr lang="nb-NO" dirty="0">
              <a:latin typeface="+mj-lt"/>
            </a:endParaRPr>
          </a:p>
          <a:p>
            <a:pPr lvl="0"/>
            <a:r>
              <a:rPr lang="en-GB" i="1" dirty="0">
                <a:latin typeface="+mj-lt"/>
              </a:rPr>
              <a:t>It was also suggested that PAS member be surveyed to obtain information about what members believe should be included in the next SDP as the committee`s top </a:t>
            </a:r>
            <a:r>
              <a:rPr lang="en-GB" i="1" dirty="0" smtClean="0">
                <a:latin typeface="+mj-lt"/>
              </a:rPr>
              <a:t>priorities” </a:t>
            </a:r>
            <a:endParaRPr lang="nb-NO" dirty="0">
              <a:latin typeface="+mj-lt"/>
            </a:endParaRPr>
          </a:p>
          <a:p>
            <a:endParaRPr lang="nb-NO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8322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SDP – what it is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2432376"/>
            <a:ext cx="10515600" cy="24301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+mj-lt"/>
              </a:rPr>
              <a:t>Citation from the SDP 2017-2019:</a:t>
            </a:r>
          </a:p>
          <a:p>
            <a:pPr marL="0" indent="0">
              <a:buNone/>
            </a:pPr>
            <a:r>
              <a:rPr lang="en-US" sz="3600" dirty="0" smtClean="0">
                <a:latin typeface="+mj-lt"/>
              </a:rPr>
              <a:t>“The </a:t>
            </a:r>
            <a:r>
              <a:rPr lang="en-US" sz="3600" dirty="0">
                <a:latin typeface="+mj-lt"/>
              </a:rPr>
              <a:t>SDP provides the general strategy and overall working plan for the development of INTOSAI principles, standards and guidance on </a:t>
            </a:r>
            <a:r>
              <a:rPr lang="en-US" sz="3600" dirty="0" smtClean="0">
                <a:latin typeface="+mj-lt"/>
              </a:rPr>
              <a:t>auditing”</a:t>
            </a:r>
          </a:p>
        </p:txBody>
      </p:sp>
    </p:spTree>
    <p:extLst>
      <p:ext uri="{BB962C8B-B14F-4D97-AF65-F5344CB8AC3E}">
        <p14:creationId xmlns:p14="http://schemas.microsoft.com/office/powerpoint/2010/main" val="141610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204" y="143802"/>
            <a:ext cx="10202123" cy="6567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54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Some thoughts on the “Gathering inputs phase”</a:t>
            </a:r>
            <a:endParaRPr lang="en-GB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65284" y="2626414"/>
            <a:ext cx="10861431" cy="3086564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+mj-lt"/>
              </a:rPr>
              <a:t>Broad involvement both of SAIs and INTOSAI entities – by PSC chair</a:t>
            </a:r>
          </a:p>
          <a:p>
            <a:endParaRPr lang="en-GB" dirty="0" smtClean="0">
              <a:latin typeface="+mj-lt"/>
            </a:endParaRPr>
          </a:p>
          <a:p>
            <a:r>
              <a:rPr lang="en-GB" dirty="0" smtClean="0">
                <a:latin typeface="+mj-lt"/>
              </a:rPr>
              <a:t>Not entirely clear how and why suggestions are prioritised</a:t>
            </a:r>
          </a:p>
          <a:p>
            <a:pPr marL="0" indent="0">
              <a:buNone/>
            </a:pPr>
            <a:endParaRPr lang="en-GB" dirty="0">
              <a:latin typeface="+mj-lt"/>
            </a:endParaRPr>
          </a:p>
          <a:p>
            <a:r>
              <a:rPr lang="en-GB" dirty="0" smtClean="0">
                <a:latin typeface="+mj-lt"/>
              </a:rPr>
              <a:t>A number of ailments where a pronouncement is not the right medicine?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5788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PAS process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2247310"/>
            <a:ext cx="10515600" cy="3512283"/>
          </a:xfrm>
        </p:spPr>
        <p:txBody>
          <a:bodyPr>
            <a:normAutofit/>
          </a:bodyPr>
          <a:lstStyle/>
          <a:p>
            <a:r>
              <a:rPr lang="en-GB" sz="2400" dirty="0" smtClean="0">
                <a:latin typeface="+mj-lt"/>
              </a:rPr>
              <a:t>July 30th 2018: Consultation call to PAS members on potential new SDP projects</a:t>
            </a:r>
          </a:p>
          <a:p>
            <a:endParaRPr lang="en-GB" sz="2400" dirty="0" smtClean="0">
              <a:latin typeface="+mj-lt"/>
            </a:endParaRPr>
          </a:p>
          <a:p>
            <a:r>
              <a:rPr lang="en-GB" sz="2400" dirty="0" smtClean="0">
                <a:latin typeface="+mj-lt"/>
              </a:rPr>
              <a:t>October 3rd 2018: PAS conclusions sent to PSC</a:t>
            </a:r>
          </a:p>
          <a:p>
            <a:endParaRPr lang="en-GB" sz="2400" dirty="0" smtClean="0">
              <a:latin typeface="+mj-lt"/>
            </a:endParaRPr>
          </a:p>
          <a:p>
            <a:r>
              <a:rPr lang="en-GB" sz="2400" dirty="0" smtClean="0">
                <a:latin typeface="+mj-lt"/>
              </a:rPr>
              <a:t>January 17th 2019: FIPP </a:t>
            </a:r>
            <a:r>
              <a:rPr lang="en-GB" sz="2400" dirty="0" smtClean="0">
                <a:latin typeface="+mj-lt"/>
              </a:rPr>
              <a:t>short</a:t>
            </a:r>
            <a:r>
              <a:rPr lang="en-GB" sz="2400" dirty="0" smtClean="0">
                <a:latin typeface="+mj-lt"/>
              </a:rPr>
              <a:t>list </a:t>
            </a:r>
            <a:r>
              <a:rPr lang="en-GB" sz="2400" dirty="0" smtClean="0">
                <a:latin typeface="+mj-lt"/>
              </a:rPr>
              <a:t>sent to subcommittees for comments</a:t>
            </a:r>
          </a:p>
          <a:p>
            <a:endParaRPr lang="en-GB" sz="2400" dirty="0" smtClean="0">
              <a:latin typeface="+mj-lt"/>
            </a:endParaRPr>
          </a:p>
          <a:p>
            <a:r>
              <a:rPr lang="en-GB" sz="2400" dirty="0" smtClean="0">
                <a:latin typeface="+mj-lt"/>
              </a:rPr>
              <a:t>February 12th 2019: PAS chair provided comments to FIPP </a:t>
            </a:r>
            <a:r>
              <a:rPr lang="en-GB" sz="2400" dirty="0" smtClean="0">
                <a:latin typeface="+mj-lt"/>
              </a:rPr>
              <a:t>short</a:t>
            </a:r>
            <a:r>
              <a:rPr lang="en-GB" sz="2400" dirty="0" smtClean="0">
                <a:latin typeface="+mj-lt"/>
              </a:rPr>
              <a:t>list</a:t>
            </a: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6575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PAS conclusions of Oct 3rd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2744"/>
          </a:xfrm>
        </p:spPr>
        <p:txBody>
          <a:bodyPr/>
          <a:lstStyle/>
          <a:p>
            <a:r>
              <a:rPr lang="en-GB" dirty="0" smtClean="0">
                <a:latin typeface="+mj-lt"/>
              </a:rPr>
              <a:t>No need for new projects related to the ISSAI 3000</a:t>
            </a:r>
          </a:p>
          <a:p>
            <a:endParaRPr lang="en-GB" dirty="0">
              <a:latin typeface="+mj-lt"/>
            </a:endParaRPr>
          </a:p>
          <a:p>
            <a:r>
              <a:rPr lang="en-GB" dirty="0" smtClean="0">
                <a:latin typeface="+mj-lt"/>
              </a:rPr>
              <a:t>Broad assessment of the IFPP</a:t>
            </a:r>
          </a:p>
          <a:p>
            <a:pPr lvl="1"/>
            <a:r>
              <a:rPr lang="en-GB" dirty="0" smtClean="0">
                <a:latin typeface="+mj-lt"/>
              </a:rPr>
              <a:t>harmonization</a:t>
            </a:r>
          </a:p>
          <a:p>
            <a:pPr lvl="1"/>
            <a:r>
              <a:rPr lang="en-GB" dirty="0" smtClean="0">
                <a:latin typeface="+mj-lt"/>
              </a:rPr>
              <a:t>language</a:t>
            </a:r>
          </a:p>
          <a:p>
            <a:pPr lvl="1"/>
            <a:r>
              <a:rPr lang="en-GB" dirty="0" smtClean="0">
                <a:latin typeface="+mj-lt"/>
              </a:rPr>
              <a:t>technical quality</a:t>
            </a:r>
          </a:p>
          <a:p>
            <a:pPr lvl="1"/>
            <a:endParaRPr lang="en-GB" dirty="0">
              <a:latin typeface="+mj-lt"/>
            </a:endParaRPr>
          </a:p>
          <a:p>
            <a:r>
              <a:rPr lang="en-GB" dirty="0" smtClean="0">
                <a:latin typeface="+mj-lt"/>
              </a:rPr>
              <a:t>IFPP GUIDs should be directly related to standard issues</a:t>
            </a:r>
          </a:p>
          <a:p>
            <a:endParaRPr lang="en-GB" dirty="0" smtClean="0">
              <a:latin typeface="+mj-lt"/>
            </a:endParaRPr>
          </a:p>
          <a:p>
            <a:r>
              <a:rPr lang="en-GB" dirty="0" smtClean="0">
                <a:latin typeface="+mj-lt"/>
              </a:rPr>
              <a:t>Subject matter specific guidance should be taken out of the IFPP</a:t>
            </a:r>
            <a:endParaRPr lang="en-GB" dirty="0">
              <a:latin typeface="+mj-lt"/>
            </a:endParaRPr>
          </a:p>
          <a:p>
            <a:endParaRPr lang="en-GB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4404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Suggested projects in next SDP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2025130"/>
            <a:ext cx="10515600" cy="3768841"/>
          </a:xfrm>
        </p:spPr>
        <p:txBody>
          <a:bodyPr/>
          <a:lstStyle/>
          <a:p>
            <a:r>
              <a:rPr lang="en-GB" dirty="0" smtClean="0">
                <a:latin typeface="+mj-lt"/>
              </a:rPr>
              <a:t>Variable clarity regarding content – somewhat difficult to assess</a:t>
            </a:r>
          </a:p>
          <a:p>
            <a:endParaRPr lang="en-GB" dirty="0" smtClean="0">
              <a:latin typeface="+mj-lt"/>
            </a:endParaRPr>
          </a:p>
          <a:p>
            <a:r>
              <a:rPr lang="en-GB" dirty="0" smtClean="0">
                <a:latin typeface="+mj-lt"/>
              </a:rPr>
              <a:t>Difficult also to assess </a:t>
            </a:r>
            <a:r>
              <a:rPr lang="en-GB" dirty="0" smtClean="0">
                <a:latin typeface="+mj-lt"/>
              </a:rPr>
              <a:t>need of resources</a:t>
            </a:r>
            <a:endParaRPr lang="en-GB" dirty="0" smtClean="0">
              <a:latin typeface="+mj-lt"/>
            </a:endParaRPr>
          </a:p>
          <a:p>
            <a:endParaRPr lang="en-GB" dirty="0">
              <a:latin typeface="+mj-lt"/>
            </a:endParaRPr>
          </a:p>
          <a:p>
            <a:r>
              <a:rPr lang="en-GB" dirty="0" smtClean="0">
                <a:latin typeface="+mj-lt"/>
              </a:rPr>
              <a:t>… but not too bad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 </a:t>
            </a:r>
          </a:p>
          <a:p>
            <a:pPr lvl="1"/>
            <a:r>
              <a:rPr lang="en-GB" dirty="0" smtClean="0">
                <a:latin typeface="+mj-lt"/>
                <a:sym typeface="Wingdings" panose="05000000000000000000" pitchFamily="2" charset="2"/>
              </a:rPr>
              <a:t>Most initiatives going forward have good merit</a:t>
            </a:r>
          </a:p>
          <a:p>
            <a:pPr lvl="1"/>
            <a:r>
              <a:rPr lang="en-GB" dirty="0" smtClean="0">
                <a:latin typeface="+mj-lt"/>
                <a:sym typeface="Wingdings" panose="05000000000000000000" pitchFamily="2" charset="2"/>
              </a:rPr>
              <a:t>Important initiatives for an improved IFPP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1571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number of «potential projects»?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Some SDP-suggestions wide in scope and proposed to be based on «research initiatives»</a:t>
            </a: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smtClean="0">
                <a:latin typeface="+mj-lt"/>
              </a:rPr>
              <a:t>Difficult to know the potential result</a:t>
            </a:r>
          </a:p>
          <a:p>
            <a:endParaRPr lang="en-GB" dirty="0" smtClean="0">
              <a:latin typeface="+mj-lt"/>
            </a:endParaRPr>
          </a:p>
          <a:p>
            <a:r>
              <a:rPr lang="en-GB" dirty="0" smtClean="0">
                <a:latin typeface="+mj-lt"/>
              </a:rPr>
              <a:t>Next SDP should be focussed and lean</a:t>
            </a:r>
          </a:p>
          <a:p>
            <a:endParaRPr lang="en-GB" dirty="0">
              <a:latin typeface="+mj-lt"/>
            </a:endParaRPr>
          </a:p>
          <a:p>
            <a:r>
              <a:rPr lang="en-GB" dirty="0" smtClean="0">
                <a:latin typeface="+mj-lt"/>
              </a:rPr>
              <a:t>Sequencing – should not forget the reason for establishment of IFPP and FIPP</a:t>
            </a:r>
          </a:p>
        </p:txBody>
      </p:sp>
    </p:spTree>
    <p:extLst>
      <p:ext uri="{BB962C8B-B14F-4D97-AF65-F5344CB8AC3E}">
        <p14:creationId xmlns:p14="http://schemas.microsoft.com/office/powerpoint/2010/main" val="196815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5115</TotalTime>
  <Words>554</Words>
  <Application>Microsoft Office PowerPoint</Application>
  <PresentationFormat>Widescreen</PresentationFormat>
  <Paragraphs>85</Paragraphs>
  <Slides>16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Office-tema</vt:lpstr>
      <vt:lpstr>The Next  Strategic Development Plan for IFPP</vt:lpstr>
      <vt:lpstr>Decisions at the 11th PAS-meeting in Budapest</vt:lpstr>
      <vt:lpstr>The SDP – what it is</vt:lpstr>
      <vt:lpstr>PowerPoint-presentasjon</vt:lpstr>
      <vt:lpstr>Some thoughts on the “Gathering inputs phase”</vt:lpstr>
      <vt:lpstr>PAS process</vt:lpstr>
      <vt:lpstr>PAS conclusions of Oct 3rd</vt:lpstr>
      <vt:lpstr>Suggested projects in next SDP</vt:lpstr>
      <vt:lpstr>A number of «potential projects»?</vt:lpstr>
      <vt:lpstr>FIPP – an active role in development?</vt:lpstr>
      <vt:lpstr>The 9000 initiative not included by FIPP</vt:lpstr>
      <vt:lpstr>Subject matter specific guidance</vt:lpstr>
      <vt:lpstr>However…</vt:lpstr>
      <vt:lpstr>PowerPoint-presentasjon</vt:lpstr>
      <vt:lpstr>Conclusion PSC-Steering Committee meeting 2018</vt:lpstr>
      <vt:lpstr>Conclusion needed</vt:lpstr>
    </vt:vector>
  </TitlesOfParts>
  <Company>Riksrevisjonen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Next  Strategic Development Plan</dc:title>
  <dc:creator>Beckstrøm, Jan Roar</dc:creator>
  <cp:lastModifiedBy>Beckstrøm, Jan Roar</cp:lastModifiedBy>
  <cp:revision>55</cp:revision>
  <dcterms:created xsi:type="dcterms:W3CDTF">2019-03-25T20:45:39Z</dcterms:created>
  <dcterms:modified xsi:type="dcterms:W3CDTF">2019-04-09T20:09:48Z</dcterms:modified>
</cp:coreProperties>
</file>