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7"/>
  </p:sldMasterIdLst>
  <p:sldIdLst>
    <p:sldId id="256" r:id="rId8"/>
    <p:sldId id="273" r:id="rId9"/>
    <p:sldId id="274" r:id="rId10"/>
    <p:sldId id="275" r:id="rId11"/>
    <p:sldId id="276" r:id="rId12"/>
    <p:sldId id="261" r:id="rId13"/>
    <p:sldId id="266" r:id="rId14"/>
    <p:sldId id="267" r:id="rId15"/>
    <p:sldId id="268" r:id="rId16"/>
    <p:sldId id="269" r:id="rId17"/>
    <p:sldId id="260" r:id="rId18"/>
    <p:sldId id="265" r:id="rId19"/>
    <p:sldId id="270" r:id="rId20"/>
    <p:sldId id="271" r:id="rId21"/>
    <p:sldId id="277" r:id="rId22"/>
    <p:sldId id="257" r:id="rId23"/>
    <p:sldId id="259" r:id="rId24"/>
    <p:sldId id="284" r:id="rId25"/>
    <p:sldId id="263" r:id="rId26"/>
    <p:sldId id="282" r:id="rId27"/>
    <p:sldId id="283" r:id="rId28"/>
    <p:sldId id="262" r:id="rId29"/>
    <p:sldId id="272" r:id="rId30"/>
    <p:sldId id="278" r:id="rId31"/>
    <p:sldId id="281" r:id="rId32"/>
    <p:sldId id="279" r:id="rId33"/>
    <p:sldId id="280" r:id="rId34"/>
    <p:sldId id="285" r:id="rId35"/>
    <p:sldId id="258" r:id="rId3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1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8F6DE5-8FCA-4F69-86E6-4211FB3186F2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23549B80-FA08-4ACB-AA45-05BC7C2EE7C8}">
      <dgm:prSet phldrT="[Tekst]" custT="1"/>
      <dgm:spPr/>
      <dgm:t>
        <a:bodyPr/>
        <a:lstStyle/>
        <a:p>
          <a:r>
            <a:rPr lang="en-GB" sz="2000" baseline="0" noProof="0" dirty="0" smtClean="0">
              <a:latin typeface="+mj-lt"/>
            </a:rPr>
            <a:t>2017.02 Project Initiative</a:t>
          </a:r>
          <a:endParaRPr lang="en-GB" sz="2000" baseline="0" noProof="0" dirty="0">
            <a:latin typeface="+mj-lt"/>
          </a:endParaRPr>
        </a:p>
      </dgm:t>
    </dgm:pt>
    <dgm:pt modelId="{B93AAD26-43C2-4FF9-9E1B-2256D4C7A568}" type="parTrans" cxnId="{BA355A58-15F2-4F0F-BC92-CD4629F6B82E}">
      <dgm:prSet/>
      <dgm:spPr/>
      <dgm:t>
        <a:bodyPr/>
        <a:lstStyle/>
        <a:p>
          <a:endParaRPr lang="en-GB" noProof="0" dirty="0">
            <a:latin typeface="Bahnschrift Light Condensed" panose="020B0502040204020203" pitchFamily="34" charset="0"/>
          </a:endParaRPr>
        </a:p>
      </dgm:t>
    </dgm:pt>
    <dgm:pt modelId="{058F29EF-ADC0-4F80-8A88-3832E50E2C0F}" type="sibTrans" cxnId="{BA355A58-15F2-4F0F-BC92-CD4629F6B82E}">
      <dgm:prSet/>
      <dgm:spPr/>
      <dgm:t>
        <a:bodyPr/>
        <a:lstStyle/>
        <a:p>
          <a:endParaRPr lang="en-GB" noProof="0" dirty="0">
            <a:latin typeface="Bahnschrift Light Condensed" panose="020B0502040204020203" pitchFamily="34" charset="0"/>
          </a:endParaRPr>
        </a:p>
      </dgm:t>
    </dgm:pt>
    <dgm:pt modelId="{A701BCD5-7144-4EB1-BCB1-CC0E2A4AB39A}">
      <dgm:prSet phldrT="[Tekst]" custT="1"/>
      <dgm:spPr/>
      <dgm:t>
        <a:bodyPr/>
        <a:lstStyle/>
        <a:p>
          <a:r>
            <a:rPr lang="en-GB" sz="2000" baseline="0" noProof="0" dirty="0" smtClean="0">
              <a:latin typeface="+mj-lt"/>
            </a:rPr>
            <a:t>2017.03 Inspirational Visit NAO</a:t>
          </a:r>
          <a:endParaRPr lang="en-GB" sz="2000" baseline="0" noProof="0" dirty="0">
            <a:latin typeface="+mj-lt"/>
          </a:endParaRPr>
        </a:p>
      </dgm:t>
    </dgm:pt>
    <dgm:pt modelId="{98910376-A04C-4CC6-BF80-A1854686DB78}" type="parTrans" cxnId="{34793F16-873D-413E-897E-0DEC360EB9D5}">
      <dgm:prSet/>
      <dgm:spPr/>
      <dgm:t>
        <a:bodyPr/>
        <a:lstStyle/>
        <a:p>
          <a:endParaRPr lang="en-GB" noProof="0" dirty="0">
            <a:latin typeface="Bahnschrift Light Condensed" panose="020B0502040204020203" pitchFamily="34" charset="0"/>
          </a:endParaRPr>
        </a:p>
      </dgm:t>
    </dgm:pt>
    <dgm:pt modelId="{AFE5D1F7-A967-4BFE-8ACC-E0807D484853}" type="sibTrans" cxnId="{34793F16-873D-413E-897E-0DEC360EB9D5}">
      <dgm:prSet/>
      <dgm:spPr/>
      <dgm:t>
        <a:bodyPr/>
        <a:lstStyle/>
        <a:p>
          <a:endParaRPr lang="en-GB" noProof="0" dirty="0">
            <a:latin typeface="Bahnschrift Light Condensed" panose="020B0502040204020203" pitchFamily="34" charset="0"/>
          </a:endParaRPr>
        </a:p>
      </dgm:t>
    </dgm:pt>
    <dgm:pt modelId="{D320BE8D-AE69-4618-A114-113A7FF14966}">
      <dgm:prSet phldrT="[Tekst]" custT="1"/>
      <dgm:spPr/>
      <dgm:t>
        <a:bodyPr/>
        <a:lstStyle/>
        <a:p>
          <a:r>
            <a:rPr lang="en-GB" sz="2000" baseline="0" noProof="0" dirty="0" smtClean="0">
              <a:latin typeface="+mj-lt"/>
            </a:rPr>
            <a:t>2017.05 Data Centre Project established</a:t>
          </a:r>
          <a:endParaRPr lang="en-GB" sz="2000" baseline="0" noProof="0" dirty="0">
            <a:latin typeface="+mj-lt"/>
          </a:endParaRPr>
        </a:p>
      </dgm:t>
    </dgm:pt>
    <dgm:pt modelId="{37E6BFA0-F4CC-42B6-BE5E-FDC11382DA58}" type="parTrans" cxnId="{3FD95B02-E4D6-4E9E-A480-F0FEF62591A8}">
      <dgm:prSet/>
      <dgm:spPr/>
      <dgm:t>
        <a:bodyPr/>
        <a:lstStyle/>
        <a:p>
          <a:endParaRPr lang="en-GB" noProof="0" dirty="0">
            <a:latin typeface="Bahnschrift Light Condensed" panose="020B0502040204020203" pitchFamily="34" charset="0"/>
          </a:endParaRPr>
        </a:p>
      </dgm:t>
    </dgm:pt>
    <dgm:pt modelId="{F0D366A7-E9DC-4732-948B-4463D5DB5B96}" type="sibTrans" cxnId="{3FD95B02-E4D6-4E9E-A480-F0FEF62591A8}">
      <dgm:prSet/>
      <dgm:spPr/>
      <dgm:t>
        <a:bodyPr/>
        <a:lstStyle/>
        <a:p>
          <a:endParaRPr lang="en-GB" noProof="0" dirty="0">
            <a:latin typeface="Bahnschrift Light Condensed" panose="020B0502040204020203" pitchFamily="34" charset="0"/>
          </a:endParaRPr>
        </a:p>
      </dgm:t>
    </dgm:pt>
    <dgm:pt modelId="{25014A92-25FE-4417-9589-C76553959B34}">
      <dgm:prSet phldrT="[Tekst]" custT="1"/>
      <dgm:spPr/>
      <dgm:t>
        <a:bodyPr/>
        <a:lstStyle/>
        <a:p>
          <a:r>
            <a:rPr lang="en-GB" sz="2000" baseline="0" noProof="0" dirty="0" smtClean="0">
              <a:latin typeface="+mj-lt"/>
            </a:rPr>
            <a:t>2018.10 Staff increase</a:t>
          </a:r>
          <a:endParaRPr lang="en-GB" sz="2000" baseline="0" noProof="0" dirty="0">
            <a:latin typeface="+mj-lt"/>
          </a:endParaRPr>
        </a:p>
      </dgm:t>
    </dgm:pt>
    <dgm:pt modelId="{520713C3-0E09-4E7B-A39E-5078102EEE0A}" type="parTrans" cxnId="{1A8AF42D-82A8-4CB2-8C10-B165B9509E46}">
      <dgm:prSet/>
      <dgm:spPr/>
      <dgm:t>
        <a:bodyPr/>
        <a:lstStyle/>
        <a:p>
          <a:endParaRPr lang="en-GB" noProof="0" dirty="0">
            <a:latin typeface="Bahnschrift Light Condensed" panose="020B0502040204020203" pitchFamily="34" charset="0"/>
          </a:endParaRPr>
        </a:p>
      </dgm:t>
    </dgm:pt>
    <dgm:pt modelId="{B7DFBED8-EC23-430F-84FC-63CA149E341B}" type="sibTrans" cxnId="{1A8AF42D-82A8-4CB2-8C10-B165B9509E46}">
      <dgm:prSet/>
      <dgm:spPr/>
      <dgm:t>
        <a:bodyPr/>
        <a:lstStyle/>
        <a:p>
          <a:endParaRPr lang="en-GB" noProof="0" dirty="0">
            <a:latin typeface="Bahnschrift Light Condensed" panose="020B0502040204020203" pitchFamily="34" charset="0"/>
          </a:endParaRPr>
        </a:p>
      </dgm:t>
    </dgm:pt>
    <dgm:pt modelId="{0A90A8E3-7160-46E0-A63B-EB920242C60A}">
      <dgm:prSet phldrT="[Tekst]" custT="1"/>
      <dgm:spPr/>
      <dgm:t>
        <a:bodyPr/>
        <a:lstStyle/>
        <a:p>
          <a:r>
            <a:rPr lang="en-GB" sz="2000" baseline="0" noProof="0" dirty="0" smtClean="0">
              <a:latin typeface="+mj-lt"/>
            </a:rPr>
            <a:t>2019.01 OAGN Innovation Lab established</a:t>
          </a:r>
          <a:endParaRPr lang="en-GB" sz="2000" baseline="0" noProof="0" dirty="0">
            <a:latin typeface="+mj-lt"/>
          </a:endParaRPr>
        </a:p>
      </dgm:t>
    </dgm:pt>
    <dgm:pt modelId="{DAB3BDD1-F77F-4A1C-AA27-4EA7C220C02F}" type="parTrans" cxnId="{F09548D5-7003-482E-8FC9-A58292635D70}">
      <dgm:prSet/>
      <dgm:spPr/>
      <dgm:t>
        <a:bodyPr/>
        <a:lstStyle/>
        <a:p>
          <a:endParaRPr lang="en-GB" noProof="0" dirty="0"/>
        </a:p>
      </dgm:t>
    </dgm:pt>
    <dgm:pt modelId="{7470B267-752C-4DFE-B4B0-EE59812FDDED}" type="sibTrans" cxnId="{F09548D5-7003-482E-8FC9-A58292635D70}">
      <dgm:prSet/>
      <dgm:spPr/>
      <dgm:t>
        <a:bodyPr/>
        <a:lstStyle/>
        <a:p>
          <a:endParaRPr lang="en-GB" noProof="0" dirty="0"/>
        </a:p>
      </dgm:t>
    </dgm:pt>
    <dgm:pt modelId="{EE677E09-7702-403B-9C0A-123C1049F277}" type="pres">
      <dgm:prSet presAssocID="{B58F6DE5-8FCA-4F69-86E6-4211FB3186F2}" presName="arrowDiagram" presStyleCnt="0">
        <dgm:presLayoutVars>
          <dgm:chMax val="5"/>
          <dgm:dir/>
          <dgm:resizeHandles val="exact"/>
        </dgm:presLayoutVars>
      </dgm:prSet>
      <dgm:spPr/>
    </dgm:pt>
    <dgm:pt modelId="{4C6C6C53-41DE-49D7-BC4F-2B567C079602}" type="pres">
      <dgm:prSet presAssocID="{B58F6DE5-8FCA-4F69-86E6-4211FB3186F2}" presName="arrow" presStyleLbl="bgShp" presStyleIdx="0" presStyleCnt="1" custScaleX="100656" custLinFactNeighborX="703" custLinFactNeighborY="5800"/>
      <dgm:spPr/>
    </dgm:pt>
    <dgm:pt modelId="{297488BB-29B8-4070-A919-6D9D0F77FE42}" type="pres">
      <dgm:prSet presAssocID="{B58F6DE5-8FCA-4F69-86E6-4211FB3186F2}" presName="arrowDiagram5" presStyleCnt="0"/>
      <dgm:spPr/>
    </dgm:pt>
    <dgm:pt modelId="{0B984E11-DF41-4EA2-B718-3C58A7FD5C4C}" type="pres">
      <dgm:prSet presAssocID="{23549B80-FA08-4ACB-AA45-05BC7C2EE7C8}" presName="bullet5a" presStyleLbl="node1" presStyleIdx="0" presStyleCnt="5" custScaleX="76043" custScaleY="81299" custLinFactX="-100000" custLinFactY="100000" custLinFactNeighborX="-119610" custLinFactNeighborY="169521"/>
      <dgm:spPr/>
    </dgm:pt>
    <dgm:pt modelId="{1F2E09FE-2BD1-48D5-ACEF-25D986119218}" type="pres">
      <dgm:prSet presAssocID="{23549B80-FA08-4ACB-AA45-05BC7C2EE7C8}" presName="textBox5a" presStyleLbl="revTx" presStyleIdx="0" presStyleCnt="5" custScaleX="408553" custScaleY="26113" custLinFactX="8676" custLinFactNeighborX="100000" custLinFactNeighborY="13878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71997EFE-705B-4F74-B3F0-CE4E493EA8F8}" type="pres">
      <dgm:prSet presAssocID="{A701BCD5-7144-4EB1-BCB1-CC0E2A4AB39A}" presName="bullet5b" presStyleLbl="node1" presStyleIdx="1" presStyleCnt="5" custScaleX="81858" custScaleY="78231" custLinFactX="-152448" custLinFactY="118007" custLinFactNeighborX="-200000" custLinFactNeighborY="200000"/>
      <dgm:spPr/>
    </dgm:pt>
    <dgm:pt modelId="{EBE7037B-84BF-4E5F-B4BC-2E462222A286}" type="pres">
      <dgm:prSet presAssocID="{A701BCD5-7144-4EB1-BCB1-CC0E2A4AB39A}" presName="textBox5b" presStyleLbl="revTx" presStyleIdx="1" presStyleCnt="5" custScaleX="408286" custScaleY="16078" custLinFactNeighborX="85227" custLinFactNeighborY="320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F9703D8C-9E63-4DB5-B17E-E31E73863840}" type="pres">
      <dgm:prSet presAssocID="{D320BE8D-AE69-4618-A114-113A7FF14966}" presName="bullet5c" presStyleLbl="node1" presStyleIdx="2" presStyleCnt="5" custLinFactX="-200000" custLinFactY="100000" custLinFactNeighborX="-244834" custLinFactNeighborY="167857"/>
      <dgm:spPr/>
    </dgm:pt>
    <dgm:pt modelId="{EA187253-3112-4A4E-8EB3-3EE828F2178D}" type="pres">
      <dgm:prSet presAssocID="{D320BE8D-AE69-4618-A114-113A7FF14966}" presName="textBox5c" presStyleLbl="revTx" presStyleIdx="2" presStyleCnt="5" custScaleX="359610" custScaleY="10851" custLinFactNeighborX="26934" custLinFactNeighborY="-4050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216C3E1-C291-4893-96FD-EEE70E9B606B}" type="pres">
      <dgm:prSet presAssocID="{25014A92-25FE-4417-9589-C76553959B34}" presName="bullet5d" presStyleLbl="node1" presStyleIdx="3" presStyleCnt="5" custLinFactX="-100000" custLinFactY="13407" custLinFactNeighborX="-157596" custLinFactNeighborY="100000"/>
      <dgm:spPr/>
    </dgm:pt>
    <dgm:pt modelId="{482AA682-CC86-4D38-89B9-4913177F0187}" type="pres">
      <dgm:prSet presAssocID="{25014A92-25FE-4417-9589-C76553959B34}" presName="textBox5d" presStyleLbl="revTx" presStyleIdx="3" presStyleCnt="5" custScaleX="184907" custScaleY="18363" custLinFactNeighborX="-76339" custLinFactNeighborY="-1415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6BEEF82D-AA97-431A-93F1-77D9B466CB65}" type="pres">
      <dgm:prSet presAssocID="{0A90A8E3-7160-46E0-A63B-EB920242C60A}" presName="bullet5e" presStyleLbl="node1" presStyleIdx="4" presStyleCnt="5" custLinFactX="-100000" custLinFactNeighborX="-111065" custLinFactNeighborY="58488"/>
      <dgm:spPr/>
    </dgm:pt>
    <dgm:pt modelId="{85A70637-91BD-45AC-9F11-38E750EA0846}" type="pres">
      <dgm:prSet presAssocID="{0A90A8E3-7160-46E0-A63B-EB920242C60A}" presName="textBox5e" presStyleLbl="revTx" presStyleIdx="4" presStyleCnt="5" custScaleX="328319" custScaleY="12145" custLinFactNeighborX="-2757" custLinFactNeighborY="-21820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BA355A58-15F2-4F0F-BC92-CD4629F6B82E}" srcId="{B58F6DE5-8FCA-4F69-86E6-4211FB3186F2}" destId="{23549B80-FA08-4ACB-AA45-05BC7C2EE7C8}" srcOrd="0" destOrd="0" parTransId="{B93AAD26-43C2-4FF9-9E1B-2256D4C7A568}" sibTransId="{058F29EF-ADC0-4F80-8A88-3832E50E2C0F}"/>
    <dgm:cxn modelId="{C1A2176A-2BB0-4167-B5F1-01A318A9C6CF}" type="presOf" srcId="{25014A92-25FE-4417-9589-C76553959B34}" destId="{482AA682-CC86-4D38-89B9-4913177F0187}" srcOrd="0" destOrd="0" presId="urn:microsoft.com/office/officeart/2005/8/layout/arrow2"/>
    <dgm:cxn modelId="{3DB059E5-0AF4-44EC-A352-B1B3926276EB}" type="presOf" srcId="{23549B80-FA08-4ACB-AA45-05BC7C2EE7C8}" destId="{1F2E09FE-2BD1-48D5-ACEF-25D986119218}" srcOrd="0" destOrd="0" presId="urn:microsoft.com/office/officeart/2005/8/layout/arrow2"/>
    <dgm:cxn modelId="{F09548D5-7003-482E-8FC9-A58292635D70}" srcId="{B58F6DE5-8FCA-4F69-86E6-4211FB3186F2}" destId="{0A90A8E3-7160-46E0-A63B-EB920242C60A}" srcOrd="4" destOrd="0" parTransId="{DAB3BDD1-F77F-4A1C-AA27-4EA7C220C02F}" sibTransId="{7470B267-752C-4DFE-B4B0-EE59812FDDED}"/>
    <dgm:cxn modelId="{34793F16-873D-413E-897E-0DEC360EB9D5}" srcId="{B58F6DE5-8FCA-4F69-86E6-4211FB3186F2}" destId="{A701BCD5-7144-4EB1-BCB1-CC0E2A4AB39A}" srcOrd="1" destOrd="0" parTransId="{98910376-A04C-4CC6-BF80-A1854686DB78}" sibTransId="{AFE5D1F7-A967-4BFE-8ACC-E0807D484853}"/>
    <dgm:cxn modelId="{3C5771A8-FA79-44F0-AD78-CDB92BD5A0AD}" type="presOf" srcId="{0A90A8E3-7160-46E0-A63B-EB920242C60A}" destId="{85A70637-91BD-45AC-9F11-38E750EA0846}" srcOrd="0" destOrd="0" presId="urn:microsoft.com/office/officeart/2005/8/layout/arrow2"/>
    <dgm:cxn modelId="{3FD95B02-E4D6-4E9E-A480-F0FEF62591A8}" srcId="{B58F6DE5-8FCA-4F69-86E6-4211FB3186F2}" destId="{D320BE8D-AE69-4618-A114-113A7FF14966}" srcOrd="2" destOrd="0" parTransId="{37E6BFA0-F4CC-42B6-BE5E-FDC11382DA58}" sibTransId="{F0D366A7-E9DC-4732-948B-4463D5DB5B96}"/>
    <dgm:cxn modelId="{1A8AF42D-82A8-4CB2-8C10-B165B9509E46}" srcId="{B58F6DE5-8FCA-4F69-86E6-4211FB3186F2}" destId="{25014A92-25FE-4417-9589-C76553959B34}" srcOrd="3" destOrd="0" parTransId="{520713C3-0E09-4E7B-A39E-5078102EEE0A}" sibTransId="{B7DFBED8-EC23-430F-84FC-63CA149E341B}"/>
    <dgm:cxn modelId="{E392ACDC-6E06-4324-827C-21E12EB68B69}" type="presOf" srcId="{A701BCD5-7144-4EB1-BCB1-CC0E2A4AB39A}" destId="{EBE7037B-84BF-4E5F-B4BC-2E462222A286}" srcOrd="0" destOrd="0" presId="urn:microsoft.com/office/officeart/2005/8/layout/arrow2"/>
    <dgm:cxn modelId="{D3D48BFA-378F-4C49-A0CE-1E39456D30B6}" type="presOf" srcId="{D320BE8D-AE69-4618-A114-113A7FF14966}" destId="{EA187253-3112-4A4E-8EB3-3EE828F2178D}" srcOrd="0" destOrd="0" presId="urn:microsoft.com/office/officeart/2005/8/layout/arrow2"/>
    <dgm:cxn modelId="{A79F65A3-8571-491D-8830-1335C1A30348}" type="presOf" srcId="{B58F6DE5-8FCA-4F69-86E6-4211FB3186F2}" destId="{EE677E09-7702-403B-9C0A-123C1049F277}" srcOrd="0" destOrd="0" presId="urn:microsoft.com/office/officeart/2005/8/layout/arrow2"/>
    <dgm:cxn modelId="{5B287187-DDBF-4010-8DC0-F8D3DFB65DF8}" type="presParOf" srcId="{EE677E09-7702-403B-9C0A-123C1049F277}" destId="{4C6C6C53-41DE-49D7-BC4F-2B567C079602}" srcOrd="0" destOrd="0" presId="urn:microsoft.com/office/officeart/2005/8/layout/arrow2"/>
    <dgm:cxn modelId="{2130888B-FEBF-4C53-97E1-FFD766FB2FA2}" type="presParOf" srcId="{EE677E09-7702-403B-9C0A-123C1049F277}" destId="{297488BB-29B8-4070-A919-6D9D0F77FE42}" srcOrd="1" destOrd="0" presId="urn:microsoft.com/office/officeart/2005/8/layout/arrow2"/>
    <dgm:cxn modelId="{AC906819-EF68-402A-B850-4AF735F84CC0}" type="presParOf" srcId="{297488BB-29B8-4070-A919-6D9D0F77FE42}" destId="{0B984E11-DF41-4EA2-B718-3C58A7FD5C4C}" srcOrd="0" destOrd="0" presId="urn:microsoft.com/office/officeart/2005/8/layout/arrow2"/>
    <dgm:cxn modelId="{6CB14577-6902-4C2B-95E7-50F43F812A53}" type="presParOf" srcId="{297488BB-29B8-4070-A919-6D9D0F77FE42}" destId="{1F2E09FE-2BD1-48D5-ACEF-25D986119218}" srcOrd="1" destOrd="0" presId="urn:microsoft.com/office/officeart/2005/8/layout/arrow2"/>
    <dgm:cxn modelId="{2C19D23A-3228-4D17-BE3B-6E72DE3AE55F}" type="presParOf" srcId="{297488BB-29B8-4070-A919-6D9D0F77FE42}" destId="{71997EFE-705B-4F74-B3F0-CE4E493EA8F8}" srcOrd="2" destOrd="0" presId="urn:microsoft.com/office/officeart/2005/8/layout/arrow2"/>
    <dgm:cxn modelId="{DD0E67C1-A5CC-4CA0-9B51-DD864E702641}" type="presParOf" srcId="{297488BB-29B8-4070-A919-6D9D0F77FE42}" destId="{EBE7037B-84BF-4E5F-B4BC-2E462222A286}" srcOrd="3" destOrd="0" presId="urn:microsoft.com/office/officeart/2005/8/layout/arrow2"/>
    <dgm:cxn modelId="{E05744FE-80E1-44A7-819F-9A8E279C5D5B}" type="presParOf" srcId="{297488BB-29B8-4070-A919-6D9D0F77FE42}" destId="{F9703D8C-9E63-4DB5-B17E-E31E73863840}" srcOrd="4" destOrd="0" presId="urn:microsoft.com/office/officeart/2005/8/layout/arrow2"/>
    <dgm:cxn modelId="{1F3EF542-1A9F-4AA8-B7C5-EF6000745BD6}" type="presParOf" srcId="{297488BB-29B8-4070-A919-6D9D0F77FE42}" destId="{EA187253-3112-4A4E-8EB3-3EE828F2178D}" srcOrd="5" destOrd="0" presId="urn:microsoft.com/office/officeart/2005/8/layout/arrow2"/>
    <dgm:cxn modelId="{C545FF83-C1BF-4F50-9E4E-A52D38BB710A}" type="presParOf" srcId="{297488BB-29B8-4070-A919-6D9D0F77FE42}" destId="{A216C3E1-C291-4893-96FD-EEE70E9B606B}" srcOrd="6" destOrd="0" presId="urn:microsoft.com/office/officeart/2005/8/layout/arrow2"/>
    <dgm:cxn modelId="{65BA0CCE-6F15-482E-8603-A009C8A156D2}" type="presParOf" srcId="{297488BB-29B8-4070-A919-6D9D0F77FE42}" destId="{482AA682-CC86-4D38-89B9-4913177F0187}" srcOrd="7" destOrd="0" presId="urn:microsoft.com/office/officeart/2005/8/layout/arrow2"/>
    <dgm:cxn modelId="{BDD79A45-4190-4D1F-A79C-BFDC40745419}" type="presParOf" srcId="{297488BB-29B8-4070-A919-6D9D0F77FE42}" destId="{6BEEF82D-AA97-431A-93F1-77D9B466CB65}" srcOrd="8" destOrd="0" presId="urn:microsoft.com/office/officeart/2005/8/layout/arrow2"/>
    <dgm:cxn modelId="{099879BC-E77A-45C9-AB2B-6E767C5B6A91}" type="presParOf" srcId="{297488BB-29B8-4070-A919-6D9D0F77FE42}" destId="{85A70637-91BD-45AC-9F11-38E750EA0846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6C6C53-41DE-49D7-BC4F-2B567C079602}">
      <dsp:nvSpPr>
        <dsp:cNvPr id="0" name=""/>
        <dsp:cNvSpPr/>
      </dsp:nvSpPr>
      <dsp:spPr>
        <a:xfrm>
          <a:off x="788937" y="0"/>
          <a:ext cx="7345789" cy="456119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984E11-DF41-4EA2-B718-3C58A7FD5C4C}">
      <dsp:nvSpPr>
        <dsp:cNvPr id="0" name=""/>
        <dsp:cNvSpPr/>
      </dsp:nvSpPr>
      <dsp:spPr>
        <a:xfrm>
          <a:off x="1131901" y="3859797"/>
          <a:ext cx="127639" cy="1364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2E09FE-2BD1-48D5-ACEF-25D986119218}">
      <dsp:nvSpPr>
        <dsp:cNvPr id="0" name=""/>
        <dsp:cNvSpPr/>
      </dsp:nvSpPr>
      <dsp:spPr>
        <a:xfrm>
          <a:off x="1128388" y="4027332"/>
          <a:ext cx="3905876" cy="283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41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baseline="0" noProof="0" dirty="0" smtClean="0">
              <a:latin typeface="+mj-lt"/>
            </a:rPr>
            <a:t>2017.02 Project Initiative</a:t>
          </a:r>
          <a:endParaRPr lang="en-GB" sz="2000" kern="1200" baseline="0" noProof="0" dirty="0">
            <a:latin typeface="+mj-lt"/>
          </a:endParaRPr>
        </a:p>
      </dsp:txBody>
      <dsp:txXfrm>
        <a:off x="1128388" y="4027332"/>
        <a:ext cx="3905876" cy="283473"/>
      </dsp:txXfrm>
    </dsp:sp>
    <dsp:sp modelId="{71997EFE-705B-4F74-B3F0-CE4E493EA8F8}">
      <dsp:nvSpPr>
        <dsp:cNvPr id="0" name=""/>
        <dsp:cNvSpPr/>
      </dsp:nvSpPr>
      <dsp:spPr>
        <a:xfrm>
          <a:off x="1486868" y="3382773"/>
          <a:ext cx="215061" cy="2055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E7037B-84BF-4E5F-B4BC-2E462222A286}">
      <dsp:nvSpPr>
        <dsp:cNvPr id="0" name=""/>
        <dsp:cNvSpPr/>
      </dsp:nvSpPr>
      <dsp:spPr>
        <a:xfrm>
          <a:off x="1685482" y="3513203"/>
          <a:ext cx="4946196" cy="307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213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baseline="0" noProof="0" dirty="0" smtClean="0">
              <a:latin typeface="+mj-lt"/>
            </a:rPr>
            <a:t>2017.03 Inspirational Visit NAO</a:t>
          </a:r>
          <a:endParaRPr lang="en-GB" sz="2000" kern="1200" baseline="0" noProof="0" dirty="0">
            <a:latin typeface="+mj-lt"/>
          </a:endParaRPr>
        </a:p>
      </dsp:txBody>
      <dsp:txXfrm>
        <a:off x="1685482" y="3513203"/>
        <a:ext cx="4946196" cy="307273"/>
      </dsp:txXfrm>
    </dsp:sp>
    <dsp:sp modelId="{F9703D8C-9E63-4DB5-B17E-E31E73863840}">
      <dsp:nvSpPr>
        <dsp:cNvPr id="0" name=""/>
        <dsp:cNvSpPr/>
      </dsp:nvSpPr>
      <dsp:spPr>
        <a:xfrm>
          <a:off x="1998418" y="2760957"/>
          <a:ext cx="350299" cy="3502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187253-3112-4A4E-8EB3-3EE828F2178D}">
      <dsp:nvSpPr>
        <dsp:cNvPr id="0" name=""/>
        <dsp:cNvSpPr/>
      </dsp:nvSpPr>
      <dsp:spPr>
        <a:xfrm>
          <a:off x="2282886" y="3036606"/>
          <a:ext cx="5065098" cy="2781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5617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baseline="0" noProof="0" dirty="0" smtClean="0">
              <a:latin typeface="+mj-lt"/>
            </a:rPr>
            <a:t>2017.05 Data Centre Project established</a:t>
          </a:r>
          <a:endParaRPr lang="en-GB" sz="2000" kern="1200" baseline="0" noProof="0" dirty="0">
            <a:latin typeface="+mj-lt"/>
          </a:endParaRPr>
        </a:p>
      </dsp:txBody>
      <dsp:txXfrm>
        <a:off x="2282886" y="3036606"/>
        <a:ext cx="5065098" cy="278153"/>
      </dsp:txXfrm>
    </dsp:sp>
    <dsp:sp modelId="{A216C3E1-C291-4893-96FD-EEE70E9B606B}">
      <dsp:nvSpPr>
        <dsp:cNvPr id="0" name=""/>
        <dsp:cNvSpPr/>
      </dsp:nvSpPr>
      <dsp:spPr>
        <a:xfrm>
          <a:off x="3748537" y="1792093"/>
          <a:ext cx="452470" cy="4524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2AA682-CC86-4D38-89B9-4913177F0187}">
      <dsp:nvSpPr>
        <dsp:cNvPr id="0" name=""/>
        <dsp:cNvSpPr/>
      </dsp:nvSpPr>
      <dsp:spPr>
        <a:xfrm>
          <a:off x="3406444" y="2320123"/>
          <a:ext cx="2698871" cy="561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9755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baseline="0" noProof="0" dirty="0" smtClean="0">
              <a:latin typeface="+mj-lt"/>
            </a:rPr>
            <a:t>2018.10 Staff increase</a:t>
          </a:r>
          <a:endParaRPr lang="en-GB" sz="2000" kern="1200" baseline="0" noProof="0" dirty="0">
            <a:latin typeface="+mj-lt"/>
          </a:endParaRPr>
        </a:p>
      </dsp:txBody>
      <dsp:txXfrm>
        <a:off x="3406444" y="2320123"/>
        <a:ext cx="2698871" cy="561173"/>
      </dsp:txXfrm>
    </dsp:sp>
    <dsp:sp modelId="{6BEEF82D-AA97-431A-93F1-77D9B466CB65}">
      <dsp:nvSpPr>
        <dsp:cNvPr id="0" name=""/>
        <dsp:cNvSpPr/>
      </dsp:nvSpPr>
      <dsp:spPr>
        <a:xfrm>
          <a:off x="5094770" y="1253092"/>
          <a:ext cx="576535" cy="5765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A70637-91BD-45AC-9F11-38E750EA0846}">
      <dsp:nvSpPr>
        <dsp:cNvPr id="0" name=""/>
        <dsp:cNvSpPr/>
      </dsp:nvSpPr>
      <dsp:spPr>
        <a:xfrm>
          <a:off x="4893409" y="1946313"/>
          <a:ext cx="4792088" cy="4077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5494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baseline="0" noProof="0" dirty="0" smtClean="0">
              <a:latin typeface="+mj-lt"/>
            </a:rPr>
            <a:t>2019.01 OAGN Innovation Lab established</a:t>
          </a:r>
          <a:endParaRPr lang="en-GB" sz="2000" kern="1200" baseline="0" noProof="0" dirty="0">
            <a:latin typeface="+mj-lt"/>
          </a:endParaRPr>
        </a:p>
      </dsp:txBody>
      <dsp:txXfrm>
        <a:off x="4893409" y="1946313"/>
        <a:ext cx="4792088" cy="4077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B531-1B6F-4309-B5F1-5E8ECCA309C9}" type="datetimeFigureOut">
              <a:rPr lang="nb-NO" smtClean="0"/>
              <a:t>13.05.2019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89ACB-57F6-4BB4-A0A8-100D13B30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3740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B531-1B6F-4309-B5F1-5E8ECCA309C9}" type="datetimeFigureOut">
              <a:rPr lang="nb-NO" smtClean="0"/>
              <a:t>13.05.2019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89ACB-57F6-4BB4-A0A8-100D13B30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149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B531-1B6F-4309-B5F1-5E8ECCA309C9}" type="datetimeFigureOut">
              <a:rPr lang="nb-NO" smtClean="0"/>
              <a:t>13.05.2019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89ACB-57F6-4BB4-A0A8-100D13B30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3489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B531-1B6F-4309-B5F1-5E8ECCA309C9}" type="datetimeFigureOut">
              <a:rPr lang="nb-NO" smtClean="0"/>
              <a:t>13.05.2019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89ACB-57F6-4BB4-A0A8-100D13B30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2199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B531-1B6F-4309-B5F1-5E8ECCA309C9}" type="datetimeFigureOut">
              <a:rPr lang="nb-NO" smtClean="0"/>
              <a:t>13.05.2019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89ACB-57F6-4BB4-A0A8-100D13B30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5416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B531-1B6F-4309-B5F1-5E8ECCA309C9}" type="datetimeFigureOut">
              <a:rPr lang="nb-NO" smtClean="0"/>
              <a:t>13.05.2019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89ACB-57F6-4BB4-A0A8-100D13B30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0769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B531-1B6F-4309-B5F1-5E8ECCA309C9}" type="datetimeFigureOut">
              <a:rPr lang="nb-NO" smtClean="0"/>
              <a:t>13.05.2019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89ACB-57F6-4BB4-A0A8-100D13B30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2583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B531-1B6F-4309-B5F1-5E8ECCA309C9}" type="datetimeFigureOut">
              <a:rPr lang="nb-NO" smtClean="0"/>
              <a:t>13.05.2019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89ACB-57F6-4BB4-A0A8-100D13B30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9049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B531-1B6F-4309-B5F1-5E8ECCA309C9}" type="datetimeFigureOut">
              <a:rPr lang="nb-NO" smtClean="0"/>
              <a:t>13.05.2019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89ACB-57F6-4BB4-A0A8-100D13B30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0154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B531-1B6F-4309-B5F1-5E8ECCA309C9}" type="datetimeFigureOut">
              <a:rPr lang="nb-NO" smtClean="0"/>
              <a:t>13.05.2019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89ACB-57F6-4BB4-A0A8-100D13B30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1880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1B531-1B6F-4309-B5F1-5E8ECCA309C9}" type="datetimeFigureOut">
              <a:rPr lang="nb-NO" smtClean="0"/>
              <a:t>13.05.2019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89ACB-57F6-4BB4-A0A8-100D13B30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5935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1B531-1B6F-4309-B5F1-5E8ECCA309C9}" type="datetimeFigureOut">
              <a:rPr lang="nb-NO" smtClean="0"/>
              <a:t>13.05.2019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89ACB-57F6-4BB4-A0A8-100D13B30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8178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drewconway.com/zia/2013/3/26/the-data-science-venn-diagra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sas.com/en_us/insights/analytics/what-is-natural-language-processing-nlp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ireports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48861"/>
            <a:ext cx="9144000" cy="2361101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Data Science </a:t>
            </a:r>
            <a:br>
              <a:rPr lang="nb-NO" dirty="0" smtClean="0"/>
            </a:br>
            <a:r>
              <a:rPr lang="nb-NO" dirty="0" smtClean="0"/>
              <a:t>&amp;</a:t>
            </a:r>
            <a:br>
              <a:rPr lang="nb-NO" dirty="0" smtClean="0"/>
            </a:br>
            <a:r>
              <a:rPr lang="nb-NO" dirty="0" smtClean="0"/>
              <a:t>Machine Learning 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4596653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nb-NO" dirty="0" smtClean="0"/>
              <a:t>Musings and </a:t>
            </a:r>
            <a:r>
              <a:rPr lang="nb-NO" dirty="0" err="1" smtClean="0"/>
              <a:t>some</a:t>
            </a:r>
            <a:r>
              <a:rPr lang="nb-NO" dirty="0" smtClean="0"/>
              <a:t> </a:t>
            </a:r>
            <a:r>
              <a:rPr lang="nb-NO" dirty="0" err="1" smtClean="0"/>
              <a:t>examples</a:t>
            </a:r>
            <a:r>
              <a:rPr lang="nb-NO" dirty="0" smtClean="0"/>
              <a:t> from OAG Norway</a:t>
            </a:r>
          </a:p>
          <a:p>
            <a:r>
              <a:rPr lang="nb-NO" dirty="0" smtClean="0"/>
              <a:t>Jan Roar</a:t>
            </a:r>
          </a:p>
          <a:p>
            <a:r>
              <a:rPr lang="nb-NO" dirty="0" smtClean="0"/>
              <a:t>Chief Data Scientist</a:t>
            </a:r>
          </a:p>
          <a:p>
            <a:r>
              <a:rPr lang="nb-NO" dirty="0" smtClean="0"/>
              <a:t>OAGN </a:t>
            </a:r>
            <a:r>
              <a:rPr lang="nb-NO" dirty="0" err="1" smtClean="0"/>
              <a:t>Innovation</a:t>
            </a:r>
            <a:r>
              <a:rPr lang="nb-NO" dirty="0" smtClean="0"/>
              <a:t> Lab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4596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OAGN Data Science Project</a:t>
            </a:r>
            <a:endParaRPr lang="nb-NO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60121384"/>
              </p:ext>
            </p:extLst>
          </p:nvPr>
        </p:nvGraphicFramePr>
        <p:xfrm>
          <a:off x="1116082" y="1629295"/>
          <a:ext cx="9815155" cy="4561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247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Purpose</a:t>
            </a:r>
            <a:endParaRPr lang="nb-NO" dirty="0"/>
          </a:p>
        </p:txBody>
      </p:sp>
      <p:sp>
        <p:nvSpPr>
          <p:cNvPr id="4" name="Plassholder for innhold 2"/>
          <p:cNvSpPr>
            <a:spLocks noGrp="1"/>
          </p:cNvSpPr>
          <p:nvPr>
            <p:ph idx="1"/>
          </p:nvPr>
        </p:nvSpPr>
        <p:spPr>
          <a:xfrm>
            <a:off x="838199" y="2036618"/>
            <a:ext cx="10759831" cy="3142818"/>
          </a:xfrm>
        </p:spPr>
        <p:txBody>
          <a:bodyPr anchor="ctr"/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GB" dirty="0" smtClean="0">
                <a:latin typeface="+mj-lt"/>
              </a:rPr>
              <a:t>Curating data for financial and performance audit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GB" dirty="0" smtClean="0">
                <a:latin typeface="+mj-lt"/>
              </a:rPr>
              <a:t>On-demand data analytics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GB" dirty="0" smtClean="0">
                <a:latin typeface="+mj-lt"/>
              </a:rPr>
              <a:t>Promoting data science and the use of machine learning at the OAGN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GB" dirty="0" smtClean="0">
                <a:latin typeface="+mj-lt"/>
              </a:rPr>
              <a:t>Experiment with new technologies and methods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321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1"/>
          <p:cNvSpPr>
            <a:spLocks noGrp="1"/>
          </p:cNvSpPr>
          <p:nvPr>
            <p:ph idx="1"/>
          </p:nvPr>
        </p:nvSpPr>
        <p:spPr>
          <a:xfrm>
            <a:off x="813263" y="2274512"/>
            <a:ext cx="10515600" cy="19566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6000" dirty="0" smtClean="0">
                <a:latin typeface="+mj-lt"/>
              </a:rPr>
              <a:t>We automate the</a:t>
            </a:r>
            <a:r>
              <a:rPr lang="en-GB" sz="6000" dirty="0">
                <a:solidFill>
                  <a:srgbClr val="00B0F0"/>
                </a:solidFill>
                <a:latin typeface="+mj-lt"/>
              </a:rPr>
              <a:t> boring </a:t>
            </a:r>
            <a:r>
              <a:rPr lang="en-GB" sz="6000" dirty="0" smtClean="0">
                <a:latin typeface="+mj-lt"/>
              </a:rPr>
              <a:t>stuff, </a:t>
            </a:r>
          </a:p>
          <a:p>
            <a:pPr marL="0" indent="0" algn="ctr">
              <a:buNone/>
            </a:pPr>
            <a:r>
              <a:rPr lang="en-GB" sz="6000" dirty="0" smtClean="0">
                <a:latin typeface="+mj-lt"/>
              </a:rPr>
              <a:t>so you can audit the </a:t>
            </a:r>
            <a:r>
              <a:rPr lang="en-GB" sz="6000" dirty="0" smtClean="0">
                <a:solidFill>
                  <a:srgbClr val="00B0F0"/>
                </a:solidFill>
                <a:latin typeface="+mj-lt"/>
              </a:rPr>
              <a:t>exiting</a:t>
            </a:r>
            <a:r>
              <a:rPr lang="en-GB" sz="6000" dirty="0" smtClean="0">
                <a:latin typeface="+mj-lt"/>
              </a:rPr>
              <a:t> stuff!</a:t>
            </a:r>
            <a:endParaRPr lang="en-GB" sz="6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952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we come from</a:t>
            </a:r>
            <a:endParaRPr lang="en-GB" dirty="0"/>
          </a:p>
        </p:txBody>
      </p:sp>
      <p:sp>
        <p:nvSpPr>
          <p:cNvPr id="4" name="Plassholder for innhold 2"/>
          <p:cNvSpPr>
            <a:spLocks noGrp="1"/>
          </p:cNvSpPr>
          <p:nvPr>
            <p:ph idx="1"/>
          </p:nvPr>
        </p:nvSpPr>
        <p:spPr>
          <a:xfrm>
            <a:off x="838200" y="1589088"/>
            <a:ext cx="10515600" cy="4351338"/>
          </a:xfrm>
        </p:spPr>
        <p:txBody>
          <a:bodyPr anchor="ctr"/>
          <a:lstStyle/>
          <a:p>
            <a:r>
              <a:rPr lang="en-GB" dirty="0" smtClean="0">
                <a:latin typeface="+mj-lt"/>
              </a:rPr>
              <a:t>2 political scientists</a:t>
            </a:r>
          </a:p>
          <a:p>
            <a:r>
              <a:rPr lang="en-GB" dirty="0" smtClean="0">
                <a:latin typeface="+mj-lt"/>
              </a:rPr>
              <a:t>1 economist</a:t>
            </a:r>
          </a:p>
          <a:p>
            <a:r>
              <a:rPr lang="en-GB" dirty="0" smtClean="0">
                <a:latin typeface="+mj-lt"/>
              </a:rPr>
              <a:t>1 sociologist</a:t>
            </a:r>
          </a:p>
          <a:p>
            <a:r>
              <a:rPr lang="en-GB" dirty="0" smtClean="0">
                <a:latin typeface="+mj-lt"/>
              </a:rPr>
              <a:t>1 physicist</a:t>
            </a:r>
          </a:p>
          <a:p>
            <a:endParaRPr lang="en-GB" dirty="0" smtClean="0">
              <a:latin typeface="+mj-lt"/>
            </a:endParaRPr>
          </a:p>
          <a:p>
            <a:pPr marL="0" indent="0">
              <a:buNone/>
            </a:pPr>
            <a:r>
              <a:rPr lang="en-GB" dirty="0" smtClean="0">
                <a:solidFill>
                  <a:srgbClr val="00B0F0"/>
                </a:solidFill>
                <a:latin typeface="+mj-lt"/>
              </a:rPr>
              <a:t>…</a:t>
            </a:r>
            <a:r>
              <a:rPr lang="en-GB" dirty="0" smtClean="0">
                <a:latin typeface="+mj-lt"/>
              </a:rPr>
              <a:t> we’re not an IT project, we’re a </a:t>
            </a:r>
            <a:r>
              <a:rPr lang="en-GB" dirty="0" smtClean="0">
                <a:solidFill>
                  <a:srgbClr val="00B0F0"/>
                </a:solidFill>
                <a:latin typeface="+mj-lt"/>
              </a:rPr>
              <a:t>data science </a:t>
            </a:r>
            <a:r>
              <a:rPr lang="en-GB" dirty="0" smtClean="0">
                <a:latin typeface="+mj-lt"/>
              </a:rPr>
              <a:t>project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053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95300" y="354582"/>
            <a:ext cx="5791200" cy="1325563"/>
          </a:xfrm>
        </p:spPr>
        <p:txBody>
          <a:bodyPr/>
          <a:lstStyle/>
          <a:p>
            <a:r>
              <a:rPr lang="nb-NO" dirty="0" err="1" smtClean="0"/>
              <a:t>What</a:t>
            </a:r>
            <a:r>
              <a:rPr lang="nb-NO" dirty="0" smtClean="0"/>
              <a:t> is Data Science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927" y="1280488"/>
            <a:ext cx="4623887" cy="4413711"/>
          </a:xfrm>
        </p:spPr>
      </p:pic>
      <p:sp>
        <p:nvSpPr>
          <p:cNvPr id="5" name="TekstSylinder 4"/>
          <p:cNvSpPr txBox="1"/>
          <p:nvPr/>
        </p:nvSpPr>
        <p:spPr>
          <a:xfrm>
            <a:off x="829887" y="3724190"/>
            <a:ext cx="3282462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noProof="0" dirty="0" err="1" smtClean="0">
                <a:solidFill>
                  <a:prstClr val="black"/>
                </a:solidFill>
                <a:latin typeface="Calibri Light" panose="020F0302020204030204"/>
              </a:rPr>
              <a:t>You</a:t>
            </a:r>
            <a:r>
              <a:rPr lang="nb-NO" noProof="0" dirty="0" smtClean="0">
                <a:solidFill>
                  <a:prstClr val="black"/>
                </a:solidFill>
                <a:latin typeface="Calibri Light" panose="020F0302020204030204"/>
              </a:rPr>
              <a:t> </a:t>
            </a:r>
            <a:r>
              <a:rPr lang="nb-NO" noProof="0" dirty="0" err="1" smtClean="0">
                <a:solidFill>
                  <a:prstClr val="black"/>
                </a:solidFill>
                <a:latin typeface="Calibri Light" panose="020F0302020204030204"/>
              </a:rPr>
              <a:t>need</a:t>
            </a:r>
            <a:r>
              <a:rPr lang="nb-NO" noProof="0" dirty="0" smtClean="0">
                <a:solidFill>
                  <a:prstClr val="black"/>
                </a:solidFill>
                <a:latin typeface="Calibri Light" panose="020F0302020204030204"/>
              </a:rPr>
              <a:t> </a:t>
            </a:r>
            <a:r>
              <a:rPr lang="nb-NO" noProof="0" dirty="0" err="1" smtClean="0">
                <a:solidFill>
                  <a:prstClr val="black"/>
                </a:solidFill>
                <a:latin typeface="Calibri Light" panose="020F0302020204030204"/>
              </a:rPr>
              <a:t>both</a:t>
            </a:r>
            <a:r>
              <a:rPr kumimoji="0" lang="nb-N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 err="1" smtClean="0">
                <a:solidFill>
                  <a:prstClr val="black"/>
                </a:solidFill>
                <a:latin typeface="Calibri Light" panose="020F0302020204030204"/>
              </a:rPr>
              <a:t>Coding</a:t>
            </a:r>
            <a:r>
              <a:rPr lang="nb-NO" dirty="0" smtClean="0">
                <a:solidFill>
                  <a:prstClr val="black"/>
                </a:solidFill>
                <a:latin typeface="Calibri Light" panose="020F0302020204030204"/>
              </a:rPr>
              <a:t> skills</a:t>
            </a:r>
            <a:endParaRPr kumimoji="0" lang="nb-NO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 smtClean="0">
                <a:solidFill>
                  <a:prstClr val="black"/>
                </a:solidFill>
                <a:latin typeface="Calibri Light" panose="020F0302020204030204"/>
              </a:rPr>
              <a:t>Statistical skills</a:t>
            </a:r>
            <a:endParaRPr kumimoji="0" lang="nb-NO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 smtClean="0">
                <a:solidFill>
                  <a:prstClr val="black"/>
                </a:solidFill>
                <a:latin typeface="Calibri Light" panose="020F0302020204030204"/>
              </a:rPr>
              <a:t>Audit skills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4267200" y="589495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http://</a:t>
            </a:r>
            <a:r>
              <a:rPr kumimoji="0" lang="nb-NO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drewconway.com/zia/2013/3/26/the-data-science-venn-diagram</a:t>
            </a:r>
            <a:endParaRPr kumimoji="0" lang="nb-NO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28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476739" y="1774092"/>
            <a:ext cx="11043018" cy="2878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GB" sz="6000" dirty="0" smtClean="0">
                <a:solidFill>
                  <a:prstClr val="black"/>
                </a:solidFill>
                <a:latin typeface="Calibri Light" panose="020F0302020204030204"/>
              </a:rPr>
              <a:t>The world is overflowing with  data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GB" sz="6000" dirty="0" smtClean="0">
              <a:solidFill>
                <a:prstClr val="black"/>
              </a:solidFill>
              <a:latin typeface="Calibri Light" panose="020F0302020204030204"/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GB" sz="6000" dirty="0" smtClean="0">
                <a:solidFill>
                  <a:prstClr val="black"/>
                </a:solidFill>
                <a:latin typeface="Calibri Light" panose="020F0302020204030204"/>
              </a:rPr>
              <a:t>This is difficult to manage for SAIs</a:t>
            </a:r>
            <a:endParaRPr lang="en-GB" sz="6000" dirty="0">
              <a:solidFill>
                <a:prstClr val="black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779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65908" y="312615"/>
            <a:ext cx="10587892" cy="1378073"/>
          </a:xfrm>
        </p:spPr>
        <p:txBody>
          <a:bodyPr/>
          <a:lstStyle/>
          <a:p>
            <a:r>
              <a:rPr lang="en-GB" dirty="0" smtClean="0"/>
              <a:t>Partly because of this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2338973"/>
            <a:ext cx="10515600" cy="2850649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>
                <a:latin typeface="+mj-lt"/>
              </a:rPr>
              <a:t>Law </a:t>
            </a:r>
            <a:r>
              <a:rPr lang="nb-NO" dirty="0" err="1" smtClean="0">
                <a:latin typeface="+mj-lt"/>
              </a:rPr>
              <a:t>on</a:t>
            </a:r>
            <a:r>
              <a:rPr lang="nb-NO" dirty="0" smtClean="0">
                <a:latin typeface="+mj-lt"/>
              </a:rPr>
              <a:t> The Office of the </a:t>
            </a:r>
            <a:r>
              <a:rPr lang="nb-NO" dirty="0" err="1" smtClean="0">
                <a:latin typeface="+mj-lt"/>
              </a:rPr>
              <a:t>Auditor</a:t>
            </a:r>
            <a:r>
              <a:rPr lang="nb-NO" dirty="0" smtClean="0">
                <a:latin typeface="+mj-lt"/>
              </a:rPr>
              <a:t> General of Norway § 12:</a:t>
            </a:r>
          </a:p>
          <a:p>
            <a:pPr marL="0" indent="0">
              <a:buNone/>
            </a:pPr>
            <a:r>
              <a:rPr lang="nb-NO" dirty="0" smtClean="0">
                <a:latin typeface="+mj-lt"/>
              </a:rPr>
              <a:t>	</a:t>
            </a:r>
            <a:r>
              <a:rPr lang="en-GB" dirty="0" smtClean="0">
                <a:latin typeface="+mj-lt"/>
              </a:rPr>
              <a:t>«The OAGN can, without restrictions of confidentiality, demand 	any information, any disclosure or any document, and execute 	any examination deemed necessary by the OAGN to fulfil audit 	tasks.»</a:t>
            </a:r>
          </a:p>
          <a:p>
            <a:pPr marL="0" indent="0">
              <a:buNone/>
            </a:pPr>
            <a:r>
              <a:rPr lang="en-GB" dirty="0">
                <a:latin typeface="+mj-lt"/>
              </a:rPr>
              <a:t>	</a:t>
            </a:r>
            <a:r>
              <a:rPr lang="en-GB" sz="1400" dirty="0" smtClean="0">
                <a:latin typeface="+mj-lt"/>
              </a:rPr>
              <a:t>(my own highly informal translation)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460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187569" y="2805723"/>
            <a:ext cx="11876094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GB" sz="4400" dirty="0" smtClean="0">
                <a:solidFill>
                  <a:prstClr val="black"/>
                </a:solidFill>
                <a:latin typeface="Calibri Light" panose="020F0302020204030204"/>
              </a:rPr>
              <a:t>Data </a:t>
            </a:r>
            <a:r>
              <a:rPr lang="en-GB" sz="4400" dirty="0" smtClean="0">
                <a:solidFill>
                  <a:prstClr val="black"/>
                </a:solidFill>
                <a:latin typeface="Calibri Light" panose="020F0302020204030204"/>
                <a:sym typeface="Wingdings" panose="05000000000000000000" pitchFamily="2" charset="2"/>
              </a:rPr>
              <a:t> Information  Knowledge  Wisdom</a:t>
            </a:r>
            <a:endParaRPr lang="en-GB" sz="4400" dirty="0">
              <a:solidFill>
                <a:prstClr val="black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797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What’s all this about machine learning?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8954" y="2547532"/>
            <a:ext cx="11934092" cy="29098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 dirty="0" smtClean="0">
                <a:latin typeface="+mj-lt"/>
              </a:rPr>
              <a:t>«Everybody» keeps fussing about </a:t>
            </a:r>
          </a:p>
          <a:p>
            <a:pPr marL="0" indent="0" algn="ctr">
              <a:buNone/>
            </a:pPr>
            <a:r>
              <a:rPr lang="en-GB" sz="3600" dirty="0" smtClean="0">
                <a:latin typeface="+mj-lt"/>
              </a:rPr>
              <a:t>machine learning and artificial intelligence these days</a:t>
            </a:r>
          </a:p>
          <a:p>
            <a:pPr marL="0" indent="0" algn="ctr">
              <a:buNone/>
            </a:pPr>
            <a:r>
              <a:rPr lang="en-GB" sz="3600" dirty="0" smtClean="0">
                <a:latin typeface="+mj-lt"/>
              </a:rPr>
              <a:t>… and you can get a bit worried…</a:t>
            </a:r>
          </a:p>
          <a:p>
            <a:pPr marL="0" indent="0" algn="ctr">
              <a:buNone/>
            </a:pPr>
            <a:r>
              <a:rPr lang="en-GB" sz="3600" dirty="0" smtClean="0">
                <a:latin typeface="+mj-lt"/>
              </a:rPr>
              <a:t>… when seeing stuff like this…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973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2263"/>
            <a:ext cx="10088377" cy="6445832"/>
          </a:xfrm>
        </p:spPr>
      </p:pic>
    </p:spTree>
    <p:extLst>
      <p:ext uri="{BB962C8B-B14F-4D97-AF65-F5344CB8AC3E}">
        <p14:creationId xmlns:p14="http://schemas.microsoft.com/office/powerpoint/2010/main" val="330544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However</a:t>
            </a:r>
            <a:r>
              <a:rPr lang="nb-NO" dirty="0" smtClean="0"/>
              <a:t>…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103" y="1751978"/>
            <a:ext cx="5106650" cy="4351338"/>
          </a:xfrm>
        </p:spPr>
      </p:pic>
      <p:sp>
        <p:nvSpPr>
          <p:cNvPr id="3" name="TekstSylinder 2"/>
          <p:cNvSpPr txBox="1"/>
          <p:nvPr/>
        </p:nvSpPr>
        <p:spPr>
          <a:xfrm>
            <a:off x="6683181" y="5804323"/>
            <a:ext cx="1885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>
                <a:latin typeface="+mj-lt"/>
              </a:rPr>
              <a:t>Found</a:t>
            </a:r>
            <a:r>
              <a:rPr lang="nb-NO" dirty="0" smtClean="0">
                <a:latin typeface="+mj-lt"/>
              </a:rPr>
              <a:t> </a:t>
            </a:r>
            <a:r>
              <a:rPr lang="nb-NO" dirty="0" err="1" smtClean="0">
                <a:latin typeface="+mj-lt"/>
              </a:rPr>
              <a:t>on</a:t>
            </a:r>
            <a:r>
              <a:rPr lang="nb-NO" dirty="0" smtClean="0">
                <a:latin typeface="+mj-lt"/>
              </a:rPr>
              <a:t> </a:t>
            </a:r>
            <a:r>
              <a:rPr lang="nb-NO" dirty="0" err="1" smtClean="0">
                <a:latin typeface="+mj-lt"/>
              </a:rPr>
              <a:t>LinkedIn</a:t>
            </a:r>
            <a:endParaRPr lang="nb-NO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1590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What’s the point – an example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59659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+mj-lt"/>
              </a:rPr>
              <a:t>You have 10 000 pages of procurement contract documents (text)</a:t>
            </a:r>
          </a:p>
          <a:p>
            <a:endParaRPr lang="en-GB" dirty="0" smtClean="0">
              <a:latin typeface="+mj-lt"/>
            </a:endParaRPr>
          </a:p>
          <a:p>
            <a:r>
              <a:rPr lang="en-GB" dirty="0" smtClean="0">
                <a:latin typeface="+mj-lt"/>
              </a:rPr>
              <a:t>And you have regulations for procurement</a:t>
            </a:r>
          </a:p>
          <a:p>
            <a:endParaRPr lang="en-GB" dirty="0" smtClean="0">
              <a:latin typeface="+mj-lt"/>
            </a:endParaRPr>
          </a:p>
          <a:p>
            <a:r>
              <a:rPr lang="en-GB" dirty="0" smtClean="0">
                <a:latin typeface="+mj-lt"/>
              </a:rPr>
              <a:t>Then you want to compare the 10 000 pages and the regulations</a:t>
            </a:r>
          </a:p>
          <a:p>
            <a:endParaRPr lang="en-GB" dirty="0" smtClean="0">
              <a:latin typeface="+mj-lt"/>
            </a:endParaRPr>
          </a:p>
          <a:p>
            <a:r>
              <a:rPr lang="en-GB" dirty="0" smtClean="0">
                <a:latin typeface="+mj-lt"/>
              </a:rPr>
              <a:t>To uncover illegal purchases</a:t>
            </a:r>
          </a:p>
          <a:p>
            <a:endParaRPr lang="en-GB" dirty="0" smtClean="0">
              <a:latin typeface="+mj-lt"/>
            </a:endParaRPr>
          </a:p>
          <a:p>
            <a:r>
              <a:rPr lang="en-GB" dirty="0" smtClean="0">
                <a:latin typeface="+mj-lt"/>
              </a:rPr>
              <a:t>Can machines do this for us?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7027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96912" y="4257865"/>
            <a:ext cx="5907505" cy="7459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200" dirty="0" smtClean="0">
                <a:latin typeface="+mj-lt"/>
              </a:rPr>
              <a:t>Source:</a:t>
            </a:r>
          </a:p>
          <a:p>
            <a:pPr marL="0" indent="0">
              <a:buNone/>
            </a:pPr>
            <a:r>
              <a:rPr lang="nb-NO" sz="1200" dirty="0">
                <a:latin typeface="+mj-lt"/>
                <a:hlinkClick r:id="rId2"/>
              </a:rPr>
              <a:t>https://</a:t>
            </a:r>
            <a:r>
              <a:rPr lang="nb-NO" sz="1200" dirty="0" smtClean="0">
                <a:latin typeface="+mj-lt"/>
                <a:hlinkClick r:id="rId2"/>
              </a:rPr>
              <a:t>www.sas.com/en_us/insights/analytics/what-is-natural-language-processing-nlp.html</a:t>
            </a:r>
            <a:endParaRPr lang="nb-NO" sz="1200" dirty="0" smtClean="0">
              <a:latin typeface="+mj-lt"/>
            </a:endParaRP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67" y="569967"/>
            <a:ext cx="11352381" cy="3552381"/>
          </a:xfrm>
          <a:prstGeom prst="rect">
            <a:avLst/>
          </a:prstGeom>
        </p:spPr>
      </p:pic>
      <p:pic>
        <p:nvPicPr>
          <p:cNvPr id="2" name="Bild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87241"/>
            <a:ext cx="2305538" cy="307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91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29640" y="140195"/>
            <a:ext cx="10515600" cy="1325563"/>
          </a:xfrm>
        </p:spPr>
        <p:txBody>
          <a:bodyPr/>
          <a:lstStyle/>
          <a:p>
            <a:r>
              <a:rPr lang="en-GB" dirty="0" smtClean="0"/>
              <a:t>NLP in practice – from speech to text</a:t>
            </a:r>
            <a:endParaRPr lang="en-GB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321724"/>
            <a:ext cx="8389751" cy="5536276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463" y="2938585"/>
            <a:ext cx="2217336" cy="3919415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8464" y="2151096"/>
            <a:ext cx="1733333" cy="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56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75138"/>
            <a:ext cx="10515600" cy="1315550"/>
          </a:xfrm>
        </p:spPr>
        <p:txBody>
          <a:bodyPr/>
          <a:lstStyle/>
          <a:p>
            <a:r>
              <a:rPr lang="en-GB" dirty="0" smtClean="0"/>
              <a:t>Algorithms</a:t>
            </a:r>
            <a:r>
              <a:rPr lang="en-GB" dirty="0"/>
              <a:t> </a:t>
            </a:r>
            <a:r>
              <a:rPr lang="en-GB" dirty="0" smtClean="0"/>
              <a:t>– Economic, but Effective?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75691"/>
            <a:ext cx="10515600" cy="4301271"/>
          </a:xfrm>
        </p:spPr>
        <p:txBody>
          <a:bodyPr/>
          <a:lstStyle/>
          <a:p>
            <a:r>
              <a:rPr lang="en-GB" dirty="0">
                <a:latin typeface="+mj-lt"/>
              </a:rPr>
              <a:t>g</a:t>
            </a:r>
            <a:r>
              <a:rPr lang="en-GB" dirty="0" smtClean="0">
                <a:latin typeface="+mj-lt"/>
              </a:rPr>
              <a:t>overnment have started using machine learning, for example in awarding grants</a:t>
            </a:r>
          </a:p>
          <a:p>
            <a:pPr lvl="1"/>
            <a:r>
              <a:rPr lang="en-GB" dirty="0" smtClean="0">
                <a:latin typeface="+mj-lt"/>
              </a:rPr>
              <a:t>even for decisions involving discretionary considerations</a:t>
            </a:r>
          </a:p>
          <a:p>
            <a:endParaRPr lang="en-GB" dirty="0">
              <a:latin typeface="+mj-lt"/>
            </a:endParaRPr>
          </a:p>
          <a:p>
            <a:r>
              <a:rPr lang="en-GB" dirty="0">
                <a:latin typeface="+mj-lt"/>
              </a:rPr>
              <a:t>w</a:t>
            </a:r>
            <a:r>
              <a:rPr lang="en-GB" dirty="0" smtClean="0">
                <a:latin typeface="+mj-lt"/>
              </a:rPr>
              <a:t>e will need performance auditors that can look into “the black box of algorithms”</a:t>
            </a:r>
          </a:p>
          <a:p>
            <a:endParaRPr lang="en-GB" dirty="0">
              <a:latin typeface="+mj-lt"/>
            </a:endParaRPr>
          </a:p>
          <a:p>
            <a:r>
              <a:rPr lang="en-GB" dirty="0" smtClean="0">
                <a:latin typeface="+mj-lt"/>
              </a:rPr>
              <a:t>to evaluate and conclude on decisions made by machines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0604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812800" y="404708"/>
            <a:ext cx="10541000" cy="1265413"/>
          </a:xfrm>
          <a:prstGeom prst="rect">
            <a:avLst/>
          </a:prstGeom>
        </p:spPr>
        <p:txBody>
          <a:bodyPr vert="horz" wrap="square" lIns="0" tIns="33975" rIns="0" bIns="0" rtlCol="0" anchor="ctr">
            <a:spAutoFit/>
          </a:bodyPr>
          <a:lstStyle/>
          <a:p>
            <a:pPr marL="25168">
              <a:lnSpc>
                <a:spcPct val="100000"/>
              </a:lnSpc>
              <a:spcBef>
                <a:spcPts val="268"/>
              </a:spcBef>
            </a:pPr>
            <a:r>
              <a:rPr lang="en-GB" sz="4000" dirty="0" smtClean="0"/>
              <a:t>If you understand this, </a:t>
            </a:r>
            <a:br>
              <a:rPr lang="en-GB" sz="4000" dirty="0" smtClean="0"/>
            </a:br>
            <a:r>
              <a:rPr lang="en-GB" sz="4000" dirty="0" smtClean="0"/>
              <a:t>you have understood machine learning </a:t>
            </a:r>
            <a:endParaRPr lang="en-GB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ktangel 4"/>
              <p:cNvSpPr/>
              <p:nvPr/>
            </p:nvSpPr>
            <p:spPr>
              <a:xfrm>
                <a:off x="3333521" y="2875351"/>
                <a:ext cx="4555852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6000" dirty="0"/>
                  <a:t>Y </a:t>
                </a:r>
                <a14:m>
                  <m:oMath xmlns:m="http://schemas.openxmlformats.org/officeDocument/2006/math">
                    <m:r>
                      <a:rPr lang="nb-NO" sz="6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6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sz="6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6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nb-NO" sz="6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6000" i="1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endParaRPr lang="nb-NO" sz="6000" dirty="0"/>
              </a:p>
            </p:txBody>
          </p:sp>
        </mc:Choice>
        <mc:Fallback xmlns="">
          <p:sp>
            <p:nvSpPr>
              <p:cNvPr id="5" name="Rektange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521" y="2875351"/>
                <a:ext cx="4555852" cy="1015663"/>
              </a:xfrm>
              <a:prstGeom prst="rect">
                <a:avLst/>
              </a:prstGeom>
              <a:blipFill>
                <a:blip r:embed="rId2"/>
                <a:stretch>
                  <a:fillRect l="-8166" t="-18675" b="-4036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6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5000" y="25456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600" dirty="0" smtClean="0"/>
              <a:t>Some concrete examples 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40315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Example: </a:t>
            </a:r>
            <a:r>
              <a:rPr lang="en-GB" dirty="0" err="1" smtClean="0"/>
              <a:t>Webapp</a:t>
            </a:r>
            <a:r>
              <a:rPr lang="en-GB" dirty="0" smtClean="0"/>
              <a:t> for DEA-analysis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974118"/>
            <a:ext cx="10515600" cy="4351338"/>
          </a:xfrm>
        </p:spPr>
        <p:txBody>
          <a:bodyPr/>
          <a:lstStyle/>
          <a:p>
            <a:r>
              <a:rPr lang="en-GB" dirty="0" smtClean="0"/>
              <a:t>DEA = Data Envelopment Analysis</a:t>
            </a:r>
          </a:p>
          <a:p>
            <a:endParaRPr lang="en-GB" dirty="0" smtClean="0"/>
          </a:p>
          <a:p>
            <a:r>
              <a:rPr lang="en-GB" dirty="0" smtClean="0"/>
              <a:t>Benchmark analysis based on Output vs. Input</a:t>
            </a:r>
          </a:p>
          <a:p>
            <a:endParaRPr lang="en-GB" dirty="0" smtClean="0"/>
          </a:p>
          <a:p>
            <a:r>
              <a:rPr lang="en-GB" dirty="0" smtClean="0"/>
              <a:t>Example: </a:t>
            </a:r>
          </a:p>
          <a:p>
            <a:pPr lvl="1"/>
            <a:r>
              <a:rPr lang="en-GB" dirty="0" smtClean="0"/>
              <a:t>District courts – how many judges/office clerks vs. how many cases handled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Productivity Analysis</a:t>
            </a:r>
          </a:p>
        </p:txBody>
      </p:sp>
    </p:spTree>
    <p:extLst>
      <p:ext uri="{BB962C8B-B14F-4D97-AF65-F5344CB8AC3E}">
        <p14:creationId xmlns:p14="http://schemas.microsoft.com/office/powerpoint/2010/main" val="358023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DEA – efficiency in the form of productivity</a:t>
            </a:r>
            <a:endParaRPr lang="en-GB" dirty="0"/>
          </a:p>
        </p:txBody>
      </p:sp>
      <p:sp>
        <p:nvSpPr>
          <p:cNvPr id="4" name="Plassholder for innhold 2"/>
          <p:cNvSpPr>
            <a:spLocks noGrp="1"/>
          </p:cNvSpPr>
          <p:nvPr>
            <p:ph idx="1"/>
          </p:nvPr>
        </p:nvSpPr>
        <p:spPr>
          <a:xfrm>
            <a:off x="838200" y="1906954"/>
            <a:ext cx="10515600" cy="3423138"/>
          </a:xfrm>
        </p:spPr>
        <p:txBody>
          <a:bodyPr anchor="ctr"/>
          <a:lstStyle/>
          <a:p>
            <a:pPr>
              <a:spcAft>
                <a:spcPts val="1200"/>
              </a:spcAft>
            </a:pPr>
            <a:r>
              <a:rPr lang="en-GB" dirty="0">
                <a:latin typeface="+mj-lt"/>
              </a:rPr>
              <a:t>DEA an important method for performance audit, but</a:t>
            </a:r>
          </a:p>
          <a:p>
            <a:pPr>
              <a:spcAft>
                <a:spcPts val="1200"/>
              </a:spcAft>
            </a:pPr>
            <a:r>
              <a:rPr lang="en-GB" dirty="0" smtClean="0">
                <a:latin typeface="+mj-lt"/>
              </a:rPr>
              <a:t>Most software for DEA is old and/or user unfriendly</a:t>
            </a:r>
          </a:p>
          <a:p>
            <a:pPr>
              <a:spcAft>
                <a:spcPts val="1200"/>
              </a:spcAft>
            </a:pPr>
            <a:r>
              <a:rPr lang="en-GB" dirty="0" smtClean="0">
                <a:latin typeface="+mj-lt"/>
              </a:rPr>
              <a:t>Several packages in R for doing DEA </a:t>
            </a:r>
            <a:r>
              <a:rPr lang="en-GB" dirty="0" smtClean="0">
                <a:solidFill>
                  <a:srgbClr val="00B0F0"/>
                </a:solidFill>
                <a:latin typeface="+mj-lt"/>
              </a:rPr>
              <a:t># but not easy to use</a:t>
            </a:r>
          </a:p>
          <a:p>
            <a:pPr>
              <a:spcAft>
                <a:spcPts val="1200"/>
              </a:spcAft>
            </a:pPr>
            <a:r>
              <a:rPr lang="en-GB" dirty="0" smtClean="0">
                <a:latin typeface="+mj-lt"/>
              </a:rPr>
              <a:t>So: we wrote a Shiny app for DEA</a:t>
            </a:r>
          </a:p>
          <a:p>
            <a:pPr>
              <a:spcAft>
                <a:spcPts val="1200"/>
              </a:spcAft>
            </a:pPr>
            <a:r>
              <a:rPr lang="en-GB" dirty="0" smtClean="0">
                <a:latin typeface="+mj-lt"/>
              </a:rPr>
              <a:t>We named it </a:t>
            </a:r>
            <a:r>
              <a:rPr lang="en-GB" dirty="0" err="1" smtClean="0">
                <a:latin typeface="+mj-lt"/>
              </a:rPr>
              <a:t>pioneeR</a:t>
            </a:r>
            <a:endParaRPr lang="en-GB" dirty="0">
              <a:latin typeface="+mj-lt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1895" y="4164997"/>
            <a:ext cx="3761905" cy="20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9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We’re </a:t>
            </a:r>
            <a:r>
              <a:rPr lang="en-GB" dirty="0">
                <a:solidFill>
                  <a:srgbClr val="00B0F0"/>
                </a:solidFill>
              </a:rPr>
              <a:t>open</a:t>
            </a:r>
            <a:r>
              <a:rPr lang="en-GB" dirty="0"/>
              <a:t>!</a:t>
            </a:r>
            <a:endParaRPr lang="nb-NO" dirty="0"/>
          </a:p>
        </p:txBody>
      </p:sp>
      <p:sp>
        <p:nvSpPr>
          <p:cNvPr id="4" name="Plassholder for inn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627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dirty="0" err="1" smtClean="0"/>
              <a:t>pioneeR</a:t>
            </a:r>
            <a:r>
              <a:rPr lang="en-GB" dirty="0" smtClean="0"/>
              <a:t> is open source (free to use and free to edit the source code)!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You can find us on GitHub*: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>
                <a:solidFill>
                  <a:srgbClr val="00B0F0"/>
                </a:solidFill>
              </a:rPr>
              <a:t>g</a:t>
            </a:r>
            <a:r>
              <a:rPr lang="en-GB" dirty="0" smtClean="0">
                <a:solidFill>
                  <a:srgbClr val="00B0F0"/>
                </a:solidFill>
              </a:rPr>
              <a:t>ithub.com/</a:t>
            </a:r>
            <a:r>
              <a:rPr lang="en-GB" dirty="0" err="1" smtClean="0">
                <a:solidFill>
                  <a:srgbClr val="00B0F0"/>
                </a:solidFill>
              </a:rPr>
              <a:t>Riksrevisjonen</a:t>
            </a:r>
            <a:r>
              <a:rPr lang="en-GB" dirty="0" smtClean="0">
                <a:solidFill>
                  <a:srgbClr val="00B0F0"/>
                </a:solidFill>
              </a:rPr>
              <a:t>/</a:t>
            </a:r>
            <a:r>
              <a:rPr lang="en-GB" dirty="0" err="1" smtClean="0">
                <a:solidFill>
                  <a:srgbClr val="00B0F0"/>
                </a:solidFill>
              </a:rPr>
              <a:t>pioneeR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6199554" y="6162215"/>
            <a:ext cx="4891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Bahnschrift Light Condensed" panose="020B0502040204020203" pitchFamily="34" charset="0"/>
              </a:rPr>
              <a:t>* The largest collection of open source software on the Internet</a:t>
            </a:r>
            <a:endParaRPr lang="en-GB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88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2053906"/>
            <a:ext cx="6195646" cy="2920942"/>
          </a:xfrm>
        </p:spPr>
        <p:txBody>
          <a:bodyPr>
            <a:normAutofit/>
          </a:bodyPr>
          <a:lstStyle/>
          <a:p>
            <a:r>
              <a:rPr lang="nb-NO" sz="3600" dirty="0">
                <a:latin typeface="+mj-lt"/>
              </a:rPr>
              <a:t>Program </a:t>
            </a:r>
            <a:r>
              <a:rPr lang="nb-NO" sz="3600" dirty="0" err="1">
                <a:latin typeface="+mj-lt"/>
              </a:rPr>
              <a:t>code</a:t>
            </a:r>
            <a:r>
              <a:rPr lang="nb-NO" sz="3600" dirty="0">
                <a:latin typeface="+mj-lt"/>
              </a:rPr>
              <a:t> is universal</a:t>
            </a:r>
          </a:p>
          <a:p>
            <a:endParaRPr lang="en-GB" sz="3600" dirty="0" smtClean="0">
              <a:latin typeface="+mj-lt"/>
            </a:endParaRPr>
          </a:p>
          <a:p>
            <a:endParaRPr lang="en-GB" sz="3600" dirty="0">
              <a:latin typeface="+mj-lt"/>
            </a:endParaRPr>
          </a:p>
          <a:p>
            <a:r>
              <a:rPr lang="en-GB" sz="3600" dirty="0" smtClean="0">
                <a:latin typeface="+mj-lt"/>
              </a:rPr>
              <a:t>As such very easy to share</a:t>
            </a:r>
          </a:p>
          <a:p>
            <a:endParaRPr lang="en-GB" sz="4400" dirty="0" smtClean="0">
              <a:latin typeface="+mj-lt"/>
            </a:endParaRPr>
          </a:p>
          <a:p>
            <a:endParaRPr lang="en-GB" sz="4400" dirty="0" smtClean="0">
              <a:latin typeface="+mj-lt"/>
            </a:endParaRPr>
          </a:p>
          <a:p>
            <a:endParaRPr lang="en-GB" sz="4400" dirty="0">
              <a:latin typeface="+mj-lt"/>
            </a:endParaRPr>
          </a:p>
        </p:txBody>
      </p:sp>
      <p:sp>
        <p:nvSpPr>
          <p:cNvPr id="4" name="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 smtClean="0"/>
              <a:t>Takeaway: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517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Search: 19 000 PDFs – what to do 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2263003"/>
            <a:ext cx="10515600" cy="2962506"/>
          </a:xfrm>
        </p:spPr>
        <p:txBody>
          <a:bodyPr/>
          <a:lstStyle/>
          <a:p>
            <a:r>
              <a:rPr lang="en-GB" dirty="0" smtClean="0"/>
              <a:t>We have 19 000 PDF documents from Norwegian hospital boards</a:t>
            </a:r>
          </a:p>
          <a:p>
            <a:endParaRPr lang="en-GB" dirty="0" smtClean="0"/>
          </a:p>
          <a:p>
            <a:r>
              <a:rPr lang="en-GB" dirty="0" smtClean="0"/>
              <a:t>25 hospital boards, 12-14 board meetings a year, last 5 years)</a:t>
            </a:r>
          </a:p>
          <a:p>
            <a:endParaRPr lang="en-GB" dirty="0" smtClean="0"/>
          </a:p>
          <a:p>
            <a:r>
              <a:rPr lang="en-GB" dirty="0" smtClean="0"/>
              <a:t>All documents published on the web (25 different websites)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234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03" y="0"/>
            <a:ext cx="109077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5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4560277" cy="1604352"/>
          </a:xfrm>
        </p:spPr>
        <p:txBody>
          <a:bodyPr/>
          <a:lstStyle/>
          <a:p>
            <a:r>
              <a:rPr lang="nb-NO" dirty="0" err="1" smtClean="0"/>
              <a:t>Cloud</a:t>
            </a:r>
            <a:r>
              <a:rPr lang="nb-NO" dirty="0"/>
              <a:t> </a:t>
            </a:r>
            <a:r>
              <a:rPr lang="nb-NO" dirty="0" smtClean="0"/>
              <a:t>Platform:</a:t>
            </a:r>
            <a:br>
              <a:rPr lang="nb-NO" dirty="0" smtClean="0"/>
            </a:br>
            <a:r>
              <a:rPr lang="nb-NO" dirty="0" smtClean="0"/>
              <a:t>The </a:t>
            </a:r>
            <a:r>
              <a:rPr lang="nb-NO" dirty="0" err="1" smtClean="0"/>
              <a:t>big</a:t>
            </a:r>
            <a:r>
              <a:rPr lang="nb-NO" smtClean="0"/>
              <a:t> 3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045" y="79131"/>
            <a:ext cx="5734955" cy="4551463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78745"/>
            <a:ext cx="8491538" cy="4103697"/>
          </a:xfrm>
          <a:prstGeom prst="rect">
            <a:avLst/>
          </a:prstGeom>
        </p:spPr>
      </p:pic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609492" y="1797390"/>
            <a:ext cx="3478640" cy="272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85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Cloud computing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You need heavy computing machinery to run machine learning on large datasets</a:t>
            </a:r>
          </a:p>
          <a:p>
            <a:endParaRPr lang="en-GB" dirty="0" smtClean="0"/>
          </a:p>
          <a:p>
            <a:r>
              <a:rPr lang="en-GB" dirty="0" smtClean="0"/>
              <a:t>Buy an on-</a:t>
            </a:r>
            <a:r>
              <a:rPr lang="en-GB" dirty="0" err="1" smtClean="0"/>
              <a:t>prem</a:t>
            </a:r>
            <a:r>
              <a:rPr lang="en-GB" dirty="0" smtClean="0"/>
              <a:t> machine</a:t>
            </a:r>
          </a:p>
          <a:p>
            <a:pPr marL="0" indent="0">
              <a:buNone/>
            </a:pPr>
            <a:r>
              <a:rPr lang="en-GB" dirty="0" smtClean="0"/>
              <a:t>for $ 10 000?</a:t>
            </a:r>
          </a:p>
          <a:p>
            <a:endParaRPr lang="en-GB" dirty="0" smtClean="0"/>
          </a:p>
          <a:p>
            <a:r>
              <a:rPr lang="en-GB" dirty="0" smtClean="0"/>
              <a:t>Or rent one in the cloud</a:t>
            </a:r>
          </a:p>
          <a:p>
            <a:pPr marL="0" indent="0">
              <a:buNone/>
            </a:pPr>
            <a:r>
              <a:rPr lang="en-GB" dirty="0" smtClean="0"/>
              <a:t>for $ 50 a week?</a:t>
            </a:r>
            <a:endParaRPr lang="en-GB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438" y="3535732"/>
            <a:ext cx="6923809" cy="31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29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82" y="0"/>
            <a:ext cx="115921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39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Summary: Some </a:t>
            </a:r>
            <a:r>
              <a:rPr lang="en-GB" dirty="0" smtClean="0">
                <a:solidFill>
                  <a:srgbClr val="00B0F0"/>
                </a:solidFill>
              </a:rPr>
              <a:t>success</a:t>
            </a:r>
            <a:r>
              <a:rPr lang="en-GB" dirty="0" smtClean="0"/>
              <a:t> factors</a:t>
            </a:r>
            <a:endParaRPr lang="en-GB" dirty="0"/>
          </a:p>
        </p:txBody>
      </p:sp>
      <p:sp>
        <p:nvSpPr>
          <p:cNvPr id="5" name="Plassholder for innhold 2"/>
          <p:cNvSpPr>
            <a:spLocks noGrp="1"/>
          </p:cNvSpPr>
          <p:nvPr>
            <p:ph idx="1"/>
          </p:nvPr>
        </p:nvSpPr>
        <p:spPr>
          <a:xfrm>
            <a:off x="838200" y="1974117"/>
            <a:ext cx="10515600" cy="4351338"/>
          </a:xfrm>
        </p:spPr>
        <p:txBody>
          <a:bodyPr anchor="ctr"/>
          <a:lstStyle/>
          <a:p>
            <a:pPr>
              <a:spcAft>
                <a:spcPts val="1200"/>
              </a:spcAft>
            </a:pPr>
            <a:r>
              <a:rPr lang="en-GB" dirty="0" smtClean="0">
                <a:latin typeface="+mj-lt"/>
              </a:rPr>
              <a:t>We were given full freedom to experiment</a:t>
            </a:r>
          </a:p>
          <a:p>
            <a:pPr>
              <a:spcAft>
                <a:spcPts val="1200"/>
              </a:spcAft>
            </a:pPr>
            <a:r>
              <a:rPr lang="en-GB" dirty="0" smtClean="0">
                <a:latin typeface="+mj-lt"/>
              </a:rPr>
              <a:t>Recruited people from audit, not IT</a:t>
            </a:r>
          </a:p>
          <a:p>
            <a:pPr>
              <a:spcAft>
                <a:spcPts val="1200"/>
              </a:spcAft>
            </a:pPr>
            <a:r>
              <a:rPr lang="en-GB" dirty="0" smtClean="0">
                <a:latin typeface="+mj-lt"/>
              </a:rPr>
              <a:t>There were no detailed planning </a:t>
            </a:r>
            <a:r>
              <a:rPr lang="en-GB" dirty="0">
                <a:latin typeface="+mj-lt"/>
              </a:rPr>
              <a:t>— </a:t>
            </a:r>
            <a:r>
              <a:rPr lang="en-GB" dirty="0" smtClean="0">
                <a:latin typeface="+mj-lt"/>
              </a:rPr>
              <a:t>only the “what”, not the “how”</a:t>
            </a:r>
          </a:p>
          <a:p>
            <a:pPr>
              <a:spcAft>
                <a:spcPts val="1200"/>
              </a:spcAft>
            </a:pPr>
            <a:r>
              <a:rPr lang="en-GB" dirty="0" smtClean="0">
                <a:latin typeface="+mj-lt"/>
              </a:rPr>
              <a:t>Full support from top management</a:t>
            </a:r>
          </a:p>
          <a:p>
            <a:pPr>
              <a:spcAft>
                <a:spcPts val="1200"/>
              </a:spcAft>
            </a:pPr>
            <a:r>
              <a:rPr lang="en-GB" dirty="0" smtClean="0">
                <a:latin typeface="+mj-lt"/>
              </a:rPr>
              <a:t>Short development cycles </a:t>
            </a:r>
            <a:r>
              <a:rPr lang="en-GB" dirty="0" smtClean="0">
                <a:solidFill>
                  <a:srgbClr val="00B0F0"/>
                </a:solidFill>
                <a:latin typeface="+mj-lt"/>
              </a:rPr>
              <a:t># agile development</a:t>
            </a:r>
          </a:p>
          <a:p>
            <a:pPr>
              <a:spcAft>
                <a:spcPts val="1200"/>
              </a:spcAft>
            </a:pPr>
            <a:r>
              <a:rPr lang="en-GB" dirty="0" smtClean="0">
                <a:latin typeface="+mj-lt"/>
              </a:rPr>
              <a:t>Prioritise solutions to long standing issues</a:t>
            </a:r>
          </a:p>
        </p:txBody>
      </p:sp>
    </p:spTree>
    <p:extLst>
      <p:ext uri="{BB962C8B-B14F-4D97-AF65-F5344CB8AC3E}">
        <p14:creationId xmlns:p14="http://schemas.microsoft.com/office/powerpoint/2010/main" val="255992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59509"/>
            <a:ext cx="10515600" cy="1331180"/>
          </a:xfrm>
        </p:spPr>
        <p:txBody>
          <a:bodyPr/>
          <a:lstStyle/>
          <a:p>
            <a:r>
              <a:rPr lang="nb-NO" dirty="0" smtClean="0">
                <a:hlinkClick r:id="rId2"/>
              </a:rPr>
              <a:t>www.saireports.org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3235570"/>
            <a:ext cx="10515600" cy="836246"/>
          </a:xfrm>
        </p:spPr>
        <p:txBody>
          <a:bodyPr/>
          <a:lstStyle/>
          <a:p>
            <a:pPr marL="0" indent="0" algn="ctr">
              <a:buNone/>
            </a:pPr>
            <a:r>
              <a:rPr lang="en-GB" sz="4000" dirty="0" smtClean="0"/>
              <a:t>A final snack before we adjourn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51020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d47c3c5-455e-4e94-8c77-60b7918074c5">
      <Value>346</Value>
      <Value>112</Value>
      <Value>118</Value>
      <Value>21</Value>
    </TaxCatchAll>
    <DLCPolicyLabelClientValue xmlns="0eadd077-3bc5-4edc-a376-fc9f8c826306" xsi:nil="true"/>
    <ForventetLevetid xmlns="http://schemas.microsoft.com/sharepoint/v3">24</ForventetLevetid>
    <o7604316c5724549a4082a20f490bea7 xmlns="3d47c3c5-455e-4e94-8c77-60b7918074c5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Standarder</TermName>
          <TermId xmlns="http://schemas.microsoft.com/office/infopath/2007/PartnerControls">601f6c3e-4ea0-4b46-b923-13181b1f51b3</TermId>
        </TermInfo>
        <TermInfo xmlns="http://schemas.microsoft.com/office/infopath/2007/PartnerControls">
          <TermName xmlns="http://schemas.microsoft.com/office/infopath/2007/PartnerControls">ISSAI</TermName>
          <TermId xmlns="http://schemas.microsoft.com/office/infopath/2007/PartnerControls">ae3920e7-d38e-475d-b3ea-24622ff398f3</TermId>
        </TermInfo>
        <TermInfo xmlns="http://schemas.microsoft.com/office/infopath/2007/PartnerControls">
          <TermName xmlns="http://schemas.microsoft.com/office/infopath/2007/PartnerControls">INTOSAI</TermName>
          <TermId xmlns="http://schemas.microsoft.com/office/infopath/2007/PartnerControls">12336832-ba99-4475-9edf-058020282779</TermId>
        </TermInfo>
      </Terms>
    </o7604316c5724549a4082a20f490bea7>
    <DLCPolicyLabelLock xmlns="0eadd077-3bc5-4edc-a376-fc9f8c826306" xsi:nil="true"/>
    <o5845aa5a29b466093b3b33c8c244bd4 xmlns="3d47c3c5-455e-4e94-8c77-60b7918074c5">
      <Terms xmlns="http://schemas.microsoft.com/office/infopath/2007/PartnerControls"/>
    </o5845aa5a29b466093b3b33c8c244bd4>
    <Arbeidsomraade xmlns="http://schemas.microsoft.com/sharepoint/v3">PAS-sekretariatet</Arbeidsomraade>
    <Omraadetype xmlns="http://schemas.microsoft.com/sharepoint/v3">Prosjekt</Omraadetype>
    <a8b6fca6858342578f4aaed310a25c38 xmlns="3d47c3c5-455e-4e94-8c77-60b7918074c5">
      <Terms xmlns="http://schemas.microsoft.com/office/infopath/2007/PartnerControls">
        <TermInfo xmlns="http://schemas.microsoft.com/office/infopath/2007/PartnerControls">
          <TermName xmlns="http://schemas.microsoft.com/office/infopath/2007/PartnerControls">SUV2</TermName>
          <TermId xmlns="http://schemas.microsoft.com/office/infopath/2007/PartnerControls">e194f57b-44ae-4e35-bb3d-4bfefd118036</TermId>
        </TermInfo>
      </Terms>
    </a8b6fca6858342578f4aaed310a25c38>
    <_dlc_DocId xmlns="3d47c3c5-455e-4e94-8c77-60b7918074c5">FORUMAO-1257840834-301</_dlc_DocId>
    <_dlc_DocIdUrl xmlns="3d47c3c5-455e-4e94-8c77-60b7918074c5">
      <Url>http://forum/ao/141/_layouts/15/DocIdRedir.aspx?ID=FORUMAO-1257840834-301</Url>
      <Description>FORUMAO-1257840834-301</Description>
    </_dlc_DocIdUrl>
    <DLCPolicyLabelValue xmlns="0eadd077-3bc5-4edc-a376-fc9f8c826306">0.1</DLCPolicyLabelValu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Presentasjon" ma:contentTypeID="0x0101009D3FD174F6784A87AD425A6E204658110069A739DB7D1127459DD872225AB3D386" ma:contentTypeVersion="13" ma:contentTypeDescription="Tom PowerPoint-presentasjon" ma:contentTypeScope="" ma:versionID="e959710f5ed658cb0466cef65700f385">
  <xsd:schema xmlns:xsd="http://www.w3.org/2001/XMLSchema" xmlns:xs="http://www.w3.org/2001/XMLSchema" xmlns:p="http://schemas.microsoft.com/office/2006/metadata/properties" xmlns:ns1="http://schemas.microsoft.com/sharepoint/v3" xmlns:ns2="3d47c3c5-455e-4e94-8c77-60b7918074c5" xmlns:ns3="0eadd077-3bc5-4edc-a376-fc9f8c826306" targetNamespace="http://schemas.microsoft.com/office/2006/metadata/properties" ma:root="true" ma:fieldsID="1186272df020fb5c22cbe73304dac4d4" ns1:_="" ns2:_="" ns3:_="">
    <xsd:import namespace="http://schemas.microsoft.com/sharepoint/v3"/>
    <xsd:import namespace="3d47c3c5-455e-4e94-8c77-60b7918074c5"/>
    <xsd:import namespace="0eadd077-3bc5-4edc-a376-fc9f8c82630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1:ForventetLevetid"/>
                <xsd:element ref="ns2:o7604316c5724549a4082a20f490bea7" minOccurs="0"/>
                <xsd:element ref="ns1:Arbeidsomraade" minOccurs="0"/>
                <xsd:element ref="ns1:Omraadetype" minOccurs="0"/>
                <xsd:element ref="ns2:a8b6fca6858342578f4aaed310a25c38" minOccurs="0"/>
                <xsd:element ref="ns1:Prosjektnr" minOccurs="0"/>
                <xsd:element ref="ns2:o5845aa5a29b466093b3b33c8c244bd4" minOccurs="0"/>
                <xsd:element ref="ns2:TaxCatchAll" minOccurs="0"/>
                <xsd:element ref="ns2:TaxCatchAllLabel" minOccurs="0"/>
                <xsd:element ref="ns2:_dlc_DocIdPersistId" minOccurs="0"/>
                <xsd:element ref="ns1:_dlc_Exempt" minOccurs="0"/>
                <xsd:element ref="ns3:DLCPolicyLabelValue" minOccurs="0"/>
                <xsd:element ref="ns3:DLCPolicyLabelClientValue" minOccurs="0"/>
                <xsd:element ref="ns3:DLCPolicyLabelLoc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orventetLevetid" ma:index="6" ma:displayName="Forventet levetid (md.)" ma:default="24" ma:internalName="ForventetLevetid" ma:readOnly="false">
      <xsd:simpleType>
        <xsd:restriction base="dms:Choice">
          <xsd:enumeration value="3"/>
          <xsd:enumeration value="6"/>
          <xsd:enumeration value="9"/>
          <xsd:enumeration value="12"/>
          <xsd:enumeration value="18"/>
          <xsd:enumeration value="24"/>
        </xsd:restriction>
      </xsd:simpleType>
    </xsd:element>
    <xsd:element name="Arbeidsomraade" ma:index="9" nillable="true" ma:displayName="Arbeidsområde" ma:default="PAS-sekretariatet" ma:internalName="Arbeidsomraade" ma:readOnly="true">
      <xsd:simpleType>
        <xsd:restriction base="dms:Text">
          <xsd:maxLength value="250"/>
        </xsd:restriction>
      </xsd:simpleType>
    </xsd:element>
    <xsd:element name="Omraadetype" ma:index="10" nillable="true" ma:displayName="Områdetype" ma:default="Prosjekt" ma:internalName="Omraadetype" ma:readOnly="true">
      <xsd:simpleType>
        <xsd:restriction base="dms:Text">
          <xsd:maxLength value="50"/>
        </xsd:restriction>
      </xsd:simpleType>
    </xsd:element>
    <xsd:element name="Prosjektnr" ma:index="13" nillable="true" ma:displayName="Prosjektnr" ma:default="" ma:internalName="Prosjektnr" ma:readOnly="true">
      <xsd:simpleType>
        <xsd:restriction base="dms:Text">
          <xsd:maxLength value="10"/>
        </xsd:restriction>
      </xsd:simpleType>
    </xsd:element>
    <xsd:element name="_dlc_Exempt" ma:index="23" nillable="true" ma:displayName="Unntak fra policy" ma:hidden="true" ma:internalName="_dlc_Exempt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47c3c5-455e-4e94-8c77-60b7918074c5" elementFormDefault="qualified">
    <xsd:import namespace="http://schemas.microsoft.com/office/2006/documentManagement/types"/>
    <xsd:import namespace="http://schemas.microsoft.com/office/infopath/2007/PartnerControls"/>
    <xsd:element name="_dlc_DocId" ma:index="4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5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o7604316c5724549a4082a20f490bea7" ma:index="8" ma:taxonomy="true" ma:internalName="o7604316c5724549a4082a20f490bea7" ma:taxonomyFieldName="Emneord" ma:displayName="Emneord" ma:default="112;#Standarder|601f6c3e-4ea0-4b46-b923-13181b1f51b3;#346;#ISSAI|ae3920e7-d38e-475d-b3ea-24622ff398f3;#118;#INTOSAI|12336832-ba99-4475-9edf-058020282779" ma:fieldId="{87604316-c572-4549-a408-2a20f490bea7}" ma:taxonomyMulti="true" ma:sspId="a80b7cc9-73ea-40d3-b870-6eb8d40376ec" ma:termSetId="db1cb5ce-a770-4b07-92fe-8835a5a7720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8b6fca6858342578f4aaed310a25c38" ma:index="12" nillable="true" ma:taxonomy="true" ma:internalName="a8b6fca6858342578f4aaed310a25c38" ma:taxonomyFieldName="Organisasjonsenhet" ma:displayName="Eier" ma:readOnly="true" ma:default="21;#SUV2|e194f57b-44ae-4e35-bb3d-4bfefd118036" ma:fieldId="{a8b6fca6-8583-4257-8f4a-aed310a25c38}" ma:sspId="a80b7cc9-73ea-40d3-b870-6eb8d40376ec" ma:termSetId="0a72fde3-a8be-4d42-8002-b0c51f08b2b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5845aa5a29b466093b3b33c8c244bd4" ma:index="15" nillable="true" ma:taxonomy="true" ma:internalName="o5845aa5a29b466093b3b33c8c244bd4" ma:taxonomyFieldName="Planperiode" ma:displayName="Planperiode" ma:readOnly="true" ma:default="" ma:fieldId="{85845aa5-a29b-4660-93b3-b33c8c244bd4}" ma:sspId="a80b7cc9-73ea-40d3-b870-6eb8d40376ec" ma:termSetId="77e20978-ff25-4a3b-9e6f-1c00dfeca63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0" nillable="true" ma:displayName="Global taksonomikolonne" ma:hidden="true" ma:list="{7cfddbe0-715e-4f68-9706-2c8247ced59e}" ma:internalName="TaxCatchAll" ma:showField="CatchAllData" ma:web="3d47c3c5-455e-4e94-8c77-60b7918074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1" nillable="true" ma:displayName="Global taksonomikolonne1" ma:hidden="true" ma:list="{7cfddbe0-715e-4f68-9706-2c8247ced59e}" ma:internalName="TaxCatchAllLabel" ma:readOnly="true" ma:showField="CatchAllDataLabel" ma:web="3d47c3c5-455e-4e94-8c77-60b7918074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PersistId" ma:index="22" nillable="true" ma:displayName="Fast ID" ma:description="Behold IDen ved tillegging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add077-3bc5-4edc-a376-fc9f8c826306" elementFormDefault="qualified">
    <xsd:import namespace="http://schemas.microsoft.com/office/2006/documentManagement/types"/>
    <xsd:import namespace="http://schemas.microsoft.com/office/infopath/2007/PartnerControls"/>
    <xsd:element name="DLCPolicyLabelValue" ma:index="24" nillable="true" ma:displayName="Etikett" ma:description="Lagrer gjeldende verdi for etiketten." ma:internalName="DLCPolicyLabelValue" ma:readOnly="true">
      <xsd:simpleType>
        <xsd:restriction base="dms:Note">
          <xsd:maxLength value="255"/>
        </xsd:restriction>
      </xsd:simpleType>
    </xsd:element>
    <xsd:element name="DLCPolicyLabelClientValue" ma:index="25" nillable="true" ma:displayName="Klientetikettverdi" ma:description="Lagrer den siste etikettverdien som ble beregnet på klienten." ma:hidden="true" ma:internalName="DLCPolicyLabelClientValue" ma:readOnly="false">
      <xsd:simpleType>
        <xsd:restriction base="dms:Note"/>
      </xsd:simpleType>
    </xsd:element>
    <xsd:element name="DLCPolicyLabelLock" ma:index="26" nillable="true" ma:displayName="Etikett låst" ma:description="Angir om etiketten skal oppdateres når elementegenskapene endres." ma:hidden="true" ma:internalName="DLCPolicyLabelLock" ma:readOnly="fals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p:Policy xmlns:p="office.server.policy" id="" local="true">
  <p:Name>Presentasjon</p:Name>
  <p:Description/>
  <p:Statement/>
  <p:PolicyItems>
    <p:PolicyItem featureId="Microsoft.Office.RecordsManagement.PolicyFeatures.PolicyLabel" staticId="0x0101009D3FD174F6784A87AD425A6E204658110069A739DB7D1127459DD872225AB3D386|801092262" UniqueId="d9b9cea7-fb83-4229-9f41-24a78b496164">
      <p:Name>Etiketter</p:Name>
      <p:Description>Genererer etiketter som kan settes inn i Microsoft Office-dokumenter for å sikre at dokumentegenskaper eller annen viktig informasjon blir inkludert på utskrifter. Etiketter kan også brukes til å søke etter dokumenter.</p:Description>
      <p:CustomData>
        <label>
          <segment type="metadata">_UIVersionString</segment>
        </label>
      </p:CustomData>
    </p:PolicyItem>
  </p:PolicyItems>
</p:Policy>
</file>

<file path=customXml/item6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Props1.xml><?xml version="1.0" encoding="utf-8"?>
<ds:datastoreItem xmlns:ds="http://schemas.openxmlformats.org/officeDocument/2006/customXml" ds:itemID="{DD86A9B3-1680-4A33-851E-32957FCACBE6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AB3FAB53-939F-43B4-B766-8AAE4F6F924E}">
  <ds:schemaRefs>
    <ds:schemaRef ds:uri="http://schemas.openxmlformats.org/package/2006/metadata/core-properties"/>
    <ds:schemaRef ds:uri="3d47c3c5-455e-4e94-8c77-60b7918074c5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sharepoint/v3"/>
    <ds:schemaRef ds:uri="http://purl.org/dc/dcmitype/"/>
    <ds:schemaRef ds:uri="0eadd077-3bc5-4edc-a376-fc9f8c82630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92E60C7-7273-4801-A853-92E60654E20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9E58BAF-CC0F-46B1-A6B8-E34CD736BF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d47c3c5-455e-4e94-8c77-60b7918074c5"/>
    <ds:schemaRef ds:uri="0eadd077-3bc5-4edc-a376-fc9f8c8263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4383DA80-9CFA-4E8A-BAAB-FE2AE0A592F0}">
  <ds:schemaRefs>
    <ds:schemaRef ds:uri="office.server.policy"/>
  </ds:schemaRefs>
</ds:datastoreItem>
</file>

<file path=customXml/itemProps6.xml><?xml version="1.0" encoding="utf-8"?>
<ds:datastoreItem xmlns:ds="http://schemas.openxmlformats.org/officeDocument/2006/customXml" ds:itemID="{F8694DB0-4828-4C36-AE85-DD2E413EAD9C}">
  <ds:schemaRefs>
    <ds:schemaRef ds:uri="http://schemas.microsoft.com/office/2006/metadata/customXs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4674</TotalTime>
  <Words>604</Words>
  <Application>Microsoft Office PowerPoint</Application>
  <PresentationFormat>Widescreen</PresentationFormat>
  <Paragraphs>121</Paragraphs>
  <Slides>29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29</vt:i4>
      </vt:variant>
    </vt:vector>
  </HeadingPairs>
  <TitlesOfParts>
    <vt:vector size="36" baseType="lpstr">
      <vt:lpstr>Arial</vt:lpstr>
      <vt:lpstr>Bahnschrift Light Condensed</vt:lpstr>
      <vt:lpstr>Calibri</vt:lpstr>
      <vt:lpstr>Calibri Light</vt:lpstr>
      <vt:lpstr>Cambria Math</vt:lpstr>
      <vt:lpstr>Wingdings</vt:lpstr>
      <vt:lpstr>Office-tema</vt:lpstr>
      <vt:lpstr>Data Science  &amp; Machine Learning </vt:lpstr>
      <vt:lpstr>The OAGN Data Science Project</vt:lpstr>
      <vt:lpstr>Purpose</vt:lpstr>
      <vt:lpstr>PowerPoint-presentasjon</vt:lpstr>
      <vt:lpstr>Where we come from</vt:lpstr>
      <vt:lpstr>What is Data Science</vt:lpstr>
      <vt:lpstr>PowerPoint-presentasjon</vt:lpstr>
      <vt:lpstr>Partly because of this</vt:lpstr>
      <vt:lpstr>PowerPoint-presentasjon</vt:lpstr>
      <vt:lpstr>What’s all this about machine learning?</vt:lpstr>
      <vt:lpstr>PowerPoint-presentasjon</vt:lpstr>
      <vt:lpstr>However…</vt:lpstr>
      <vt:lpstr>What’s the point – an example</vt:lpstr>
      <vt:lpstr>PowerPoint-presentasjon</vt:lpstr>
      <vt:lpstr>NLP in practice – from speech to text</vt:lpstr>
      <vt:lpstr>Algorithms – Economic, but Effective?</vt:lpstr>
      <vt:lpstr>If you understand this,  you have understood machine learning </vt:lpstr>
      <vt:lpstr>Some concrete examples </vt:lpstr>
      <vt:lpstr>Example: Webapp for DEA-analysis</vt:lpstr>
      <vt:lpstr>DEA – efficiency in the form of productivity</vt:lpstr>
      <vt:lpstr>We’re open!</vt:lpstr>
      <vt:lpstr>Takeaway:</vt:lpstr>
      <vt:lpstr>Search: 19 000 PDFs – what to do </vt:lpstr>
      <vt:lpstr>PowerPoint-presentasjon</vt:lpstr>
      <vt:lpstr>Cloud Platform: The big 3</vt:lpstr>
      <vt:lpstr>Cloud computing</vt:lpstr>
      <vt:lpstr>PowerPoint-presentasjon</vt:lpstr>
      <vt:lpstr>Summary: Some success factors</vt:lpstr>
      <vt:lpstr>www.saireports.org </vt:lpstr>
    </vt:vector>
  </TitlesOfParts>
  <Company>Riksrevisjonen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Science  &amp; Machine Learning</dc:title>
  <dc:creator>Beckstrøm, Jan Roar</dc:creator>
  <cp:lastModifiedBy>Larsen, Hege</cp:lastModifiedBy>
  <cp:revision>43</cp:revision>
  <dcterms:created xsi:type="dcterms:W3CDTF">2019-03-23T14:28:08Z</dcterms:created>
  <dcterms:modified xsi:type="dcterms:W3CDTF">2019-05-13T08:51:54Z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0x0101009D3FD174F6784A87AD425A6E204658110069A739DB7D1127459DD872225AB3D386</vt:lpwstr>
  </property>
  <property fmtid="{D5CDD505-2E9C-101B-9397-08002B2CF9AE}" pid="3" name="Organisasjonsenhet">
    <vt:lpwstr>21;#SUV2|e194f57b-44ae-4e35-bb3d-4bfefd118036</vt:lpwstr>
  </property>
  <property fmtid="{D5CDD505-2E9C-101B-9397-08002B2CF9AE}" pid="4" name="Planperiode">
    <vt:lpwstr/>
  </property>
  <property fmtid="{D5CDD505-2E9C-101B-9397-08002B2CF9AE}" pid="5" name="Emneord">
    <vt:lpwstr>112;#Standarder|601f6c3e-4ea0-4b46-b923-13181b1f51b3;#346;#ISSAI|ae3920e7-d38e-475d-b3ea-24622ff398f3;#118;#INTOSAI|12336832-ba99-4475-9edf-058020282779</vt:lpwstr>
  </property>
  <property fmtid="{D5CDD505-2E9C-101B-9397-08002B2CF9AE}" pid="6" name="_dlc_DocIdItemGuid">
    <vt:lpwstr>4994f194-7a86-47a1-96e3-fe0ed3bb798d</vt:lpwstr>
  </property>
</Properties>
</file>