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7"/>
    <p:sldMasterId id="2147483660" r:id="rId8"/>
    <p:sldMasterId id="2147483672" r:id="rId9"/>
  </p:sldMasterIdLst>
  <p:notesMasterIdLst>
    <p:notesMasterId r:id="rId37"/>
  </p:notesMasterIdLst>
  <p:sldIdLst>
    <p:sldId id="257" r:id="rId10"/>
    <p:sldId id="258" r:id="rId11"/>
    <p:sldId id="274" r:id="rId12"/>
    <p:sldId id="286" r:id="rId13"/>
    <p:sldId id="287" r:id="rId14"/>
    <p:sldId id="288" r:id="rId15"/>
    <p:sldId id="260" r:id="rId16"/>
    <p:sldId id="261" r:id="rId17"/>
    <p:sldId id="268" r:id="rId18"/>
    <p:sldId id="267" r:id="rId19"/>
    <p:sldId id="269" r:id="rId20"/>
    <p:sldId id="270" r:id="rId21"/>
    <p:sldId id="271" r:id="rId22"/>
    <p:sldId id="272" r:id="rId23"/>
    <p:sldId id="273" r:id="rId24"/>
    <p:sldId id="263" r:id="rId25"/>
    <p:sldId id="275" r:id="rId26"/>
    <p:sldId id="276" r:id="rId27"/>
    <p:sldId id="277" r:id="rId28"/>
    <p:sldId id="278" r:id="rId29"/>
    <p:sldId id="279" r:id="rId30"/>
    <p:sldId id="280" r:id="rId31"/>
    <p:sldId id="281" r:id="rId32"/>
    <p:sldId id="282" r:id="rId33"/>
    <p:sldId id="283" r:id="rId34"/>
    <p:sldId id="284" r:id="rId35"/>
    <p:sldId id="285" r:id="rId3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B5B"/>
    <a:srgbClr val="FF79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3" d="100"/>
          <a:sy n="83" d="100"/>
        </p:scale>
        <p:origin x="68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2.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1.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customXml" Target="../customXml/item4.xml"/><Relationship Id="rId9" Type="http://schemas.openxmlformats.org/officeDocument/2006/relationships/slideMaster" Target="slideMasters/slideMaster3.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D1EF22-88FB-4B81-AF25-2AA3C9FBA710}" type="datetimeFigureOut">
              <a:rPr lang="nb-NO" smtClean="0"/>
              <a:t>07.04.2019</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47E2CC-DEF4-45FA-B520-8AA4F17D118F}" type="slidenum">
              <a:rPr lang="nb-NO" smtClean="0"/>
              <a:t>‹#›</a:t>
            </a:fld>
            <a:endParaRPr lang="nb-NO"/>
          </a:p>
        </p:txBody>
      </p:sp>
    </p:spTree>
    <p:extLst>
      <p:ext uri="{BB962C8B-B14F-4D97-AF65-F5344CB8AC3E}">
        <p14:creationId xmlns:p14="http://schemas.microsoft.com/office/powerpoint/2010/main" val="2621458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Initial assessment project finalised February 2019. Team: Ms Cathleen Berrick and Ms Diana Maurer (US GAO), Mrs Elise Eriksen (OAG Norway), Mr </a:t>
            </a:r>
            <a:r>
              <a:rPr lang="en-GB" dirty="0" err="1" smtClean="0"/>
              <a:t>Kevish</a:t>
            </a:r>
            <a:r>
              <a:rPr lang="en-GB" dirty="0" smtClean="0"/>
              <a:t> Lachman and Mr Corrie Pretorius (both A-G South Africa)</a:t>
            </a:r>
          </a:p>
          <a:p>
            <a:endParaRPr lang="nb-NO" dirty="0"/>
          </a:p>
        </p:txBody>
      </p:sp>
      <p:sp>
        <p:nvSpPr>
          <p:cNvPr id="4" name="Plassholder for lysbildenummer 3"/>
          <p:cNvSpPr>
            <a:spLocks noGrp="1"/>
          </p:cNvSpPr>
          <p:nvPr>
            <p:ph type="sldNum" sz="quarter" idx="10"/>
          </p:nvPr>
        </p:nvSpPr>
        <p:spPr/>
        <p:txBody>
          <a:bodyPr/>
          <a:lstStyle/>
          <a:p>
            <a:fld id="{8847E2CC-DEF4-45FA-B520-8AA4F17D118F}" type="slidenum">
              <a:rPr lang="nb-NO" smtClean="0"/>
              <a:t>3</a:t>
            </a:fld>
            <a:endParaRPr lang="nb-NO"/>
          </a:p>
        </p:txBody>
      </p:sp>
    </p:spTree>
    <p:extLst>
      <p:ext uri="{BB962C8B-B14F-4D97-AF65-F5344CB8AC3E}">
        <p14:creationId xmlns:p14="http://schemas.microsoft.com/office/powerpoint/2010/main" val="1373930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F75055-48FC-4F52-8C49-8F4DF1787FA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6123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Project </a:t>
            </a:r>
            <a:r>
              <a:rPr lang="nb-NO" dirty="0" err="1" smtClean="0"/>
              <a:t>group</a:t>
            </a:r>
            <a:r>
              <a:rPr lang="nb-NO" baseline="0" dirty="0" smtClean="0"/>
              <a:t> lead: </a:t>
            </a:r>
            <a:r>
              <a:rPr lang="nb-NO" baseline="0" dirty="0" err="1" smtClean="0"/>
              <a:t>Mr</a:t>
            </a:r>
            <a:r>
              <a:rPr lang="nb-NO" baseline="0" dirty="0" smtClean="0"/>
              <a:t> Pawel Banas, SAI </a:t>
            </a:r>
            <a:r>
              <a:rPr lang="nb-NO" baseline="0" dirty="0" err="1" smtClean="0"/>
              <a:t>Poland</a:t>
            </a:r>
            <a:r>
              <a:rPr lang="nb-NO" baseline="0" dirty="0" smtClean="0"/>
              <a:t>, </a:t>
            </a:r>
            <a:r>
              <a:rPr lang="nb-NO" baseline="0" dirty="0" err="1" smtClean="0"/>
              <a:t>Core</a:t>
            </a:r>
            <a:r>
              <a:rPr lang="nb-NO" baseline="0" dirty="0" smtClean="0"/>
              <a:t> team: SAIs </a:t>
            </a:r>
            <a:r>
              <a:rPr lang="nb-NO" baseline="0" dirty="0" err="1" smtClean="0"/>
              <a:t>Belgium</a:t>
            </a:r>
            <a:r>
              <a:rPr lang="nb-NO" baseline="0" dirty="0" smtClean="0"/>
              <a:t>, </a:t>
            </a:r>
            <a:r>
              <a:rPr lang="nb-NO" baseline="0" dirty="0" err="1" smtClean="0"/>
              <a:t>Netherlands</a:t>
            </a:r>
            <a:r>
              <a:rPr lang="nb-NO" baseline="0" dirty="0" smtClean="0"/>
              <a:t>, </a:t>
            </a:r>
            <a:r>
              <a:rPr lang="nb-NO" baseline="0" dirty="0" err="1" smtClean="0"/>
              <a:t>additional</a:t>
            </a:r>
            <a:r>
              <a:rPr lang="nb-NO" baseline="0" dirty="0" smtClean="0"/>
              <a:t>: US GAO, SAI </a:t>
            </a:r>
            <a:r>
              <a:rPr lang="nb-NO" baseline="0" dirty="0" err="1" smtClean="0"/>
              <a:t>Austria</a:t>
            </a:r>
            <a:r>
              <a:rPr lang="nb-NO" baseline="0" dirty="0" smtClean="0"/>
              <a:t> + representatives from </a:t>
            </a:r>
            <a:r>
              <a:rPr lang="nb-NO" baseline="0" dirty="0" err="1" smtClean="0"/>
              <a:t>the</a:t>
            </a:r>
            <a:r>
              <a:rPr lang="nb-NO" baseline="0" dirty="0" smtClean="0"/>
              <a:t> CAS, FAAS and PAS</a:t>
            </a:r>
            <a:endParaRPr lang="nb-NO" dirty="0"/>
          </a:p>
        </p:txBody>
      </p:sp>
      <p:sp>
        <p:nvSpPr>
          <p:cNvPr id="4" name="Plassholder for lysbildenummer 3"/>
          <p:cNvSpPr>
            <a:spLocks noGrp="1"/>
          </p:cNvSpPr>
          <p:nvPr>
            <p:ph type="sldNum" sz="quarter" idx="10"/>
          </p:nvPr>
        </p:nvSpPr>
        <p:spPr/>
        <p:txBody>
          <a:bodyPr/>
          <a:lstStyle/>
          <a:p>
            <a:fld id="{8847E2CC-DEF4-45FA-B520-8AA4F17D118F}" type="slidenum">
              <a:rPr lang="nb-NO" smtClean="0"/>
              <a:t>7</a:t>
            </a:fld>
            <a:endParaRPr lang="nb-NO"/>
          </a:p>
        </p:txBody>
      </p:sp>
    </p:spTree>
    <p:extLst>
      <p:ext uri="{BB962C8B-B14F-4D97-AF65-F5344CB8AC3E}">
        <p14:creationId xmlns:p14="http://schemas.microsoft.com/office/powerpoint/2010/main" val="2914855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F75055-48FC-4F52-8C49-8F4DF1787FA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72076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F75055-48FC-4F52-8C49-8F4DF1787FA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0140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F75055-48FC-4F52-8C49-8F4DF1787FA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6533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F75055-48FC-4F52-8C49-8F4DF1787FA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3809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F75055-48FC-4F52-8C49-8F4DF1787FA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0108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F75055-48FC-4F52-8C49-8F4DF1787FA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5767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F75055-48FC-4F52-8C49-8F4DF1787FA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7143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smtClean="0"/>
              <a:t>Klikk for å redigere tittelstil</a:t>
            </a:r>
            <a:endParaRPr lang="nb-NO"/>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0144EAA8-D6ED-4231-AC6C-DA90C4BFD093}" type="datetimeFigureOut">
              <a:rPr lang="nb-NO" smtClean="0"/>
              <a:t>07.04.2019</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958CF09-655E-4ECA-80F0-9789845565C5}" type="slidenum">
              <a:rPr lang="nb-NO" smtClean="0"/>
              <a:t>‹#›</a:t>
            </a:fld>
            <a:endParaRPr lang="nb-NO"/>
          </a:p>
        </p:txBody>
      </p:sp>
    </p:spTree>
    <p:extLst>
      <p:ext uri="{BB962C8B-B14F-4D97-AF65-F5344CB8AC3E}">
        <p14:creationId xmlns:p14="http://schemas.microsoft.com/office/powerpoint/2010/main" val="1789572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0144EAA8-D6ED-4231-AC6C-DA90C4BFD093}" type="datetimeFigureOut">
              <a:rPr lang="nb-NO" smtClean="0"/>
              <a:t>07.04.2019</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958CF09-655E-4ECA-80F0-9789845565C5}" type="slidenum">
              <a:rPr lang="nb-NO" smtClean="0"/>
              <a:t>‹#›</a:t>
            </a:fld>
            <a:endParaRPr lang="nb-NO"/>
          </a:p>
        </p:txBody>
      </p:sp>
    </p:spTree>
    <p:extLst>
      <p:ext uri="{BB962C8B-B14F-4D97-AF65-F5344CB8AC3E}">
        <p14:creationId xmlns:p14="http://schemas.microsoft.com/office/powerpoint/2010/main" val="2272965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0144EAA8-D6ED-4231-AC6C-DA90C4BFD093}" type="datetimeFigureOut">
              <a:rPr lang="nb-NO" smtClean="0"/>
              <a:t>07.04.2019</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958CF09-655E-4ECA-80F0-9789845565C5}" type="slidenum">
              <a:rPr lang="nb-NO" smtClean="0"/>
              <a:t>‹#›</a:t>
            </a:fld>
            <a:endParaRPr lang="nb-NO"/>
          </a:p>
        </p:txBody>
      </p:sp>
    </p:spTree>
    <p:extLst>
      <p:ext uri="{BB962C8B-B14F-4D97-AF65-F5344CB8AC3E}">
        <p14:creationId xmlns:p14="http://schemas.microsoft.com/office/powerpoint/2010/main" val="211186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2B54408-7579-4E1B-BE30-EE283D5C8B1E}" type="datetime1">
              <a:rPr lang="en-US" smtClean="0"/>
              <a:t>4/7/2019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15766-0124-4199-8526-867E8036F319}" type="slidenum">
              <a:rPr lang="en-US" smtClean="0"/>
              <a:t>‹#›</a:t>
            </a:fld>
            <a:endParaRPr lang="en-US"/>
          </a:p>
        </p:txBody>
      </p:sp>
    </p:spTree>
    <p:extLst>
      <p:ext uri="{BB962C8B-B14F-4D97-AF65-F5344CB8AC3E}">
        <p14:creationId xmlns:p14="http://schemas.microsoft.com/office/powerpoint/2010/main" val="42845451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US" dirty="0" smtClean="0"/>
              <a:t>Click to edit Master title style</a:t>
            </a:r>
            <a:endParaRPr lang="en-US" dirty="0"/>
          </a:p>
        </p:txBody>
      </p:sp>
      <p:sp>
        <p:nvSpPr>
          <p:cNvPr id="3" name="Content Placeholder 2"/>
          <p:cNvSpPr>
            <a:spLocks noGrp="1"/>
          </p:cNvSpPr>
          <p:nvPr>
            <p:ph idx="1"/>
          </p:nvPr>
        </p:nvSpPr>
        <p:spPr/>
        <p:txBody>
          <a:bodyPr>
            <a:normAutofit/>
          </a:bodyPr>
          <a:lstStyle>
            <a:lvl1pPr>
              <a:defRPr sz="2000"/>
            </a:lvl1pPr>
            <a:lvl2pPr>
              <a:defRPr sz="1800"/>
            </a:lvl2pPr>
            <a:lvl3pPr>
              <a:defRPr sz="1600"/>
            </a:lvl3pPr>
            <a:lvl4pPr>
              <a:defRPr sz="1400"/>
            </a:lvl4pPr>
            <a:lvl5pP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D589AD-9D67-492A-8F51-99A55E07DAB1}" type="datetime1">
              <a:rPr lang="en-US" smtClean="0"/>
              <a:t>4/7/2019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215766-0124-4199-8526-867E8036F319}" type="slidenum">
              <a:rPr lang="en-US" smtClean="0"/>
              <a:t>‹#›</a:t>
            </a:fld>
            <a:endParaRPr lang="en-US"/>
          </a:p>
        </p:txBody>
      </p:sp>
    </p:spTree>
    <p:extLst>
      <p:ext uri="{BB962C8B-B14F-4D97-AF65-F5344CB8AC3E}">
        <p14:creationId xmlns:p14="http://schemas.microsoft.com/office/powerpoint/2010/main" val="3175719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184ED0-14E4-4E91-AE3D-205A32E9EC1F}" type="datetime1">
              <a:rPr lang="en-US" smtClean="0"/>
              <a:t>4/7/2019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15766-0124-4199-8526-867E8036F319}" type="slidenum">
              <a:rPr lang="en-US" smtClean="0"/>
              <a:t>‹#›</a:t>
            </a:fld>
            <a:endParaRPr lang="en-US"/>
          </a:p>
        </p:txBody>
      </p:sp>
    </p:spTree>
    <p:extLst>
      <p:ext uri="{BB962C8B-B14F-4D97-AF65-F5344CB8AC3E}">
        <p14:creationId xmlns:p14="http://schemas.microsoft.com/office/powerpoint/2010/main" val="3185402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E5FAD98-6612-4ECB-B512-69ADCA875A10}" type="datetime1">
              <a:rPr lang="en-US" smtClean="0"/>
              <a:t>4/7/2019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215766-0124-4199-8526-867E8036F319}" type="slidenum">
              <a:rPr lang="en-US" smtClean="0"/>
              <a:t>‹#›</a:t>
            </a:fld>
            <a:endParaRPr lang="en-US"/>
          </a:p>
        </p:txBody>
      </p:sp>
    </p:spTree>
    <p:extLst>
      <p:ext uri="{BB962C8B-B14F-4D97-AF65-F5344CB8AC3E}">
        <p14:creationId xmlns:p14="http://schemas.microsoft.com/office/powerpoint/2010/main" val="1456261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3C1890-7303-4007-9CC4-1CEB9096791D}" type="datetime1">
              <a:rPr lang="en-US" smtClean="0"/>
              <a:t>4/7/2019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215766-0124-4199-8526-867E8036F319}" type="slidenum">
              <a:rPr lang="en-US" smtClean="0"/>
              <a:t>‹#›</a:t>
            </a:fld>
            <a:endParaRPr lang="en-US"/>
          </a:p>
        </p:txBody>
      </p:sp>
    </p:spTree>
    <p:extLst>
      <p:ext uri="{BB962C8B-B14F-4D97-AF65-F5344CB8AC3E}">
        <p14:creationId xmlns:p14="http://schemas.microsoft.com/office/powerpoint/2010/main" val="8025344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E47DCA7-3197-4A4B-99BE-F2A0119B3BEF}" type="datetime1">
              <a:rPr lang="en-US" smtClean="0"/>
              <a:t>4/7/2019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215766-0124-4199-8526-867E8036F319}" type="slidenum">
              <a:rPr lang="en-US" smtClean="0"/>
              <a:t>‹#›</a:t>
            </a:fld>
            <a:endParaRPr lang="en-US"/>
          </a:p>
        </p:txBody>
      </p:sp>
    </p:spTree>
    <p:extLst>
      <p:ext uri="{BB962C8B-B14F-4D97-AF65-F5344CB8AC3E}">
        <p14:creationId xmlns:p14="http://schemas.microsoft.com/office/powerpoint/2010/main" val="463359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42058B-70A6-4C30-B139-DD269FE6A21D}" type="datetime1">
              <a:rPr lang="en-US" smtClean="0"/>
              <a:t>4/7/2019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215766-0124-4199-8526-867E8036F319}" type="slidenum">
              <a:rPr lang="en-US" smtClean="0"/>
              <a:t>‹#›</a:t>
            </a:fld>
            <a:endParaRPr lang="en-US"/>
          </a:p>
        </p:txBody>
      </p:sp>
    </p:spTree>
    <p:extLst>
      <p:ext uri="{BB962C8B-B14F-4D97-AF65-F5344CB8AC3E}">
        <p14:creationId xmlns:p14="http://schemas.microsoft.com/office/powerpoint/2010/main" val="3501694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7CA6BF-DE60-4973-BD31-54974DB54951}" type="datetime1">
              <a:rPr lang="en-US" smtClean="0"/>
              <a:t>4/7/2019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215766-0124-4199-8526-867E8036F319}" type="slidenum">
              <a:rPr lang="en-US" smtClean="0"/>
              <a:t>‹#›</a:t>
            </a:fld>
            <a:endParaRPr lang="en-US"/>
          </a:p>
        </p:txBody>
      </p:sp>
    </p:spTree>
    <p:extLst>
      <p:ext uri="{BB962C8B-B14F-4D97-AF65-F5344CB8AC3E}">
        <p14:creationId xmlns:p14="http://schemas.microsoft.com/office/powerpoint/2010/main" val="4062886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0144EAA8-D6ED-4231-AC6C-DA90C4BFD093}" type="datetimeFigureOut">
              <a:rPr lang="nb-NO" smtClean="0"/>
              <a:t>07.04.2019</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958CF09-655E-4ECA-80F0-9789845565C5}" type="slidenum">
              <a:rPr lang="nb-NO" smtClean="0"/>
              <a:t>‹#›</a:t>
            </a:fld>
            <a:endParaRPr lang="nb-NO"/>
          </a:p>
        </p:txBody>
      </p:sp>
    </p:spTree>
    <p:extLst>
      <p:ext uri="{BB962C8B-B14F-4D97-AF65-F5344CB8AC3E}">
        <p14:creationId xmlns:p14="http://schemas.microsoft.com/office/powerpoint/2010/main" val="34625593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C17FFF-0DCA-4972-9145-78F17B4D5F86}" type="datetime1">
              <a:rPr lang="en-US" smtClean="0"/>
              <a:t>4/7/2019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215766-0124-4199-8526-867E8036F319}" type="slidenum">
              <a:rPr lang="en-US" smtClean="0"/>
              <a:t>‹#›</a:t>
            </a:fld>
            <a:endParaRPr lang="en-US"/>
          </a:p>
        </p:txBody>
      </p:sp>
    </p:spTree>
    <p:extLst>
      <p:ext uri="{BB962C8B-B14F-4D97-AF65-F5344CB8AC3E}">
        <p14:creationId xmlns:p14="http://schemas.microsoft.com/office/powerpoint/2010/main" val="3187908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B85C00-FA9A-4AEA-BF87-E13F01BB2CA8}" type="datetime1">
              <a:rPr lang="en-US" smtClean="0"/>
              <a:t>4/7/2019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15766-0124-4199-8526-867E8036F319}" type="slidenum">
              <a:rPr lang="en-US" smtClean="0"/>
              <a:t>‹#›</a:t>
            </a:fld>
            <a:endParaRPr lang="en-US"/>
          </a:p>
        </p:txBody>
      </p:sp>
    </p:spTree>
    <p:extLst>
      <p:ext uri="{BB962C8B-B14F-4D97-AF65-F5344CB8AC3E}">
        <p14:creationId xmlns:p14="http://schemas.microsoft.com/office/powerpoint/2010/main" val="36260120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1B5C5D-E4B8-4696-8DED-041740E74469}" type="datetime1">
              <a:rPr lang="en-US" smtClean="0"/>
              <a:t>4/7/2019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15766-0124-4199-8526-867E8036F319}" type="slidenum">
              <a:rPr lang="en-US" smtClean="0"/>
              <a:t>‹#›</a:t>
            </a:fld>
            <a:endParaRPr lang="en-US"/>
          </a:p>
        </p:txBody>
      </p:sp>
    </p:spTree>
    <p:extLst>
      <p:ext uri="{BB962C8B-B14F-4D97-AF65-F5344CB8AC3E}">
        <p14:creationId xmlns:p14="http://schemas.microsoft.com/office/powerpoint/2010/main" val="1577264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Rubrikbild">
    <p:spTree>
      <p:nvGrpSpPr>
        <p:cNvPr id="1" name=""/>
        <p:cNvGrpSpPr/>
        <p:nvPr/>
      </p:nvGrpSpPr>
      <p:grpSpPr>
        <a:xfrm>
          <a:off x="0" y="0"/>
          <a:ext cx="0" cy="0"/>
          <a:chOff x="0" y="0"/>
          <a:chExt cx="0" cy="0"/>
        </a:xfrm>
      </p:grpSpPr>
      <p:pic>
        <p:nvPicPr>
          <p:cNvPr id="13" name="Bildobjekt 6" descr="three.png"/>
          <p:cNvPicPr>
            <a:picLocks noChangeAspect="1"/>
          </p:cNvPicPr>
          <p:nvPr/>
        </p:nvPicPr>
        <p:blipFill>
          <a:blip r:embed="rId2" cstate="print"/>
          <a:stretch>
            <a:fillRect/>
          </a:stretch>
        </p:blipFill>
        <p:spPr>
          <a:xfrm>
            <a:off x="1" y="0"/>
            <a:ext cx="12192001" cy="6858000"/>
          </a:xfrm>
          <a:prstGeom prst="rect">
            <a:avLst/>
          </a:prstGeom>
        </p:spPr>
      </p:pic>
      <p:sp>
        <p:nvSpPr>
          <p:cNvPr id="2" name="Title 1"/>
          <p:cNvSpPr>
            <a:spLocks noGrp="1"/>
          </p:cNvSpPr>
          <p:nvPr>
            <p:ph type="ctrTitle" hasCustomPrompt="1"/>
          </p:nvPr>
        </p:nvSpPr>
        <p:spPr>
          <a:xfrm>
            <a:off x="1016000" y="3322638"/>
            <a:ext cx="10261600" cy="752400"/>
          </a:xfrm>
        </p:spPr>
        <p:txBody>
          <a:bodyPr anchor="ctr">
            <a:noAutofit/>
          </a:bodyPr>
          <a:lstStyle>
            <a:lvl1pPr algn="l">
              <a:defRPr sz="3600" baseline="0">
                <a:solidFill>
                  <a:schemeClr val="bg1"/>
                </a:solidFill>
              </a:defRPr>
            </a:lvl1pPr>
          </a:lstStyle>
          <a:p>
            <a:r>
              <a:rPr lang="en-US" dirty="0"/>
              <a:t>Title of presentation</a:t>
            </a:r>
          </a:p>
        </p:txBody>
      </p:sp>
      <p:sp>
        <p:nvSpPr>
          <p:cNvPr id="3" name="Subtitle 2"/>
          <p:cNvSpPr>
            <a:spLocks noGrp="1"/>
          </p:cNvSpPr>
          <p:nvPr>
            <p:ph type="subTitle" idx="1" hasCustomPrompt="1"/>
          </p:nvPr>
        </p:nvSpPr>
        <p:spPr>
          <a:xfrm>
            <a:off x="1019175" y="4335463"/>
            <a:ext cx="10248000" cy="936000"/>
          </a:xfrm>
        </p:spPr>
        <p:txBody>
          <a:bodyPr>
            <a:noAutofit/>
          </a:bodyPr>
          <a:lstStyle>
            <a:lvl1pPr marL="0" indent="0" algn="l">
              <a:buNone/>
              <a:defRPr sz="22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or name of place, conference </a:t>
            </a:r>
            <a:r>
              <a:rPr lang="en-US" dirty="0" err="1"/>
              <a:t>etc</a:t>
            </a:r>
            <a:endParaRPr lang="en-US" dirty="0"/>
          </a:p>
        </p:txBody>
      </p:sp>
      <p:sp>
        <p:nvSpPr>
          <p:cNvPr id="4" name="Date Placeholder 3"/>
          <p:cNvSpPr>
            <a:spLocks noGrp="1"/>
          </p:cNvSpPr>
          <p:nvPr>
            <p:ph type="dt" sz="half" idx="10"/>
          </p:nvPr>
        </p:nvSpPr>
        <p:spPr>
          <a:xfrm>
            <a:off x="1031875" y="6403975"/>
            <a:ext cx="1393200" cy="360000"/>
          </a:xfrm>
        </p:spPr>
        <p:txBody>
          <a:bodyPr/>
          <a:lstStyle>
            <a:lvl1pPr>
              <a:defRPr baseline="0">
                <a:solidFill>
                  <a:schemeClr val="bg1"/>
                </a:solidFill>
              </a:defRPr>
            </a:lvl1pPr>
          </a:lstStyle>
          <a:p>
            <a:fld id="{33229A0F-7678-4DEA-8AE3-8097D193984E}" type="datetime1">
              <a:rPr lang="en-US" smtClean="0"/>
              <a:t>4/7/2019</a:t>
            </a:fld>
            <a:endParaRPr lang="en-US"/>
          </a:p>
        </p:txBody>
      </p:sp>
      <p:sp>
        <p:nvSpPr>
          <p:cNvPr id="5" name="Footer Placeholder 4"/>
          <p:cNvSpPr>
            <a:spLocks noGrp="1"/>
          </p:cNvSpPr>
          <p:nvPr>
            <p:ph type="ftr" sz="quarter" idx="11"/>
          </p:nvPr>
        </p:nvSpPr>
        <p:spPr>
          <a:xfrm>
            <a:off x="-1130176" y="2447313"/>
            <a:ext cx="336427" cy="360000"/>
          </a:xfrm>
        </p:spPr>
        <p:txBody>
          <a:bodyPr/>
          <a:lstStyle>
            <a:lvl1pPr>
              <a:defRPr baseline="0">
                <a:solidFill>
                  <a:schemeClr val="bg1"/>
                </a:solidFill>
              </a:defRPr>
            </a:lvl1pPr>
          </a:lstStyle>
          <a:p>
            <a:r>
              <a:rPr lang="en-US"/>
              <a:t>Introducing Performance Auditing in Cambodia</a:t>
            </a:r>
          </a:p>
        </p:txBody>
      </p:sp>
      <p:sp>
        <p:nvSpPr>
          <p:cNvPr id="6" name="Slide Number Placeholder 5"/>
          <p:cNvSpPr>
            <a:spLocks noGrp="1"/>
          </p:cNvSpPr>
          <p:nvPr>
            <p:ph type="sldNum" sz="quarter" idx="12"/>
          </p:nvPr>
        </p:nvSpPr>
        <p:spPr/>
        <p:txBody>
          <a:bodyPr/>
          <a:lstStyle>
            <a:lvl1pPr>
              <a:defRPr baseline="0">
                <a:solidFill>
                  <a:schemeClr val="bg1"/>
                </a:solidFill>
              </a:defRPr>
            </a:lvl1pPr>
          </a:lstStyle>
          <a:p>
            <a:fld id="{302F9BD8-3734-4F82-BA91-BD3050B42E3C}" type="slidenum">
              <a:rPr lang="en-US" smtClean="0"/>
              <a:t>‹#›</a:t>
            </a:fld>
            <a:endParaRPr lang="en-US"/>
          </a:p>
        </p:txBody>
      </p:sp>
      <p:sp>
        <p:nvSpPr>
          <p:cNvPr id="15" name="Text Placeholder 14"/>
          <p:cNvSpPr>
            <a:spLocks noGrp="1"/>
          </p:cNvSpPr>
          <p:nvPr>
            <p:ph type="body" sz="quarter" idx="13" hasCustomPrompt="1"/>
          </p:nvPr>
        </p:nvSpPr>
        <p:spPr>
          <a:xfrm>
            <a:off x="1028699" y="5789613"/>
            <a:ext cx="7351200" cy="583200"/>
          </a:xfrm>
        </p:spPr>
        <p:txBody>
          <a:bodyPr>
            <a:noAutofit/>
          </a:bodyPr>
          <a:lstStyle>
            <a:lvl1pPr marL="0" indent="0">
              <a:buNone/>
              <a:defRPr sz="1100" cap="all" spc="100" baseline="0">
                <a:solidFill>
                  <a:schemeClr val="bg1"/>
                </a:solidFill>
              </a:defRPr>
            </a:lvl1pPr>
          </a:lstStyle>
          <a:p>
            <a:pPr lvl="0"/>
            <a:r>
              <a:rPr lang="en-US" dirty="0"/>
              <a:t>enter your name here</a:t>
            </a:r>
          </a:p>
        </p:txBody>
      </p:sp>
      <p:cxnSp>
        <p:nvCxnSpPr>
          <p:cNvPr id="23" name="Rak 13"/>
          <p:cNvCxnSpPr/>
          <p:nvPr/>
        </p:nvCxnSpPr>
        <p:spPr>
          <a:xfrm>
            <a:off x="1016000" y="5596483"/>
            <a:ext cx="10080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89228" y="5788562"/>
            <a:ext cx="2160000" cy="922883"/>
          </a:xfrm>
          <a:prstGeom prst="rect">
            <a:avLst/>
          </a:prstGeom>
        </p:spPr>
      </p:pic>
    </p:spTree>
    <p:extLst>
      <p:ext uri="{BB962C8B-B14F-4D97-AF65-F5344CB8AC3E}">
        <p14:creationId xmlns:p14="http://schemas.microsoft.com/office/powerpoint/2010/main" val="10655683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26C8376-1496-42A7-B736-DB465B24023B}" type="datetime1">
              <a:rPr lang="en-US" smtClean="0"/>
              <a:t>4/7/2019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02F9BD8-3734-4F82-BA91-BD3050B42E3C}" type="slidenum">
              <a:rPr lang="en-US" smtClean="0"/>
              <a:t>‹#›</a:t>
            </a:fld>
            <a:endParaRPr lang="en-US"/>
          </a:p>
        </p:txBody>
      </p:sp>
    </p:spTree>
    <p:extLst>
      <p:ext uri="{BB962C8B-B14F-4D97-AF65-F5344CB8AC3E}">
        <p14:creationId xmlns:p14="http://schemas.microsoft.com/office/powerpoint/2010/main" val="36016246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aller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01700" y="733887"/>
            <a:ext cx="10642600" cy="1087420"/>
          </a:xfrm>
        </p:spPr>
        <p:txBody>
          <a:bodyPr/>
          <a:lstStyle/>
          <a:p>
            <a:r>
              <a:rPr lang="sv-SE"/>
              <a:t>Klicka här för att ändra format</a:t>
            </a:r>
            <a:endParaRPr lang="en-US" dirty="0"/>
          </a:p>
        </p:txBody>
      </p:sp>
      <p:sp>
        <p:nvSpPr>
          <p:cNvPr id="3" name="Content Placeholder 2"/>
          <p:cNvSpPr>
            <a:spLocks noGrp="1"/>
          </p:cNvSpPr>
          <p:nvPr>
            <p:ph idx="1"/>
          </p:nvPr>
        </p:nvSpPr>
        <p:spPr>
          <a:xfrm>
            <a:off x="901700" y="1846261"/>
            <a:ext cx="10642600" cy="370041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73CB5065-732C-4E88-AD3D-5CA7268F36C4}" type="datetime1">
              <a:rPr lang="en-US" smtClean="0"/>
              <a:t>4/7/2019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02F9BD8-3734-4F82-BA91-BD3050B42E3C}" type="slidenum">
              <a:rPr lang="en-US" smtClean="0"/>
              <a:t>‹#›</a:t>
            </a:fld>
            <a:endParaRPr lang="en-US"/>
          </a:p>
        </p:txBody>
      </p:sp>
    </p:spTree>
    <p:extLst>
      <p:ext uri="{BB962C8B-B14F-4D97-AF65-F5344CB8AC3E}">
        <p14:creationId xmlns:p14="http://schemas.microsoft.com/office/powerpoint/2010/main" val="9931579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901700" y="3338513"/>
            <a:ext cx="10642600" cy="741600"/>
          </a:xfrm>
        </p:spPr>
        <p:txBody>
          <a:bodyPr anchor="ctr">
            <a:noAutofit/>
          </a:bodyPr>
          <a:lstStyle>
            <a:lvl1pPr>
              <a:defRPr sz="3600"/>
            </a:lvl1pPr>
          </a:lstStyle>
          <a:p>
            <a:r>
              <a:rPr lang="sv-SE"/>
              <a:t>Klicka här för att ändra format</a:t>
            </a:r>
            <a:endParaRPr lang="en-US" dirty="0"/>
          </a:p>
        </p:txBody>
      </p:sp>
      <p:sp>
        <p:nvSpPr>
          <p:cNvPr id="3" name="Text Placeholder 2"/>
          <p:cNvSpPr>
            <a:spLocks noGrp="1"/>
          </p:cNvSpPr>
          <p:nvPr>
            <p:ph type="body" idx="1"/>
          </p:nvPr>
        </p:nvSpPr>
        <p:spPr>
          <a:xfrm>
            <a:off x="901700" y="4313238"/>
            <a:ext cx="10632000" cy="950400"/>
          </a:xfrm>
        </p:spPr>
        <p:txBody>
          <a:bodyPr>
            <a:noAutofit/>
          </a:bodyPr>
          <a:lstStyle>
            <a:lvl1pPr marL="0" indent="0">
              <a:buNone/>
              <a:defRPr sz="22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F33C84AD-2978-44CF-85D3-6502FA83DEC7}" type="datetime1">
              <a:rPr lang="en-US" smtClean="0"/>
              <a:t>4/7/2019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02F9BD8-3734-4F82-BA91-BD3050B42E3C}" type="slidenum">
              <a:rPr lang="en-US" smtClean="0"/>
              <a:t>‹#›</a:t>
            </a:fld>
            <a:endParaRPr lang="en-US"/>
          </a:p>
        </p:txBody>
      </p:sp>
    </p:spTree>
    <p:extLst>
      <p:ext uri="{BB962C8B-B14F-4D97-AF65-F5344CB8AC3E}">
        <p14:creationId xmlns:p14="http://schemas.microsoft.com/office/powerpoint/2010/main" val="2365773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914400" y="1549400"/>
            <a:ext cx="5105401" cy="4013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464300" y="1549400"/>
            <a:ext cx="5080001" cy="4013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ECD5175F-6F8A-4388-9EB2-5AC6906169D7}" type="datetime1">
              <a:rPr lang="en-US" smtClean="0"/>
              <a:t>4/7/2019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02F9BD8-3734-4F82-BA91-BD3050B42E3C}" type="slidenum">
              <a:rPr lang="en-US" smtClean="0"/>
              <a:t>‹#›</a:t>
            </a:fld>
            <a:endParaRPr lang="en-US"/>
          </a:p>
        </p:txBody>
      </p:sp>
    </p:spTree>
    <p:extLst>
      <p:ext uri="{BB962C8B-B14F-4D97-AF65-F5344CB8AC3E}">
        <p14:creationId xmlns:p14="http://schemas.microsoft.com/office/powerpoint/2010/main" val="32222027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912814" y="736600"/>
            <a:ext cx="10631487" cy="648000"/>
          </a:xfrm>
        </p:spPr>
        <p:txBody>
          <a:bodyPr/>
          <a:lstStyle/>
          <a:p>
            <a:r>
              <a:rPr lang="sv-SE"/>
              <a:t>Klicka här för att ändra format</a:t>
            </a:r>
            <a:endParaRPr lang="en-US" dirty="0"/>
          </a:p>
        </p:txBody>
      </p:sp>
      <p:sp>
        <p:nvSpPr>
          <p:cNvPr id="3" name="Text Placeholder 2"/>
          <p:cNvSpPr>
            <a:spLocks noGrp="1"/>
          </p:cNvSpPr>
          <p:nvPr>
            <p:ph type="body" idx="1"/>
          </p:nvPr>
        </p:nvSpPr>
        <p:spPr>
          <a:xfrm>
            <a:off x="912813" y="1547813"/>
            <a:ext cx="5106987" cy="540000"/>
          </a:xfrm>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912813" y="2095500"/>
            <a:ext cx="5106987" cy="3448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51600" y="1547813"/>
            <a:ext cx="5080899" cy="540000"/>
          </a:xfrm>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51601" y="2095500"/>
            <a:ext cx="5092700" cy="3448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9FB25894-F279-49F7-8D35-F2FD8B0EA714}" type="datetime1">
              <a:rPr lang="en-US" smtClean="0"/>
              <a:t>4/7/2019</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02F9BD8-3734-4F82-BA91-BD3050B42E3C}" type="slidenum">
              <a:rPr lang="en-US" smtClean="0"/>
              <a:t>‹#›</a:t>
            </a:fld>
            <a:endParaRPr lang="en-US"/>
          </a:p>
        </p:txBody>
      </p:sp>
    </p:spTree>
    <p:extLst>
      <p:ext uri="{BB962C8B-B14F-4D97-AF65-F5344CB8AC3E}">
        <p14:creationId xmlns:p14="http://schemas.microsoft.com/office/powerpoint/2010/main" val="34880912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fld id="{8EFD1650-6B18-4820-92B7-EF370063676B}" type="datetime1">
              <a:rPr lang="en-US" smtClean="0"/>
              <a:t>4/7/2019</a:t>
            </a:fld>
            <a:endParaRPr lang="en-US"/>
          </a:p>
        </p:txBody>
      </p:sp>
      <p:sp>
        <p:nvSpPr>
          <p:cNvPr id="4" name="Footer Placeholder 3"/>
          <p:cNvSpPr>
            <a:spLocks noGrp="1"/>
          </p:cNvSpPr>
          <p:nvPr>
            <p:ph type="ftr" sz="quarter" idx="11"/>
          </p:nvPr>
        </p:nvSpPr>
        <p:spPr/>
        <p:txBody>
          <a:bodyPr/>
          <a:lstStyle/>
          <a:p>
            <a:r>
              <a:rPr lang="en-US"/>
              <a:t>Introducing Performance Auditing in Cambodia</a:t>
            </a:r>
          </a:p>
        </p:txBody>
      </p:sp>
      <p:sp>
        <p:nvSpPr>
          <p:cNvPr id="5" name="Slide Number Placeholder 4"/>
          <p:cNvSpPr>
            <a:spLocks noGrp="1"/>
          </p:cNvSpPr>
          <p:nvPr>
            <p:ph type="sldNum" sz="quarter" idx="12"/>
          </p:nvPr>
        </p:nvSpPr>
        <p:spPr/>
        <p:txBody>
          <a:bodyPr/>
          <a:lstStyle/>
          <a:p>
            <a:fld id="{302F9BD8-3734-4F82-BA91-BD3050B42E3C}" type="slidenum">
              <a:rPr lang="en-US" smtClean="0"/>
              <a:t>‹#›</a:t>
            </a:fld>
            <a:endParaRPr lang="en-US"/>
          </a:p>
        </p:txBody>
      </p:sp>
    </p:spTree>
    <p:extLst>
      <p:ext uri="{BB962C8B-B14F-4D97-AF65-F5344CB8AC3E}">
        <p14:creationId xmlns:p14="http://schemas.microsoft.com/office/powerpoint/2010/main" val="3836168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smtClean="0"/>
              <a:t>Klikk for å redigere tittelstil</a:t>
            </a:r>
            <a:endParaRPr lang="nb-NO"/>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sp>
        <p:nvSpPr>
          <p:cNvPr id="4" name="Plassholder for dato 3"/>
          <p:cNvSpPr>
            <a:spLocks noGrp="1"/>
          </p:cNvSpPr>
          <p:nvPr>
            <p:ph type="dt" sz="half" idx="10"/>
          </p:nvPr>
        </p:nvSpPr>
        <p:spPr/>
        <p:txBody>
          <a:bodyPr/>
          <a:lstStyle/>
          <a:p>
            <a:fld id="{0144EAA8-D6ED-4231-AC6C-DA90C4BFD093}" type="datetimeFigureOut">
              <a:rPr lang="nb-NO" smtClean="0"/>
              <a:t>07.04.2019</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9958CF09-655E-4ECA-80F0-9789845565C5}" type="slidenum">
              <a:rPr lang="nb-NO" smtClean="0"/>
              <a:t>‹#›</a:t>
            </a:fld>
            <a:endParaRPr lang="nb-NO"/>
          </a:p>
        </p:txBody>
      </p:sp>
    </p:spTree>
    <p:extLst>
      <p:ext uri="{BB962C8B-B14F-4D97-AF65-F5344CB8AC3E}">
        <p14:creationId xmlns:p14="http://schemas.microsoft.com/office/powerpoint/2010/main" val="16311383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898C65-5502-4CCA-8EAE-C371D1874A05}" type="datetime1">
              <a:rPr lang="en-US" smtClean="0"/>
              <a:t>4/7/2019</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02F9BD8-3734-4F82-BA91-BD3050B42E3C}" type="slidenum">
              <a:rPr lang="en-US" smtClean="0"/>
              <a:t>‹#›</a:t>
            </a:fld>
            <a:endParaRPr lang="en-US"/>
          </a:p>
        </p:txBody>
      </p:sp>
    </p:spTree>
    <p:extLst>
      <p:ext uri="{BB962C8B-B14F-4D97-AF65-F5344CB8AC3E}">
        <p14:creationId xmlns:p14="http://schemas.microsoft.com/office/powerpoint/2010/main" val="6586222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White 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235788-23C4-4636-811F-27EF3CCA9A85}" type="datetime1">
              <a:rPr lang="en-US" smtClean="0"/>
              <a:t>4/7/2019</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02F9BD8-3734-4F82-BA91-BD3050B42E3C}" type="slidenum">
              <a:rPr lang="en-US" smtClean="0"/>
              <a:t>‹#›</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6067" y="5793389"/>
            <a:ext cx="2160000" cy="922883"/>
          </a:xfrm>
          <a:prstGeom prst="rect">
            <a:avLst/>
          </a:prstGeom>
        </p:spPr>
      </p:pic>
      <p:sp>
        <p:nvSpPr>
          <p:cNvPr id="8" name="Rektangel 6"/>
          <p:cNvSpPr/>
          <p:nvPr/>
        </p:nvSpPr>
        <p:spPr>
          <a:xfrm>
            <a:off x="380960" y="285728"/>
            <a:ext cx="381003" cy="285752"/>
          </a:xfrm>
          <a:prstGeom prst="rect">
            <a:avLst/>
          </a:prstGeom>
          <a:solidFill>
            <a:srgbClr val="C4261A"/>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05472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838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6172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0144EAA8-D6ED-4231-AC6C-DA90C4BFD093}" type="datetimeFigureOut">
              <a:rPr lang="nb-NO" smtClean="0"/>
              <a:t>07.04.2019</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9958CF09-655E-4ECA-80F0-9789845565C5}" type="slidenum">
              <a:rPr lang="nb-NO" smtClean="0"/>
              <a:t>‹#›</a:t>
            </a:fld>
            <a:endParaRPr lang="nb-NO"/>
          </a:p>
        </p:txBody>
      </p:sp>
    </p:spTree>
    <p:extLst>
      <p:ext uri="{BB962C8B-B14F-4D97-AF65-F5344CB8AC3E}">
        <p14:creationId xmlns:p14="http://schemas.microsoft.com/office/powerpoint/2010/main" val="818913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smtClean="0"/>
              <a:t>Klikk for å redigere tittelstil</a:t>
            </a:r>
            <a:endParaRPr lang="nb-NO"/>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0144EAA8-D6ED-4231-AC6C-DA90C4BFD093}" type="datetimeFigureOut">
              <a:rPr lang="nb-NO" smtClean="0"/>
              <a:t>07.04.2019</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9958CF09-655E-4ECA-80F0-9789845565C5}" type="slidenum">
              <a:rPr lang="nb-NO" smtClean="0"/>
              <a:t>‹#›</a:t>
            </a:fld>
            <a:endParaRPr lang="nb-NO"/>
          </a:p>
        </p:txBody>
      </p:sp>
    </p:spTree>
    <p:extLst>
      <p:ext uri="{BB962C8B-B14F-4D97-AF65-F5344CB8AC3E}">
        <p14:creationId xmlns:p14="http://schemas.microsoft.com/office/powerpoint/2010/main" val="2666533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0144EAA8-D6ED-4231-AC6C-DA90C4BFD093}" type="datetimeFigureOut">
              <a:rPr lang="nb-NO" smtClean="0"/>
              <a:t>07.04.2019</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9958CF09-655E-4ECA-80F0-9789845565C5}" type="slidenum">
              <a:rPr lang="nb-NO" smtClean="0"/>
              <a:t>‹#›</a:t>
            </a:fld>
            <a:endParaRPr lang="nb-NO"/>
          </a:p>
        </p:txBody>
      </p:sp>
    </p:spTree>
    <p:extLst>
      <p:ext uri="{BB962C8B-B14F-4D97-AF65-F5344CB8AC3E}">
        <p14:creationId xmlns:p14="http://schemas.microsoft.com/office/powerpoint/2010/main" val="2487255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0144EAA8-D6ED-4231-AC6C-DA90C4BFD093}" type="datetimeFigureOut">
              <a:rPr lang="nb-NO" smtClean="0"/>
              <a:t>07.04.2019</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9958CF09-655E-4ECA-80F0-9789845565C5}" type="slidenum">
              <a:rPr lang="nb-NO" smtClean="0"/>
              <a:t>‹#›</a:t>
            </a:fld>
            <a:endParaRPr lang="nb-NO"/>
          </a:p>
        </p:txBody>
      </p:sp>
    </p:spTree>
    <p:extLst>
      <p:ext uri="{BB962C8B-B14F-4D97-AF65-F5344CB8AC3E}">
        <p14:creationId xmlns:p14="http://schemas.microsoft.com/office/powerpoint/2010/main" val="127479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0144EAA8-D6ED-4231-AC6C-DA90C4BFD093}" type="datetimeFigureOut">
              <a:rPr lang="nb-NO" smtClean="0"/>
              <a:t>07.04.2019</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9958CF09-655E-4ECA-80F0-9789845565C5}" type="slidenum">
              <a:rPr lang="nb-NO" smtClean="0"/>
              <a:t>‹#›</a:t>
            </a:fld>
            <a:endParaRPr lang="nb-NO"/>
          </a:p>
        </p:txBody>
      </p:sp>
    </p:spTree>
    <p:extLst>
      <p:ext uri="{BB962C8B-B14F-4D97-AF65-F5344CB8AC3E}">
        <p14:creationId xmlns:p14="http://schemas.microsoft.com/office/powerpoint/2010/main" val="179442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0144EAA8-D6ED-4231-AC6C-DA90C4BFD093}" type="datetimeFigureOut">
              <a:rPr lang="nb-NO" smtClean="0"/>
              <a:t>07.04.2019</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9958CF09-655E-4ECA-80F0-9789845565C5}" type="slidenum">
              <a:rPr lang="nb-NO" smtClean="0"/>
              <a:t>‹#›</a:t>
            </a:fld>
            <a:endParaRPr lang="nb-NO"/>
          </a:p>
        </p:txBody>
      </p:sp>
    </p:spTree>
    <p:extLst>
      <p:ext uri="{BB962C8B-B14F-4D97-AF65-F5344CB8AC3E}">
        <p14:creationId xmlns:p14="http://schemas.microsoft.com/office/powerpoint/2010/main" val="3350539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image" Target="../media/image1.emf"/><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44EAA8-D6ED-4231-AC6C-DA90C4BFD093}" type="datetimeFigureOut">
              <a:rPr lang="nb-NO" smtClean="0"/>
              <a:t>07.04.2019</a:t>
            </a:fld>
            <a:endParaRPr lang="nb-NO"/>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8CF09-655E-4ECA-80F0-9789845565C5}" type="slidenum">
              <a:rPr lang="nb-NO" smtClean="0"/>
              <a:t>‹#›</a:t>
            </a:fld>
            <a:endParaRPr lang="nb-NO"/>
          </a:p>
        </p:txBody>
      </p:sp>
    </p:spTree>
    <p:extLst>
      <p:ext uri="{BB962C8B-B14F-4D97-AF65-F5344CB8AC3E}">
        <p14:creationId xmlns:p14="http://schemas.microsoft.com/office/powerpoint/2010/main" val="3348242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563562"/>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990600"/>
            <a:ext cx="10972800" cy="53340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DD0245-0F3B-4002-A606-F7EF4FA651C6}" type="datetime1">
              <a:rPr lang="en-US" smtClean="0"/>
              <a:t>4/7/2019</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215766-0124-4199-8526-867E8036F319}" type="slidenum">
              <a:rPr lang="en-US" smtClean="0"/>
              <a:t>‹#›</a:t>
            </a:fld>
            <a:endParaRPr lang="en-US"/>
          </a:p>
        </p:txBody>
      </p:sp>
      <p:cxnSp>
        <p:nvCxnSpPr>
          <p:cNvPr id="8" name="Straight Connector 7"/>
          <p:cNvCxnSpPr/>
          <p:nvPr userDrawn="1"/>
        </p:nvCxnSpPr>
        <p:spPr>
          <a:xfrm>
            <a:off x="609600" y="914400"/>
            <a:ext cx="10972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91247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spcBef>
          <a:spcPct val="0"/>
        </a:spcBef>
        <a:buNone/>
        <a:defRPr sz="36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Picture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386067" y="5793389"/>
            <a:ext cx="2160000" cy="922883"/>
          </a:xfrm>
          <a:prstGeom prst="rect">
            <a:avLst/>
          </a:prstGeom>
        </p:spPr>
      </p:pic>
      <p:sp>
        <p:nvSpPr>
          <p:cNvPr id="15" name="Rektangel 7"/>
          <p:cNvSpPr/>
          <p:nvPr/>
        </p:nvSpPr>
        <p:spPr>
          <a:xfrm>
            <a:off x="0" y="0"/>
            <a:ext cx="12192000" cy="5589240"/>
          </a:xfrm>
          <a:prstGeom prst="rect">
            <a:avLst/>
          </a:prstGeom>
          <a:gradFill flip="none" rotWithShape="1">
            <a:gsLst>
              <a:gs pos="0">
                <a:srgbClr val="D8B25C">
                  <a:lumMod val="40000"/>
                  <a:lumOff val="60000"/>
                  <a:alpha val="70000"/>
                </a:srgbClr>
              </a:gs>
              <a:gs pos="100000">
                <a:srgbClr val="D8B25C">
                  <a:lumMod val="40000"/>
                  <a:lumOff val="60000"/>
                  <a:alpha val="0"/>
                </a:srgbClr>
              </a:gs>
            </a:gsLst>
            <a:lin ang="16200000" scaled="1"/>
            <a:tileRect/>
          </a:gra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Placeholder 1"/>
          <p:cNvSpPr>
            <a:spLocks noGrp="1"/>
          </p:cNvSpPr>
          <p:nvPr>
            <p:ph type="title"/>
          </p:nvPr>
        </p:nvSpPr>
        <p:spPr>
          <a:xfrm>
            <a:off x="901700" y="738761"/>
            <a:ext cx="10642600" cy="648000"/>
          </a:xfrm>
          <a:prstGeom prst="rect">
            <a:avLst/>
          </a:prstGeom>
        </p:spPr>
        <p:txBody>
          <a:bodyPr vert="horz" lIns="91440" tIns="45720" rIns="91440" bIns="45720" rtlCol="0" anchor="ctr">
            <a:noAutofit/>
          </a:bodyPr>
          <a:lstStyle/>
          <a:p>
            <a:r>
              <a:rPr lang="sv-SE"/>
              <a:t>Klicka här för att ändra format</a:t>
            </a:r>
            <a:endParaRPr lang="en-US" dirty="0"/>
          </a:p>
        </p:txBody>
      </p:sp>
      <p:sp>
        <p:nvSpPr>
          <p:cNvPr id="3" name="Text Placeholder 2"/>
          <p:cNvSpPr>
            <a:spLocks noGrp="1"/>
          </p:cNvSpPr>
          <p:nvPr>
            <p:ph type="body" idx="1"/>
          </p:nvPr>
        </p:nvSpPr>
        <p:spPr>
          <a:xfrm>
            <a:off x="901700" y="1543050"/>
            <a:ext cx="10642600" cy="4003624"/>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911225" y="6403975"/>
            <a:ext cx="1393200" cy="360000"/>
          </a:xfrm>
          <a:prstGeom prst="rect">
            <a:avLst/>
          </a:prstGeom>
        </p:spPr>
        <p:txBody>
          <a:bodyPr vert="horz" lIns="91440" tIns="45720" rIns="91440" bIns="45720" rtlCol="0" anchor="ctr"/>
          <a:lstStyle>
            <a:lvl1pPr algn="l">
              <a:defRPr sz="1200" cap="all" spc="100" baseline="0">
                <a:solidFill>
                  <a:schemeClr val="tx1"/>
                </a:solidFill>
              </a:defRPr>
            </a:lvl1pPr>
          </a:lstStyle>
          <a:p>
            <a:fld id="{45D9FB1E-D27B-4CCF-BD8F-6BD7129B9083}" type="datetime1">
              <a:rPr lang="en-US" smtClean="0"/>
              <a:t>4/7/2019</a:t>
            </a:fld>
            <a:endParaRPr lang="en-US"/>
          </a:p>
        </p:txBody>
      </p:sp>
      <p:sp>
        <p:nvSpPr>
          <p:cNvPr id="5" name="Footer Placeholder 4"/>
          <p:cNvSpPr>
            <a:spLocks noGrp="1"/>
          </p:cNvSpPr>
          <p:nvPr>
            <p:ph type="ftr" sz="quarter" idx="3"/>
          </p:nvPr>
        </p:nvSpPr>
        <p:spPr>
          <a:xfrm>
            <a:off x="901700" y="237677"/>
            <a:ext cx="10118400" cy="360000"/>
          </a:xfrm>
          <a:prstGeom prst="rect">
            <a:avLst/>
          </a:prstGeom>
        </p:spPr>
        <p:txBody>
          <a:bodyPr vert="horz" lIns="91440" tIns="45720" rIns="91440" bIns="45720" rtlCol="0" anchor="ctr"/>
          <a:lstStyle>
            <a:lvl1pPr algn="l">
              <a:defRPr sz="1000" cap="all" spc="120" baseline="0">
                <a:solidFill>
                  <a:schemeClr val="tx1"/>
                </a:solidFill>
              </a:defRPr>
            </a:lvl1pPr>
          </a:lstStyle>
          <a:p>
            <a:r>
              <a:rPr lang="en-US"/>
              <a:t>Introducing Performance Auditing in Cambodia</a:t>
            </a:r>
          </a:p>
        </p:txBody>
      </p:sp>
      <p:sp>
        <p:nvSpPr>
          <p:cNvPr id="6" name="Slide Number Placeholder 5"/>
          <p:cNvSpPr>
            <a:spLocks noGrp="1"/>
          </p:cNvSpPr>
          <p:nvPr>
            <p:ph type="sldNum" sz="quarter" idx="4"/>
          </p:nvPr>
        </p:nvSpPr>
        <p:spPr>
          <a:xfrm>
            <a:off x="11112500" y="231775"/>
            <a:ext cx="421200" cy="360000"/>
          </a:xfrm>
          <a:prstGeom prst="rect">
            <a:avLst/>
          </a:prstGeom>
        </p:spPr>
        <p:txBody>
          <a:bodyPr vert="horz" lIns="91440" tIns="45720" rIns="91440" bIns="45720" rtlCol="0" anchor="ctr"/>
          <a:lstStyle>
            <a:lvl1pPr algn="r">
              <a:defRPr sz="1200" cap="all" spc="100" baseline="0">
                <a:solidFill>
                  <a:schemeClr val="tx1"/>
                </a:solidFill>
              </a:defRPr>
            </a:lvl1pPr>
          </a:lstStyle>
          <a:p>
            <a:fld id="{302F9BD8-3734-4F82-BA91-BD3050B42E3C}" type="slidenum">
              <a:rPr lang="en-US" smtClean="0"/>
              <a:t>‹#›</a:t>
            </a:fld>
            <a:endParaRPr lang="en-US"/>
          </a:p>
        </p:txBody>
      </p:sp>
      <p:sp>
        <p:nvSpPr>
          <p:cNvPr id="17" name="Rektangel 6"/>
          <p:cNvSpPr/>
          <p:nvPr/>
        </p:nvSpPr>
        <p:spPr>
          <a:xfrm>
            <a:off x="380960" y="285728"/>
            <a:ext cx="381003" cy="285752"/>
          </a:xfrm>
          <a:prstGeom prst="rect">
            <a:avLst/>
          </a:prstGeom>
          <a:solidFill>
            <a:srgbClr val="C4261A"/>
          </a:solidFill>
          <a:ln w="25400" cap="flat" cmpd="sng" algn="ctr">
            <a:no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sv-SE"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510299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hf hdr="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176400" indent="-176400" algn="l" defTabSz="914400" rtl="0" eaLnBrk="1" latinLnBrk="0" hangingPunct="1">
        <a:lnSpc>
          <a:spcPts val="2200"/>
        </a:lnSpc>
        <a:spcBef>
          <a:spcPts val="480"/>
        </a:spcBef>
        <a:spcAft>
          <a:spcPts val="200"/>
        </a:spcAft>
        <a:buFont typeface="Scala Sans Offc" panose="020B0504030101020102" pitchFamily="34" charset="0"/>
        <a:buChar char="›"/>
        <a:defRPr sz="2000" kern="1200">
          <a:solidFill>
            <a:schemeClr val="tx1"/>
          </a:solidFill>
          <a:latin typeface="+mn-lt"/>
          <a:ea typeface="+mn-ea"/>
          <a:cs typeface="+mn-cs"/>
        </a:defRPr>
      </a:lvl1pPr>
      <a:lvl2pPr marL="417600" indent="-223200" algn="l" defTabSz="914400" rtl="0" eaLnBrk="1" latinLnBrk="0" hangingPunct="1">
        <a:lnSpc>
          <a:spcPts val="1900"/>
        </a:lnSpc>
        <a:spcBef>
          <a:spcPts val="408"/>
        </a:spcBef>
        <a:spcAft>
          <a:spcPts val="200"/>
        </a:spcAft>
        <a:buFont typeface="Scala Sans Offc" panose="020B0504030101020102" pitchFamily="34" charset="0"/>
        <a:buChar char="–"/>
        <a:defRPr sz="1700" kern="1200">
          <a:solidFill>
            <a:schemeClr val="tx1"/>
          </a:solidFill>
          <a:latin typeface="+mn-lt"/>
          <a:ea typeface="+mn-ea"/>
          <a:cs typeface="+mn-cs"/>
        </a:defRPr>
      </a:lvl2pPr>
      <a:lvl3pPr marL="586800" indent="-147600" algn="l" defTabSz="914400" rtl="0" eaLnBrk="1" latinLnBrk="0" hangingPunct="1">
        <a:lnSpc>
          <a:spcPts val="1700"/>
        </a:lnSpc>
        <a:spcBef>
          <a:spcPts val="360"/>
        </a:spcBef>
        <a:spcAft>
          <a:spcPts val="200"/>
        </a:spcAft>
        <a:buFont typeface="Arial" panose="020B0604020202020204" pitchFamily="34" charset="0"/>
        <a:buChar char="•"/>
        <a:defRPr sz="1500" i="1" kern="1200">
          <a:solidFill>
            <a:schemeClr val="tx1"/>
          </a:solidFill>
          <a:latin typeface="+mn-lt"/>
          <a:ea typeface="+mn-ea"/>
          <a:cs typeface="+mn-cs"/>
        </a:defRPr>
      </a:lvl3pPr>
      <a:lvl4pPr marL="738000" indent="-140400" algn="l" defTabSz="914400" rtl="0" eaLnBrk="1" latinLnBrk="0" hangingPunct="1">
        <a:lnSpc>
          <a:spcPts val="1700"/>
        </a:lnSpc>
        <a:spcBef>
          <a:spcPts val="360"/>
        </a:spcBef>
        <a:spcAft>
          <a:spcPts val="200"/>
        </a:spcAft>
        <a:buFont typeface="Arial" panose="020B0604020202020204" pitchFamily="34" charset="0"/>
        <a:buChar char="•"/>
        <a:defRPr sz="1500" i="1" kern="1200">
          <a:solidFill>
            <a:schemeClr val="tx1"/>
          </a:solidFill>
          <a:latin typeface="+mn-lt"/>
          <a:ea typeface="+mn-ea"/>
          <a:cs typeface="+mn-cs"/>
        </a:defRPr>
      </a:lvl4pPr>
      <a:lvl5pPr marL="878400" indent="-140400" algn="l" defTabSz="914400" rtl="0" eaLnBrk="1" latinLnBrk="0" hangingPunct="1">
        <a:lnSpc>
          <a:spcPts val="1700"/>
        </a:lnSpc>
        <a:spcBef>
          <a:spcPts val="360"/>
        </a:spcBef>
        <a:spcAft>
          <a:spcPts val="200"/>
        </a:spcAft>
        <a:buFont typeface="Arial" panose="020B0604020202020204" pitchFamily="34" charset="0"/>
        <a:buChar char="•"/>
        <a:defRPr sz="15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88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Autofit/>
          </a:bodyPr>
          <a:lstStyle/>
          <a:p>
            <a:pPr algn="ctr"/>
            <a:r>
              <a:rPr lang="nb-NO" sz="4000" b="1" dirty="0" smtClean="0"/>
              <a:t>Strategic Development Plan for </a:t>
            </a:r>
            <a:r>
              <a:rPr lang="nb-NO" sz="4000" b="1" dirty="0" err="1" smtClean="0"/>
              <a:t>the</a:t>
            </a:r>
            <a:r>
              <a:rPr lang="nb-NO" sz="4000" b="1" dirty="0" smtClean="0"/>
              <a:t> INTOSAI Framework of Professional </a:t>
            </a:r>
            <a:r>
              <a:rPr lang="nb-NO" sz="4000" b="1" dirty="0" err="1" smtClean="0"/>
              <a:t>Pronouncements</a:t>
            </a:r>
            <a:r>
              <a:rPr lang="nb-NO" sz="4000" b="1" dirty="0" smtClean="0"/>
              <a:t> </a:t>
            </a:r>
            <a:br>
              <a:rPr lang="nb-NO" sz="4000" b="1" dirty="0" smtClean="0"/>
            </a:br>
            <a:r>
              <a:rPr lang="nb-NO" sz="4000" b="1" dirty="0" smtClean="0"/>
              <a:t>(SDP for </a:t>
            </a:r>
            <a:r>
              <a:rPr lang="nb-NO" sz="4000" b="1" dirty="0" err="1" smtClean="0"/>
              <a:t>the</a:t>
            </a:r>
            <a:r>
              <a:rPr lang="nb-NO" sz="4000" b="1" dirty="0" smtClean="0"/>
              <a:t> IFPP) 2017-2019</a:t>
            </a:r>
            <a:endParaRPr lang="nb-NO" sz="4000" b="1" dirty="0"/>
          </a:p>
        </p:txBody>
      </p:sp>
      <p:sp>
        <p:nvSpPr>
          <p:cNvPr id="4" name="Plassholder for innhold 3"/>
          <p:cNvSpPr>
            <a:spLocks noGrp="1"/>
          </p:cNvSpPr>
          <p:nvPr>
            <p:ph sz="half" idx="2"/>
          </p:nvPr>
        </p:nvSpPr>
        <p:spPr>
          <a:xfrm>
            <a:off x="5068389" y="1825625"/>
            <a:ext cx="6285411" cy="4351338"/>
          </a:xfrm>
        </p:spPr>
        <p:txBody>
          <a:bodyPr>
            <a:normAutofit lnSpcReduction="10000"/>
          </a:bodyPr>
          <a:lstStyle/>
          <a:p>
            <a:endParaRPr lang="nb-NO" dirty="0" smtClean="0"/>
          </a:p>
          <a:p>
            <a:r>
              <a:rPr lang="nb-NO" b="1" dirty="0" smtClean="0"/>
              <a:t>PAS </a:t>
            </a:r>
            <a:r>
              <a:rPr lang="nb-NO" b="1" dirty="0" err="1" smtClean="0"/>
              <a:t>involvement</a:t>
            </a:r>
            <a:r>
              <a:rPr lang="nb-NO" b="1" dirty="0" smtClean="0"/>
              <a:t> in SDP </a:t>
            </a:r>
            <a:r>
              <a:rPr lang="nb-NO" b="1" dirty="0" err="1" smtClean="0"/>
              <a:t>projects</a:t>
            </a:r>
            <a:r>
              <a:rPr lang="nb-NO" b="1" dirty="0" smtClean="0"/>
              <a:t> </a:t>
            </a:r>
          </a:p>
          <a:p>
            <a:r>
              <a:rPr lang="nb-NO" b="1" dirty="0" smtClean="0"/>
              <a:t>Speakers: </a:t>
            </a:r>
            <a:r>
              <a:rPr lang="nb-NO" dirty="0" smtClean="0"/>
              <a:t> </a:t>
            </a:r>
          </a:p>
          <a:p>
            <a:pPr lvl="1">
              <a:buFont typeface="Wingdings" panose="05000000000000000000" pitchFamily="2" charset="2"/>
              <a:buChar char="Ø"/>
            </a:pPr>
            <a:r>
              <a:rPr lang="nb-NO" dirty="0" smtClean="0"/>
              <a:t> </a:t>
            </a:r>
            <a:r>
              <a:rPr lang="nb-NO" b="1" dirty="0" smtClean="0"/>
              <a:t>2.3 – </a:t>
            </a:r>
            <a:r>
              <a:rPr lang="nb-NO" b="1" dirty="0" err="1" smtClean="0"/>
              <a:t>Mr</a:t>
            </a:r>
            <a:r>
              <a:rPr lang="nb-NO" b="1" dirty="0" smtClean="0"/>
              <a:t> Lars Florin</a:t>
            </a:r>
          </a:p>
          <a:p>
            <a:pPr lvl="1">
              <a:buFont typeface="Wingdings" panose="05000000000000000000" pitchFamily="2" charset="2"/>
              <a:buChar char="Ø"/>
            </a:pPr>
            <a:r>
              <a:rPr lang="nb-NO" b="1" dirty="0" smtClean="0"/>
              <a:t> 2.6 – PAS </a:t>
            </a:r>
            <a:r>
              <a:rPr lang="nb-NO" b="1" dirty="0" err="1" smtClean="0"/>
              <a:t>Secretariat</a:t>
            </a:r>
            <a:r>
              <a:rPr lang="nb-NO" b="1" dirty="0" smtClean="0"/>
              <a:t> (</a:t>
            </a:r>
            <a:r>
              <a:rPr lang="nb-NO" b="1" dirty="0" err="1" smtClean="0"/>
              <a:t>on</a:t>
            </a:r>
            <a:r>
              <a:rPr lang="nb-NO" b="1" dirty="0" smtClean="0"/>
              <a:t> </a:t>
            </a:r>
            <a:r>
              <a:rPr lang="nb-NO" b="1" dirty="0" err="1" smtClean="0"/>
              <a:t>behalf</a:t>
            </a:r>
            <a:r>
              <a:rPr lang="nb-NO" b="1" dirty="0" smtClean="0"/>
              <a:t> of </a:t>
            </a:r>
            <a:r>
              <a:rPr lang="nb-NO" b="1" dirty="0" err="1" smtClean="0"/>
              <a:t>Mr</a:t>
            </a:r>
            <a:r>
              <a:rPr lang="nb-NO" b="1" dirty="0" smtClean="0"/>
              <a:t> Adrian </a:t>
            </a:r>
            <a:r>
              <a:rPr lang="nb-NO" b="1" dirty="0" err="1" smtClean="0"/>
              <a:t>Gogolan</a:t>
            </a:r>
            <a:r>
              <a:rPr lang="nb-NO" b="1" dirty="0" smtClean="0"/>
              <a:t>)</a:t>
            </a:r>
          </a:p>
          <a:p>
            <a:pPr lvl="1">
              <a:buFont typeface="Wingdings" panose="05000000000000000000" pitchFamily="2" charset="2"/>
              <a:buChar char="Ø"/>
            </a:pPr>
            <a:r>
              <a:rPr lang="nb-NO" b="1" dirty="0" smtClean="0"/>
              <a:t> 2.8 / 2.9 / 2.11 / 3.10 – PAS Chair</a:t>
            </a:r>
          </a:p>
          <a:p>
            <a:pPr lvl="1">
              <a:buFont typeface="Wingdings" panose="05000000000000000000" pitchFamily="2" charset="2"/>
              <a:buChar char="Ø"/>
            </a:pPr>
            <a:r>
              <a:rPr lang="nb-NO" b="1" dirty="0" smtClean="0"/>
              <a:t> 3.3 – </a:t>
            </a:r>
            <a:r>
              <a:rPr lang="en-GB" b="1" dirty="0" smtClean="0"/>
              <a:t>tomorrow</a:t>
            </a:r>
            <a:r>
              <a:rPr lang="nb-NO" b="1" dirty="0" smtClean="0"/>
              <a:t>: </a:t>
            </a:r>
            <a:r>
              <a:rPr lang="nb-NO" b="1" dirty="0" err="1" smtClean="0"/>
              <a:t>auditor</a:t>
            </a:r>
            <a:r>
              <a:rPr lang="nb-NO" b="1" dirty="0" smtClean="0"/>
              <a:t> </a:t>
            </a:r>
            <a:r>
              <a:rPr lang="nb-NO" b="1" dirty="0" err="1" smtClean="0"/>
              <a:t>competency</a:t>
            </a:r>
            <a:endParaRPr lang="nb-NO" b="1" dirty="0" smtClean="0"/>
          </a:p>
          <a:p>
            <a:pPr lvl="1">
              <a:buFont typeface="Wingdings" panose="05000000000000000000" pitchFamily="2" charset="2"/>
              <a:buChar char="Ø"/>
            </a:pPr>
            <a:r>
              <a:rPr lang="nb-NO" b="1" dirty="0" smtClean="0"/>
              <a:t> 3.8 initial </a:t>
            </a:r>
            <a:r>
              <a:rPr lang="nb-NO" b="1" dirty="0" err="1" smtClean="0"/>
              <a:t>assessment</a:t>
            </a:r>
            <a:r>
              <a:rPr lang="nb-NO" b="1" dirty="0" smtClean="0"/>
              <a:t>. Project team </a:t>
            </a:r>
            <a:r>
              <a:rPr lang="nb-NO" b="1" dirty="0" err="1" smtClean="0"/>
              <a:t>represented</a:t>
            </a:r>
            <a:r>
              <a:rPr lang="nb-NO" b="1" dirty="0" smtClean="0"/>
              <a:t> by Ms Cathleen Berrick, </a:t>
            </a:r>
            <a:r>
              <a:rPr lang="nb-NO" b="1" dirty="0" err="1" smtClean="0"/>
              <a:t>Mr</a:t>
            </a:r>
            <a:r>
              <a:rPr lang="nb-NO" b="1" dirty="0" smtClean="0"/>
              <a:t> </a:t>
            </a:r>
            <a:r>
              <a:rPr lang="nb-NO" b="1" dirty="0" err="1" smtClean="0"/>
              <a:t>Kevish</a:t>
            </a:r>
            <a:r>
              <a:rPr lang="nb-NO" b="1" dirty="0" smtClean="0"/>
              <a:t> </a:t>
            </a:r>
            <a:r>
              <a:rPr lang="nb-NO" b="1" dirty="0" err="1" smtClean="0"/>
              <a:t>Lachman</a:t>
            </a:r>
            <a:r>
              <a:rPr lang="nb-NO" b="1" dirty="0" smtClean="0"/>
              <a:t> and </a:t>
            </a:r>
            <a:r>
              <a:rPr lang="nb-NO" b="1" dirty="0" err="1" smtClean="0"/>
              <a:t>Mr</a:t>
            </a:r>
            <a:r>
              <a:rPr lang="nb-NO" b="1" dirty="0" smtClean="0"/>
              <a:t> Cornelis Pretorius</a:t>
            </a:r>
          </a:p>
        </p:txBody>
      </p:sp>
      <p:pic>
        <p:nvPicPr>
          <p:cNvPr id="5" name="Plassholder for innhold 4"/>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10790" y="2316596"/>
            <a:ext cx="3177638" cy="3703612"/>
          </a:xfrm>
          <a:prstGeom prst="rect">
            <a:avLst/>
          </a:prstGeom>
          <a:noFill/>
          <a:ln>
            <a:noFill/>
          </a:ln>
        </p:spPr>
      </p:pic>
    </p:spTree>
    <p:extLst>
      <p:ext uri="{BB962C8B-B14F-4D97-AF65-F5344CB8AC3E}">
        <p14:creationId xmlns:p14="http://schemas.microsoft.com/office/powerpoint/2010/main" val="38554293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2.6: </a:t>
            </a:r>
            <a:r>
              <a:rPr lang="en-GB" b="1" dirty="0" smtClean="0"/>
              <a:t>Plan for the work ahead: performance audit </a:t>
            </a:r>
            <a:r>
              <a:rPr lang="nb-NO" dirty="0" smtClean="0"/>
              <a:t>	</a:t>
            </a:r>
            <a:endParaRPr lang="nb-NO" dirty="0"/>
          </a:p>
        </p:txBody>
      </p:sp>
      <p:sp>
        <p:nvSpPr>
          <p:cNvPr id="3" name="Plassholder for innhold 2"/>
          <p:cNvSpPr>
            <a:spLocks noGrp="1"/>
          </p:cNvSpPr>
          <p:nvPr>
            <p:ph idx="1"/>
          </p:nvPr>
        </p:nvSpPr>
        <p:spPr/>
        <p:txBody>
          <a:bodyPr/>
          <a:lstStyle/>
          <a:p>
            <a:endParaRPr lang="nb-NO" dirty="0" smtClean="0"/>
          </a:p>
          <a:p>
            <a:pPr>
              <a:buFont typeface="Wingdings" panose="05000000000000000000" pitchFamily="2" charset="2"/>
              <a:buChar char="q"/>
            </a:pPr>
            <a:r>
              <a:rPr lang="nb-NO" dirty="0" smtClean="0"/>
              <a:t> </a:t>
            </a:r>
            <a:r>
              <a:rPr lang="en-GB" dirty="0" smtClean="0"/>
              <a:t>Literature study to identify and contact key players</a:t>
            </a:r>
          </a:p>
          <a:p>
            <a:pPr>
              <a:buFont typeface="Wingdings" panose="05000000000000000000" pitchFamily="2" charset="2"/>
              <a:buChar char="q"/>
            </a:pPr>
            <a:r>
              <a:rPr lang="en-GB" dirty="0" smtClean="0"/>
              <a:t> Conduct a survey among a representative number of INTOSAI-members to identify: available knowledge or experience; whether there is a need for such guidance </a:t>
            </a:r>
            <a:r>
              <a:rPr lang="en-GB" dirty="0" smtClean="0">
                <a:sym typeface="Wingdings" panose="05000000000000000000" pitchFamily="2" charset="2"/>
              </a:rPr>
              <a:t> outcome: identify next steps</a:t>
            </a:r>
          </a:p>
          <a:p>
            <a:pPr>
              <a:buFont typeface="Wingdings" panose="05000000000000000000" pitchFamily="2" charset="2"/>
              <a:buChar char="q"/>
            </a:pPr>
            <a:r>
              <a:rPr lang="en-GB" dirty="0" smtClean="0">
                <a:sym typeface="Wingdings" panose="05000000000000000000" pitchFamily="2" charset="2"/>
              </a:rPr>
              <a:t> End of phase 1 (2019): share an outline of the proposed GUID with competent INTOSAI bodies, i.e. PAS, CAS and FAAS, PSC Chair and FIPP</a:t>
            </a:r>
          </a:p>
          <a:p>
            <a:endParaRPr lang="nb-NO" dirty="0"/>
          </a:p>
        </p:txBody>
      </p:sp>
    </p:spTree>
    <p:extLst>
      <p:ext uri="{BB962C8B-B14F-4D97-AF65-F5344CB8AC3E}">
        <p14:creationId xmlns:p14="http://schemas.microsoft.com/office/powerpoint/2010/main" val="28346180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2.6: </a:t>
            </a:r>
            <a:r>
              <a:rPr lang="en-GB" b="1" dirty="0" smtClean="0"/>
              <a:t>Project´s initial phase (2019)</a:t>
            </a:r>
            <a:endParaRPr lang="en-GB" b="1" dirty="0"/>
          </a:p>
        </p:txBody>
      </p:sp>
      <p:sp>
        <p:nvSpPr>
          <p:cNvPr id="3" name="Plassholder for innhold 2"/>
          <p:cNvSpPr>
            <a:spLocks noGrp="1"/>
          </p:cNvSpPr>
          <p:nvPr>
            <p:ph idx="1"/>
          </p:nvPr>
        </p:nvSpPr>
        <p:spPr/>
        <p:txBody>
          <a:bodyPr>
            <a:normAutofit/>
          </a:bodyPr>
          <a:lstStyle/>
          <a:p>
            <a:pPr marL="0" indent="0">
              <a:buNone/>
            </a:pPr>
            <a:r>
              <a:rPr lang="en-GB" sz="3600" b="1" dirty="0" smtClean="0"/>
              <a:t>Focus on:</a:t>
            </a:r>
          </a:p>
          <a:p>
            <a:pPr>
              <a:buFont typeface="Wingdings" panose="05000000000000000000" pitchFamily="2" charset="2"/>
              <a:buChar char="q"/>
            </a:pPr>
            <a:r>
              <a:rPr lang="nb-NO" dirty="0" smtClean="0"/>
              <a:t> </a:t>
            </a:r>
            <a:r>
              <a:rPr lang="en-GB" dirty="0" smtClean="0"/>
              <a:t>New insights and developments concerning reliance on the work of internal auditors in the area of financial auditing</a:t>
            </a:r>
          </a:p>
          <a:p>
            <a:pPr>
              <a:buFont typeface="Wingdings" panose="05000000000000000000" pitchFamily="2" charset="2"/>
              <a:buChar char="q"/>
            </a:pPr>
            <a:r>
              <a:rPr lang="en-GB" dirty="0" smtClean="0"/>
              <a:t> Initial assessment of the extent to which ISA 160/ISSAI 1610 might be usable as guidance in PA and CA, by means of literature study, identifying and contacting key-players and performing an INTOSAI survey (addressed to PAS and CAS members, and Regions)</a:t>
            </a:r>
          </a:p>
          <a:p>
            <a:pPr>
              <a:buFont typeface="Wingdings" panose="05000000000000000000" pitchFamily="2" charset="2"/>
              <a:buChar char="q"/>
            </a:pPr>
            <a:r>
              <a:rPr lang="en-GB" dirty="0" smtClean="0"/>
              <a:t> Further elaboration on the issues related to PA and CA will be done in the second phase (after 2019)</a:t>
            </a:r>
            <a:endParaRPr lang="en-GB" dirty="0"/>
          </a:p>
        </p:txBody>
      </p:sp>
    </p:spTree>
    <p:extLst>
      <p:ext uri="{BB962C8B-B14F-4D97-AF65-F5344CB8AC3E}">
        <p14:creationId xmlns:p14="http://schemas.microsoft.com/office/powerpoint/2010/main" val="19598229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r>
              <a:rPr lang="nb-NO" dirty="0" smtClean="0"/>
              <a:t>PAS Chair </a:t>
            </a:r>
            <a:r>
              <a:rPr lang="nb-NO" dirty="0" err="1" smtClean="0"/>
              <a:t>Involvement</a:t>
            </a:r>
            <a:r>
              <a:rPr lang="nb-NO" dirty="0" smtClean="0"/>
              <a:t/>
            </a:r>
            <a:br>
              <a:rPr lang="nb-NO" dirty="0" smtClean="0"/>
            </a:br>
            <a:r>
              <a:rPr lang="nb-NO" dirty="0" smtClean="0"/>
              <a:t>in SDP-</a:t>
            </a:r>
            <a:r>
              <a:rPr lang="nb-NO" dirty="0" err="1" smtClean="0"/>
              <a:t>projects</a:t>
            </a:r>
            <a:endParaRPr lang="nb-NO" dirty="0"/>
          </a:p>
        </p:txBody>
      </p:sp>
      <p:sp>
        <p:nvSpPr>
          <p:cNvPr id="3" name="Undertittel 2"/>
          <p:cNvSpPr>
            <a:spLocks noGrp="1"/>
          </p:cNvSpPr>
          <p:nvPr>
            <p:ph type="subTitle" idx="1"/>
          </p:nvPr>
        </p:nvSpPr>
        <p:spPr/>
        <p:txBody>
          <a:bodyPr/>
          <a:lstStyle/>
          <a:p>
            <a:endParaRPr lang="nb-NO"/>
          </a:p>
        </p:txBody>
      </p:sp>
    </p:spTree>
    <p:extLst>
      <p:ext uri="{BB962C8B-B14F-4D97-AF65-F5344CB8AC3E}">
        <p14:creationId xmlns:p14="http://schemas.microsoft.com/office/powerpoint/2010/main" val="18757892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GB" dirty="0" smtClean="0"/>
              <a:t>SDP-projects </a:t>
            </a:r>
            <a:endParaRPr lang="en-GB" dirty="0"/>
          </a:p>
        </p:txBody>
      </p:sp>
      <p:sp>
        <p:nvSpPr>
          <p:cNvPr id="3" name="Plassholder for innhold 2"/>
          <p:cNvSpPr>
            <a:spLocks noGrp="1"/>
          </p:cNvSpPr>
          <p:nvPr>
            <p:ph idx="1"/>
          </p:nvPr>
        </p:nvSpPr>
        <p:spPr>
          <a:xfrm>
            <a:off x="838200" y="2108258"/>
            <a:ext cx="10824556" cy="3960032"/>
          </a:xfrm>
        </p:spPr>
        <p:txBody>
          <a:bodyPr/>
          <a:lstStyle/>
          <a:p>
            <a:r>
              <a:rPr lang="en-US" dirty="0" smtClean="0">
                <a:latin typeface="+mj-lt"/>
              </a:rPr>
              <a:t>2.8: Consolidating and aligning guidance on IT audit with ISSAI 100</a:t>
            </a:r>
          </a:p>
          <a:p>
            <a:endParaRPr lang="en-US" dirty="0">
              <a:latin typeface="+mj-lt"/>
            </a:endParaRPr>
          </a:p>
          <a:p>
            <a:r>
              <a:rPr lang="en-US" dirty="0" smtClean="0">
                <a:latin typeface="+mj-lt"/>
              </a:rPr>
              <a:t>2.9: Consolidating and aligning the audit of public debt with ISSAI 100</a:t>
            </a:r>
          </a:p>
          <a:p>
            <a:endParaRPr lang="en-US" dirty="0">
              <a:latin typeface="+mj-lt"/>
            </a:endParaRPr>
          </a:p>
          <a:p>
            <a:r>
              <a:rPr lang="en-GB" dirty="0" smtClean="0">
                <a:latin typeface="+mj-lt"/>
              </a:rPr>
              <a:t>2.11: Public procurement audit</a:t>
            </a:r>
          </a:p>
          <a:p>
            <a:endParaRPr lang="nb-NO" dirty="0" smtClean="0">
              <a:latin typeface="+mj-lt"/>
            </a:endParaRPr>
          </a:p>
          <a:p>
            <a:r>
              <a:rPr lang="nb-NO" dirty="0" smtClean="0">
                <a:latin typeface="+mj-lt"/>
              </a:rPr>
              <a:t>3.10: </a:t>
            </a:r>
            <a:r>
              <a:rPr lang="en-US" dirty="0" smtClean="0">
                <a:latin typeface="+mj-lt"/>
              </a:rPr>
              <a:t>Audit of Key National Indicators</a:t>
            </a:r>
            <a:endParaRPr lang="nb-NO" dirty="0">
              <a:latin typeface="+mj-lt"/>
            </a:endParaRPr>
          </a:p>
        </p:txBody>
      </p:sp>
    </p:spTree>
    <p:extLst>
      <p:ext uri="{BB962C8B-B14F-4D97-AF65-F5344CB8AC3E}">
        <p14:creationId xmlns:p14="http://schemas.microsoft.com/office/powerpoint/2010/main" val="2496666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431627"/>
            <a:ext cx="10515600" cy="1325563"/>
          </a:xfrm>
        </p:spPr>
        <p:txBody>
          <a:bodyPr/>
          <a:lstStyle/>
          <a:p>
            <a:r>
              <a:rPr lang="nb-NO" dirty="0" smtClean="0"/>
              <a:t>To sum up:</a:t>
            </a:r>
            <a:endParaRPr lang="nb-NO" dirty="0"/>
          </a:p>
        </p:txBody>
      </p:sp>
      <p:sp>
        <p:nvSpPr>
          <p:cNvPr id="3" name="Plassholder for innhold 2"/>
          <p:cNvSpPr>
            <a:spLocks noGrp="1"/>
          </p:cNvSpPr>
          <p:nvPr>
            <p:ph idx="1"/>
          </p:nvPr>
        </p:nvSpPr>
        <p:spPr>
          <a:xfrm>
            <a:off x="838200" y="2158133"/>
            <a:ext cx="10515600" cy="3802093"/>
          </a:xfrm>
        </p:spPr>
        <p:txBody>
          <a:bodyPr/>
          <a:lstStyle/>
          <a:p>
            <a:pPr>
              <a:lnSpc>
                <a:spcPct val="150000"/>
              </a:lnSpc>
            </a:pPr>
            <a:r>
              <a:rPr lang="en-GB" sz="3200" dirty="0" smtClean="0">
                <a:latin typeface="+mj-lt"/>
              </a:rPr>
              <a:t> A quality assurance role by (a somewhat reluctant) PAS chair</a:t>
            </a:r>
          </a:p>
          <a:p>
            <a:pPr>
              <a:lnSpc>
                <a:spcPct val="150000"/>
              </a:lnSpc>
            </a:pPr>
            <a:r>
              <a:rPr lang="en-GB" sz="3200" dirty="0" smtClean="0">
                <a:latin typeface="+mj-lt"/>
              </a:rPr>
              <a:t> A lot of “subject matter knowledge”</a:t>
            </a:r>
          </a:p>
          <a:p>
            <a:pPr>
              <a:lnSpc>
                <a:spcPct val="150000"/>
              </a:lnSpc>
            </a:pPr>
            <a:r>
              <a:rPr lang="en-GB" sz="3200" dirty="0" smtClean="0">
                <a:latin typeface="+mj-lt"/>
              </a:rPr>
              <a:t> General statements about PA </a:t>
            </a:r>
          </a:p>
          <a:p>
            <a:pPr>
              <a:lnSpc>
                <a:spcPct val="150000"/>
              </a:lnSpc>
            </a:pPr>
            <a:r>
              <a:rPr lang="en-GB" sz="3200" dirty="0" smtClean="0">
                <a:latin typeface="+mj-lt"/>
              </a:rPr>
              <a:t> Writing good English prose is challenging</a:t>
            </a:r>
          </a:p>
        </p:txBody>
      </p:sp>
    </p:spTree>
    <p:extLst>
      <p:ext uri="{BB962C8B-B14F-4D97-AF65-F5344CB8AC3E}">
        <p14:creationId xmlns:p14="http://schemas.microsoft.com/office/powerpoint/2010/main" val="29636597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GB" dirty="0" smtClean="0"/>
              <a:t>An example:</a:t>
            </a:r>
            <a:endParaRPr lang="en-GB" dirty="0"/>
          </a:p>
        </p:txBody>
      </p:sp>
      <p:sp>
        <p:nvSpPr>
          <p:cNvPr id="3" name="Plassholder for innhold 2"/>
          <p:cNvSpPr>
            <a:spLocks noGrp="1"/>
          </p:cNvSpPr>
          <p:nvPr>
            <p:ph idx="1"/>
          </p:nvPr>
        </p:nvSpPr>
        <p:spPr/>
        <p:txBody>
          <a:bodyPr>
            <a:normAutofit lnSpcReduction="10000"/>
          </a:bodyPr>
          <a:lstStyle/>
          <a:p>
            <a:r>
              <a:rPr lang="en-US" dirty="0" smtClean="0"/>
              <a:t>“Depending </a:t>
            </a:r>
            <a:r>
              <a:rPr lang="en-US" dirty="0"/>
              <a:t>on the nature and composition of the performance measure system and corresponding indicators as well the mandate, internal policies and the results expected by the intended users of audit reports, the SAIs may decide to concentrate in their efforts in audit engagements of development and use of </a:t>
            </a:r>
            <a:r>
              <a:rPr lang="en-US" dirty="0" smtClean="0">
                <a:solidFill>
                  <a:schemeClr val="accent1">
                    <a:lumMod val="75000"/>
                  </a:schemeClr>
                </a:solidFill>
              </a:rPr>
              <a:t>XXX</a:t>
            </a:r>
            <a:r>
              <a:rPr lang="en-US" dirty="0" smtClean="0"/>
              <a:t> </a:t>
            </a:r>
            <a:r>
              <a:rPr lang="en-US" dirty="0"/>
              <a:t>on any of the three principles (the economy, efficiency and effectiveness of government undertakings, systems, operations, </a:t>
            </a:r>
            <a:r>
              <a:rPr lang="en-US" dirty="0" err="1"/>
              <a:t>programmes</a:t>
            </a:r>
            <a:r>
              <a:rPr lang="en-US" dirty="0"/>
              <a:t>, activities or </a:t>
            </a:r>
            <a:r>
              <a:rPr lang="en-US" dirty="0" err="1"/>
              <a:t>organisations</a:t>
            </a:r>
            <a:r>
              <a:rPr lang="en-US" dirty="0"/>
              <a:t>) or any combination of the principles</a:t>
            </a:r>
            <a:r>
              <a:rPr lang="en-US" dirty="0" smtClean="0"/>
              <a:t>.” </a:t>
            </a:r>
            <a:r>
              <a:rPr lang="en-US" dirty="0">
                <a:solidFill>
                  <a:srgbClr val="FF0000"/>
                </a:solidFill>
              </a:rPr>
              <a:t>This is very general and goes for all subject matters. A good test may be: Substitute </a:t>
            </a:r>
            <a:r>
              <a:rPr lang="en-US" dirty="0" smtClean="0">
                <a:solidFill>
                  <a:schemeClr val="accent1">
                    <a:lumMod val="75000"/>
                  </a:schemeClr>
                </a:solidFill>
              </a:rPr>
              <a:t>XXX</a:t>
            </a:r>
            <a:r>
              <a:rPr lang="en-US" dirty="0" smtClean="0">
                <a:solidFill>
                  <a:srgbClr val="FF0000"/>
                </a:solidFill>
              </a:rPr>
              <a:t> </a:t>
            </a:r>
            <a:r>
              <a:rPr lang="en-US" dirty="0">
                <a:solidFill>
                  <a:srgbClr val="FF0000"/>
                </a:solidFill>
              </a:rPr>
              <a:t>with another subject matter, for example “climate measures”. If it is still a meaningful sentence, the point made is of less value</a:t>
            </a:r>
            <a:r>
              <a:rPr lang="en-US" dirty="0" smtClean="0">
                <a:solidFill>
                  <a:srgbClr val="FF0000"/>
                </a:solidFill>
              </a:rPr>
              <a:t>.</a:t>
            </a:r>
            <a:endParaRPr lang="nb-NO" dirty="0">
              <a:solidFill>
                <a:srgbClr val="FF0000"/>
              </a:solidFill>
            </a:endParaRPr>
          </a:p>
          <a:p>
            <a:endParaRPr lang="nb-NO" dirty="0"/>
          </a:p>
        </p:txBody>
      </p:sp>
    </p:spTree>
    <p:extLst>
      <p:ext uri="{BB962C8B-B14F-4D97-AF65-F5344CB8AC3E}">
        <p14:creationId xmlns:p14="http://schemas.microsoft.com/office/powerpoint/2010/main" val="37651098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365125"/>
            <a:ext cx="10515600" cy="1788990"/>
          </a:xfrm>
        </p:spPr>
        <p:txBody>
          <a:bodyPr>
            <a:normAutofit fontScale="90000"/>
          </a:bodyPr>
          <a:lstStyle/>
          <a:p>
            <a:r>
              <a:rPr lang="nb-NO" sz="4000" b="1" dirty="0" smtClean="0"/>
              <a:t>3.8: </a:t>
            </a:r>
            <a:r>
              <a:rPr lang="en-GB" sz="4000" b="1" dirty="0" smtClean="0"/>
              <a:t>Obtaining an understanding of Economy, Efficiency and Effectiveness of an entity and applying relevant methods in the context of a performance audit</a:t>
            </a:r>
            <a:r>
              <a:rPr lang="nb-NO" dirty="0" smtClean="0"/>
              <a:t>		 </a:t>
            </a:r>
            <a:endParaRPr lang="nb-NO" dirty="0"/>
          </a:p>
        </p:txBody>
      </p:sp>
      <p:sp>
        <p:nvSpPr>
          <p:cNvPr id="3" name="Plassholder for innhold 2"/>
          <p:cNvSpPr>
            <a:spLocks noGrp="1"/>
          </p:cNvSpPr>
          <p:nvPr>
            <p:ph idx="1"/>
          </p:nvPr>
        </p:nvSpPr>
        <p:spPr>
          <a:xfrm>
            <a:off x="838200" y="2154115"/>
            <a:ext cx="10515600" cy="4022848"/>
          </a:xfrm>
        </p:spPr>
        <p:txBody>
          <a:bodyPr/>
          <a:lstStyle/>
          <a:p>
            <a:pPr>
              <a:buFont typeface="Wingdings" panose="05000000000000000000" pitchFamily="2" charset="2"/>
              <a:buChar char="q"/>
            </a:pPr>
            <a:endParaRPr lang="nb-NO" dirty="0" smtClean="0"/>
          </a:p>
          <a:p>
            <a:pPr>
              <a:buFont typeface="Wingdings" panose="05000000000000000000" pitchFamily="2" charset="2"/>
              <a:buChar char="q"/>
            </a:pPr>
            <a:r>
              <a:rPr lang="nb-NO" dirty="0" smtClean="0"/>
              <a:t> </a:t>
            </a:r>
            <a:r>
              <a:rPr lang="en-GB" dirty="0" smtClean="0"/>
              <a:t>Initial assessment completed </a:t>
            </a:r>
            <a:r>
              <a:rPr lang="en-GB" smtClean="0"/>
              <a:t>February </a:t>
            </a:r>
            <a:r>
              <a:rPr lang="en-GB" smtClean="0"/>
              <a:t>2019</a:t>
            </a:r>
            <a:endParaRPr lang="en-GB" dirty="0" smtClean="0"/>
          </a:p>
          <a:p>
            <a:pPr>
              <a:buFont typeface="Wingdings" panose="05000000000000000000" pitchFamily="2" charset="2"/>
              <a:buChar char="q"/>
            </a:pPr>
            <a:r>
              <a:rPr lang="en-GB" dirty="0" smtClean="0"/>
              <a:t> Project team: </a:t>
            </a:r>
          </a:p>
          <a:p>
            <a:pPr lvl="1">
              <a:buFont typeface="Wingdings" panose="05000000000000000000" pitchFamily="2" charset="2"/>
              <a:buChar char="Ø"/>
            </a:pPr>
            <a:r>
              <a:rPr lang="en-GB" dirty="0" smtClean="0"/>
              <a:t> Cathleen Berrick (team leader), US GAO</a:t>
            </a:r>
          </a:p>
          <a:p>
            <a:pPr lvl="1">
              <a:buFont typeface="Wingdings" panose="05000000000000000000" pitchFamily="2" charset="2"/>
              <a:buChar char="Ø"/>
            </a:pPr>
            <a:r>
              <a:rPr lang="en-GB" dirty="0" smtClean="0"/>
              <a:t> Diana Maurer, US GAO</a:t>
            </a:r>
          </a:p>
          <a:p>
            <a:pPr lvl="1">
              <a:buFont typeface="Wingdings" panose="05000000000000000000" pitchFamily="2" charset="2"/>
              <a:buChar char="Ø"/>
            </a:pPr>
            <a:r>
              <a:rPr lang="en-GB" dirty="0" smtClean="0"/>
              <a:t> Elise </a:t>
            </a:r>
            <a:r>
              <a:rPr lang="en-GB" dirty="0" err="1" smtClean="0"/>
              <a:t>Fidjestol</a:t>
            </a:r>
            <a:r>
              <a:rPr lang="en-GB" dirty="0" smtClean="0"/>
              <a:t> Eriksen, OAG Norway</a:t>
            </a:r>
          </a:p>
          <a:p>
            <a:pPr lvl="1">
              <a:buFont typeface="Wingdings" panose="05000000000000000000" pitchFamily="2" charset="2"/>
              <a:buChar char="Ø"/>
            </a:pPr>
            <a:r>
              <a:rPr lang="en-GB" dirty="0" smtClean="0"/>
              <a:t> </a:t>
            </a:r>
            <a:r>
              <a:rPr lang="en-GB" dirty="0" err="1" smtClean="0"/>
              <a:t>Kevish</a:t>
            </a:r>
            <a:r>
              <a:rPr lang="en-GB" dirty="0" smtClean="0"/>
              <a:t> Lachman, Auditor-General South Africa</a:t>
            </a:r>
          </a:p>
          <a:p>
            <a:pPr lvl="1">
              <a:buFont typeface="Wingdings" panose="05000000000000000000" pitchFamily="2" charset="2"/>
              <a:buChar char="Ø"/>
            </a:pPr>
            <a:r>
              <a:rPr lang="en-GB" dirty="0" smtClean="0"/>
              <a:t> Corrie Pretorius, Auditor-General South Africa</a:t>
            </a:r>
            <a:endParaRPr lang="en-GB" dirty="0"/>
          </a:p>
        </p:txBody>
      </p:sp>
    </p:spTree>
    <p:extLst>
      <p:ext uri="{BB962C8B-B14F-4D97-AF65-F5344CB8AC3E}">
        <p14:creationId xmlns:p14="http://schemas.microsoft.com/office/powerpoint/2010/main" val="27165856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INTOSAI Performance Audit Subcommittee</a:t>
            </a:r>
            <a:endParaRPr lang="en-US" b="0" dirty="0"/>
          </a:p>
        </p:txBody>
      </p:sp>
      <p:sp>
        <p:nvSpPr>
          <p:cNvPr id="3" name="Content Placeholder 2"/>
          <p:cNvSpPr>
            <a:spLocks noGrp="1"/>
          </p:cNvSpPr>
          <p:nvPr>
            <p:ph idx="1"/>
          </p:nvPr>
        </p:nvSpPr>
        <p:spPr/>
        <p:txBody>
          <a:bodyPr>
            <a:normAutofit fontScale="62500" lnSpcReduction="20000"/>
          </a:bodyPr>
          <a:lstStyle/>
          <a:p>
            <a:pPr marL="0" indent="0" algn="ctr">
              <a:buNone/>
            </a:pPr>
            <a:endParaRPr lang="en-US" dirty="0" smtClean="0"/>
          </a:p>
          <a:p>
            <a:pPr marL="0" indent="0" algn="ctr">
              <a:buNone/>
            </a:pPr>
            <a:endParaRPr lang="en-US" sz="2800" b="1" dirty="0"/>
          </a:p>
          <a:p>
            <a:pPr marL="0" indent="0" algn="ctr">
              <a:buNone/>
            </a:pPr>
            <a:endParaRPr lang="en-US" sz="2800" b="1" dirty="0"/>
          </a:p>
          <a:p>
            <a:pPr marL="0" indent="0" algn="ctr">
              <a:buNone/>
            </a:pPr>
            <a:r>
              <a:rPr lang="en-US" sz="5100" b="1" dirty="0"/>
              <a:t>Results of Preliminary Assessment </a:t>
            </a:r>
          </a:p>
          <a:p>
            <a:pPr marL="0" indent="0" algn="ctr">
              <a:buNone/>
            </a:pPr>
            <a:r>
              <a:rPr lang="en-US" sz="5100" b="1" dirty="0"/>
              <a:t>Strategic Development Plan Project 3.8</a:t>
            </a:r>
          </a:p>
          <a:p>
            <a:pPr marL="0" indent="0" algn="ctr">
              <a:buNone/>
            </a:pPr>
            <a:endParaRPr lang="en-US" sz="4500" b="1" dirty="0"/>
          </a:p>
          <a:p>
            <a:pPr marL="0" indent="0" algn="ctr">
              <a:buNone/>
            </a:pPr>
            <a:r>
              <a:rPr lang="en-US" sz="4500" b="1" i="1" dirty="0"/>
              <a:t>April 9, 2019</a:t>
            </a:r>
          </a:p>
          <a:p>
            <a:endParaRPr lang="en-US" sz="2800" dirty="0"/>
          </a:p>
          <a:p>
            <a:endParaRPr lang="en-US" sz="2800" dirty="0"/>
          </a:p>
          <a:p>
            <a:endParaRPr lang="en-US" sz="2800" b="1" dirty="0"/>
          </a:p>
          <a:p>
            <a:pPr marL="0" indent="0" algn="ctr">
              <a:buNone/>
            </a:pPr>
            <a:r>
              <a:rPr lang="en-US" sz="3200" b="1" dirty="0"/>
              <a:t>Cathy Berrick, US Government Accountability Office</a:t>
            </a:r>
          </a:p>
          <a:p>
            <a:pPr marL="0" indent="0" algn="ctr">
              <a:buNone/>
            </a:pPr>
            <a:r>
              <a:rPr lang="en-US" sz="3200" b="1" dirty="0" err="1"/>
              <a:t>Kevish</a:t>
            </a:r>
            <a:r>
              <a:rPr lang="en-US" sz="3200" b="1" dirty="0"/>
              <a:t> Lachman, Auditor-General of South Africa </a:t>
            </a:r>
          </a:p>
          <a:p>
            <a:pPr marL="0" indent="0" algn="ctr">
              <a:buNone/>
            </a:pPr>
            <a:r>
              <a:rPr lang="en-US" sz="3200" b="1" dirty="0" err="1"/>
              <a:t>Cornelis</a:t>
            </a:r>
            <a:r>
              <a:rPr lang="en-US" sz="3200" b="1" dirty="0"/>
              <a:t> Pretorius, Auditor-General of South Africa </a:t>
            </a:r>
          </a:p>
          <a:p>
            <a:pPr marL="0" indent="0">
              <a:buNone/>
            </a:pPr>
            <a:r>
              <a:rPr lang="en-US" sz="2800" dirty="0"/>
              <a:t>	</a:t>
            </a:r>
          </a:p>
          <a:p>
            <a:pPr marL="0" indent="0" algn="ctr">
              <a:buNone/>
            </a:pPr>
            <a:endParaRPr lang="en-US" sz="2800" dirty="0"/>
          </a:p>
          <a:p>
            <a:pPr marL="0" indent="0">
              <a:buNone/>
            </a:pPr>
            <a:r>
              <a:rPr lang="en-US" sz="2800" dirty="0"/>
              <a:t>	</a:t>
            </a:r>
          </a:p>
        </p:txBody>
      </p:sp>
    </p:spTree>
    <p:extLst>
      <p:ext uri="{BB962C8B-B14F-4D97-AF65-F5344CB8AC3E}">
        <p14:creationId xmlns:p14="http://schemas.microsoft.com/office/powerpoint/2010/main" val="21208968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 and Approach</a:t>
            </a:r>
            <a:endParaRPr lang="en-US" dirty="0"/>
          </a:p>
        </p:txBody>
      </p:sp>
      <p:sp>
        <p:nvSpPr>
          <p:cNvPr id="3" name="Content Placeholder 2"/>
          <p:cNvSpPr>
            <a:spLocks noGrp="1"/>
          </p:cNvSpPr>
          <p:nvPr>
            <p:ph idx="1"/>
          </p:nvPr>
        </p:nvSpPr>
        <p:spPr/>
        <p:txBody>
          <a:bodyPr>
            <a:normAutofit/>
          </a:bodyPr>
          <a:lstStyle/>
          <a:p>
            <a:r>
              <a:rPr lang="en-US" dirty="0" smtClean="0"/>
              <a:t>Project 3.8—</a:t>
            </a:r>
            <a:r>
              <a:rPr lang="en-US" i="1" dirty="0" smtClean="0"/>
              <a:t>Obtaining an understanding of Economy, Efficiency and Effectiveness of an entity and applying relevant methods in the context of a performance audit—</a:t>
            </a:r>
            <a:r>
              <a:rPr lang="en-US" dirty="0" smtClean="0"/>
              <a:t>is</a:t>
            </a:r>
            <a:r>
              <a:rPr lang="en-US" i="1" dirty="0" smtClean="0"/>
              <a:t> </a:t>
            </a:r>
            <a:r>
              <a:rPr lang="en-US" dirty="0" smtClean="0"/>
              <a:t>included in INTOSAI’s Strategic Development Plan (SDP) 2017-2019.</a:t>
            </a:r>
            <a:br>
              <a:rPr lang="en-US" dirty="0" smtClean="0"/>
            </a:br>
            <a:endParaRPr lang="en-US" sz="1800" dirty="0"/>
          </a:p>
          <a:p>
            <a:r>
              <a:rPr lang="en-US" dirty="0" smtClean="0"/>
              <a:t>Project was designated a Priority 3 in the SDP in the category of “Strengthening INTOSAI Professional Pronouncements beyond 2019.” PAS was designated as lead for the project.</a:t>
            </a:r>
            <a:br>
              <a:rPr lang="en-US" dirty="0" smtClean="0"/>
            </a:br>
            <a:endParaRPr lang="en-US" sz="1800" dirty="0"/>
          </a:p>
          <a:p>
            <a:r>
              <a:rPr lang="en-US" dirty="0" smtClean="0"/>
              <a:t>PAS members from the Auditor General of Norway, Auditor General of South Africa, and U.S. Government Accountability Office conducted a preliminary assessment of the value and need for Project 3.8.  Specific objective was to determine whether revisions or </a:t>
            </a:r>
            <a:r>
              <a:rPr lang="en-US" dirty="0"/>
              <a:t>additional </a:t>
            </a:r>
            <a:r>
              <a:rPr lang="en-US" dirty="0" smtClean="0"/>
              <a:t>International </a:t>
            </a:r>
            <a:r>
              <a:rPr lang="en-US" dirty="0"/>
              <a:t>Standards of Supreme Audit </a:t>
            </a:r>
            <a:r>
              <a:rPr lang="en-US" dirty="0" smtClean="0"/>
              <a:t>Institutions (ISSAIs) in the 3000-series or </a:t>
            </a:r>
            <a:r>
              <a:rPr lang="en-US" dirty="0"/>
              <a:t>INTOSAI guidance </a:t>
            </a:r>
            <a:r>
              <a:rPr lang="en-US" dirty="0" smtClean="0"/>
              <a:t> pronouncements (GUIDs) in the 3900-series were needed. </a:t>
            </a:r>
            <a:br>
              <a:rPr lang="en-US" dirty="0" smtClean="0"/>
            </a:br>
            <a:endParaRPr lang="en-US" dirty="0" smtClean="0"/>
          </a:p>
          <a:p>
            <a:r>
              <a:rPr lang="en-US" dirty="0" smtClean="0"/>
              <a:t>The PAS was to provide a recommendation regarding whether the project should be pursued, and if so a detailed project proposal, to the Forum for INTOSAI Professional Pronouncements (FIPP) Goal Chairs in February 2019. </a:t>
            </a:r>
          </a:p>
        </p:txBody>
      </p:sp>
      <p:sp>
        <p:nvSpPr>
          <p:cNvPr id="4" name="Slide Number Placeholder 3"/>
          <p:cNvSpPr>
            <a:spLocks noGrp="1"/>
          </p:cNvSpPr>
          <p:nvPr>
            <p:ph type="sldNum" sz="quarter" idx="12"/>
          </p:nvPr>
        </p:nvSpPr>
        <p:spPr/>
        <p:txBody>
          <a:bodyPr/>
          <a:lstStyle/>
          <a:p>
            <a:fld id="{43215766-0124-4199-8526-867E8036F319}" type="slidenum">
              <a:rPr lang="en-US">
                <a:solidFill>
                  <a:prstClr val="black">
                    <a:tint val="75000"/>
                  </a:prstClr>
                </a:solidFill>
                <a:latin typeface="Calibri"/>
              </a:rPr>
              <a:pPr/>
              <a:t>18</a:t>
            </a:fld>
            <a:endParaRPr lang="en-US">
              <a:solidFill>
                <a:prstClr val="black">
                  <a:tint val="75000"/>
                </a:prstClr>
              </a:solidFill>
              <a:latin typeface="Calibri"/>
            </a:endParaRPr>
          </a:p>
        </p:txBody>
      </p:sp>
    </p:spTree>
    <p:extLst>
      <p:ext uri="{BB962C8B-B14F-4D97-AF65-F5344CB8AC3E}">
        <p14:creationId xmlns:p14="http://schemas.microsoft.com/office/powerpoint/2010/main" val="34222869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990600"/>
            <a:ext cx="8229600" cy="4495800"/>
          </a:xfrm>
        </p:spPr>
        <p:txBody>
          <a:bodyPr>
            <a:noAutofit/>
          </a:bodyPr>
          <a:lstStyle/>
          <a:p>
            <a:r>
              <a:rPr lang="en-US" sz="1900" dirty="0"/>
              <a:t>The project team used the following approach to assess the value and need for Project 3.8:</a:t>
            </a:r>
          </a:p>
          <a:p>
            <a:endParaRPr lang="en-US" dirty="0" smtClean="0"/>
          </a:p>
          <a:p>
            <a:endParaRPr lang="en-US" dirty="0"/>
          </a:p>
          <a:p>
            <a:endParaRPr lang="en-US" dirty="0" smtClean="0"/>
          </a:p>
          <a:p>
            <a:r>
              <a:rPr lang="en-US" sz="1900" dirty="0"/>
              <a:t>The project team reviewed the following INTOSAI guidance:</a:t>
            </a:r>
          </a:p>
          <a:p>
            <a:endParaRPr lang="en-US" dirty="0" smtClean="0"/>
          </a:p>
          <a:p>
            <a:pPr marL="0" indent="0">
              <a:buNone/>
            </a:pPr>
            <a:endParaRPr lang="en-US" dirty="0"/>
          </a:p>
          <a:p>
            <a:endParaRPr lang="en-US" dirty="0" smtClean="0"/>
          </a:p>
          <a:p>
            <a:pPr marL="0" indent="0">
              <a:buNone/>
            </a:pPr>
            <a:endParaRPr lang="en-US" dirty="0"/>
          </a:p>
          <a:p>
            <a:endParaRPr lang="en-US" dirty="0" smtClean="0"/>
          </a:p>
          <a:p>
            <a:endParaRPr lang="en-US" dirty="0"/>
          </a:p>
          <a:p>
            <a:endParaRPr lang="en-US" sz="1900" dirty="0"/>
          </a:p>
          <a:p>
            <a:r>
              <a:rPr lang="en-US" sz="1900" dirty="0"/>
              <a:t>The project team reviewed some national-level guidance as potential models for how gaining an understanding of economy, efficiency and effectiveness in the context of a performance audit can be addressed in high-level guidance.</a:t>
            </a:r>
          </a:p>
        </p:txBody>
      </p:sp>
      <p:grpSp>
        <p:nvGrpSpPr>
          <p:cNvPr id="18" name="Group 17"/>
          <p:cNvGrpSpPr/>
          <p:nvPr/>
        </p:nvGrpSpPr>
        <p:grpSpPr>
          <a:xfrm>
            <a:off x="1819308" y="1676400"/>
            <a:ext cx="8491444" cy="1066800"/>
            <a:chOff x="219108" y="1752600"/>
            <a:chExt cx="8491444" cy="1676400"/>
          </a:xfrm>
        </p:grpSpPr>
        <p:sp>
          <p:nvSpPr>
            <p:cNvPr id="13" name="Chevron 12"/>
            <p:cNvSpPr/>
            <p:nvPr/>
          </p:nvSpPr>
          <p:spPr>
            <a:xfrm>
              <a:off x="6553200" y="1752600"/>
              <a:ext cx="2157352" cy="1676400"/>
            </a:xfrm>
            <a:prstGeom prst="chevron">
              <a:avLst>
                <a:gd name="adj" fmla="val 184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a:solidFill>
                    <a:prstClr val="white"/>
                  </a:solidFill>
                  <a:latin typeface="Calibri"/>
                </a:rPr>
                <a:t>Complete preliminary assessment and make recommendations</a:t>
              </a:r>
            </a:p>
          </p:txBody>
        </p:sp>
        <p:sp>
          <p:nvSpPr>
            <p:cNvPr id="14" name="Chevron 13"/>
            <p:cNvSpPr/>
            <p:nvPr/>
          </p:nvSpPr>
          <p:spPr>
            <a:xfrm>
              <a:off x="4571999" y="1752600"/>
              <a:ext cx="2033649" cy="1676400"/>
            </a:xfrm>
            <a:prstGeom prst="chevron">
              <a:avLst>
                <a:gd name="adj" fmla="val 184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a:solidFill>
                    <a:prstClr val="white"/>
                  </a:solidFill>
                  <a:latin typeface="Calibri"/>
                </a:rPr>
                <a:t>Solicit INTOSAI Development Initiative (IDI) input regarding need for additional guidance</a:t>
              </a:r>
            </a:p>
          </p:txBody>
        </p:sp>
        <p:sp>
          <p:nvSpPr>
            <p:cNvPr id="15" name="Chevron 14"/>
            <p:cNvSpPr/>
            <p:nvPr/>
          </p:nvSpPr>
          <p:spPr>
            <a:xfrm>
              <a:off x="2514601" y="1752600"/>
              <a:ext cx="2133599" cy="1676400"/>
            </a:xfrm>
            <a:prstGeom prst="chevron">
              <a:avLst>
                <a:gd name="adj" fmla="val 184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a:solidFill>
                    <a:prstClr val="white"/>
                  </a:solidFill>
                  <a:latin typeface="Calibri"/>
                </a:rPr>
                <a:t>Conduct a survey of PAS members to gain additional insights</a:t>
              </a:r>
            </a:p>
            <a:p>
              <a:pPr algn="ctr"/>
              <a:endParaRPr lang="en-US" sz="1400" b="1" dirty="0">
                <a:solidFill>
                  <a:prstClr val="white"/>
                </a:solidFill>
                <a:latin typeface="Calibri"/>
              </a:endParaRPr>
            </a:p>
          </p:txBody>
        </p:sp>
        <p:sp>
          <p:nvSpPr>
            <p:cNvPr id="16" name="Chevron 15"/>
            <p:cNvSpPr/>
            <p:nvPr/>
          </p:nvSpPr>
          <p:spPr>
            <a:xfrm>
              <a:off x="219108" y="1752600"/>
              <a:ext cx="2371691" cy="1676400"/>
            </a:xfrm>
            <a:prstGeom prst="chevron">
              <a:avLst>
                <a:gd name="adj" fmla="val 184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a:solidFill>
                    <a:prstClr val="white"/>
                  </a:solidFill>
                  <a:latin typeface="Calibri"/>
                </a:rPr>
                <a:t>Review existing INTOSAI guidance to assess extent to which it addresses economy, efficiency, and effectiveness</a:t>
              </a:r>
            </a:p>
          </p:txBody>
        </p:sp>
      </p:grpSp>
      <p:graphicFrame>
        <p:nvGraphicFramePr>
          <p:cNvPr id="17" name="Table 16"/>
          <p:cNvGraphicFramePr>
            <a:graphicFrameLocks noGrp="1"/>
          </p:cNvGraphicFramePr>
          <p:nvPr>
            <p:extLst/>
          </p:nvPr>
        </p:nvGraphicFramePr>
        <p:xfrm>
          <a:off x="2047196" y="3215640"/>
          <a:ext cx="8155004" cy="1737360"/>
        </p:xfrm>
        <a:graphic>
          <a:graphicData uri="http://schemas.openxmlformats.org/drawingml/2006/table">
            <a:tbl>
              <a:tblPr firstRow="1" bandRow="1">
                <a:tableStyleId>{5C22544A-7EE6-4342-B048-85BDC9FD1C3A}</a:tableStyleId>
              </a:tblPr>
              <a:tblGrid>
                <a:gridCol w="4077502">
                  <a:extLst>
                    <a:ext uri="{9D8B030D-6E8A-4147-A177-3AD203B41FA5}">
                      <a16:colId xmlns:a16="http://schemas.microsoft.com/office/drawing/2014/main" val="20000"/>
                    </a:ext>
                  </a:extLst>
                </a:gridCol>
                <a:gridCol w="4077502">
                  <a:extLst>
                    <a:ext uri="{9D8B030D-6E8A-4147-A177-3AD203B41FA5}">
                      <a16:colId xmlns:a16="http://schemas.microsoft.com/office/drawing/2014/main" val="20001"/>
                    </a:ext>
                  </a:extLst>
                </a:gridCol>
              </a:tblGrid>
              <a:tr h="533401">
                <a:tc>
                  <a:txBody>
                    <a:bodyPr/>
                    <a:lstStyle/>
                    <a:p>
                      <a:pPr marL="171450" indent="-171450">
                        <a:buFont typeface="Arial" panose="020B0604020202020204" pitchFamily="34" charset="0"/>
                        <a:buChar char="•"/>
                      </a:pPr>
                      <a:r>
                        <a:rPr lang="en-US" sz="1200" b="1" dirty="0" smtClean="0"/>
                        <a:t>ISSAI 300: Fundamental Principles of Performance Auditing</a:t>
                      </a:r>
                    </a:p>
                    <a:p>
                      <a:pPr marL="171450" indent="-171450">
                        <a:buFont typeface="Arial" panose="020B0604020202020204" pitchFamily="34" charset="0"/>
                        <a:buChar char="•"/>
                      </a:pPr>
                      <a:r>
                        <a:rPr lang="en-US" sz="1200" b="1" dirty="0" smtClean="0"/>
                        <a:t>ISSAI 3000: Standard for Performance Auditing </a:t>
                      </a:r>
                    </a:p>
                    <a:p>
                      <a:pPr marL="171450" indent="-171450">
                        <a:buFont typeface="Arial" panose="020B0604020202020204" pitchFamily="34" charset="0"/>
                        <a:buChar char="•"/>
                      </a:pPr>
                      <a:r>
                        <a:rPr lang="en-US" sz="1200" b="1" dirty="0" smtClean="0"/>
                        <a:t>ISSAI 3100: Guidelines on Central Concepts for Performance Auditing</a:t>
                      </a:r>
                    </a:p>
                    <a:p>
                      <a:pPr marL="171450" indent="-171450">
                        <a:buFont typeface="Arial" panose="020B0604020202020204" pitchFamily="34" charset="0"/>
                        <a:buChar char="•"/>
                      </a:pPr>
                      <a:r>
                        <a:rPr lang="en-US" sz="1200" b="1" dirty="0" smtClean="0"/>
                        <a:t>ISSAI 3200: Guidelines for the Performance Audit Process</a:t>
                      </a:r>
                    </a:p>
                    <a:p>
                      <a:pPr marL="171450" indent="-171450">
                        <a:buFont typeface="Arial" panose="020B0604020202020204" pitchFamily="34" charset="0"/>
                        <a:buChar char="•"/>
                      </a:pPr>
                      <a:r>
                        <a:rPr lang="en-US" sz="1200" b="1" dirty="0" smtClean="0"/>
                        <a:t>INTOSAI GOV 9400: Guidelines on the Evaluation of Public Policies </a:t>
                      </a:r>
                      <a:endParaRPr lang="en-US" sz="1200" b="1" dirty="0"/>
                    </a:p>
                  </a:txBody>
                  <a:tcPr/>
                </a:tc>
                <a:tc>
                  <a:txBody>
                    <a:bodyPr/>
                    <a:lstStyle/>
                    <a:p>
                      <a:pPr marL="171450" indent="-171450">
                        <a:buFont typeface="Arial" panose="020B0604020202020204" pitchFamily="34" charset="0"/>
                        <a:buChar char="•"/>
                      </a:pPr>
                      <a:r>
                        <a:rPr lang="en-US" sz="1200" b="1" dirty="0" smtClean="0"/>
                        <a:t>PAS Good Practice Documents:</a:t>
                      </a:r>
                    </a:p>
                    <a:p>
                      <a:pPr marL="628650" lvl="1" indent="-171450">
                        <a:buFont typeface="Arial" panose="020B0604020202020204" pitchFamily="34" charset="0"/>
                        <a:buChar char="•"/>
                      </a:pPr>
                      <a:r>
                        <a:rPr lang="en-US" sz="1200" b="1" dirty="0" smtClean="0"/>
                        <a:t>Communication in the Performance Audit Process</a:t>
                      </a:r>
                    </a:p>
                    <a:p>
                      <a:pPr marL="628650" lvl="1" indent="-171450">
                        <a:buFont typeface="Arial" panose="020B0604020202020204" pitchFamily="34" charset="0"/>
                        <a:buChar char="•"/>
                      </a:pPr>
                      <a:r>
                        <a:rPr lang="en-US" sz="1200" b="1" dirty="0" smtClean="0"/>
                        <a:t>Designing Performance Audits</a:t>
                      </a:r>
                    </a:p>
                    <a:p>
                      <a:pPr marL="628650" lvl="1" indent="-171450">
                        <a:buFont typeface="Arial" panose="020B0604020202020204" pitchFamily="34" charset="0"/>
                        <a:buChar char="•"/>
                      </a:pPr>
                      <a:r>
                        <a:rPr lang="en-US" sz="1200" b="1" dirty="0" smtClean="0"/>
                        <a:t>Making Performance Audit Reports Reader-Friendly</a:t>
                      </a:r>
                    </a:p>
                    <a:p>
                      <a:pPr marL="628650" lvl="1" indent="-171450">
                        <a:buFont typeface="Arial" panose="020B0604020202020204" pitchFamily="34" charset="0"/>
                        <a:buChar char="•"/>
                      </a:pPr>
                      <a:r>
                        <a:rPr lang="en-US" sz="1200" b="1" dirty="0" smtClean="0"/>
                        <a:t>Safeguarding Quality in the Performance Audit Process</a:t>
                      </a:r>
                    </a:p>
                    <a:p>
                      <a:pPr marL="628650" lvl="1" indent="-171450">
                        <a:buFont typeface="Arial" panose="020B0604020202020204" pitchFamily="34" charset="0"/>
                        <a:buChar char="•"/>
                      </a:pPr>
                      <a:r>
                        <a:rPr lang="en-US" sz="1200" b="1" dirty="0" smtClean="0"/>
                        <a:t>Selecting Performance Audit Topics</a:t>
                      </a:r>
                    </a:p>
                    <a:p>
                      <a:pPr marL="171450" indent="-171450">
                        <a:buFont typeface="Arial" panose="020B0604020202020204" pitchFamily="34" charset="0"/>
                        <a:buChar char="•"/>
                      </a:pPr>
                      <a:endParaRPr lang="en-US" sz="1200" b="1" dirty="0"/>
                    </a:p>
                  </a:txBody>
                  <a:tcPr/>
                </a:tc>
                <a:extLst>
                  <a:ext uri="{0D108BD9-81ED-4DB2-BD59-A6C34878D82A}">
                    <a16:rowId xmlns:a16="http://schemas.microsoft.com/office/drawing/2014/main" val="10000"/>
                  </a:ext>
                </a:extLst>
              </a:tr>
            </a:tbl>
          </a:graphicData>
        </a:graphic>
      </p:graphicFrame>
      <p:sp>
        <p:nvSpPr>
          <p:cNvPr id="5" name="Title 4"/>
          <p:cNvSpPr>
            <a:spLocks noGrp="1"/>
          </p:cNvSpPr>
          <p:nvPr>
            <p:ph type="title"/>
          </p:nvPr>
        </p:nvSpPr>
        <p:spPr/>
        <p:txBody>
          <a:bodyPr/>
          <a:lstStyle/>
          <a:p>
            <a:r>
              <a:rPr lang="en-US" dirty="0" smtClean="0"/>
              <a:t>Source and Approach (Cont’d)</a:t>
            </a:r>
            <a:endParaRPr lang="en-US" dirty="0"/>
          </a:p>
        </p:txBody>
      </p:sp>
      <p:sp>
        <p:nvSpPr>
          <p:cNvPr id="6" name="TextBox 5"/>
          <p:cNvSpPr txBox="1"/>
          <p:nvPr/>
        </p:nvSpPr>
        <p:spPr>
          <a:xfrm>
            <a:off x="2057400" y="4876800"/>
            <a:ext cx="8220108" cy="1077218"/>
          </a:xfrm>
          <a:prstGeom prst="rect">
            <a:avLst/>
          </a:prstGeom>
          <a:noFill/>
        </p:spPr>
        <p:txBody>
          <a:bodyPr wrap="square" rtlCol="0">
            <a:spAutoFit/>
          </a:bodyPr>
          <a:lstStyle/>
          <a:p>
            <a:r>
              <a:rPr lang="en-US" sz="1400" dirty="0">
                <a:solidFill>
                  <a:prstClr val="black"/>
                </a:solidFill>
                <a:latin typeface="Calibri"/>
              </a:rPr>
              <a:t>Note: Due to the inclusion of relevant information from these good practice documents in ISSAI 3000-3200, they were formally withdrawn at the 2017 PAS meeting.</a:t>
            </a:r>
          </a:p>
          <a:p>
            <a:r>
              <a:rPr lang="en-US" dirty="0">
                <a:solidFill>
                  <a:prstClr val="black"/>
                </a:solidFill>
                <a:latin typeface="Calibri"/>
              </a:rPr>
              <a:t/>
            </a:r>
            <a:br>
              <a:rPr lang="en-US" dirty="0">
                <a:solidFill>
                  <a:prstClr val="black"/>
                </a:solidFill>
                <a:latin typeface="Calibri"/>
              </a:rPr>
            </a:br>
            <a:endParaRPr lang="en-US" dirty="0">
              <a:solidFill>
                <a:prstClr val="black"/>
              </a:solidFill>
              <a:latin typeface="Calibri"/>
            </a:endParaRPr>
          </a:p>
        </p:txBody>
      </p:sp>
      <p:sp>
        <p:nvSpPr>
          <p:cNvPr id="2" name="Slide Number Placeholder 1"/>
          <p:cNvSpPr>
            <a:spLocks noGrp="1"/>
          </p:cNvSpPr>
          <p:nvPr>
            <p:ph type="sldNum" sz="quarter" idx="12"/>
          </p:nvPr>
        </p:nvSpPr>
        <p:spPr/>
        <p:txBody>
          <a:bodyPr/>
          <a:lstStyle/>
          <a:p>
            <a:fld id="{43215766-0124-4199-8526-867E8036F319}" type="slidenum">
              <a:rPr lang="en-US">
                <a:solidFill>
                  <a:prstClr val="black">
                    <a:tint val="75000"/>
                  </a:prstClr>
                </a:solidFill>
                <a:latin typeface="Calibri"/>
              </a:rPr>
              <a:pPr/>
              <a:t>19</a:t>
            </a:fld>
            <a:endParaRPr lang="en-US">
              <a:solidFill>
                <a:prstClr val="black">
                  <a:tint val="75000"/>
                </a:prstClr>
              </a:solidFill>
              <a:latin typeface="Calibri"/>
            </a:endParaRPr>
          </a:p>
        </p:txBody>
      </p:sp>
    </p:spTree>
    <p:extLst>
      <p:ext uri="{BB962C8B-B14F-4D97-AF65-F5344CB8AC3E}">
        <p14:creationId xmlns:p14="http://schemas.microsoft.com/office/powerpoint/2010/main" val="11186513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en-GB" b="1" dirty="0" smtClean="0"/>
              <a:t>Recap: SDP for the IFPP 2017-2019</a:t>
            </a:r>
            <a:endParaRPr lang="en-GB" b="1" dirty="0"/>
          </a:p>
        </p:txBody>
      </p:sp>
      <p:sp>
        <p:nvSpPr>
          <p:cNvPr id="3" name="Plassholder for innhold 2"/>
          <p:cNvSpPr>
            <a:spLocks noGrp="1"/>
          </p:cNvSpPr>
          <p:nvPr>
            <p:ph idx="1"/>
          </p:nvPr>
        </p:nvSpPr>
        <p:spPr/>
        <p:txBody>
          <a:bodyPr>
            <a:noAutofit/>
          </a:bodyPr>
          <a:lstStyle/>
          <a:p>
            <a:pPr>
              <a:buFont typeface="Wingdings" panose="05000000000000000000" pitchFamily="2" charset="2"/>
              <a:buChar char="q"/>
            </a:pPr>
            <a:r>
              <a:rPr lang="nb-NO" sz="2000" b="1" dirty="0" smtClean="0"/>
              <a:t> </a:t>
            </a:r>
            <a:r>
              <a:rPr lang="en-GB" sz="2000" b="1" dirty="0" smtClean="0"/>
              <a:t>2017 PAS position</a:t>
            </a:r>
            <a:r>
              <a:rPr lang="en-GB" sz="2000" dirty="0" smtClean="0"/>
              <a:t>: work towards realizing the SDP for the IFPP, but: </a:t>
            </a:r>
          </a:p>
          <a:p>
            <a:pPr lvl="1">
              <a:buFont typeface="Wingdings" panose="05000000000000000000" pitchFamily="2" charset="2"/>
              <a:buChar char="v"/>
            </a:pPr>
            <a:r>
              <a:rPr lang="en-GB" sz="2000" dirty="0" smtClean="0"/>
              <a:t> Questioning a number of project ideas, pointing to lack of reasoning behind, lack of added value, and the problems related to subject matter specific guidance material</a:t>
            </a:r>
          </a:p>
          <a:p>
            <a:pPr lvl="1">
              <a:buFont typeface="Wingdings" panose="05000000000000000000" pitchFamily="2" charset="2"/>
              <a:buChar char="v"/>
            </a:pPr>
            <a:r>
              <a:rPr lang="en-GB" sz="2000" dirty="0" smtClean="0"/>
              <a:t> Opting out of several projects</a:t>
            </a:r>
          </a:p>
          <a:p>
            <a:pPr lvl="1">
              <a:buFont typeface="Wingdings" panose="05000000000000000000" pitchFamily="2" charset="2"/>
              <a:buChar char="v"/>
            </a:pPr>
            <a:r>
              <a:rPr lang="en-GB" sz="2000" dirty="0" smtClean="0"/>
              <a:t> Assigning resources to some projects</a:t>
            </a:r>
          </a:p>
          <a:p>
            <a:pPr lvl="2">
              <a:buFont typeface="Wingdings" panose="05000000000000000000" pitchFamily="2" charset="2"/>
              <a:buChar char="Ø"/>
            </a:pPr>
            <a:r>
              <a:rPr lang="en-GB" dirty="0" smtClean="0"/>
              <a:t>PAS caveat: «advisory role»</a:t>
            </a:r>
          </a:p>
          <a:p>
            <a:pPr lvl="1">
              <a:buFont typeface="Wingdings" panose="05000000000000000000" pitchFamily="2" charset="2"/>
              <a:buChar char="v"/>
            </a:pPr>
            <a:r>
              <a:rPr lang="en-GB" sz="2000" dirty="0" smtClean="0"/>
              <a:t> Positive: Expected a «clean-up» of the framework, focus on quality instead of quantity </a:t>
            </a:r>
          </a:p>
          <a:p>
            <a:pPr>
              <a:buFont typeface="Wingdings" panose="05000000000000000000" pitchFamily="2" charset="2"/>
              <a:buChar char="q"/>
            </a:pPr>
            <a:r>
              <a:rPr lang="en-GB" sz="2000" b="1" dirty="0" smtClean="0"/>
              <a:t> 2018 PAS position</a:t>
            </a:r>
            <a:r>
              <a:rPr lang="en-GB" sz="2000" dirty="0" smtClean="0"/>
              <a:t>: work closely with the PSC, FIPP and other subcommittees FAAS, CAS and ICS towards developing the next SDP for the IFPP (2020-2025). Experiences: </a:t>
            </a:r>
          </a:p>
          <a:p>
            <a:pPr lvl="1">
              <a:buFont typeface="Wingdings" panose="05000000000000000000" pitchFamily="2" charset="2"/>
              <a:buChar char="v"/>
            </a:pPr>
            <a:r>
              <a:rPr lang="en-GB" sz="2000" dirty="0" smtClean="0"/>
              <a:t> Projects live a life of their own – some have become more complex over time</a:t>
            </a:r>
          </a:p>
          <a:p>
            <a:pPr lvl="1">
              <a:buFont typeface="Wingdings" panose="05000000000000000000" pitchFamily="2" charset="2"/>
              <a:buChar char="v"/>
            </a:pPr>
            <a:r>
              <a:rPr lang="en-GB" sz="2000" dirty="0" smtClean="0"/>
              <a:t> Questioning the lack of an overall strategy for the next SDP</a:t>
            </a:r>
          </a:p>
          <a:p>
            <a:pPr lvl="1">
              <a:buFont typeface="Wingdings" panose="05000000000000000000" pitchFamily="2" charset="2"/>
              <a:buChar char="v"/>
            </a:pPr>
            <a:r>
              <a:rPr lang="en-GB" sz="2000" dirty="0" smtClean="0"/>
              <a:t> Problems related to subject matter specific guidance starting to materialise </a:t>
            </a:r>
          </a:p>
          <a:p>
            <a:pPr>
              <a:buFont typeface="Wingdings" panose="05000000000000000000" pitchFamily="2" charset="2"/>
              <a:buChar char="q"/>
            </a:pPr>
            <a:r>
              <a:rPr lang="en-GB" sz="2000" b="1" dirty="0" smtClean="0"/>
              <a:t> 2019 position? </a:t>
            </a:r>
            <a:endParaRPr lang="en-GB" sz="2000" b="1" dirty="0"/>
          </a:p>
        </p:txBody>
      </p:sp>
    </p:spTree>
    <p:extLst>
      <p:ext uri="{BB962C8B-B14F-4D97-AF65-F5344CB8AC3E}">
        <p14:creationId xmlns:p14="http://schemas.microsoft.com/office/powerpoint/2010/main" val="3371806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Assessment of Existing INTOSAI Guidance</a:t>
            </a:r>
            <a:endParaRPr lang="en-US" dirty="0"/>
          </a:p>
        </p:txBody>
      </p:sp>
      <p:sp>
        <p:nvSpPr>
          <p:cNvPr id="3" name="Content Placeholder 2"/>
          <p:cNvSpPr>
            <a:spLocks noGrp="1"/>
          </p:cNvSpPr>
          <p:nvPr>
            <p:ph idx="1"/>
          </p:nvPr>
        </p:nvSpPr>
        <p:spPr>
          <a:xfrm>
            <a:off x="1981200" y="990600"/>
            <a:ext cx="8229600" cy="5486400"/>
          </a:xfrm>
        </p:spPr>
        <p:txBody>
          <a:bodyPr>
            <a:normAutofit fontScale="92500" lnSpcReduction="20000"/>
          </a:bodyPr>
          <a:lstStyle/>
          <a:p>
            <a:r>
              <a:rPr lang="en-US" sz="2100" dirty="0"/>
              <a:t>The project team's review of current INTOSAI guidance on performance auditing found that the relevant ISSAIs (ISSAI 3000, 3100, and 3200) adequately address, for the purpose of overarching guidance, the application of economy, efficiency, and effectiveness in the context of a performance audit. For example:</a:t>
            </a:r>
            <a:r>
              <a:rPr lang="en-US" sz="1900" dirty="0"/>
              <a:t/>
            </a:r>
            <a:br>
              <a:rPr lang="en-US" sz="1900" dirty="0"/>
            </a:br>
            <a:endParaRPr lang="en-US" sz="1900" dirty="0"/>
          </a:p>
          <a:p>
            <a:pPr lvl="1"/>
            <a:r>
              <a:rPr lang="en-US" sz="1900" b="1" u="sng" dirty="0"/>
              <a:t>ISSAI 300</a:t>
            </a:r>
            <a:r>
              <a:rPr lang="en-US" sz="1900" dirty="0"/>
              <a:t>, “Fundamental Principles of Performance Auditing,” discusses economy, efficiency, and effectiveness as it applies within the framework of performance auditing. It provides definitions for these terms and descriptions of how they should be included in a performance audit, particularly the degree to which the 3Es are/not met and how criteria can be used to assess performance against the 3Es. </a:t>
            </a:r>
            <a:br>
              <a:rPr lang="en-US" sz="1900" dirty="0"/>
            </a:br>
            <a:endParaRPr lang="en-US" sz="1900" dirty="0"/>
          </a:p>
          <a:p>
            <a:pPr lvl="1"/>
            <a:r>
              <a:rPr lang="en-US" sz="1900" b="1" u="sng" dirty="0"/>
              <a:t>ISSAI 3000</a:t>
            </a:r>
            <a:r>
              <a:rPr lang="en-US" sz="1900" dirty="0"/>
              <a:t>, “Standard for Performance Auditing,” which expands upon the explanation of the 3Es included in ISSAI 300, discusses how a performance audit should take into account the principles of economy, efficiency, and/or effectiveness, particularly as it relates to the audit objectives and criteria used. </a:t>
            </a:r>
            <a:br>
              <a:rPr lang="en-US" sz="1900" dirty="0"/>
            </a:br>
            <a:endParaRPr lang="en-US" sz="1900" dirty="0"/>
          </a:p>
          <a:p>
            <a:pPr lvl="1"/>
            <a:r>
              <a:rPr lang="en-US" sz="1900" b="1" u="sng" dirty="0"/>
              <a:t>ISSAI 3200</a:t>
            </a:r>
            <a:r>
              <a:rPr lang="en-US" sz="1900" dirty="0"/>
              <a:t>, “Guidelines for the Performance Auditing Process” includes specific discussion of building the 3Es into the framework an audit team uses in conducting and conveying the results of a performance audit. Among other things, it includes examples of criteria, data sources, and analytical methods that can be used to address the 3Es as part of a performance audit.</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43215766-0124-4199-8526-867E8036F319}" type="slidenum">
              <a:rPr lang="en-US">
                <a:solidFill>
                  <a:prstClr val="black">
                    <a:tint val="75000"/>
                  </a:prstClr>
                </a:solidFill>
                <a:latin typeface="Calibri"/>
              </a:rPr>
              <a:pPr/>
              <a:t>20</a:t>
            </a:fld>
            <a:endParaRPr lang="en-US">
              <a:solidFill>
                <a:prstClr val="black">
                  <a:tint val="75000"/>
                </a:prstClr>
              </a:solidFill>
              <a:latin typeface="Calibri"/>
            </a:endParaRPr>
          </a:p>
        </p:txBody>
      </p:sp>
    </p:spTree>
    <p:extLst>
      <p:ext uri="{BB962C8B-B14F-4D97-AF65-F5344CB8AC3E}">
        <p14:creationId xmlns:p14="http://schemas.microsoft.com/office/powerpoint/2010/main" val="30065323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of PAS Members</a:t>
            </a:r>
            <a:endParaRPr lang="en-US" dirty="0"/>
          </a:p>
        </p:txBody>
      </p:sp>
      <p:sp>
        <p:nvSpPr>
          <p:cNvPr id="3" name="Content Placeholder 2"/>
          <p:cNvSpPr>
            <a:spLocks noGrp="1"/>
          </p:cNvSpPr>
          <p:nvPr>
            <p:ph idx="1"/>
          </p:nvPr>
        </p:nvSpPr>
        <p:spPr>
          <a:xfrm>
            <a:off x="1981200" y="914400"/>
            <a:ext cx="8229600" cy="5410200"/>
          </a:xfrm>
        </p:spPr>
        <p:txBody>
          <a:bodyPr>
            <a:noAutofit/>
          </a:bodyPr>
          <a:lstStyle/>
          <a:p>
            <a:r>
              <a:rPr lang="en-US" dirty="0" smtClean="0"/>
              <a:t>The survey of PAS members included the following questions:</a:t>
            </a:r>
          </a:p>
          <a:p>
            <a:endParaRPr lang="en-US" dirty="0" smtClean="0"/>
          </a:p>
          <a:p>
            <a:endParaRPr lang="en-US" dirty="0"/>
          </a:p>
          <a:p>
            <a:endParaRPr lang="en-US" dirty="0" smtClean="0"/>
          </a:p>
          <a:p>
            <a:endParaRPr lang="en-US" dirty="0" smtClean="0"/>
          </a:p>
          <a:p>
            <a:endParaRPr lang="en-US" dirty="0" smtClean="0"/>
          </a:p>
          <a:p>
            <a:endParaRPr lang="en-US" dirty="0"/>
          </a:p>
          <a:p>
            <a:endParaRPr lang="en-US" dirty="0" smtClean="0"/>
          </a:p>
          <a:p>
            <a:endParaRPr lang="en-US" dirty="0"/>
          </a:p>
          <a:p>
            <a:endParaRPr lang="en-US" dirty="0" smtClean="0"/>
          </a:p>
          <a:p>
            <a:pPr marL="0" indent="0">
              <a:buNone/>
            </a:pPr>
            <a:endParaRPr lang="en-US" dirty="0" smtClean="0"/>
          </a:p>
          <a:p>
            <a:r>
              <a:rPr lang="en-US" dirty="0" smtClean="0"/>
              <a:t>Survey was sent to 25 PAS members (not including the project team countries), and 13 responses were received. </a:t>
            </a:r>
          </a:p>
          <a:p>
            <a:endParaRPr lang="en-US" dirty="0"/>
          </a:p>
        </p:txBody>
      </p:sp>
      <p:graphicFrame>
        <p:nvGraphicFramePr>
          <p:cNvPr id="4" name="Table 3"/>
          <p:cNvGraphicFramePr>
            <a:graphicFrameLocks noGrp="1"/>
          </p:cNvGraphicFramePr>
          <p:nvPr>
            <p:extLst/>
          </p:nvPr>
        </p:nvGraphicFramePr>
        <p:xfrm>
          <a:off x="2362200" y="1447800"/>
          <a:ext cx="7467600" cy="3322320"/>
        </p:xfrm>
        <a:graphic>
          <a:graphicData uri="http://schemas.openxmlformats.org/drawingml/2006/table">
            <a:tbl>
              <a:tblPr firstRow="1" bandRow="1">
                <a:tableStyleId>{5C22544A-7EE6-4342-B048-85BDC9FD1C3A}</a:tableStyleId>
              </a:tblPr>
              <a:tblGrid>
                <a:gridCol w="7467600">
                  <a:extLst>
                    <a:ext uri="{9D8B030D-6E8A-4147-A177-3AD203B41FA5}">
                      <a16:colId xmlns:a16="http://schemas.microsoft.com/office/drawing/2014/main" val="20000"/>
                    </a:ext>
                  </a:extLst>
                </a:gridCol>
              </a:tblGrid>
              <a:tr h="121920">
                <a:tc>
                  <a:txBody>
                    <a:bodyPr/>
                    <a:lstStyle/>
                    <a:p>
                      <a:pPr marL="342900" indent="-342900">
                        <a:spcBef>
                          <a:spcPts val="600"/>
                        </a:spcBef>
                        <a:spcAft>
                          <a:spcPts val="600"/>
                        </a:spcAft>
                        <a:buFont typeface="+mj-lt"/>
                        <a:buAutoNum type="arabicParenR"/>
                      </a:pPr>
                      <a:r>
                        <a:rPr lang="en-US" sz="1600" dirty="0" smtClean="0"/>
                        <a:t>Do you believe there are any gaps in the existing INTOSAI guidance referenced above that need to be filled regarding obtaining an understanding of the economy, efficiency, and effectiveness of an entity and applying relevant methods in the context of a performance audit?  </a:t>
                      </a:r>
                    </a:p>
                    <a:p>
                      <a:pPr marL="342900" indent="-342900">
                        <a:spcBef>
                          <a:spcPts val="600"/>
                        </a:spcBef>
                        <a:spcAft>
                          <a:spcPts val="600"/>
                        </a:spcAft>
                        <a:buFont typeface="+mj-lt"/>
                        <a:buAutoNum type="arabicParenR"/>
                      </a:pPr>
                      <a:r>
                        <a:rPr lang="en-US" sz="1600" dirty="0" smtClean="0"/>
                        <a:t>Do you believe that additional INTOSAI training, or other type of support beyond guidance, is needed regarding obtaining an understanding of the economy, efficiency and effectiveness of an entity and applying relevant methods in the context of a performance audit? </a:t>
                      </a:r>
                    </a:p>
                    <a:p>
                      <a:pPr marL="342900" indent="-342900">
                        <a:spcBef>
                          <a:spcPts val="600"/>
                        </a:spcBef>
                        <a:spcAft>
                          <a:spcPts val="600"/>
                        </a:spcAft>
                        <a:buFont typeface="+mj-lt"/>
                        <a:buAutoNum type="arabicParenR"/>
                      </a:pPr>
                      <a:r>
                        <a:rPr lang="en-US" sz="1600" dirty="0" smtClean="0"/>
                        <a:t>Is there any additional information you would like to provide regarding the need for additional INTOSAI guidance concerning obtaining an understanding of the economy, efficiency, and effectiveness of an entity and applying relevant methods in the context of a performance audit?  </a:t>
                      </a:r>
                      <a:endParaRPr lang="en-US" sz="1600" dirty="0"/>
                    </a:p>
                  </a:txBody>
                  <a:tcPr/>
                </a:tc>
                <a:extLst>
                  <a:ext uri="{0D108BD9-81ED-4DB2-BD59-A6C34878D82A}">
                    <a16:rowId xmlns:a16="http://schemas.microsoft.com/office/drawing/2014/main" val="10000"/>
                  </a:ext>
                </a:extLst>
              </a:tr>
            </a:tbl>
          </a:graphicData>
        </a:graphic>
      </p:graphicFrame>
      <p:sp>
        <p:nvSpPr>
          <p:cNvPr id="5" name="Slide Number Placeholder 4"/>
          <p:cNvSpPr>
            <a:spLocks noGrp="1"/>
          </p:cNvSpPr>
          <p:nvPr>
            <p:ph type="sldNum" sz="quarter" idx="12"/>
          </p:nvPr>
        </p:nvSpPr>
        <p:spPr/>
        <p:txBody>
          <a:bodyPr/>
          <a:lstStyle/>
          <a:p>
            <a:fld id="{43215766-0124-4199-8526-867E8036F319}" type="slidenum">
              <a:rPr lang="en-US">
                <a:solidFill>
                  <a:prstClr val="black">
                    <a:tint val="75000"/>
                  </a:prstClr>
                </a:solidFill>
                <a:latin typeface="Calibri"/>
              </a:rPr>
              <a:pPr/>
              <a:t>21</a:t>
            </a:fld>
            <a:endParaRPr lang="en-US">
              <a:solidFill>
                <a:prstClr val="black">
                  <a:tint val="75000"/>
                </a:prstClr>
              </a:solidFill>
              <a:latin typeface="Calibri"/>
            </a:endParaRPr>
          </a:p>
        </p:txBody>
      </p:sp>
    </p:spTree>
    <p:extLst>
      <p:ext uri="{BB962C8B-B14F-4D97-AF65-F5344CB8AC3E}">
        <p14:creationId xmlns:p14="http://schemas.microsoft.com/office/powerpoint/2010/main" val="17324794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500" y="1830388"/>
            <a:ext cx="64770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US" dirty="0" smtClean="0"/>
              <a:t>Survey Responses</a:t>
            </a:r>
            <a:endParaRPr lang="en-US" dirty="0"/>
          </a:p>
        </p:txBody>
      </p:sp>
      <p:sp>
        <p:nvSpPr>
          <p:cNvPr id="3" name="Content Placeholder 2"/>
          <p:cNvSpPr>
            <a:spLocks noGrp="1"/>
          </p:cNvSpPr>
          <p:nvPr>
            <p:ph idx="1"/>
          </p:nvPr>
        </p:nvSpPr>
        <p:spPr/>
        <p:txBody>
          <a:bodyPr>
            <a:noAutofit/>
          </a:bodyPr>
          <a:lstStyle/>
          <a:p>
            <a:r>
              <a:rPr lang="en-US" dirty="0" smtClean="0"/>
              <a:t>Survey responses were mixed regarding the need for additional guidance, while the majority of respondents cited a need for additional training. </a:t>
            </a:r>
          </a:p>
          <a:p>
            <a:endParaRPr lang="en-US" dirty="0" smtClean="0"/>
          </a:p>
          <a:p>
            <a:endParaRPr lang="en-US" dirty="0"/>
          </a:p>
          <a:p>
            <a:endParaRPr lang="en-US" dirty="0" smtClean="0"/>
          </a:p>
          <a:p>
            <a:endParaRPr lang="en-US" dirty="0"/>
          </a:p>
          <a:p>
            <a:endParaRPr lang="en-US" dirty="0" smtClean="0"/>
          </a:p>
          <a:p>
            <a:endParaRPr lang="en-US" dirty="0"/>
          </a:p>
          <a:p>
            <a:pPr marL="0" indent="0">
              <a:buNone/>
            </a:pPr>
            <a:endParaRPr lang="en-US" dirty="0" smtClean="0"/>
          </a:p>
          <a:p>
            <a:endParaRPr lang="en-US" dirty="0" smtClean="0"/>
          </a:p>
          <a:p>
            <a:r>
              <a:rPr lang="en-US" dirty="0" smtClean="0"/>
              <a:t>An analysis of survey responses found that in most cases, perceived gaps in guidance related to the need for more tactically focused guidance—such as how to put together an audit plan to obtain an understanding of economy, efficiency, and effectiveness, or the identification of best practices—rather than gaps in the ISSAI 3000 series itself. </a:t>
            </a:r>
            <a:endParaRPr lang="en-US" sz="1400" dirty="0">
              <a:solidFill>
                <a:srgbClr val="FF0000"/>
              </a:solidFill>
            </a:endParaRPr>
          </a:p>
        </p:txBody>
      </p:sp>
      <p:sp>
        <p:nvSpPr>
          <p:cNvPr id="4" name="Slide Number Placeholder 3"/>
          <p:cNvSpPr>
            <a:spLocks noGrp="1"/>
          </p:cNvSpPr>
          <p:nvPr>
            <p:ph type="sldNum" sz="quarter" idx="12"/>
          </p:nvPr>
        </p:nvSpPr>
        <p:spPr/>
        <p:txBody>
          <a:bodyPr/>
          <a:lstStyle/>
          <a:p>
            <a:fld id="{43215766-0124-4199-8526-867E8036F319}" type="slidenum">
              <a:rPr lang="en-US">
                <a:solidFill>
                  <a:prstClr val="black">
                    <a:tint val="75000"/>
                  </a:prstClr>
                </a:solidFill>
                <a:latin typeface="Calibri"/>
              </a:rPr>
              <a:pPr/>
              <a:t>22</a:t>
            </a:fld>
            <a:endParaRPr lang="en-US">
              <a:solidFill>
                <a:prstClr val="black">
                  <a:tint val="75000"/>
                </a:prstClr>
              </a:solidFill>
              <a:latin typeface="Calibri"/>
            </a:endParaRPr>
          </a:p>
        </p:txBody>
      </p:sp>
    </p:spTree>
    <p:extLst>
      <p:ext uri="{BB962C8B-B14F-4D97-AF65-F5344CB8AC3E}">
        <p14:creationId xmlns:p14="http://schemas.microsoft.com/office/powerpoint/2010/main" val="6714664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Responses (Cont’d)</a:t>
            </a:r>
            <a:endParaRPr lang="en-US" dirty="0"/>
          </a:p>
        </p:txBody>
      </p:sp>
      <p:sp>
        <p:nvSpPr>
          <p:cNvPr id="3" name="Content Placeholder 2"/>
          <p:cNvSpPr>
            <a:spLocks noGrp="1"/>
          </p:cNvSpPr>
          <p:nvPr>
            <p:ph idx="1"/>
          </p:nvPr>
        </p:nvSpPr>
        <p:spPr/>
        <p:txBody>
          <a:bodyPr>
            <a:normAutofit/>
          </a:bodyPr>
          <a:lstStyle/>
          <a:p>
            <a:r>
              <a:rPr lang="en-US" dirty="0" smtClean="0"/>
              <a:t>Responses calling for additional guidance:</a:t>
            </a:r>
            <a:br>
              <a:rPr lang="en-US" dirty="0" smtClean="0"/>
            </a:br>
            <a:endParaRPr lang="en-US" dirty="0" smtClean="0"/>
          </a:p>
          <a:p>
            <a:pPr lvl="1"/>
            <a:r>
              <a:rPr lang="en-US" sz="1900" dirty="0"/>
              <a:t>“Consider providing guidance to determine and select various sources of criteria to benchmark the performance. There are various sources of criteria available but which one a performance audit should consider [is unclear].” </a:t>
            </a:r>
            <a:br>
              <a:rPr lang="en-US" sz="1900" dirty="0"/>
            </a:br>
            <a:endParaRPr lang="en-US" sz="1900" dirty="0"/>
          </a:p>
          <a:p>
            <a:pPr lvl="1"/>
            <a:r>
              <a:rPr lang="en-US" sz="1900" dirty="0"/>
              <a:t>“Would like some guidance on ‘tried and tested’ methodologies for performance audits that are done prior to committing funds, during implementation or after completion of a measure with financial impact. Also identify good practices, e.g. for generating the needed data for performance audits or to analyze causality.”</a:t>
            </a:r>
            <a:br>
              <a:rPr lang="en-US" sz="1900" dirty="0"/>
            </a:br>
            <a:endParaRPr lang="en-US" sz="1900" dirty="0"/>
          </a:p>
          <a:p>
            <a:pPr lvl="1"/>
            <a:r>
              <a:rPr lang="en-US" sz="1900" dirty="0"/>
              <a:t>“There could be more guidance on how to obtain an understanding of the economy, efficiency, and effectiveness of an entity during the pre-study or planning phase in order to develop a better objective and identify relevant criteria for the audit. Examples of questions, objectives and criteria related to the concepts could be useful. It would also be useful to have examples of steps, techniques and innovative ways to audit those concepts.”</a:t>
            </a:r>
          </a:p>
          <a:p>
            <a:pPr lvl="1"/>
            <a:endParaRPr lang="en-US" dirty="0"/>
          </a:p>
          <a:p>
            <a:pPr lvl="1"/>
            <a:endParaRPr lang="en-US" dirty="0" smtClean="0"/>
          </a:p>
          <a:p>
            <a:endParaRPr lang="en-US" dirty="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43215766-0124-4199-8526-867E8036F319}" type="slidenum">
              <a:rPr lang="en-US">
                <a:solidFill>
                  <a:prstClr val="black">
                    <a:tint val="75000"/>
                  </a:prstClr>
                </a:solidFill>
                <a:latin typeface="Calibri"/>
              </a:rPr>
              <a:pPr/>
              <a:t>23</a:t>
            </a:fld>
            <a:endParaRPr lang="en-US">
              <a:solidFill>
                <a:prstClr val="black">
                  <a:tint val="75000"/>
                </a:prstClr>
              </a:solidFill>
              <a:latin typeface="Calibri"/>
            </a:endParaRPr>
          </a:p>
        </p:txBody>
      </p:sp>
    </p:spTree>
    <p:extLst>
      <p:ext uri="{BB962C8B-B14F-4D97-AF65-F5344CB8AC3E}">
        <p14:creationId xmlns:p14="http://schemas.microsoft.com/office/powerpoint/2010/main" val="20192661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Survey Responses (Cont’d)</a:t>
            </a:r>
            <a:endParaRPr lang="en-US" dirty="0"/>
          </a:p>
        </p:txBody>
      </p:sp>
      <p:sp>
        <p:nvSpPr>
          <p:cNvPr id="3" name="Content Placeholder 2"/>
          <p:cNvSpPr>
            <a:spLocks noGrp="1"/>
          </p:cNvSpPr>
          <p:nvPr>
            <p:ph idx="1"/>
          </p:nvPr>
        </p:nvSpPr>
        <p:spPr/>
        <p:txBody>
          <a:bodyPr>
            <a:normAutofit fontScale="77500" lnSpcReduction="20000"/>
          </a:bodyPr>
          <a:lstStyle/>
          <a:p>
            <a:r>
              <a:rPr lang="en-US" sz="2900" dirty="0"/>
              <a:t>Responses calling for additional guidance (cont’d):</a:t>
            </a:r>
            <a:r>
              <a:rPr lang="en-US" dirty="0" smtClean="0"/>
              <a:t/>
            </a:r>
            <a:br>
              <a:rPr lang="en-US" dirty="0" smtClean="0"/>
            </a:br>
            <a:endParaRPr lang="en-US" sz="2100" dirty="0"/>
          </a:p>
          <a:p>
            <a:pPr lvl="1"/>
            <a:r>
              <a:rPr lang="en-US" sz="2700" dirty="0"/>
              <a:t>“More informal collaboration among PAS members and sharing of best practices, e.g. setting up a website where good practices…can be shared.”</a:t>
            </a:r>
            <a:br>
              <a:rPr lang="en-US" sz="2700" dirty="0"/>
            </a:br>
            <a:endParaRPr lang="en-US" sz="1700" dirty="0"/>
          </a:p>
          <a:p>
            <a:pPr lvl="1"/>
            <a:r>
              <a:rPr lang="en-US" sz="2700" dirty="0"/>
              <a:t>“[The guidance needs] examples of indicators of economy, efficiency and effectiveness in various sectors of public management: health, education, infrastructure, agriculture, natural resource management, etc.”</a:t>
            </a:r>
          </a:p>
          <a:p>
            <a:endParaRPr lang="en-US" sz="1500" dirty="0"/>
          </a:p>
          <a:p>
            <a:r>
              <a:rPr lang="en-US" sz="2900" dirty="0"/>
              <a:t>Need for additional training:</a:t>
            </a:r>
          </a:p>
          <a:p>
            <a:pPr lvl="1"/>
            <a:endParaRPr lang="en-US" sz="1500" dirty="0"/>
          </a:p>
          <a:p>
            <a:pPr lvl="1"/>
            <a:r>
              <a:rPr lang="en-US" sz="2700" dirty="0"/>
              <a:t>“There is a crucial need for a training focused especially on the issues related to efficiency and economy. Usually, our auditors face challenges in determining the relevant criteria for the measurement of efficiency and economy. Training would be the good solution to deal with this challenge.” </a:t>
            </a:r>
          </a:p>
          <a:p>
            <a:pPr lvl="1"/>
            <a:endParaRPr lang="en-US" sz="1700" dirty="0"/>
          </a:p>
          <a:p>
            <a:pPr lvl="1"/>
            <a:r>
              <a:rPr lang="en-US" sz="2700" dirty="0"/>
              <a:t>“Workshops on methodological developments, experiences with new types of audit and non-audit products (e.g. review type products, preparedness audits, evaluations, etc.,) and using social media…would be most useful at regional level.”</a:t>
            </a:r>
          </a:p>
          <a:p>
            <a:pPr lvl="1"/>
            <a:endParaRPr lang="en-US" dirty="0" smtClean="0"/>
          </a:p>
          <a:p>
            <a:endParaRPr lang="en-US" dirty="0"/>
          </a:p>
          <a:p>
            <a:endParaRPr lang="en-US" dirty="0"/>
          </a:p>
        </p:txBody>
      </p:sp>
      <p:sp>
        <p:nvSpPr>
          <p:cNvPr id="4" name="Slide Number Placeholder 3"/>
          <p:cNvSpPr>
            <a:spLocks noGrp="1"/>
          </p:cNvSpPr>
          <p:nvPr>
            <p:ph type="sldNum" sz="quarter" idx="12"/>
          </p:nvPr>
        </p:nvSpPr>
        <p:spPr/>
        <p:txBody>
          <a:bodyPr/>
          <a:lstStyle/>
          <a:p>
            <a:fld id="{43215766-0124-4199-8526-867E8036F319}" type="slidenum">
              <a:rPr lang="en-US">
                <a:solidFill>
                  <a:prstClr val="black">
                    <a:tint val="75000"/>
                  </a:prstClr>
                </a:solidFill>
                <a:latin typeface="Calibri"/>
              </a:rPr>
              <a:pPr/>
              <a:t>24</a:t>
            </a:fld>
            <a:endParaRPr lang="en-US">
              <a:solidFill>
                <a:prstClr val="black">
                  <a:tint val="75000"/>
                </a:prstClr>
              </a:solidFill>
              <a:latin typeface="Calibri"/>
            </a:endParaRPr>
          </a:p>
        </p:txBody>
      </p:sp>
    </p:spTree>
    <p:extLst>
      <p:ext uri="{BB962C8B-B14F-4D97-AF65-F5344CB8AC3E}">
        <p14:creationId xmlns:p14="http://schemas.microsoft.com/office/powerpoint/2010/main" val="31856482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INTOSAI Development Initiative (IDI) </a:t>
            </a:r>
            <a:r>
              <a:rPr lang="en-US" dirty="0" smtClean="0"/>
              <a:t>Input</a:t>
            </a:r>
            <a:endParaRPr lang="en-US" dirty="0"/>
          </a:p>
        </p:txBody>
      </p:sp>
      <p:sp>
        <p:nvSpPr>
          <p:cNvPr id="3" name="Content Placeholder 2"/>
          <p:cNvSpPr>
            <a:spLocks noGrp="1"/>
          </p:cNvSpPr>
          <p:nvPr>
            <p:ph idx="1"/>
          </p:nvPr>
        </p:nvSpPr>
        <p:spPr/>
        <p:txBody>
          <a:bodyPr/>
          <a:lstStyle/>
          <a:p>
            <a:endParaRPr lang="en-US" dirty="0" smtClean="0"/>
          </a:p>
          <a:p>
            <a:r>
              <a:rPr lang="en-US" sz="2200" dirty="0"/>
              <a:t>IDI’s view was that there was no need for additional guidance regarding obtaining an understanding of economy, efficiency, and effectiveness —specifically that the current ISSAI 3000 series documents were sufficient. </a:t>
            </a:r>
            <a:br>
              <a:rPr lang="en-US" sz="2200" dirty="0"/>
            </a:br>
            <a:endParaRPr lang="en-US" sz="2200" dirty="0"/>
          </a:p>
          <a:p>
            <a:r>
              <a:rPr lang="en-US" sz="2200" dirty="0"/>
              <a:t>Rather, IDI identified a need for additional training on how to carry out performance audits. IDI noted that its ongoing effort to develop a Performance Audit Handbook is designed to help address these training needs.</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3215766-0124-4199-8526-867E8036F319}" type="slidenum">
              <a:rPr lang="en-US">
                <a:solidFill>
                  <a:prstClr val="black">
                    <a:tint val="75000"/>
                  </a:prstClr>
                </a:solidFill>
                <a:latin typeface="Calibri"/>
              </a:rPr>
              <a:pPr/>
              <a:t>25</a:t>
            </a:fld>
            <a:endParaRPr lang="en-US">
              <a:solidFill>
                <a:prstClr val="black">
                  <a:tint val="75000"/>
                </a:prstClr>
              </a:solidFill>
              <a:latin typeface="Calibri"/>
            </a:endParaRPr>
          </a:p>
        </p:txBody>
      </p:sp>
    </p:spTree>
    <p:extLst>
      <p:ext uri="{BB962C8B-B14F-4D97-AF65-F5344CB8AC3E}">
        <p14:creationId xmlns:p14="http://schemas.microsoft.com/office/powerpoint/2010/main" val="5785191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Recommendations</a:t>
            </a:r>
            <a:endParaRPr lang="en-US" dirty="0"/>
          </a:p>
        </p:txBody>
      </p:sp>
      <p:sp>
        <p:nvSpPr>
          <p:cNvPr id="3" name="Content Placeholder 2"/>
          <p:cNvSpPr>
            <a:spLocks noGrp="1"/>
          </p:cNvSpPr>
          <p:nvPr>
            <p:ph idx="1"/>
          </p:nvPr>
        </p:nvSpPr>
        <p:spPr/>
        <p:txBody>
          <a:bodyPr>
            <a:noAutofit/>
          </a:bodyPr>
          <a:lstStyle/>
          <a:p>
            <a:r>
              <a:rPr lang="en-US" sz="1900" dirty="0"/>
              <a:t>The project team recommended, and the PAS communicated to the FIPP,  that Project 3.8 not be continued, as existing INTOSAI guidance provides a sufficient framework and guidelines for incorporating economy, efficiency and efficiency into performance audits.</a:t>
            </a:r>
            <a:br>
              <a:rPr lang="en-US" sz="1900" dirty="0"/>
            </a:br>
            <a:endParaRPr lang="en-US" sz="1400" dirty="0"/>
          </a:p>
          <a:p>
            <a:r>
              <a:rPr lang="en-US" sz="1900" dirty="0"/>
              <a:t>However, the team identified value in helping SAI’s translate existing guidance into practice, and recommended that options for doing so be explored and pursued, as appropriate.  Such options could include: </a:t>
            </a:r>
          </a:p>
          <a:p>
            <a:pPr lvl="1"/>
            <a:r>
              <a:rPr lang="en-US" dirty="0" smtClean="0"/>
              <a:t>The PAS partnering, if feasible, with IDI in the development of the Performance Audit Handbook. </a:t>
            </a:r>
            <a:r>
              <a:rPr lang="en-US" i="1" dirty="0" smtClean="0"/>
              <a:t>(Being Implemented)  </a:t>
            </a:r>
          </a:p>
          <a:p>
            <a:pPr lvl="1"/>
            <a:r>
              <a:rPr lang="en-US" dirty="0" smtClean="0"/>
              <a:t>Developing a website, or other mechanism, to share lessons learned and best practices from member countries for applying economy, efficiency and effectiveness. </a:t>
            </a:r>
          </a:p>
          <a:p>
            <a:pPr lvl="1"/>
            <a:r>
              <a:rPr lang="en-US" dirty="0" smtClean="0"/>
              <a:t>Using social media and/or other collaboration tools to enable SAIs to communicate with each other on an as-needed basis with questions and input.</a:t>
            </a:r>
            <a:br>
              <a:rPr lang="en-US" dirty="0" smtClean="0"/>
            </a:br>
            <a:endParaRPr lang="en-US" sz="1200" dirty="0"/>
          </a:p>
          <a:p>
            <a:r>
              <a:rPr lang="en-US" sz="1900" dirty="0"/>
              <a:t>PAS should discuss potential options during its April 2019 meeting  and, if agreement is reached, propose an alternative project for inclusion in the SDP. </a:t>
            </a:r>
          </a:p>
          <a:p>
            <a:endParaRPr lang="en-US" sz="1700" dirty="0">
              <a:solidFill>
                <a:schemeClr val="tx2"/>
              </a:solidFill>
            </a:endParaRPr>
          </a:p>
          <a:p>
            <a:pPr marL="457200" lvl="1" indent="0">
              <a:buNone/>
            </a:pPr>
            <a:endParaRPr lang="en-US" sz="1700" dirty="0"/>
          </a:p>
        </p:txBody>
      </p:sp>
      <p:sp>
        <p:nvSpPr>
          <p:cNvPr id="4" name="Slide Number Placeholder 3"/>
          <p:cNvSpPr>
            <a:spLocks noGrp="1"/>
          </p:cNvSpPr>
          <p:nvPr>
            <p:ph type="sldNum" sz="quarter" idx="12"/>
          </p:nvPr>
        </p:nvSpPr>
        <p:spPr/>
        <p:txBody>
          <a:bodyPr/>
          <a:lstStyle/>
          <a:p>
            <a:fld id="{43215766-0124-4199-8526-867E8036F319}" type="slidenum">
              <a:rPr lang="en-US">
                <a:solidFill>
                  <a:prstClr val="black">
                    <a:tint val="75000"/>
                  </a:prstClr>
                </a:solidFill>
                <a:latin typeface="Calibri"/>
              </a:rPr>
              <a:pPr/>
              <a:t>26</a:t>
            </a:fld>
            <a:endParaRPr lang="en-US">
              <a:solidFill>
                <a:prstClr val="black">
                  <a:tint val="75000"/>
                </a:prstClr>
              </a:solidFill>
              <a:latin typeface="Calibri"/>
            </a:endParaRPr>
          </a:p>
        </p:txBody>
      </p:sp>
    </p:spTree>
    <p:extLst>
      <p:ext uri="{BB962C8B-B14F-4D97-AF65-F5344CB8AC3E}">
        <p14:creationId xmlns:p14="http://schemas.microsoft.com/office/powerpoint/2010/main" val="14938110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US" sz="3500" b="1" dirty="0"/>
          </a:p>
          <a:p>
            <a:pPr marL="0" indent="0" algn="ctr">
              <a:buNone/>
            </a:pPr>
            <a:endParaRPr lang="en-US" sz="3500" b="1" dirty="0"/>
          </a:p>
          <a:p>
            <a:pPr marL="0" indent="0" algn="ctr">
              <a:buNone/>
            </a:pPr>
            <a:r>
              <a:rPr lang="en-US" sz="4800" b="1" dirty="0"/>
              <a:t>Questions?</a:t>
            </a:r>
          </a:p>
        </p:txBody>
      </p:sp>
      <p:sp>
        <p:nvSpPr>
          <p:cNvPr id="2" name="Slide Number Placeholder 1"/>
          <p:cNvSpPr>
            <a:spLocks noGrp="1"/>
          </p:cNvSpPr>
          <p:nvPr>
            <p:ph type="sldNum" sz="quarter" idx="12"/>
          </p:nvPr>
        </p:nvSpPr>
        <p:spPr/>
        <p:txBody>
          <a:bodyPr/>
          <a:lstStyle/>
          <a:p>
            <a:fld id="{43215766-0124-4199-8526-867E8036F319}" type="slidenum">
              <a:rPr lang="en-US">
                <a:solidFill>
                  <a:prstClr val="black">
                    <a:tint val="75000"/>
                  </a:prstClr>
                </a:solidFill>
                <a:latin typeface="Calibri"/>
              </a:rPr>
              <a:pPr/>
              <a:t>27</a:t>
            </a:fld>
            <a:endParaRPr lang="en-US">
              <a:solidFill>
                <a:prstClr val="black">
                  <a:tint val="75000"/>
                </a:prstClr>
              </a:solidFill>
              <a:latin typeface="Calibri"/>
            </a:endParaRPr>
          </a:p>
        </p:txBody>
      </p:sp>
    </p:spTree>
    <p:extLst>
      <p:ext uri="{BB962C8B-B14F-4D97-AF65-F5344CB8AC3E}">
        <p14:creationId xmlns:p14="http://schemas.microsoft.com/office/powerpoint/2010/main" val="28042645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graphicFrame>
        <p:nvGraphicFramePr>
          <p:cNvPr id="5" name="Plassholder for innhold 4"/>
          <p:cNvGraphicFramePr>
            <a:graphicFrameLocks noGrp="1"/>
          </p:cNvGraphicFramePr>
          <p:nvPr>
            <p:ph idx="1"/>
            <p:extLst>
              <p:ext uri="{D42A27DB-BD31-4B8C-83A1-F6EECF244321}">
                <p14:modId xmlns:p14="http://schemas.microsoft.com/office/powerpoint/2010/main" val="3859069434"/>
              </p:ext>
            </p:extLst>
          </p:nvPr>
        </p:nvGraphicFramePr>
        <p:xfrm>
          <a:off x="1200727" y="365128"/>
          <a:ext cx="9845965" cy="6056283"/>
        </p:xfrm>
        <a:graphic>
          <a:graphicData uri="http://schemas.openxmlformats.org/drawingml/2006/table">
            <a:tbl>
              <a:tblPr firstRow="1" firstCol="1" bandRow="1"/>
              <a:tblGrid>
                <a:gridCol w="531317">
                  <a:extLst>
                    <a:ext uri="{9D8B030D-6E8A-4147-A177-3AD203B41FA5}">
                      <a16:colId xmlns:a16="http://schemas.microsoft.com/office/drawing/2014/main" val="638460500"/>
                    </a:ext>
                  </a:extLst>
                </a:gridCol>
                <a:gridCol w="3316203">
                  <a:extLst>
                    <a:ext uri="{9D8B030D-6E8A-4147-A177-3AD203B41FA5}">
                      <a16:colId xmlns:a16="http://schemas.microsoft.com/office/drawing/2014/main" val="3758534501"/>
                    </a:ext>
                  </a:extLst>
                </a:gridCol>
                <a:gridCol w="2781865">
                  <a:extLst>
                    <a:ext uri="{9D8B030D-6E8A-4147-A177-3AD203B41FA5}">
                      <a16:colId xmlns:a16="http://schemas.microsoft.com/office/drawing/2014/main" val="233465657"/>
                    </a:ext>
                  </a:extLst>
                </a:gridCol>
                <a:gridCol w="3216580">
                  <a:extLst>
                    <a:ext uri="{9D8B030D-6E8A-4147-A177-3AD203B41FA5}">
                      <a16:colId xmlns:a16="http://schemas.microsoft.com/office/drawing/2014/main" val="243170021"/>
                    </a:ext>
                  </a:extLst>
                </a:gridCol>
              </a:tblGrid>
              <a:tr h="539247">
                <a:tc>
                  <a:txBody>
                    <a:bodyPr/>
                    <a:lstStyle/>
                    <a:p>
                      <a:pPr>
                        <a:lnSpc>
                          <a:spcPct val="107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No.</a:t>
                      </a:r>
                      <a:endParaRPr lang="nb-NO"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Name of Project</a:t>
                      </a:r>
                      <a:endParaRPr lang="nb-NO"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Responsible PAS member(s)</a:t>
                      </a:r>
                      <a:endParaRPr lang="nb-NO"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nSpc>
                          <a:spcPct val="107000"/>
                        </a:lnSpc>
                        <a:spcAft>
                          <a:spcPts val="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Comments </a:t>
                      </a:r>
                      <a:endParaRPr lang="nb-NO"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858256821"/>
                  </a:ext>
                </a:extLst>
              </a:tr>
              <a:tr h="573443">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2.3</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Using ISSAIs in accordance with the SAI´s mandate and carrying out combined audits</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Lars Florin (SAI Sweden)</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In process, seems that scope has been </a:t>
                      </a:r>
                      <a:r>
                        <a:rPr lang="en-GB" sz="1400" b="1" dirty="0" smtClean="0">
                          <a:effectLst/>
                          <a:latin typeface="Calibri" panose="020F0502020204030204" pitchFamily="34" charset="0"/>
                          <a:ea typeface="Calibri" panose="020F0502020204030204" pitchFamily="34" charset="0"/>
                          <a:cs typeface="Times New Roman" panose="02020603050405020304" pitchFamily="18" charset="0"/>
                        </a:rPr>
                        <a:t>expanded. IFPP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category: GUID? </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186783482"/>
                  </a:ext>
                </a:extLst>
              </a:tr>
              <a:tr h="921834">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2.6</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Guidance on reliance on the work of internal audit</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Adrian </a:t>
                      </a:r>
                      <a:r>
                        <a:rPr lang="en-GB" sz="1400" b="1" dirty="0" err="1">
                          <a:effectLst/>
                          <a:latin typeface="Calibri" panose="020F0502020204030204" pitchFamily="34" charset="0"/>
                          <a:ea typeface="Calibri" panose="020F0502020204030204" pitchFamily="34" charset="0"/>
                          <a:cs typeface="Times New Roman" panose="02020603050405020304" pitchFamily="18" charset="0"/>
                        </a:rPr>
                        <a:t>Gogolan</a:t>
                      </a:r>
                      <a:r>
                        <a:rPr lang="en-GB" sz="1400" b="1" dirty="0">
                          <a:effectLst/>
                          <a:latin typeface="Calibri" panose="020F0502020204030204" pitchFamily="34" charset="0"/>
                          <a:ea typeface="Calibri" panose="020F0502020204030204" pitchFamily="34" charset="0"/>
                          <a:cs typeface="Times New Roman" panose="02020603050405020304" pitchFamily="18" charset="0"/>
                        </a:rPr>
                        <a:t> (SAI Romania)</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Expanded, heavier PA and CA focus. Proposal approved by FIPP November 2018. Long-term project until 2022. IFPP category: GUID</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399713414"/>
                  </a:ext>
                </a:extLst>
              </a:tr>
              <a:tr h="460918">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2.8</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Consolidating and aligning guidance on IT audit with ISSAI 100</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Jan Roar </a:t>
                      </a:r>
                      <a:r>
                        <a:rPr lang="en-GB" sz="1400" b="1" dirty="0" err="1">
                          <a:effectLst/>
                          <a:latin typeface="Calibri" panose="020F0502020204030204" pitchFamily="34" charset="0"/>
                          <a:ea typeface="Calibri" panose="020F0502020204030204" pitchFamily="34" charset="0"/>
                          <a:cs typeface="Times New Roman" panose="02020603050405020304" pitchFamily="18" charset="0"/>
                        </a:rPr>
                        <a:t>Beckstrom</a:t>
                      </a:r>
                      <a:r>
                        <a:rPr lang="en-GB" sz="1400" b="1" dirty="0">
                          <a:effectLst/>
                          <a:latin typeface="Calibri" panose="020F0502020204030204" pitchFamily="34" charset="0"/>
                          <a:ea typeface="Calibri" panose="020F0502020204030204" pitchFamily="34" charset="0"/>
                          <a:cs typeface="Times New Roman" panose="02020603050405020304" pitchFamily="18" charset="0"/>
                        </a:rPr>
                        <a:t> (OAG Norway/PAS Chair)</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IFPP category: GUID</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358732308"/>
                  </a:ext>
                </a:extLst>
              </a:tr>
              <a:tr h="460918">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2.9</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Consolidating and aligning the audit of public debt with ISSAI 100</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Jan Roar </a:t>
                      </a:r>
                      <a:r>
                        <a:rPr lang="en-GB" sz="1400" b="1" dirty="0" err="1">
                          <a:effectLst/>
                          <a:latin typeface="Calibri" panose="020F0502020204030204" pitchFamily="34" charset="0"/>
                          <a:ea typeface="Calibri" panose="020F0502020204030204" pitchFamily="34" charset="0"/>
                          <a:cs typeface="Times New Roman" panose="02020603050405020304" pitchFamily="18" charset="0"/>
                        </a:rPr>
                        <a:t>Beckstrom</a:t>
                      </a:r>
                      <a:r>
                        <a:rPr lang="en-GB"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IFPP category: GUID</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153695584"/>
                  </a:ext>
                </a:extLst>
              </a:tr>
              <a:tr h="394387">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2.11</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Public Procurement Audit </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Jan Roar </a:t>
                      </a:r>
                      <a:r>
                        <a:rPr lang="en-GB" sz="1400" b="1" dirty="0" err="1">
                          <a:effectLst/>
                          <a:latin typeface="Calibri" panose="020F0502020204030204" pitchFamily="34" charset="0"/>
                          <a:ea typeface="Calibri" panose="020F0502020204030204" pitchFamily="34" charset="0"/>
                          <a:cs typeface="Times New Roman" panose="02020603050405020304" pitchFamily="18" charset="0"/>
                        </a:rPr>
                        <a:t>Beckstrom</a:t>
                      </a:r>
                      <a:r>
                        <a:rPr lang="en-GB" sz="1400" b="1" dirty="0">
                          <a:effectLst/>
                          <a:latin typeface="Calibri" panose="020F0502020204030204" pitchFamily="34" charset="0"/>
                          <a:ea typeface="Calibri" panose="020F0502020204030204" pitchFamily="34" charset="0"/>
                          <a:cs typeface="Times New Roman" panose="02020603050405020304" pitchFamily="18" charset="0"/>
                        </a:rPr>
                        <a:t> </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IFPP category: GUID</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040433643"/>
                  </a:ext>
                </a:extLst>
              </a:tr>
              <a:tr h="400949">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3.3</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B5B"/>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Competency pronouncements</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B5B"/>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John Sweeney (ECA)</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B5B"/>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IFPP category: COMP</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B5B"/>
                    </a:solidFill>
                  </a:tcPr>
                </a:tc>
                <a:extLst>
                  <a:ext uri="{0D108BD9-81ED-4DB2-BD59-A6C34878D82A}">
                    <a16:rowId xmlns:a16="http://schemas.microsoft.com/office/drawing/2014/main" val="3934477640"/>
                  </a:ext>
                </a:extLst>
              </a:tr>
              <a:tr h="1382753">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3.8</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Obtaining an understanding of Economy, Efficiency and Effectiveness of an entity and applying relevant methods in the context of a performance audit</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Cathy Berrick (US GAO)</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Diana Maurer (US GAO)</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Elise Eriksen (OAG Norway)</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400" b="1" dirty="0" err="1">
                          <a:effectLst/>
                          <a:latin typeface="Calibri" panose="020F0502020204030204" pitchFamily="34" charset="0"/>
                          <a:ea typeface="Calibri" panose="020F0502020204030204" pitchFamily="34" charset="0"/>
                          <a:cs typeface="Times New Roman" panose="02020603050405020304" pitchFamily="18" charset="0"/>
                        </a:rPr>
                        <a:t>Kevish</a:t>
                      </a:r>
                      <a:r>
                        <a:rPr lang="en-GB" sz="1400" b="1" dirty="0">
                          <a:effectLst/>
                          <a:latin typeface="Calibri" panose="020F0502020204030204" pitchFamily="34" charset="0"/>
                          <a:ea typeface="Calibri" panose="020F0502020204030204" pitchFamily="34" charset="0"/>
                          <a:cs typeface="Times New Roman" panose="02020603050405020304" pitchFamily="18" charset="0"/>
                        </a:rPr>
                        <a:t> Lachman (SAI South Africa - AGSA)</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Corrie Pretorius (AGSA) </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Initial assessment finalised February 2019</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554283188"/>
                  </a:ext>
                </a:extLst>
              </a:tr>
              <a:tr h="921834">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3.10</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Audit of Key National Indicators (KNIs)</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a:effectLst/>
                          <a:latin typeface="Calibri" panose="020F0502020204030204" pitchFamily="34" charset="0"/>
                          <a:ea typeface="Calibri" panose="020F0502020204030204" pitchFamily="34" charset="0"/>
                          <a:cs typeface="Times New Roman" panose="02020603050405020304" pitchFamily="18" charset="0"/>
                        </a:rPr>
                        <a:t>Jan Roar Beckstrom (OAGN/PAS Chair)</a:t>
                      </a:r>
                      <a:endParaRPr lang="nb-NO" sz="1400" b="1">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Added to the SDP after the initial approval of the plan. </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IFPP category: GUID</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Currently: Exposure process </a:t>
                      </a:r>
                      <a:endParaRPr lang="nb-NO"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9196" marR="491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467529274"/>
                  </a:ext>
                </a:extLst>
              </a:tr>
            </a:tbl>
          </a:graphicData>
        </a:graphic>
      </p:graphicFrame>
    </p:spTree>
    <p:extLst>
      <p:ext uri="{BB962C8B-B14F-4D97-AF65-F5344CB8AC3E}">
        <p14:creationId xmlns:p14="http://schemas.microsoft.com/office/powerpoint/2010/main" val="33025500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873F0A-F294-481E-B8C5-2F364720542C}"/>
              </a:ext>
            </a:extLst>
          </p:cNvPr>
          <p:cNvSpPr>
            <a:spLocks noGrp="1"/>
          </p:cNvSpPr>
          <p:nvPr>
            <p:ph type="title"/>
          </p:nvPr>
        </p:nvSpPr>
        <p:spPr/>
        <p:txBody>
          <a:bodyPr/>
          <a:lstStyle/>
          <a:p>
            <a:r>
              <a:rPr lang="en-GB" sz="2800" dirty="0"/>
              <a:t>Project 2.3 – Combined audits (Lars Florin, Sweden)</a:t>
            </a:r>
          </a:p>
        </p:txBody>
      </p:sp>
      <p:sp>
        <p:nvSpPr>
          <p:cNvPr id="3" name="Platshållare för innehåll 2">
            <a:extLst>
              <a:ext uri="{FF2B5EF4-FFF2-40B4-BE49-F238E27FC236}">
                <a16:creationId xmlns:a16="http://schemas.microsoft.com/office/drawing/2014/main" id="{72EE8AA8-A36A-416A-B333-999274C61E22}"/>
              </a:ext>
            </a:extLst>
          </p:cNvPr>
          <p:cNvSpPr>
            <a:spLocks noGrp="1"/>
          </p:cNvSpPr>
          <p:nvPr>
            <p:ph idx="1"/>
          </p:nvPr>
        </p:nvSpPr>
        <p:spPr/>
        <p:txBody>
          <a:bodyPr/>
          <a:lstStyle/>
          <a:p>
            <a:r>
              <a:rPr lang="en-GB" sz="2200" b="1" dirty="0"/>
              <a:t>Topic was enlarged to: “</a:t>
            </a:r>
            <a:r>
              <a:rPr lang="en-GB" sz="2200" dirty="0"/>
              <a:t>Using ISSAIs in accordance with the SAIs mandate and carrying out combined audits”</a:t>
            </a:r>
          </a:p>
          <a:p>
            <a:r>
              <a:rPr lang="en-GB" sz="2200" b="1" dirty="0"/>
              <a:t>Survey results: </a:t>
            </a:r>
            <a:r>
              <a:rPr lang="en-GB" sz="2200" dirty="0"/>
              <a:t>43 out of 194 SAIs (22%) responded</a:t>
            </a:r>
          </a:p>
          <a:p>
            <a:pPr lvl="0"/>
            <a:r>
              <a:rPr lang="en-GB" sz="2200" dirty="0"/>
              <a:t>Not sufficient understanding of existence and need for “combinations”</a:t>
            </a:r>
            <a:endParaRPr lang="sv-SE" sz="2200" dirty="0"/>
          </a:p>
          <a:p>
            <a:pPr lvl="0"/>
            <a:r>
              <a:rPr lang="en-GB" sz="2200" dirty="0"/>
              <a:t>Confusion between combining issues vs standards in PA</a:t>
            </a:r>
          </a:p>
          <a:p>
            <a:pPr lvl="1"/>
            <a:r>
              <a:rPr lang="en-GB" sz="1900" dirty="0"/>
              <a:t>No need to combine to cover compliance</a:t>
            </a:r>
          </a:p>
          <a:p>
            <a:pPr lvl="1"/>
            <a:r>
              <a:rPr lang="en-GB" sz="1900" dirty="0"/>
              <a:t>Not all audits addressing performance issues are PA</a:t>
            </a:r>
            <a:endParaRPr lang="sv-SE" sz="1900" dirty="0"/>
          </a:p>
          <a:p>
            <a:pPr lvl="0"/>
            <a:r>
              <a:rPr lang="en-GB" sz="2200" dirty="0"/>
              <a:t>No need to combine standards involving PA identified</a:t>
            </a:r>
            <a:endParaRPr lang="sv-SE" sz="2200" dirty="0"/>
          </a:p>
          <a:p>
            <a:pPr lvl="0"/>
            <a:r>
              <a:rPr lang="en-GB" sz="2200" dirty="0"/>
              <a:t>Sometimes, a need to combine PA with CA to exercise the judicial function but not to do the audit</a:t>
            </a:r>
          </a:p>
        </p:txBody>
      </p:sp>
      <p:sp>
        <p:nvSpPr>
          <p:cNvPr id="4" name="Platshållare för datum 3">
            <a:extLst>
              <a:ext uri="{FF2B5EF4-FFF2-40B4-BE49-F238E27FC236}">
                <a16:creationId xmlns:a16="http://schemas.microsoft.com/office/drawing/2014/main" id="{0D6A9E4A-4343-4B65-8F89-6314EA6FB022}"/>
              </a:ext>
            </a:extLst>
          </p:cNvPr>
          <p:cNvSpPr>
            <a:spLocks noGrp="1"/>
          </p:cNvSpPr>
          <p:nvPr>
            <p:ph type="dt" sz="half" idx="10"/>
          </p:nvPr>
        </p:nvSpPr>
        <p:spPr/>
        <p:txBody>
          <a:bodyPr/>
          <a:lstStyle/>
          <a:p>
            <a:fld id="{B26C8376-1496-42A7-B736-DB465B24023B}" type="datetime1">
              <a:rPr lang="en-US">
                <a:solidFill>
                  <a:prstClr val="black"/>
                </a:solidFill>
                <a:latin typeface="Scala Sans Offc"/>
              </a:rPr>
              <a:pPr/>
              <a:t>4/7/2019</a:t>
            </a:fld>
            <a:endParaRPr lang="en-US">
              <a:solidFill>
                <a:prstClr val="black"/>
              </a:solidFill>
              <a:latin typeface="Scala Sans Offc"/>
            </a:endParaRPr>
          </a:p>
        </p:txBody>
      </p:sp>
      <p:sp>
        <p:nvSpPr>
          <p:cNvPr id="5" name="Platshållare för sidfot 4">
            <a:extLst>
              <a:ext uri="{FF2B5EF4-FFF2-40B4-BE49-F238E27FC236}">
                <a16:creationId xmlns:a16="http://schemas.microsoft.com/office/drawing/2014/main" id="{02FC0E72-D4BD-4F8E-87C9-56EF6FCD467C}"/>
              </a:ext>
            </a:extLst>
          </p:cNvPr>
          <p:cNvSpPr>
            <a:spLocks noGrp="1"/>
          </p:cNvSpPr>
          <p:nvPr>
            <p:ph type="ftr" sz="quarter" idx="11"/>
          </p:nvPr>
        </p:nvSpPr>
        <p:spPr/>
        <p:txBody>
          <a:bodyPr/>
          <a:lstStyle/>
          <a:p>
            <a:endParaRPr lang="en-US" dirty="0">
              <a:solidFill>
                <a:prstClr val="black"/>
              </a:solidFill>
              <a:latin typeface="Scala Sans Offc"/>
            </a:endParaRPr>
          </a:p>
        </p:txBody>
      </p:sp>
      <p:sp>
        <p:nvSpPr>
          <p:cNvPr id="6" name="Platshållare för bildnummer 5">
            <a:extLst>
              <a:ext uri="{FF2B5EF4-FFF2-40B4-BE49-F238E27FC236}">
                <a16:creationId xmlns:a16="http://schemas.microsoft.com/office/drawing/2014/main" id="{996DB937-0D6E-40B6-8518-5EF416E1BBA1}"/>
              </a:ext>
            </a:extLst>
          </p:cNvPr>
          <p:cNvSpPr>
            <a:spLocks noGrp="1"/>
          </p:cNvSpPr>
          <p:nvPr>
            <p:ph type="sldNum" sz="quarter" idx="12"/>
          </p:nvPr>
        </p:nvSpPr>
        <p:spPr/>
        <p:txBody>
          <a:bodyPr/>
          <a:lstStyle/>
          <a:p>
            <a:fld id="{302F9BD8-3734-4F82-BA91-BD3050B42E3C}" type="slidenum">
              <a:rPr lang="en-US">
                <a:solidFill>
                  <a:prstClr val="black"/>
                </a:solidFill>
                <a:latin typeface="Scala Sans Offc"/>
              </a:rPr>
              <a:pPr/>
              <a:t>4</a:t>
            </a:fld>
            <a:endParaRPr lang="en-US">
              <a:solidFill>
                <a:prstClr val="black"/>
              </a:solidFill>
              <a:latin typeface="Scala Sans Offc"/>
            </a:endParaRPr>
          </a:p>
        </p:txBody>
      </p:sp>
    </p:spTree>
    <p:extLst>
      <p:ext uri="{BB962C8B-B14F-4D97-AF65-F5344CB8AC3E}">
        <p14:creationId xmlns:p14="http://schemas.microsoft.com/office/powerpoint/2010/main" val="3714932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BFE5A9-3557-41A8-B606-4FFD8E8CB673}"/>
              </a:ext>
            </a:extLst>
          </p:cNvPr>
          <p:cNvSpPr>
            <a:spLocks noGrp="1"/>
          </p:cNvSpPr>
          <p:nvPr>
            <p:ph type="title"/>
          </p:nvPr>
        </p:nvSpPr>
        <p:spPr/>
        <p:txBody>
          <a:bodyPr/>
          <a:lstStyle/>
          <a:p>
            <a:r>
              <a:rPr lang="en-GB" dirty="0"/>
              <a:t>Views communicated</a:t>
            </a:r>
          </a:p>
        </p:txBody>
      </p:sp>
      <p:sp>
        <p:nvSpPr>
          <p:cNvPr id="3" name="Platshållare för innehåll 2">
            <a:extLst>
              <a:ext uri="{FF2B5EF4-FFF2-40B4-BE49-F238E27FC236}">
                <a16:creationId xmlns:a16="http://schemas.microsoft.com/office/drawing/2014/main" id="{5EF0F591-2780-4B66-8F43-8992E4C53B06}"/>
              </a:ext>
            </a:extLst>
          </p:cNvPr>
          <p:cNvSpPr>
            <a:spLocks noGrp="1"/>
          </p:cNvSpPr>
          <p:nvPr>
            <p:ph idx="1"/>
          </p:nvPr>
        </p:nvSpPr>
        <p:spPr/>
        <p:txBody>
          <a:bodyPr/>
          <a:lstStyle/>
          <a:p>
            <a:r>
              <a:rPr lang="en-GB" dirty="0"/>
              <a:t>Need for clarifications of ISSAI 100</a:t>
            </a:r>
          </a:p>
          <a:p>
            <a:pPr lvl="1"/>
            <a:r>
              <a:rPr lang="en-GB" dirty="0"/>
              <a:t>Who has authority to interpret the application of standards in a country?</a:t>
            </a:r>
            <a:endParaRPr lang="sv-SE" dirty="0"/>
          </a:p>
          <a:p>
            <a:pPr lvl="1"/>
            <a:r>
              <a:rPr lang="en-GB" dirty="0"/>
              <a:t>What does it mean that standards in no way override legislation?</a:t>
            </a:r>
            <a:endParaRPr lang="sv-SE" dirty="0"/>
          </a:p>
          <a:p>
            <a:pPr lvl="1"/>
            <a:r>
              <a:rPr lang="en-GB" dirty="0"/>
              <a:t>What freedom does a SAI have to interpret standards in their context?</a:t>
            </a:r>
            <a:endParaRPr lang="sv-SE" dirty="0"/>
          </a:p>
          <a:p>
            <a:pPr lvl="1"/>
            <a:r>
              <a:rPr lang="en-GB" dirty="0"/>
              <a:t>What does compliance with standards mean?</a:t>
            </a:r>
            <a:endParaRPr lang="sv-SE" dirty="0"/>
          </a:p>
          <a:p>
            <a:pPr lvl="1"/>
            <a:r>
              <a:rPr lang="en-GB" dirty="0"/>
              <a:t>What does it mean to combine issues, audit standards and audit types?</a:t>
            </a:r>
            <a:endParaRPr lang="sv-SE" dirty="0"/>
          </a:p>
          <a:p>
            <a:r>
              <a:rPr lang="en-GB" dirty="0"/>
              <a:t>Need for guidance</a:t>
            </a:r>
          </a:p>
          <a:p>
            <a:pPr lvl="1"/>
            <a:r>
              <a:rPr lang="en-GB" dirty="0"/>
              <a:t>Interpreting the mandate and strategic choices, design operations in audit streams and adopt standards for those</a:t>
            </a:r>
          </a:p>
          <a:p>
            <a:pPr lvl="1"/>
            <a:r>
              <a:rPr lang="en-GB" dirty="0"/>
              <a:t>Possibly general guidance on combinations (e.g. reporting)</a:t>
            </a:r>
          </a:p>
          <a:p>
            <a:pPr lvl="1"/>
            <a:r>
              <a:rPr lang="en-GB" dirty="0"/>
              <a:t>Probably for combining financial and compliance audit </a:t>
            </a:r>
          </a:p>
          <a:p>
            <a:pPr lvl="1"/>
            <a:r>
              <a:rPr lang="en-GB" dirty="0"/>
              <a:t>Otherwise, sceptic to the need for detailed guidance on combinations</a:t>
            </a:r>
            <a:endParaRPr lang="sv-SE" dirty="0"/>
          </a:p>
        </p:txBody>
      </p:sp>
      <p:sp>
        <p:nvSpPr>
          <p:cNvPr id="4" name="Platshållare för datum 3">
            <a:extLst>
              <a:ext uri="{FF2B5EF4-FFF2-40B4-BE49-F238E27FC236}">
                <a16:creationId xmlns:a16="http://schemas.microsoft.com/office/drawing/2014/main" id="{9A9BD0CB-93CC-4EB8-A5D0-8063BE09BFB7}"/>
              </a:ext>
            </a:extLst>
          </p:cNvPr>
          <p:cNvSpPr>
            <a:spLocks noGrp="1"/>
          </p:cNvSpPr>
          <p:nvPr>
            <p:ph type="dt" sz="half" idx="10"/>
          </p:nvPr>
        </p:nvSpPr>
        <p:spPr/>
        <p:txBody>
          <a:bodyPr/>
          <a:lstStyle/>
          <a:p>
            <a:fld id="{B26C8376-1496-42A7-B736-DB465B24023B}" type="datetime1">
              <a:rPr lang="en-US">
                <a:solidFill>
                  <a:prstClr val="black"/>
                </a:solidFill>
                <a:latin typeface="Scala Sans Offc"/>
              </a:rPr>
              <a:pPr/>
              <a:t>4/7/2019</a:t>
            </a:fld>
            <a:endParaRPr lang="en-US">
              <a:solidFill>
                <a:prstClr val="black"/>
              </a:solidFill>
              <a:latin typeface="Scala Sans Offc"/>
            </a:endParaRPr>
          </a:p>
        </p:txBody>
      </p:sp>
      <p:sp>
        <p:nvSpPr>
          <p:cNvPr id="5" name="Platshållare för sidfot 4">
            <a:extLst>
              <a:ext uri="{FF2B5EF4-FFF2-40B4-BE49-F238E27FC236}">
                <a16:creationId xmlns:a16="http://schemas.microsoft.com/office/drawing/2014/main" id="{C3A9D7D1-5810-4CF4-9CD4-42D9B55C5531}"/>
              </a:ext>
            </a:extLst>
          </p:cNvPr>
          <p:cNvSpPr>
            <a:spLocks noGrp="1"/>
          </p:cNvSpPr>
          <p:nvPr>
            <p:ph type="ftr" sz="quarter" idx="11"/>
          </p:nvPr>
        </p:nvSpPr>
        <p:spPr/>
        <p:txBody>
          <a:bodyPr/>
          <a:lstStyle/>
          <a:p>
            <a:endParaRPr lang="en-US" dirty="0">
              <a:solidFill>
                <a:prstClr val="black"/>
              </a:solidFill>
              <a:latin typeface="Scala Sans Offc"/>
            </a:endParaRPr>
          </a:p>
        </p:txBody>
      </p:sp>
      <p:sp>
        <p:nvSpPr>
          <p:cNvPr id="6" name="Platshållare för bildnummer 5">
            <a:extLst>
              <a:ext uri="{FF2B5EF4-FFF2-40B4-BE49-F238E27FC236}">
                <a16:creationId xmlns:a16="http://schemas.microsoft.com/office/drawing/2014/main" id="{853DA5F3-7D8E-46E5-8D07-FDD88670EA9B}"/>
              </a:ext>
            </a:extLst>
          </p:cNvPr>
          <p:cNvSpPr>
            <a:spLocks noGrp="1"/>
          </p:cNvSpPr>
          <p:nvPr>
            <p:ph type="sldNum" sz="quarter" idx="12"/>
          </p:nvPr>
        </p:nvSpPr>
        <p:spPr/>
        <p:txBody>
          <a:bodyPr/>
          <a:lstStyle/>
          <a:p>
            <a:fld id="{302F9BD8-3734-4F82-BA91-BD3050B42E3C}" type="slidenum">
              <a:rPr lang="en-US">
                <a:solidFill>
                  <a:prstClr val="black"/>
                </a:solidFill>
                <a:latin typeface="Scala Sans Offc"/>
              </a:rPr>
              <a:pPr/>
              <a:t>5</a:t>
            </a:fld>
            <a:endParaRPr lang="en-US">
              <a:solidFill>
                <a:prstClr val="black"/>
              </a:solidFill>
              <a:latin typeface="Scala Sans Offc"/>
            </a:endParaRPr>
          </a:p>
        </p:txBody>
      </p:sp>
    </p:spTree>
    <p:extLst>
      <p:ext uri="{BB962C8B-B14F-4D97-AF65-F5344CB8AC3E}">
        <p14:creationId xmlns:p14="http://schemas.microsoft.com/office/powerpoint/2010/main" val="199711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additive="base">
                                        <p:cTn id="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anim calcmode="lin" valueType="num">
                                      <p:cBhvr additive="base">
                                        <p:cTn id="1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7" end="7"/>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 calcmode="lin" valueType="num">
                                      <p:cBhvr additive="base">
                                        <p:cTn id="1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3">
                                            <p:txEl>
                                              <p:pRg st="8" end="8"/>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anim calcmode="lin" valueType="num">
                                      <p:cBhvr additive="base">
                                        <p:cTn id="1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9" end="9"/>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anim calcmode="lin" valueType="num">
                                      <p:cBhvr additive="base">
                                        <p:cTn id="2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9AEAA4-14EF-4E16-9189-240922385BF2}"/>
              </a:ext>
            </a:extLst>
          </p:cNvPr>
          <p:cNvSpPr>
            <a:spLocks noGrp="1"/>
          </p:cNvSpPr>
          <p:nvPr>
            <p:ph type="title"/>
          </p:nvPr>
        </p:nvSpPr>
        <p:spPr/>
        <p:txBody>
          <a:bodyPr/>
          <a:lstStyle/>
          <a:p>
            <a:r>
              <a:rPr lang="en-GB" dirty="0"/>
              <a:t>Thoughts for going forward in the project </a:t>
            </a:r>
          </a:p>
        </p:txBody>
      </p:sp>
      <p:sp>
        <p:nvSpPr>
          <p:cNvPr id="3" name="Platshållare för innehåll 2">
            <a:extLst>
              <a:ext uri="{FF2B5EF4-FFF2-40B4-BE49-F238E27FC236}">
                <a16:creationId xmlns:a16="http://schemas.microsoft.com/office/drawing/2014/main" id="{DC045B4B-1122-404B-86DF-38E5189111BF}"/>
              </a:ext>
            </a:extLst>
          </p:cNvPr>
          <p:cNvSpPr>
            <a:spLocks noGrp="1"/>
          </p:cNvSpPr>
          <p:nvPr>
            <p:ph idx="1"/>
          </p:nvPr>
        </p:nvSpPr>
        <p:spPr/>
        <p:txBody>
          <a:bodyPr/>
          <a:lstStyle/>
          <a:p>
            <a:r>
              <a:rPr lang="en-GB" dirty="0"/>
              <a:t>Clarifying PA</a:t>
            </a:r>
          </a:p>
          <a:p>
            <a:pPr lvl="1"/>
            <a:r>
              <a:rPr lang="en-GB" dirty="0"/>
              <a:t>PA in INTOSAI means carrying out audits based on ISSAI 300/3000</a:t>
            </a:r>
          </a:p>
          <a:p>
            <a:pPr lvl="1"/>
            <a:r>
              <a:rPr lang="en-GB" dirty="0"/>
              <a:t>PA means the audit includes a topic, objective and/or questions related to performance</a:t>
            </a:r>
          </a:p>
          <a:p>
            <a:pPr lvl="1"/>
            <a:r>
              <a:rPr lang="en-GB" dirty="0"/>
              <a:t>Compliance is </a:t>
            </a:r>
            <a:r>
              <a:rPr lang="en-GB" u="sng" dirty="0"/>
              <a:t>one</a:t>
            </a:r>
            <a:r>
              <a:rPr lang="en-GB" dirty="0"/>
              <a:t> aspect of performance, and can be fully addressed in PA</a:t>
            </a:r>
          </a:p>
          <a:p>
            <a:pPr lvl="1"/>
            <a:r>
              <a:rPr lang="en-GB" dirty="0"/>
              <a:t>Causes for non-compliance is a matter of performance</a:t>
            </a:r>
          </a:p>
          <a:p>
            <a:r>
              <a:rPr lang="en-GB" dirty="0"/>
              <a:t>Audits not interested in how compliance affects performance or in causes for non-compliance, should use standards for compliance audit</a:t>
            </a:r>
          </a:p>
          <a:p>
            <a:r>
              <a:rPr lang="en-GB" dirty="0"/>
              <a:t>Limited issues of performance may be addressed in other types of audits than PA (e.g. audit of performance information, limited checks)</a:t>
            </a:r>
          </a:p>
          <a:p>
            <a:r>
              <a:rPr lang="en-GB" dirty="0"/>
              <a:t>Develop guidance for adopting or developing standards for addressing limited issues of performance, when ISSAI 300/3000 are not applicable </a:t>
            </a:r>
          </a:p>
        </p:txBody>
      </p:sp>
      <p:sp>
        <p:nvSpPr>
          <p:cNvPr id="4" name="Platshållare för datum 3">
            <a:extLst>
              <a:ext uri="{FF2B5EF4-FFF2-40B4-BE49-F238E27FC236}">
                <a16:creationId xmlns:a16="http://schemas.microsoft.com/office/drawing/2014/main" id="{3579485C-327C-464C-8FD4-34C87EFC0092}"/>
              </a:ext>
            </a:extLst>
          </p:cNvPr>
          <p:cNvSpPr>
            <a:spLocks noGrp="1"/>
          </p:cNvSpPr>
          <p:nvPr>
            <p:ph type="dt" sz="half" idx="10"/>
          </p:nvPr>
        </p:nvSpPr>
        <p:spPr/>
        <p:txBody>
          <a:bodyPr/>
          <a:lstStyle/>
          <a:p>
            <a:fld id="{B26C8376-1496-42A7-B736-DB465B24023B}" type="datetime1">
              <a:rPr lang="en-US">
                <a:solidFill>
                  <a:prstClr val="black"/>
                </a:solidFill>
                <a:latin typeface="Scala Sans Offc"/>
              </a:rPr>
              <a:pPr/>
              <a:t>4/7/2019</a:t>
            </a:fld>
            <a:endParaRPr lang="en-US">
              <a:solidFill>
                <a:prstClr val="black"/>
              </a:solidFill>
              <a:latin typeface="Scala Sans Offc"/>
            </a:endParaRPr>
          </a:p>
        </p:txBody>
      </p:sp>
      <p:sp>
        <p:nvSpPr>
          <p:cNvPr id="5" name="Platshållare för sidfot 4">
            <a:extLst>
              <a:ext uri="{FF2B5EF4-FFF2-40B4-BE49-F238E27FC236}">
                <a16:creationId xmlns:a16="http://schemas.microsoft.com/office/drawing/2014/main" id="{BFF4DBD9-8EED-46D5-A285-50FEB8A2564D}"/>
              </a:ext>
            </a:extLst>
          </p:cNvPr>
          <p:cNvSpPr>
            <a:spLocks noGrp="1"/>
          </p:cNvSpPr>
          <p:nvPr>
            <p:ph type="ftr" sz="quarter" idx="11"/>
          </p:nvPr>
        </p:nvSpPr>
        <p:spPr/>
        <p:txBody>
          <a:bodyPr/>
          <a:lstStyle/>
          <a:p>
            <a:endParaRPr lang="en-US" dirty="0">
              <a:solidFill>
                <a:prstClr val="black"/>
              </a:solidFill>
              <a:latin typeface="Scala Sans Offc"/>
            </a:endParaRPr>
          </a:p>
        </p:txBody>
      </p:sp>
      <p:sp>
        <p:nvSpPr>
          <p:cNvPr id="6" name="Platshållare för bildnummer 5">
            <a:extLst>
              <a:ext uri="{FF2B5EF4-FFF2-40B4-BE49-F238E27FC236}">
                <a16:creationId xmlns:a16="http://schemas.microsoft.com/office/drawing/2014/main" id="{430B9BC9-96C3-488E-8A1F-F4271CBD59EB}"/>
              </a:ext>
            </a:extLst>
          </p:cNvPr>
          <p:cNvSpPr>
            <a:spLocks noGrp="1"/>
          </p:cNvSpPr>
          <p:nvPr>
            <p:ph type="sldNum" sz="quarter" idx="12"/>
          </p:nvPr>
        </p:nvSpPr>
        <p:spPr/>
        <p:txBody>
          <a:bodyPr/>
          <a:lstStyle/>
          <a:p>
            <a:fld id="{302F9BD8-3734-4F82-BA91-BD3050B42E3C}" type="slidenum">
              <a:rPr lang="en-US">
                <a:solidFill>
                  <a:prstClr val="black"/>
                </a:solidFill>
                <a:latin typeface="Scala Sans Offc"/>
              </a:rPr>
              <a:pPr/>
              <a:t>6</a:t>
            </a:fld>
            <a:endParaRPr lang="en-US">
              <a:solidFill>
                <a:prstClr val="black"/>
              </a:solidFill>
              <a:latin typeface="Scala Sans Offc"/>
            </a:endParaRPr>
          </a:p>
        </p:txBody>
      </p:sp>
    </p:spTree>
    <p:extLst>
      <p:ext uri="{BB962C8B-B14F-4D97-AF65-F5344CB8AC3E}">
        <p14:creationId xmlns:p14="http://schemas.microsoft.com/office/powerpoint/2010/main" val="3912855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 calcmode="lin" valueType="num">
                                      <p:cBhvr additive="base">
                                        <p:cTn id="1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2.6: </a:t>
            </a:r>
            <a:r>
              <a:rPr lang="en-GB" b="1" dirty="0" smtClean="0"/>
              <a:t>Consolidated and improved guidance on reliance on the work of internal auditors</a:t>
            </a:r>
            <a:endParaRPr lang="en-GB" b="1" dirty="0"/>
          </a:p>
        </p:txBody>
      </p:sp>
      <p:sp>
        <p:nvSpPr>
          <p:cNvPr id="3" name="Plassholder for innhold 2"/>
          <p:cNvSpPr>
            <a:spLocks noGrp="1"/>
          </p:cNvSpPr>
          <p:nvPr>
            <p:ph idx="1"/>
          </p:nvPr>
        </p:nvSpPr>
        <p:spPr/>
        <p:txBody>
          <a:bodyPr>
            <a:normAutofit lnSpcReduction="10000"/>
          </a:bodyPr>
          <a:lstStyle/>
          <a:p>
            <a:pPr>
              <a:buFont typeface="Wingdings" panose="05000000000000000000" pitchFamily="2" charset="2"/>
              <a:buChar char="q"/>
            </a:pPr>
            <a:r>
              <a:rPr lang="nb-NO" dirty="0" smtClean="0"/>
              <a:t> </a:t>
            </a:r>
            <a:r>
              <a:rPr lang="en-GB" dirty="0" smtClean="0"/>
              <a:t>Or: «Guidance on reliance on the work of internal audit» (working title, 2018/19)</a:t>
            </a:r>
          </a:p>
          <a:p>
            <a:pPr>
              <a:buFont typeface="Wingdings" panose="05000000000000000000" pitchFamily="2" charset="2"/>
              <a:buChar char="q"/>
            </a:pPr>
            <a:r>
              <a:rPr lang="en-GB" dirty="0" smtClean="0"/>
              <a:t> Project´s expected duration: 4 years and 5 months, Aug 2017-Jan 2022</a:t>
            </a:r>
          </a:p>
          <a:p>
            <a:pPr>
              <a:buFont typeface="Wingdings" panose="05000000000000000000" pitchFamily="2" charset="2"/>
              <a:buChar char="q"/>
            </a:pPr>
            <a:r>
              <a:rPr lang="en-GB" dirty="0" smtClean="0"/>
              <a:t> Name of lead working group: Subcommittee on Internal Control Standards (ICS)</a:t>
            </a:r>
          </a:p>
          <a:p>
            <a:pPr>
              <a:buFont typeface="Wingdings" panose="05000000000000000000" pitchFamily="2" charset="2"/>
              <a:buChar char="q"/>
            </a:pPr>
            <a:r>
              <a:rPr lang="en-GB" dirty="0" smtClean="0"/>
              <a:t> Objective: develop guidance to help SAIs rely on the work of internal audit, with a clear linkage btw the treatment of internal auditors in the ISSAIs and supporting GUIDs</a:t>
            </a:r>
          </a:p>
          <a:p>
            <a:pPr>
              <a:buFont typeface="Wingdings" panose="05000000000000000000" pitchFamily="2" charset="2"/>
              <a:buChar char="q"/>
            </a:pPr>
            <a:r>
              <a:rPr lang="en-GB" dirty="0" smtClean="0"/>
              <a:t> PAS representative: Mr Adrian </a:t>
            </a:r>
            <a:r>
              <a:rPr lang="en-GB" dirty="0" err="1" smtClean="0"/>
              <a:t>Gogolan</a:t>
            </a:r>
            <a:r>
              <a:rPr lang="en-GB" dirty="0" smtClean="0"/>
              <a:t>, SAI Romania </a:t>
            </a:r>
          </a:p>
          <a:p>
            <a:endParaRPr lang="nb-NO" dirty="0" smtClean="0"/>
          </a:p>
        </p:txBody>
      </p:sp>
    </p:spTree>
    <p:extLst>
      <p:ext uri="{BB962C8B-B14F-4D97-AF65-F5344CB8AC3E}">
        <p14:creationId xmlns:p14="http://schemas.microsoft.com/office/powerpoint/2010/main" val="30974517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b="1" dirty="0" smtClean="0"/>
              <a:t>2.6: </a:t>
            </a:r>
            <a:r>
              <a:rPr lang="en-GB" b="1" dirty="0" smtClean="0"/>
              <a:t>Identified need for, and purpose of, the project</a:t>
            </a:r>
            <a:endParaRPr lang="en-GB" b="1" dirty="0"/>
          </a:p>
        </p:txBody>
      </p:sp>
      <p:sp>
        <p:nvSpPr>
          <p:cNvPr id="3" name="Plassholder for innhold 2"/>
          <p:cNvSpPr>
            <a:spLocks noGrp="1"/>
          </p:cNvSpPr>
          <p:nvPr>
            <p:ph idx="1"/>
          </p:nvPr>
        </p:nvSpPr>
        <p:spPr/>
        <p:txBody>
          <a:bodyPr/>
          <a:lstStyle/>
          <a:p>
            <a:pPr>
              <a:buFont typeface="Wingdings" panose="05000000000000000000" pitchFamily="2" charset="2"/>
              <a:buChar char="q"/>
            </a:pPr>
            <a:endParaRPr lang="nb-NO" dirty="0" smtClean="0"/>
          </a:p>
          <a:p>
            <a:pPr>
              <a:buFont typeface="Wingdings" panose="05000000000000000000" pitchFamily="2" charset="2"/>
              <a:buChar char="q"/>
            </a:pPr>
            <a:r>
              <a:rPr lang="nb-NO" dirty="0" smtClean="0"/>
              <a:t> </a:t>
            </a:r>
            <a:r>
              <a:rPr lang="en-GB" dirty="0"/>
              <a:t>P</a:t>
            </a:r>
            <a:r>
              <a:rPr lang="en-GB" dirty="0" smtClean="0"/>
              <a:t>roject proposal: refers to how it was identified in the SDP as a rationalisation for the project</a:t>
            </a:r>
          </a:p>
          <a:p>
            <a:pPr>
              <a:buFont typeface="Wingdings" panose="05000000000000000000" pitchFamily="2" charset="2"/>
              <a:buChar char="q"/>
            </a:pPr>
            <a:r>
              <a:rPr lang="en-GB" dirty="0" smtClean="0"/>
              <a:t> Purpose: provide clear guidance on how SAIs may use internal audit resources to raise overall audit efficiency and quality</a:t>
            </a:r>
          </a:p>
          <a:p>
            <a:pPr>
              <a:buFont typeface="Wingdings" panose="05000000000000000000" pitchFamily="2" charset="2"/>
              <a:buChar char="q"/>
            </a:pPr>
            <a:r>
              <a:rPr lang="en-GB" dirty="0" smtClean="0"/>
              <a:t> Proposal: one guidance document in the GUID 5000-5999 range of the IFPP («subject specific guidance»)</a:t>
            </a:r>
          </a:p>
          <a:p>
            <a:pPr>
              <a:buFont typeface="Wingdings" panose="05000000000000000000" pitchFamily="2" charset="2"/>
              <a:buChar char="q"/>
            </a:pPr>
            <a:r>
              <a:rPr lang="en-GB" dirty="0" smtClean="0"/>
              <a:t> Should serve all three audit types as well as </a:t>
            </a:r>
            <a:r>
              <a:rPr lang="en-GB" b="1" dirty="0" smtClean="0"/>
              <a:t>combined audits</a:t>
            </a:r>
          </a:p>
          <a:p>
            <a:endParaRPr lang="nb-NO" dirty="0"/>
          </a:p>
        </p:txBody>
      </p:sp>
    </p:spTree>
    <p:extLst>
      <p:ext uri="{BB962C8B-B14F-4D97-AF65-F5344CB8AC3E}">
        <p14:creationId xmlns:p14="http://schemas.microsoft.com/office/powerpoint/2010/main" val="1250634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b="1" dirty="0" smtClean="0"/>
              <a:t>2.6: </a:t>
            </a:r>
            <a:r>
              <a:rPr lang="en-GB" b="1" dirty="0" smtClean="0"/>
              <a:t>Identified problem related to performance audit</a:t>
            </a:r>
            <a:endParaRPr lang="en-GB" b="1" dirty="0"/>
          </a:p>
        </p:txBody>
      </p:sp>
      <p:sp>
        <p:nvSpPr>
          <p:cNvPr id="3" name="Plassholder for innhold 2"/>
          <p:cNvSpPr>
            <a:spLocks noGrp="1"/>
          </p:cNvSpPr>
          <p:nvPr>
            <p:ph idx="1"/>
          </p:nvPr>
        </p:nvSpPr>
        <p:spPr/>
        <p:txBody>
          <a:bodyPr/>
          <a:lstStyle/>
          <a:p>
            <a:pPr>
              <a:buFont typeface="Wingdings" panose="05000000000000000000" pitchFamily="2" charset="2"/>
              <a:buChar char="q"/>
            </a:pPr>
            <a:r>
              <a:rPr lang="nb-NO" dirty="0" smtClean="0"/>
              <a:t> </a:t>
            </a:r>
            <a:r>
              <a:rPr lang="en-GB" dirty="0" smtClean="0"/>
              <a:t>No prior knowledge of literature or SAI experience of using the work of internal auditors for PA</a:t>
            </a:r>
          </a:p>
          <a:p>
            <a:pPr>
              <a:buFont typeface="Wingdings" panose="05000000000000000000" pitchFamily="2" charset="2"/>
              <a:buChar char="q"/>
            </a:pPr>
            <a:r>
              <a:rPr lang="en-GB" dirty="0" smtClean="0"/>
              <a:t> ISSAIs 3000 and 3100: do not mention the possibility of using studies or work performed by third parties</a:t>
            </a:r>
          </a:p>
          <a:p>
            <a:pPr>
              <a:buFont typeface="Wingdings" panose="05000000000000000000" pitchFamily="2" charset="2"/>
              <a:buChar char="q"/>
            </a:pPr>
            <a:r>
              <a:rPr lang="en-GB" dirty="0" smtClean="0"/>
              <a:t> ISSAI 3200: mentions the existence of studies or audits already performed by third parties, but as an indicator of what you should not (also) audit (para 20, 21, 23)</a:t>
            </a:r>
          </a:p>
          <a:p>
            <a:pPr>
              <a:buFont typeface="Wingdings" panose="05000000000000000000" pitchFamily="2" charset="2"/>
              <a:buChar char="q"/>
            </a:pPr>
            <a:r>
              <a:rPr lang="en-GB" dirty="0" smtClean="0"/>
              <a:t> Phrase (project proposal): «INTOSAI steps into a new until now unexplored area» (referring to PA and internal audit) </a:t>
            </a:r>
          </a:p>
        </p:txBody>
      </p:sp>
    </p:spTree>
    <p:extLst>
      <p:ext uri="{BB962C8B-B14F-4D97-AF65-F5344CB8AC3E}">
        <p14:creationId xmlns:p14="http://schemas.microsoft.com/office/powerpoint/2010/main" val="19015010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RiR PPT eng">
  <a:themeElements>
    <a:clrScheme name="RiR PPT">
      <a:dk1>
        <a:sysClr val="windowText" lastClr="000000"/>
      </a:dk1>
      <a:lt1>
        <a:sysClr val="window" lastClr="FFFFFF"/>
      </a:lt1>
      <a:dk2>
        <a:srgbClr val="44546A"/>
      </a:dk2>
      <a:lt2>
        <a:srgbClr val="E7E6E6"/>
      </a:lt2>
      <a:accent1>
        <a:srgbClr val="799DB9"/>
      </a:accent1>
      <a:accent2>
        <a:srgbClr val="F57B20"/>
      </a:accent2>
      <a:accent3>
        <a:srgbClr val="000000"/>
      </a:accent3>
      <a:accent4>
        <a:srgbClr val="FFFFFF"/>
      </a:accent4>
      <a:accent5>
        <a:srgbClr val="C00000"/>
      </a:accent5>
      <a:accent6>
        <a:srgbClr val="C4BD97"/>
      </a:accent6>
      <a:hlink>
        <a:srgbClr val="0563C1"/>
      </a:hlink>
      <a:folHlink>
        <a:srgbClr val="954F72"/>
      </a:folHlink>
    </a:clrScheme>
    <a:fontScheme name="RiR PPT">
      <a:majorFont>
        <a:latin typeface="Scala Sans Offc"/>
        <a:ea typeface=""/>
        <a:cs typeface=""/>
      </a:majorFont>
      <a:minorFont>
        <a:latin typeface="Scala Sans Off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_3 eng" id="{D2914F33-3852-4B8A-869E-7029B420EC76}" vid="{A9222795-58FA-42A3-A0D6-38B28ED951D3}"/>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customXsn xmlns="http://schemas.microsoft.com/office/2006/metadata/customXsn">
  <xsnLocation/>
  <cached>True</cached>
  <openByDefault>True</openByDefault>
  <xsnScope/>
</customXsn>
</file>

<file path=customXml/item4.xml><?xml version="1.0" encoding="utf-8"?>
<p:properties xmlns:p="http://schemas.microsoft.com/office/2006/metadata/properties" xmlns:xsi="http://www.w3.org/2001/XMLSchema-instance" xmlns:pc="http://schemas.microsoft.com/office/infopath/2007/PartnerControls">
  <documentManagement>
    <TaxCatchAll xmlns="3d47c3c5-455e-4e94-8c77-60b7918074c5">
      <Value>346</Value>
      <Value>112</Value>
      <Value>118</Value>
      <Value>21</Value>
    </TaxCatchAll>
    <DLCPolicyLabelClientValue xmlns="0eadd077-3bc5-4edc-a376-fc9f8c826306" xsi:nil="true"/>
    <ForventetLevetid xmlns="http://schemas.microsoft.com/sharepoint/v3">24</ForventetLevetid>
    <o7604316c5724549a4082a20f490bea7 xmlns="3d47c3c5-455e-4e94-8c77-60b7918074c5">
      <Terms xmlns="http://schemas.microsoft.com/office/infopath/2007/PartnerControls">
        <TermInfo xmlns="http://schemas.microsoft.com/office/infopath/2007/PartnerControls">
          <TermName xmlns="http://schemas.microsoft.com/office/infopath/2007/PartnerControls">Standarder</TermName>
          <TermId xmlns="http://schemas.microsoft.com/office/infopath/2007/PartnerControls">601f6c3e-4ea0-4b46-b923-13181b1f51b3</TermId>
        </TermInfo>
        <TermInfo xmlns="http://schemas.microsoft.com/office/infopath/2007/PartnerControls">
          <TermName xmlns="http://schemas.microsoft.com/office/infopath/2007/PartnerControls">ISSAI</TermName>
          <TermId xmlns="http://schemas.microsoft.com/office/infopath/2007/PartnerControls">ae3920e7-d38e-475d-b3ea-24622ff398f3</TermId>
        </TermInfo>
        <TermInfo xmlns="http://schemas.microsoft.com/office/infopath/2007/PartnerControls">
          <TermName xmlns="http://schemas.microsoft.com/office/infopath/2007/PartnerControls">INTOSAI</TermName>
          <TermId xmlns="http://schemas.microsoft.com/office/infopath/2007/PartnerControls">12336832-ba99-4475-9edf-058020282779</TermId>
        </TermInfo>
      </Terms>
    </o7604316c5724549a4082a20f490bea7>
    <DLCPolicyLabelLock xmlns="0eadd077-3bc5-4edc-a376-fc9f8c826306" xsi:nil="true"/>
    <o5845aa5a29b466093b3b33c8c244bd4 xmlns="3d47c3c5-455e-4e94-8c77-60b7918074c5">
      <Terms xmlns="http://schemas.microsoft.com/office/infopath/2007/PartnerControls"/>
    </o5845aa5a29b466093b3b33c8c244bd4>
    <Arbeidsomraade xmlns="http://schemas.microsoft.com/sharepoint/v3">PAS-sekretariatet</Arbeidsomraade>
    <Omraadetype xmlns="http://schemas.microsoft.com/sharepoint/v3">Prosjekt</Omraadetype>
    <a8b6fca6858342578f4aaed310a25c38 xmlns="3d47c3c5-455e-4e94-8c77-60b7918074c5">
      <Terms xmlns="http://schemas.microsoft.com/office/infopath/2007/PartnerControls">
        <TermInfo xmlns="http://schemas.microsoft.com/office/infopath/2007/PartnerControls">
          <TermName xmlns="http://schemas.microsoft.com/office/infopath/2007/PartnerControls">SUV2</TermName>
          <TermId xmlns="http://schemas.microsoft.com/office/infopath/2007/PartnerControls">e194f57b-44ae-4e35-bb3d-4bfefd118036</TermId>
        </TermInfo>
      </Terms>
    </a8b6fca6858342578f4aaed310a25c38>
    <_dlc_DocId xmlns="3d47c3c5-455e-4e94-8c77-60b7918074c5">FORUMAO-1257840834-295</_dlc_DocId>
    <_dlc_DocIdUrl xmlns="3d47c3c5-455e-4e94-8c77-60b7918074c5">
      <Url>http://forum/ao/141/_layouts/15/DocIdRedir.aspx?ID=FORUMAO-1257840834-295</Url>
      <Description>FORUMAO-1257840834-295</Description>
    </_dlc_DocIdUrl>
    <DLCPolicyLabelValue xmlns="0eadd077-3bc5-4edc-a376-fc9f8c826306">0.4</DLCPolicyLabelValue>
  </documentManagement>
</p:properties>
</file>

<file path=customXml/item5.xml><?xml version="1.0" encoding="utf-8"?>
<?mso-contentType ?>
<p:Policy xmlns:p="office.server.policy" id="" local="true">
  <p:Name>Presentasjon</p:Name>
  <p:Description/>
  <p:Statement/>
  <p:PolicyItems>
    <p:PolicyItem featureId="Microsoft.Office.RecordsManagement.PolicyFeatures.PolicyLabel" staticId="0x0101009D3FD174F6784A87AD425A6E204658110069A739DB7D1127459DD872225AB3D386|801092262" UniqueId="d9b9cea7-fb83-4229-9f41-24a78b496164">
      <p:Name>Etiketter</p:Name>
      <p:Description>Genererer etiketter som kan settes inn i Microsoft Office-dokumenter for å sikre at dokumentegenskaper eller annen viktig informasjon blir inkludert på utskrifter. Etiketter kan også brukes til å søke etter dokumenter.</p:Description>
      <p:CustomData>
        <label>
          <segment type="metadata">_UIVersionString</segment>
        </label>
      </p:CustomData>
    </p:PolicyItem>
  </p:PolicyItems>
</p:Policy>
</file>

<file path=customXml/item6.xml><?xml version="1.0" encoding="utf-8"?>
<ct:contentTypeSchema xmlns:ct="http://schemas.microsoft.com/office/2006/metadata/contentType" xmlns:ma="http://schemas.microsoft.com/office/2006/metadata/properties/metaAttributes" ct:_="" ma:_="" ma:contentTypeName="Presentasjon" ma:contentTypeID="0x0101009D3FD174F6784A87AD425A6E204658110069A739DB7D1127459DD872225AB3D386" ma:contentTypeVersion="13" ma:contentTypeDescription="Tom PowerPoint-presentasjon" ma:contentTypeScope="" ma:versionID="e959710f5ed658cb0466cef65700f385">
  <xsd:schema xmlns:xsd="http://www.w3.org/2001/XMLSchema" xmlns:xs="http://www.w3.org/2001/XMLSchema" xmlns:p="http://schemas.microsoft.com/office/2006/metadata/properties" xmlns:ns1="http://schemas.microsoft.com/sharepoint/v3" xmlns:ns2="3d47c3c5-455e-4e94-8c77-60b7918074c5" xmlns:ns3="0eadd077-3bc5-4edc-a376-fc9f8c826306" targetNamespace="http://schemas.microsoft.com/office/2006/metadata/properties" ma:root="true" ma:fieldsID="1186272df020fb5c22cbe73304dac4d4" ns1:_="" ns2:_="" ns3:_="">
    <xsd:import namespace="http://schemas.microsoft.com/sharepoint/v3"/>
    <xsd:import namespace="3d47c3c5-455e-4e94-8c77-60b7918074c5"/>
    <xsd:import namespace="0eadd077-3bc5-4edc-a376-fc9f8c826306"/>
    <xsd:element name="properties">
      <xsd:complexType>
        <xsd:sequence>
          <xsd:element name="documentManagement">
            <xsd:complexType>
              <xsd:all>
                <xsd:element ref="ns2:_dlc_DocId" minOccurs="0"/>
                <xsd:element ref="ns2:_dlc_DocIdUrl" minOccurs="0"/>
                <xsd:element ref="ns1:ForventetLevetid"/>
                <xsd:element ref="ns2:o7604316c5724549a4082a20f490bea7" minOccurs="0"/>
                <xsd:element ref="ns1:Arbeidsomraade" minOccurs="0"/>
                <xsd:element ref="ns1:Omraadetype" minOccurs="0"/>
                <xsd:element ref="ns2:a8b6fca6858342578f4aaed310a25c38" minOccurs="0"/>
                <xsd:element ref="ns1:Prosjektnr" minOccurs="0"/>
                <xsd:element ref="ns2:o5845aa5a29b466093b3b33c8c244bd4" minOccurs="0"/>
                <xsd:element ref="ns2:TaxCatchAll" minOccurs="0"/>
                <xsd:element ref="ns2:TaxCatchAllLabel" minOccurs="0"/>
                <xsd:element ref="ns2:_dlc_DocIdPersistId" minOccurs="0"/>
                <xsd:element ref="ns1:_dlc_Exempt" minOccurs="0"/>
                <xsd:element ref="ns3:DLCPolicyLabelValue" minOccurs="0"/>
                <xsd:element ref="ns3:DLCPolicyLabelClientValue" minOccurs="0"/>
                <xsd:element ref="ns3:DLCPolicyLabelLoc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orventetLevetid" ma:index="6" ma:displayName="Forventet levetid (md.)" ma:default="24" ma:internalName="ForventetLevetid" ma:readOnly="false">
      <xsd:simpleType>
        <xsd:restriction base="dms:Choice">
          <xsd:enumeration value="3"/>
          <xsd:enumeration value="6"/>
          <xsd:enumeration value="9"/>
          <xsd:enumeration value="12"/>
          <xsd:enumeration value="18"/>
          <xsd:enumeration value="24"/>
        </xsd:restriction>
      </xsd:simpleType>
    </xsd:element>
    <xsd:element name="Arbeidsomraade" ma:index="9" nillable="true" ma:displayName="Arbeidsområde" ma:default="PAS-sekretariatet" ma:internalName="Arbeidsomraade" ma:readOnly="true">
      <xsd:simpleType>
        <xsd:restriction base="dms:Text">
          <xsd:maxLength value="250"/>
        </xsd:restriction>
      </xsd:simpleType>
    </xsd:element>
    <xsd:element name="Omraadetype" ma:index="10" nillable="true" ma:displayName="Områdetype" ma:default="Prosjekt" ma:internalName="Omraadetype" ma:readOnly="true">
      <xsd:simpleType>
        <xsd:restriction base="dms:Text">
          <xsd:maxLength value="50"/>
        </xsd:restriction>
      </xsd:simpleType>
    </xsd:element>
    <xsd:element name="Prosjektnr" ma:index="13" nillable="true" ma:displayName="Prosjektnr" ma:default="" ma:internalName="Prosjektnr" ma:readOnly="true">
      <xsd:simpleType>
        <xsd:restriction base="dms:Text">
          <xsd:maxLength value="10"/>
        </xsd:restriction>
      </xsd:simpleType>
    </xsd:element>
    <xsd:element name="_dlc_Exempt" ma:index="23" nillable="true" ma:displayName="Unntak fra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d47c3c5-455e-4e94-8c77-60b7918074c5" elementFormDefault="qualified">
    <xsd:import namespace="http://schemas.microsoft.com/office/2006/documentManagement/types"/>
    <xsd:import namespace="http://schemas.microsoft.com/office/infopath/2007/PartnerControls"/>
    <xsd:element name="_dlc_DocId" ma:index="4" nillable="true" ma:displayName="Dokument-ID-verdi" ma:description="Verdien for dokument-IDen som er tilordnet elementet." ma:internalName="_dlc_DocId" ma:readOnly="true">
      <xsd:simpleType>
        <xsd:restriction base="dms:Text"/>
      </xsd:simpleType>
    </xsd:element>
    <xsd:element name="_dlc_DocIdUrl" ma:index="5" nillable="true" ma:displayName="Dokument-ID" ma:description="Fast kobling til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o7604316c5724549a4082a20f490bea7" ma:index="8" ma:taxonomy="true" ma:internalName="o7604316c5724549a4082a20f490bea7" ma:taxonomyFieldName="Emneord" ma:displayName="Emneord" ma:default="112;#Standarder|601f6c3e-4ea0-4b46-b923-13181b1f51b3;#346;#ISSAI|ae3920e7-d38e-475d-b3ea-24622ff398f3;#118;#INTOSAI|12336832-ba99-4475-9edf-058020282779" ma:fieldId="{87604316-c572-4549-a408-2a20f490bea7}" ma:taxonomyMulti="true" ma:sspId="a80b7cc9-73ea-40d3-b870-6eb8d40376ec" ma:termSetId="db1cb5ce-a770-4b07-92fe-8835a5a77207" ma:anchorId="00000000-0000-0000-0000-000000000000" ma:open="false" ma:isKeyword="false">
      <xsd:complexType>
        <xsd:sequence>
          <xsd:element ref="pc:Terms" minOccurs="0" maxOccurs="1"/>
        </xsd:sequence>
      </xsd:complexType>
    </xsd:element>
    <xsd:element name="a8b6fca6858342578f4aaed310a25c38" ma:index="12" nillable="true" ma:taxonomy="true" ma:internalName="a8b6fca6858342578f4aaed310a25c38" ma:taxonomyFieldName="Organisasjonsenhet" ma:displayName="Eier" ma:readOnly="true" ma:default="21;#SUV2|e194f57b-44ae-4e35-bb3d-4bfefd118036" ma:fieldId="{a8b6fca6-8583-4257-8f4a-aed310a25c38}" ma:sspId="a80b7cc9-73ea-40d3-b870-6eb8d40376ec" ma:termSetId="0a72fde3-a8be-4d42-8002-b0c51f08b2b2" ma:anchorId="00000000-0000-0000-0000-000000000000" ma:open="false" ma:isKeyword="false">
      <xsd:complexType>
        <xsd:sequence>
          <xsd:element ref="pc:Terms" minOccurs="0" maxOccurs="1"/>
        </xsd:sequence>
      </xsd:complexType>
    </xsd:element>
    <xsd:element name="o5845aa5a29b466093b3b33c8c244bd4" ma:index="15" nillable="true" ma:taxonomy="true" ma:internalName="o5845aa5a29b466093b3b33c8c244bd4" ma:taxonomyFieldName="Planperiode" ma:displayName="Planperiode" ma:readOnly="true" ma:default="" ma:fieldId="{85845aa5-a29b-4660-93b3-b33c8c244bd4}" ma:sspId="a80b7cc9-73ea-40d3-b870-6eb8d40376ec" ma:termSetId="77e20978-ff25-4a3b-9e6f-1c00dfeca63a" ma:anchorId="00000000-0000-0000-0000-000000000000" ma:open="false" ma:isKeyword="false">
      <xsd:complexType>
        <xsd:sequence>
          <xsd:element ref="pc:Terms" minOccurs="0" maxOccurs="1"/>
        </xsd:sequence>
      </xsd:complexType>
    </xsd:element>
    <xsd:element name="TaxCatchAll" ma:index="20" nillable="true" ma:displayName="Global taksonomikolonne" ma:hidden="true" ma:list="{7cfddbe0-715e-4f68-9706-2c8247ced59e}" ma:internalName="TaxCatchAll" ma:showField="CatchAllData" ma:web="3d47c3c5-455e-4e94-8c77-60b7918074c5">
      <xsd:complexType>
        <xsd:complexContent>
          <xsd:extension base="dms:MultiChoiceLookup">
            <xsd:sequence>
              <xsd:element name="Value" type="dms:Lookup" maxOccurs="unbounded" minOccurs="0" nillable="true"/>
            </xsd:sequence>
          </xsd:extension>
        </xsd:complexContent>
      </xsd:complexType>
    </xsd:element>
    <xsd:element name="TaxCatchAllLabel" ma:index="21" nillable="true" ma:displayName="Global taksonomikolonne1" ma:hidden="true" ma:list="{7cfddbe0-715e-4f68-9706-2c8247ced59e}" ma:internalName="TaxCatchAllLabel" ma:readOnly="true" ma:showField="CatchAllDataLabel" ma:web="3d47c3c5-455e-4e94-8c77-60b7918074c5">
      <xsd:complexType>
        <xsd:complexContent>
          <xsd:extension base="dms:MultiChoiceLookup">
            <xsd:sequence>
              <xsd:element name="Value" type="dms:Lookup" maxOccurs="unbounded" minOccurs="0" nillable="true"/>
            </xsd:sequence>
          </xsd:extension>
        </xsd:complexContent>
      </xsd:complexType>
    </xsd:element>
    <xsd:element name="_dlc_DocIdPersistId" ma:index="22" nillable="true" ma:displayName="Fast ID" ma:description="Behold IDen ved tillegging."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eadd077-3bc5-4edc-a376-fc9f8c826306" elementFormDefault="qualified">
    <xsd:import namespace="http://schemas.microsoft.com/office/2006/documentManagement/types"/>
    <xsd:import namespace="http://schemas.microsoft.com/office/infopath/2007/PartnerControls"/>
    <xsd:element name="DLCPolicyLabelValue" ma:index="24" nillable="true" ma:displayName="Etikett" ma:description="Lagrer gjeldende verdi for etiketten." ma:internalName="DLCPolicyLabelValue" ma:readOnly="true">
      <xsd:simpleType>
        <xsd:restriction base="dms:Note">
          <xsd:maxLength value="255"/>
        </xsd:restriction>
      </xsd:simpleType>
    </xsd:element>
    <xsd:element name="DLCPolicyLabelClientValue" ma:index="25" nillable="true" ma:displayName="Klientetikettverdi" ma:description="Lagrer den siste etikettverdien som ble beregnet på klienten." ma:hidden="true" ma:internalName="DLCPolicyLabelClientValue" ma:readOnly="false">
      <xsd:simpleType>
        <xsd:restriction base="dms:Note"/>
      </xsd:simpleType>
    </xsd:element>
    <xsd:element name="DLCPolicyLabelLock" ma:index="26" nillable="true" ma:displayName="Etikett låst" ma:description="Angir om etiketten skal oppdateres når elementegenskapene endres." ma:hidden="true" ma:internalName="DLCPolicyLabelLock"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04BA49-042B-4AFC-9B28-55B47B403AD6}">
  <ds:schemaRefs>
    <ds:schemaRef ds:uri="http://schemas.microsoft.com/sharepoint/v3/contenttype/forms"/>
  </ds:schemaRefs>
</ds:datastoreItem>
</file>

<file path=customXml/itemProps2.xml><?xml version="1.0" encoding="utf-8"?>
<ds:datastoreItem xmlns:ds="http://schemas.openxmlformats.org/officeDocument/2006/customXml" ds:itemID="{1200585A-E663-4D6A-AC6A-8332E5FAF8C8}">
  <ds:schemaRefs>
    <ds:schemaRef ds:uri="http://schemas.microsoft.com/sharepoint/events"/>
  </ds:schemaRefs>
</ds:datastoreItem>
</file>

<file path=customXml/itemProps3.xml><?xml version="1.0" encoding="utf-8"?>
<ds:datastoreItem xmlns:ds="http://schemas.openxmlformats.org/officeDocument/2006/customXml" ds:itemID="{364B8E5A-3E20-4D0B-9F9B-1B52C117CFF3}">
  <ds:schemaRefs>
    <ds:schemaRef ds:uri="http://schemas.microsoft.com/office/2006/metadata/customXsn"/>
  </ds:schemaRefs>
</ds:datastoreItem>
</file>

<file path=customXml/itemProps4.xml><?xml version="1.0" encoding="utf-8"?>
<ds:datastoreItem xmlns:ds="http://schemas.openxmlformats.org/officeDocument/2006/customXml" ds:itemID="{CAB38978-8106-4E10-BE4F-D627C5C13BC9}">
  <ds:schemaRefs>
    <ds:schemaRef ds:uri="http://schemas.microsoft.com/sharepoint/v3"/>
    <ds:schemaRef ds:uri="http://purl.org/dc/terms/"/>
    <ds:schemaRef ds:uri="http://schemas.openxmlformats.org/package/2006/metadata/core-properties"/>
    <ds:schemaRef ds:uri="3d47c3c5-455e-4e94-8c77-60b7918074c5"/>
    <ds:schemaRef ds:uri="http://schemas.microsoft.com/office/2006/documentManagement/types"/>
    <ds:schemaRef ds:uri="http://schemas.microsoft.com/office/infopath/2007/PartnerControls"/>
    <ds:schemaRef ds:uri="0eadd077-3bc5-4edc-a376-fc9f8c826306"/>
    <ds:schemaRef ds:uri="http://purl.org/dc/elements/1.1/"/>
    <ds:schemaRef ds:uri="http://schemas.microsoft.com/office/2006/metadata/properties"/>
    <ds:schemaRef ds:uri="http://www.w3.org/XML/1998/namespace"/>
    <ds:schemaRef ds:uri="http://purl.org/dc/dcmitype/"/>
  </ds:schemaRefs>
</ds:datastoreItem>
</file>

<file path=customXml/itemProps5.xml><?xml version="1.0" encoding="utf-8"?>
<ds:datastoreItem xmlns:ds="http://schemas.openxmlformats.org/officeDocument/2006/customXml" ds:itemID="{090D2B8C-8B76-4D93-ACBC-73FBAE9C6EF4}">
  <ds:schemaRefs>
    <ds:schemaRef ds:uri="office.server.policy"/>
  </ds:schemaRefs>
</ds:datastoreItem>
</file>

<file path=customXml/itemProps6.xml><?xml version="1.0" encoding="utf-8"?>
<ds:datastoreItem xmlns:ds="http://schemas.openxmlformats.org/officeDocument/2006/customXml" ds:itemID="{7B60614E-3F18-474B-8EAC-579D07191E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d47c3c5-455e-4e94-8c77-60b7918074c5"/>
    <ds:schemaRef ds:uri="0eadd077-3bc5-4edc-a376-fc9f8c8263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595</TotalTime>
  <Words>2407</Words>
  <Application>Microsoft Office PowerPoint</Application>
  <PresentationFormat>Widescreen</PresentationFormat>
  <Paragraphs>291</Paragraphs>
  <Slides>27</Slides>
  <Notes>10</Notes>
  <HiddenSlides>0</HiddenSlides>
  <MMClips>0</MMClips>
  <ScaleCrop>false</ScaleCrop>
  <HeadingPairs>
    <vt:vector size="6" baseType="variant">
      <vt:variant>
        <vt:lpstr>Brukte skrifter</vt:lpstr>
      </vt:variant>
      <vt:variant>
        <vt:i4>6</vt:i4>
      </vt:variant>
      <vt:variant>
        <vt:lpstr>Tema</vt:lpstr>
      </vt:variant>
      <vt:variant>
        <vt:i4>3</vt:i4>
      </vt:variant>
      <vt:variant>
        <vt:lpstr>Lysbildetitler</vt:lpstr>
      </vt:variant>
      <vt:variant>
        <vt:i4>27</vt:i4>
      </vt:variant>
    </vt:vector>
  </HeadingPairs>
  <TitlesOfParts>
    <vt:vector size="36" baseType="lpstr">
      <vt:lpstr>Arial</vt:lpstr>
      <vt:lpstr>Calibri</vt:lpstr>
      <vt:lpstr>Calibri Light</vt:lpstr>
      <vt:lpstr>Scala Sans Offc</vt:lpstr>
      <vt:lpstr>Times New Roman</vt:lpstr>
      <vt:lpstr>Wingdings</vt:lpstr>
      <vt:lpstr>Office-tema</vt:lpstr>
      <vt:lpstr>Office Theme</vt:lpstr>
      <vt:lpstr>RiR PPT eng</vt:lpstr>
      <vt:lpstr>Strategic Development Plan for the INTOSAI Framework of Professional Pronouncements  (SDP for the IFPP) 2017-2019</vt:lpstr>
      <vt:lpstr>Recap: SDP for the IFPP 2017-2019</vt:lpstr>
      <vt:lpstr>PowerPoint-presentasjon</vt:lpstr>
      <vt:lpstr>Project 2.3 – Combined audits (Lars Florin, Sweden)</vt:lpstr>
      <vt:lpstr>Views communicated</vt:lpstr>
      <vt:lpstr>Thoughts for going forward in the project </vt:lpstr>
      <vt:lpstr>2.6: Consolidated and improved guidance on reliance on the work of internal auditors</vt:lpstr>
      <vt:lpstr>2.6: Identified need for, and purpose of, the project</vt:lpstr>
      <vt:lpstr>2.6: Identified problem related to performance audit</vt:lpstr>
      <vt:lpstr>2.6: Plan for the work ahead: performance audit  </vt:lpstr>
      <vt:lpstr>2.6: Project´s initial phase (2019)</vt:lpstr>
      <vt:lpstr>PAS Chair Involvement in SDP-projects</vt:lpstr>
      <vt:lpstr>SDP-projects </vt:lpstr>
      <vt:lpstr>To sum up:</vt:lpstr>
      <vt:lpstr>An example:</vt:lpstr>
      <vt:lpstr>3.8: Obtaining an understanding of Economy, Efficiency and Effectiveness of an entity and applying relevant methods in the context of a performance audit   </vt:lpstr>
      <vt:lpstr>INTOSAI Performance Audit Subcommittee</vt:lpstr>
      <vt:lpstr>Source and Approach</vt:lpstr>
      <vt:lpstr>Source and Approach (Cont’d)</vt:lpstr>
      <vt:lpstr>Assessment of Existing INTOSAI Guidance</vt:lpstr>
      <vt:lpstr>Survey of PAS Members</vt:lpstr>
      <vt:lpstr>Survey Responses</vt:lpstr>
      <vt:lpstr>Survey Responses (Cont’d)</vt:lpstr>
      <vt:lpstr>Survey Responses (Cont’d)</vt:lpstr>
      <vt:lpstr>INTOSAI Development Initiative (IDI) Input</vt:lpstr>
      <vt:lpstr>Recommendations</vt:lpstr>
      <vt:lpstr>PowerPoint-presentasjon</vt:lpstr>
    </vt:vector>
  </TitlesOfParts>
  <Company>Riksrevisjonen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Development Plan for the</dc:title>
  <dc:creator>Larsen, Hege</dc:creator>
  <cp:lastModifiedBy>Larsen, Hege</cp:lastModifiedBy>
  <cp:revision>48</cp:revision>
  <dcterms:created xsi:type="dcterms:W3CDTF">2019-03-27T18:19:59Z</dcterms:created>
  <dcterms:modified xsi:type="dcterms:W3CDTF">2019-04-07T15:25:56Z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0x0101009D3FD174F6784A87AD425A6E204658110069A739DB7D1127459DD872225AB3D386</vt:lpwstr>
  </property>
  <property fmtid="{D5CDD505-2E9C-101B-9397-08002B2CF9AE}" pid="3" name="Organisasjonsenhet">
    <vt:lpwstr>21;#SUV2|e194f57b-44ae-4e35-bb3d-4bfefd118036</vt:lpwstr>
  </property>
  <property fmtid="{D5CDD505-2E9C-101B-9397-08002B2CF9AE}" pid="4" name="Planperiode">
    <vt:lpwstr/>
  </property>
  <property fmtid="{D5CDD505-2E9C-101B-9397-08002B2CF9AE}" pid="5" name="Emneord">
    <vt:lpwstr>112;#Standarder|601f6c3e-4ea0-4b46-b923-13181b1f51b3;#346;#ISSAI|ae3920e7-d38e-475d-b3ea-24622ff398f3;#118;#INTOSAI|12336832-ba99-4475-9edf-058020282779</vt:lpwstr>
  </property>
  <property fmtid="{D5CDD505-2E9C-101B-9397-08002B2CF9AE}" pid="6" name="_dlc_DocIdItemGuid">
    <vt:lpwstr>4284cb4f-f164-4e3a-b85d-35a92a6713a1</vt:lpwstr>
  </property>
</Properties>
</file>