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</p:sldMasterIdLst>
  <p:notesMasterIdLst>
    <p:notesMasterId r:id="rId32"/>
  </p:notesMasterIdLst>
  <p:handoutMasterIdLst>
    <p:handoutMasterId r:id="rId33"/>
  </p:handoutMasterIdLst>
  <p:sldIdLst>
    <p:sldId id="256" r:id="rId8"/>
    <p:sldId id="258" r:id="rId9"/>
    <p:sldId id="259" r:id="rId10"/>
    <p:sldId id="260" r:id="rId11"/>
    <p:sldId id="261" r:id="rId12"/>
    <p:sldId id="262" r:id="rId13"/>
    <p:sldId id="263" r:id="rId14"/>
    <p:sldId id="276" r:id="rId15"/>
    <p:sldId id="277" r:id="rId16"/>
    <p:sldId id="264" r:id="rId17"/>
    <p:sldId id="266" r:id="rId18"/>
    <p:sldId id="267" r:id="rId19"/>
    <p:sldId id="268" r:id="rId20"/>
    <p:sldId id="278" r:id="rId21"/>
    <p:sldId id="269" r:id="rId22"/>
    <p:sldId id="270" r:id="rId23"/>
    <p:sldId id="280" r:id="rId24"/>
    <p:sldId id="281" r:id="rId25"/>
    <p:sldId id="271" r:id="rId26"/>
    <p:sldId id="279" r:id="rId27"/>
    <p:sldId id="272" r:id="rId28"/>
    <p:sldId id="273" r:id="rId29"/>
    <p:sldId id="274" r:id="rId30"/>
    <p:sldId id="275" r:id="rId31"/>
  </p:sldIdLst>
  <p:sldSz cx="9144000" cy="6858000" type="screen4x3"/>
  <p:notesSz cx="6797675" cy="9928225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1A1A"/>
    <a:srgbClr val="004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0344" autoAdjust="0"/>
  </p:normalViewPr>
  <p:slideViewPr>
    <p:cSldViewPr>
      <p:cViewPr varScale="1">
        <p:scale>
          <a:sx n="92" d="100"/>
          <a:sy n="92" d="100"/>
        </p:scale>
        <p:origin x="21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5C68A-2663-47C4-85A0-ABFBF49CD0FF}" type="datetimeFigureOut">
              <a:rPr lang="nb-NO" smtClean="0"/>
              <a:t>06.04.2019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0F9AF-74C4-42F6-B328-5AA9013E80E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8250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8F24C8-2F0A-4387-A600-2519F0AA5EB0}" type="datetimeFigureOut">
              <a:rPr lang="nb-NO" smtClean="0"/>
              <a:t>06.04.2019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91AEA5-7D21-4EFE-AA62-3120C7D5B79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72131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 smtClean="0"/>
              <a:t>Sdp</a:t>
            </a:r>
            <a:r>
              <a:rPr lang="nb-NO" dirty="0" smtClean="0"/>
              <a:t> for </a:t>
            </a:r>
            <a:r>
              <a:rPr lang="nb-NO" dirty="0" err="1" smtClean="0"/>
              <a:t>the</a:t>
            </a:r>
            <a:r>
              <a:rPr lang="nb-NO" dirty="0" smtClean="0"/>
              <a:t> </a:t>
            </a:r>
            <a:r>
              <a:rPr lang="nb-NO" dirty="0" err="1" smtClean="0"/>
              <a:t>ifpp</a:t>
            </a:r>
            <a:r>
              <a:rPr lang="nb-NO" dirty="0" smtClean="0"/>
              <a:t>: </a:t>
            </a:r>
            <a:r>
              <a:rPr lang="nb-NO" dirty="0" err="1" smtClean="0"/>
              <a:t>decision</a:t>
            </a:r>
            <a:r>
              <a:rPr lang="nb-NO" dirty="0" smtClean="0"/>
              <a:t> </a:t>
            </a:r>
            <a:r>
              <a:rPr lang="nb-NO" dirty="0" err="1" smtClean="0"/>
              <a:t>about</a:t>
            </a:r>
            <a:r>
              <a:rPr lang="nb-NO" dirty="0" smtClean="0"/>
              <a:t> </a:t>
            </a:r>
            <a:r>
              <a:rPr lang="nb-NO" dirty="0" err="1" smtClean="0"/>
              <a:t>how</a:t>
            </a:r>
            <a:r>
              <a:rPr lang="nb-NO" dirty="0" smtClean="0"/>
              <a:t> </a:t>
            </a:r>
            <a:r>
              <a:rPr lang="nb-NO" dirty="0" err="1" smtClean="0"/>
              <a:t>chair</a:t>
            </a:r>
            <a:r>
              <a:rPr lang="nb-NO" dirty="0" smtClean="0"/>
              <a:t> </a:t>
            </a:r>
            <a:r>
              <a:rPr lang="nb-NO" dirty="0" err="1" smtClean="0"/>
              <a:t>approaches</a:t>
            </a:r>
            <a:r>
              <a:rPr lang="nb-NO" dirty="0" smtClean="0"/>
              <a:t> </a:t>
            </a:r>
            <a:r>
              <a:rPr lang="nb-NO" dirty="0" err="1" smtClean="0"/>
              <a:t>members</a:t>
            </a:r>
            <a:r>
              <a:rPr lang="nb-NO" baseline="0" dirty="0" smtClean="0"/>
              <a:t> to ask for </a:t>
            </a:r>
            <a:r>
              <a:rPr lang="nb-NO" baseline="0" dirty="0" err="1" smtClean="0"/>
              <a:t>resources</a:t>
            </a:r>
            <a:r>
              <a:rPr lang="nb-NO" baseline="0" dirty="0" smtClean="0"/>
              <a:t> to </a:t>
            </a:r>
            <a:r>
              <a:rPr lang="nb-NO" baseline="0" dirty="0" err="1" smtClean="0"/>
              <a:t>concrete</a:t>
            </a:r>
            <a:r>
              <a:rPr lang="nb-NO" baseline="0" dirty="0" smtClean="0"/>
              <a:t> </a:t>
            </a:r>
            <a:r>
              <a:rPr lang="nb-NO" baseline="0" dirty="0" err="1" smtClean="0"/>
              <a:t>projects</a:t>
            </a:r>
            <a:r>
              <a:rPr lang="nb-NO" baseline="0" dirty="0" smtClean="0"/>
              <a:t> as </a:t>
            </a:r>
            <a:r>
              <a:rPr lang="nb-NO" baseline="0" dirty="0" err="1" smtClean="0"/>
              <a:t>they</a:t>
            </a:r>
            <a:r>
              <a:rPr lang="nb-NO" baseline="0" dirty="0" smtClean="0"/>
              <a:t> </a:t>
            </a:r>
            <a:r>
              <a:rPr lang="nb-NO" baseline="0" dirty="0" err="1" smtClean="0"/>
              <a:t>materialise</a:t>
            </a:r>
            <a:r>
              <a:rPr lang="nb-NO" baseline="0" dirty="0" smtClean="0"/>
              <a:t>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1AEA5-7D21-4EFE-AA62-3120C7D5B790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0013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PAS </a:t>
            </a:r>
            <a:r>
              <a:rPr lang="nb-NO" dirty="0" err="1" smtClean="0"/>
              <a:t>website</a:t>
            </a:r>
            <a:r>
              <a:rPr lang="nb-NO" dirty="0" smtClean="0"/>
              <a:t>:</a:t>
            </a:r>
            <a:r>
              <a:rPr lang="nb-NO" baseline="0" dirty="0" smtClean="0"/>
              <a:t> </a:t>
            </a:r>
            <a:r>
              <a:rPr lang="nb-NO" baseline="0" dirty="0" err="1" smtClean="0"/>
              <a:t>functionality</a:t>
            </a:r>
            <a:r>
              <a:rPr lang="nb-NO" baseline="0" dirty="0" smtClean="0"/>
              <a:t>, </a:t>
            </a:r>
            <a:r>
              <a:rPr lang="nb-NO" baseline="0" dirty="0" err="1" smtClean="0"/>
              <a:t>solution</a:t>
            </a:r>
            <a:r>
              <a:rPr lang="nb-NO" baseline="0" dirty="0" smtClean="0"/>
              <a:t>: </a:t>
            </a:r>
            <a:r>
              <a:rPr lang="nb-NO" baseline="0" dirty="0" err="1" smtClean="0"/>
              <a:t>working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with</a:t>
            </a:r>
            <a:r>
              <a:rPr lang="nb-NO" baseline="0" dirty="0" smtClean="0"/>
              <a:t> PSC </a:t>
            </a:r>
            <a:r>
              <a:rPr lang="nb-NO" baseline="0" dirty="0" err="1" smtClean="0"/>
              <a:t>chair</a:t>
            </a:r>
            <a:r>
              <a:rPr lang="nb-NO" baseline="0" dirty="0" smtClean="0"/>
              <a:t> </a:t>
            </a:r>
            <a:r>
              <a:rPr lang="nb-NO" baseline="0" dirty="0" err="1" smtClean="0"/>
              <a:t>on</a:t>
            </a:r>
            <a:r>
              <a:rPr lang="nb-NO" baseline="0" dirty="0" smtClean="0"/>
              <a:t> </a:t>
            </a:r>
            <a:r>
              <a:rPr lang="nb-NO" baseline="0" dirty="0" err="1" smtClean="0"/>
              <a:t>solutions</a:t>
            </a:r>
            <a:r>
              <a:rPr lang="nb-NO" baseline="0" dirty="0" smtClean="0"/>
              <a:t>, </a:t>
            </a:r>
            <a:r>
              <a:rPr lang="nb-NO" baseline="0" dirty="0" err="1" smtClean="0"/>
              <a:t>considering</a:t>
            </a:r>
            <a:r>
              <a:rPr lang="nb-NO" baseline="0" dirty="0" smtClean="0"/>
              <a:t> different </a:t>
            </a:r>
            <a:r>
              <a:rPr lang="nb-NO" baseline="0" dirty="0" err="1" smtClean="0"/>
              <a:t>options</a:t>
            </a:r>
            <a:r>
              <a:rPr lang="nb-NO" baseline="0" dirty="0" smtClean="0"/>
              <a:t>. One </a:t>
            </a:r>
            <a:r>
              <a:rPr lang="nb-NO" baseline="0" dirty="0" err="1" smtClean="0"/>
              <a:t>possibility</a:t>
            </a:r>
            <a:r>
              <a:rPr lang="nb-NO" baseline="0" dirty="0" smtClean="0"/>
              <a:t>: </a:t>
            </a:r>
            <a:r>
              <a:rPr lang="nb-NO" baseline="0" dirty="0" err="1" smtClean="0"/>
              <a:t>creating</a:t>
            </a:r>
            <a:r>
              <a:rPr lang="nb-NO" baseline="0" dirty="0" smtClean="0"/>
              <a:t> </a:t>
            </a:r>
            <a:r>
              <a:rPr lang="nb-NO" baseline="0" dirty="0" err="1" smtClean="0"/>
              <a:t>our</a:t>
            </a:r>
            <a:r>
              <a:rPr lang="nb-NO" baseline="0" dirty="0" smtClean="0"/>
              <a:t> </a:t>
            </a:r>
            <a:r>
              <a:rPr lang="nb-NO" baseline="0" dirty="0" err="1" smtClean="0"/>
              <a:t>own</a:t>
            </a:r>
            <a:r>
              <a:rPr lang="nb-NO" baseline="0" dirty="0" smtClean="0"/>
              <a:t> </a:t>
            </a:r>
            <a:r>
              <a:rPr lang="nb-NO" baseline="0" dirty="0" err="1" smtClean="0"/>
              <a:t>website</a:t>
            </a:r>
            <a:r>
              <a:rPr lang="nb-NO" baseline="0" dirty="0" smtClean="0"/>
              <a:t> from </a:t>
            </a:r>
            <a:r>
              <a:rPr lang="nb-NO" baseline="0" dirty="0" err="1" smtClean="0"/>
              <a:t>scratch</a:t>
            </a:r>
            <a:r>
              <a:rPr lang="nb-NO" baseline="0" dirty="0" smtClean="0"/>
              <a:t>, link </a:t>
            </a:r>
            <a:r>
              <a:rPr lang="nb-NO" baseline="0" dirty="0" err="1" smtClean="0"/>
              <a:t>this</a:t>
            </a:r>
            <a:r>
              <a:rPr lang="nb-NO" baseline="0" dirty="0" smtClean="0"/>
              <a:t> </a:t>
            </a:r>
            <a:r>
              <a:rPr lang="nb-NO" baseline="0" dirty="0" err="1" smtClean="0"/>
              <a:t>on</a:t>
            </a:r>
            <a:r>
              <a:rPr lang="nb-NO" baseline="0" dirty="0" smtClean="0"/>
              <a:t> </a:t>
            </a:r>
            <a:r>
              <a:rPr lang="nb-NO" baseline="0" dirty="0" err="1" smtClean="0"/>
              <a:t>the</a:t>
            </a:r>
            <a:r>
              <a:rPr lang="nb-NO" baseline="0" dirty="0" smtClean="0"/>
              <a:t> PSC </a:t>
            </a:r>
            <a:r>
              <a:rPr lang="nb-NO" baseline="0" dirty="0" err="1" smtClean="0"/>
              <a:t>site</a:t>
            </a:r>
            <a:r>
              <a:rPr lang="nb-NO" baseline="0" dirty="0" smtClean="0"/>
              <a:t>. 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1AEA5-7D21-4EFE-AA62-3120C7D5B790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003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publication will communicate key messages related to the audit of preparedness to multiple stakeholders - SAI leadership and staff across INTOSAI regions, INTOSAI bodies, INTOSAI regions, national governments, Parliaments, UN agencies, development partners, civil society organizations, professional bodies, academia, private sector and citizens.  </a:t>
            </a:r>
            <a:endParaRPr lang="nb-NO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91AEA5-7D21-4EFE-AA62-3120C7D5B790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39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3384000"/>
            <a:ext cx="7772400" cy="1037977"/>
          </a:xfrm>
        </p:spPr>
        <p:txBody>
          <a:bodyPr anchor="t"/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4462264"/>
            <a:ext cx="6400800" cy="91095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7" name="Rektangel 6"/>
          <p:cNvSpPr/>
          <p:nvPr userDrawn="1"/>
        </p:nvSpPr>
        <p:spPr>
          <a:xfrm>
            <a:off x="0" y="1998000"/>
            <a:ext cx="9144000" cy="216000"/>
          </a:xfrm>
          <a:prstGeom prst="rect">
            <a:avLst/>
          </a:prstGeom>
          <a:solidFill>
            <a:srgbClr val="004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b-NO" dirty="0"/>
          </a:p>
        </p:txBody>
      </p:sp>
      <p:pic>
        <p:nvPicPr>
          <p:cNvPr id="10" name="Bild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65369" cy="1981120"/>
          </a:xfrm>
          <a:prstGeom prst="rect">
            <a:avLst/>
          </a:prstGeom>
        </p:spPr>
      </p:pic>
      <p:sp>
        <p:nvSpPr>
          <p:cNvPr id="11" name="Rektangel 10"/>
          <p:cNvSpPr/>
          <p:nvPr userDrawn="1"/>
        </p:nvSpPr>
        <p:spPr>
          <a:xfrm>
            <a:off x="0" y="5949280"/>
            <a:ext cx="9144000" cy="908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0861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308304" y="6660000"/>
            <a:ext cx="792088" cy="108000"/>
          </a:xfrm>
          <a:prstGeom prst="rect">
            <a:avLst/>
          </a:prstGeom>
        </p:spPr>
        <p:txBody>
          <a:bodyPr/>
          <a:lstStyle/>
          <a:p>
            <a:fld id="{7E022264-3028-448B-9FB5-FAF721EF5DC8}" type="datetimeFigureOut">
              <a:rPr lang="nb-NO" smtClean="0"/>
              <a:t>06.04.2019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100392" y="6660000"/>
            <a:ext cx="586408" cy="108000"/>
          </a:xfrm>
          <a:prstGeom prst="rect">
            <a:avLst/>
          </a:prstGeom>
        </p:spPr>
        <p:txBody>
          <a:bodyPr/>
          <a:lstStyle/>
          <a:p>
            <a:fld id="{685502E2-816E-4CC8-AC1B-30010DDD03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6358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>
          <a:xfrm>
            <a:off x="7308304" y="6660000"/>
            <a:ext cx="792088" cy="108000"/>
          </a:xfrm>
          <a:prstGeom prst="rect">
            <a:avLst/>
          </a:prstGeom>
        </p:spPr>
        <p:txBody>
          <a:bodyPr/>
          <a:lstStyle/>
          <a:p>
            <a:fld id="{7E022264-3028-448B-9FB5-FAF721EF5DC8}" type="datetimeFigureOut">
              <a:rPr lang="nb-NO" smtClean="0"/>
              <a:t>06.04.2019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>
          <a:xfrm>
            <a:off x="8100392" y="6660000"/>
            <a:ext cx="586408" cy="108000"/>
          </a:xfrm>
          <a:prstGeom prst="rect">
            <a:avLst/>
          </a:prstGeom>
        </p:spPr>
        <p:txBody>
          <a:bodyPr/>
          <a:lstStyle/>
          <a:p>
            <a:fld id="{685502E2-816E-4CC8-AC1B-30010DDD03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5579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>
          <a:xfrm>
            <a:off x="7308304" y="6660000"/>
            <a:ext cx="792088" cy="108000"/>
          </a:xfrm>
          <a:prstGeom prst="rect">
            <a:avLst/>
          </a:prstGeom>
        </p:spPr>
        <p:txBody>
          <a:bodyPr/>
          <a:lstStyle/>
          <a:p>
            <a:fld id="{7E022264-3028-448B-9FB5-FAF721EF5DC8}" type="datetimeFigureOut">
              <a:rPr lang="nb-NO" smtClean="0"/>
              <a:t>06.04.2019</a:t>
            </a:fld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>
          <a:xfrm>
            <a:off x="8100392" y="6660000"/>
            <a:ext cx="586408" cy="108000"/>
          </a:xfrm>
          <a:prstGeom prst="rect">
            <a:avLst/>
          </a:prstGeom>
        </p:spPr>
        <p:txBody>
          <a:bodyPr/>
          <a:lstStyle/>
          <a:p>
            <a:fld id="{685502E2-816E-4CC8-AC1B-30010DDD03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9840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00000" y="4800600"/>
            <a:ext cx="7272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900000" y="612775"/>
            <a:ext cx="7272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900000" y="5439346"/>
            <a:ext cx="7272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>
          <a:xfrm>
            <a:off x="7308304" y="6660000"/>
            <a:ext cx="792088" cy="108000"/>
          </a:xfrm>
          <a:prstGeom prst="rect">
            <a:avLst/>
          </a:prstGeom>
        </p:spPr>
        <p:txBody>
          <a:bodyPr/>
          <a:lstStyle/>
          <a:p>
            <a:fld id="{7E022264-3028-448B-9FB5-FAF721EF5DC8}" type="datetimeFigureOut">
              <a:rPr lang="nb-NO" smtClean="0"/>
              <a:t>06.04.2019</a:t>
            </a:fld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>
          <a:xfrm>
            <a:off x="8100392" y="6660000"/>
            <a:ext cx="586408" cy="108000"/>
          </a:xfrm>
          <a:prstGeom prst="rect">
            <a:avLst/>
          </a:prstGeom>
        </p:spPr>
        <p:txBody>
          <a:bodyPr/>
          <a:lstStyle/>
          <a:p>
            <a:fld id="{685502E2-816E-4CC8-AC1B-30010DDD035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3128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900000" y="432000"/>
            <a:ext cx="7380000" cy="72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900000" y="1620000"/>
            <a:ext cx="7380000" cy="432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</p:txBody>
      </p:sp>
      <p:sp>
        <p:nvSpPr>
          <p:cNvPr id="7" name="Rektangel 6"/>
          <p:cNvSpPr/>
          <p:nvPr userDrawn="1"/>
        </p:nvSpPr>
        <p:spPr>
          <a:xfrm>
            <a:off x="0" y="6048000"/>
            <a:ext cx="9144000" cy="36000"/>
          </a:xfrm>
          <a:prstGeom prst="rect">
            <a:avLst/>
          </a:prstGeom>
          <a:solidFill>
            <a:srgbClr val="0047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b-NO" dirty="0"/>
          </a:p>
        </p:txBody>
      </p:sp>
      <p:pic>
        <p:nvPicPr>
          <p:cNvPr id="14" name="Bilde 13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87"/>
          <a:stretch/>
        </p:blipFill>
        <p:spPr>
          <a:xfrm>
            <a:off x="0" y="6110342"/>
            <a:ext cx="1405071" cy="7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40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  <p:sldLayoutId id="2147483657" r:id="rId5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sai.org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PAS Activities Update</a:t>
            </a:r>
            <a:endParaRPr lang="en-GB" sz="4000" dirty="0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>
          <a:xfrm>
            <a:off x="1371600" y="4462264"/>
            <a:ext cx="6400800" cy="1559024"/>
          </a:xfrm>
        </p:spPr>
        <p:txBody>
          <a:bodyPr>
            <a:normAutofit fontScale="92500" lnSpcReduction="20000"/>
          </a:bodyPr>
          <a:lstStyle/>
          <a:p>
            <a:r>
              <a:rPr lang="nb-NO" b="1" dirty="0" smtClean="0"/>
              <a:t>Hege Larsen</a:t>
            </a:r>
          </a:p>
          <a:p>
            <a:r>
              <a:rPr lang="nb-NO" b="1" dirty="0" smtClean="0"/>
              <a:t>PAS </a:t>
            </a:r>
            <a:r>
              <a:rPr lang="en-GB" b="1" dirty="0" smtClean="0"/>
              <a:t>Secretariat</a:t>
            </a:r>
          </a:p>
          <a:p>
            <a:endParaRPr lang="en-GB" dirty="0" smtClean="0"/>
          </a:p>
          <a:p>
            <a:r>
              <a:rPr lang="en-GB" sz="1700" b="1" dirty="0" smtClean="0"/>
              <a:t>12th annual meeting of the Performance Audit Subcommittee</a:t>
            </a:r>
          </a:p>
          <a:p>
            <a:r>
              <a:rPr lang="nb-NO" sz="1700" b="1" dirty="0" smtClean="0"/>
              <a:t>Johannesburg 9-10 April 2019</a:t>
            </a:r>
            <a:endParaRPr lang="nb-NO" sz="1700" b="1" dirty="0"/>
          </a:p>
        </p:txBody>
      </p:sp>
    </p:spTree>
    <p:extLst>
      <p:ext uri="{BB962C8B-B14F-4D97-AF65-F5344CB8AC3E}">
        <p14:creationId xmlns:p14="http://schemas.microsoft.com/office/powerpoint/2010/main" val="133737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Strategic Development Plan for the INTOSAI Framework of Professional Pronouncements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nb-NO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 accordance with last year´s decisions, PAS involvement in developing the next SDP has been, and still is, a top priority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Time- and resource consuming: both involvement in the existing plan and being involved in the development of the next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We return to this topic in dedicated sessions later today and first thing tomorrow morning 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3095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INTOSAI meetings 2018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PSC Steering Committee Meeting, European Court of Auditors (ECA)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WGEPPP workshop, </a:t>
            </a:r>
            <a:r>
              <a:rPr lang="en-GB" dirty="0" err="1" smtClean="0"/>
              <a:t>Cour</a:t>
            </a:r>
            <a:r>
              <a:rPr lang="en-GB" dirty="0" smtClean="0"/>
              <a:t> des </a:t>
            </a:r>
            <a:r>
              <a:rPr lang="en-GB" dirty="0" err="1" smtClean="0"/>
              <a:t>comptes</a:t>
            </a:r>
            <a:r>
              <a:rPr lang="en-GB" dirty="0" smtClean="0"/>
              <a:t>, France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Working Level Meeting of INTOSAI-regions Coordination Platform, IDI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SAI Leadership and Stakeholder Meeting – Contributions of SAIs to the 2030 Agenda and the SDGs. IDI/UNDESA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Internal Control Standards Subcommittee meeting, SAI Poland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71st INTOSAI Governing Board meeting, SAI Russia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9253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Communication: initiatives and status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nb-NO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Teamwork.com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PAS website: some challenges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Alternatives? </a:t>
            </a:r>
            <a:endParaRPr lang="en-GB" b="1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PAS Newsletters will continue (2-3 publications per year)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Other suggestions?  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003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ISSAI </a:t>
            </a:r>
            <a:r>
              <a:rPr lang="nb-NO" dirty="0" err="1" smtClean="0"/>
              <a:t>updates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ISSAI 3100 translated to Spanish by the European Court of Auditors´ Spanish Language team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/>
              <a:t>Published on </a:t>
            </a:r>
            <a:r>
              <a:rPr lang="en-GB" sz="2000" dirty="0" smtClean="0">
                <a:hlinkClick r:id="rId2"/>
              </a:rPr>
              <a:t>www.issai.org</a:t>
            </a:r>
            <a:r>
              <a:rPr lang="en-GB" sz="2000" dirty="0" smtClean="0"/>
              <a:t>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INTOSAI´s process on ISSAI interpretation and translation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Migration of framework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/>
              <a:t>Re-numbering and re-labelling process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/>
              <a:t>Then: translation to all official languages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/>
              <a:t>Formatting migrated documents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/>
              <a:t>New framework to be launched at 2019 INCOSAI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48808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ISSAI updates cont.: the 3000 series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r>
              <a:rPr lang="en-GB" dirty="0" smtClean="0"/>
              <a:t>During migration into the new framework, there will be no changes to ISSAI 3000 except some formatting. However: </a:t>
            </a:r>
          </a:p>
          <a:p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ISSAI 3100 Guidelines for Performance Audit: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To be moved to the GUID 3900 series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ISSAI 3200 Guidelines for the Performance Audit process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To be moved to the GUID 3900 series</a:t>
            </a:r>
          </a:p>
          <a:p>
            <a:pPr lvl="1" indent="0">
              <a:buNone/>
            </a:pPr>
            <a:endParaRPr lang="nb-NO" dirty="0" smtClean="0"/>
          </a:p>
          <a:p>
            <a:pPr lvl="1" indent="0">
              <a:buNone/>
            </a:pPr>
            <a:endParaRPr lang="nb-NO" dirty="0"/>
          </a:p>
          <a:p>
            <a:pPr lvl="1" indent="0">
              <a:buNone/>
            </a:pPr>
            <a:endParaRPr lang="nb-NO" dirty="0" smtClean="0"/>
          </a:p>
          <a:p>
            <a:pPr lvl="1" indent="0">
              <a:buNone/>
            </a:pPr>
            <a:endParaRPr lang="nb-NO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66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PAS Terms of Reference (</a:t>
            </a:r>
            <a:r>
              <a:rPr lang="nb-NO" dirty="0" err="1" smtClean="0"/>
              <a:t>ToR</a:t>
            </a:r>
            <a:r>
              <a:rPr lang="nb-NO" dirty="0" smtClean="0"/>
              <a:t>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Revised in 2018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Approved by INTOSAI Governing Board November 2018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Next revision: no later than 2024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Most significant changes: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200" dirty="0"/>
              <a:t>e</a:t>
            </a:r>
            <a:r>
              <a:rPr lang="en-GB" sz="2200" dirty="0" smtClean="0"/>
              <a:t>laborated on active involvement (but could we have taken this further?)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200" dirty="0"/>
              <a:t>d</a:t>
            </a:r>
            <a:r>
              <a:rPr lang="en-GB" sz="2200" dirty="0" smtClean="0"/>
              <a:t>etails around meetings (hosting, expenses)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200" dirty="0"/>
              <a:t>p</a:t>
            </a:r>
            <a:r>
              <a:rPr lang="en-GB" sz="2200" dirty="0" smtClean="0"/>
              <a:t>rocedures (working language, appointment of new members, reporting, voting and communication)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4628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INTOSAI/PAS </a:t>
            </a:r>
            <a:r>
              <a:rPr lang="nb-NO" dirty="0" err="1" smtClean="0"/>
              <a:t>hearings</a:t>
            </a:r>
            <a:r>
              <a:rPr lang="nb-NO" dirty="0" smtClean="0"/>
              <a:t>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Legitimacy that comes from having your support and hearing your valuable insights and experiences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Valuable information from members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Professional discussions and dealing with methodological issues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415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Hearings cont.; selected hearings 2018/19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Consultation for the development of the next SDP for the IFPP (2020-2025) – in multiple stages: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/>
              <a:t>a</a:t>
            </a:r>
            <a:r>
              <a:rPr lang="en-GB" dirty="0" smtClean="0"/>
              <a:t>pproval of process May 2018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July-October: open consultation including all PAS members, PAS feedback submitted 3 October 2018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February 2019: PAS feedback to FIPP´s initial assessment of incoming project ideas. See meeting compendium p. 10-18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114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Hearings, cont.</a:t>
            </a:r>
            <a:r>
              <a:rPr lang="nb-NO" dirty="0" smtClean="0"/>
              <a:t>	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Internal PAS hearing: draft Terms of Reference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Planned hearing for January 2020: draft PAS Work Plan 2020-2022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SDGs hearing February 2019: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Valuable feedback for our collaboration with the IDI on SDGs – 13 member SAIs responded to this hearing </a:t>
            </a:r>
            <a:endParaRPr lang="en-GB" b="1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Interpretation and translation of ISSAIs hearing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 Technical Support Function (TSF)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503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Auditing Sustainable Development Goals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Partnering with IDI and INTOSAI Chair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expert group participation – INTOSAI Chair UAE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/>
              <a:t>a</a:t>
            </a:r>
            <a:r>
              <a:rPr lang="en-GB" dirty="0" smtClean="0"/>
              <a:t>uditing implementation of SDGs – IDI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INTOSAI Strategic Plan, crosscutting priority 2: contribute to the follow-up and review of the UN SDGs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Second goal: undertaking performance audits that examine the economy, efficiency and effectiveness of key government programs that contribute to specific aspects of the SDGs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Apart from this, our main concern is to monitor developments on auditing SDGs, because PA is the more frequently used audit type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PAS involvement in IDI publication on auditing preparedness 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7277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Content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Member updates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PAS Work Plan 2017-2019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2018 PAS meeting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SDP for the IFPP 2017-2019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Other INTOSAI meetings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Communication: initiatives and status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ISSAI updates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431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err="1" smtClean="0"/>
              <a:t>SDGs</a:t>
            </a:r>
            <a:r>
              <a:rPr lang="nb-NO" dirty="0" smtClean="0"/>
              <a:t>, </a:t>
            </a:r>
            <a:r>
              <a:rPr lang="nb-NO" dirty="0" err="1" smtClean="0"/>
              <a:t>cont</a:t>
            </a:r>
            <a:r>
              <a:rPr lang="nb-NO" dirty="0" smtClean="0"/>
              <a:t>.: </a:t>
            </a:r>
            <a:r>
              <a:rPr lang="nb-NO" dirty="0" err="1" smtClean="0"/>
              <a:t>publication</a:t>
            </a:r>
            <a:r>
              <a:rPr lang="nb-NO" dirty="0" smtClean="0"/>
              <a:t> </a:t>
            </a:r>
            <a:r>
              <a:rPr lang="nb-NO" dirty="0" err="1" smtClean="0"/>
              <a:t>on</a:t>
            </a:r>
            <a:r>
              <a:rPr lang="nb-NO" dirty="0" smtClean="0"/>
              <a:t> </a:t>
            </a:r>
            <a:r>
              <a:rPr lang="nb-NO" dirty="0" err="1" smtClean="0"/>
              <a:t>experiences</a:t>
            </a:r>
            <a:r>
              <a:rPr lang="nb-NO" dirty="0" smtClean="0"/>
              <a:t> from </a:t>
            </a:r>
            <a:r>
              <a:rPr lang="nb-NO" dirty="0" err="1" smtClean="0"/>
              <a:t>auditing</a:t>
            </a:r>
            <a:r>
              <a:rPr lang="nb-NO" dirty="0" smtClean="0"/>
              <a:t> </a:t>
            </a:r>
            <a:r>
              <a:rPr lang="nb-NO" dirty="0" err="1" smtClean="0"/>
              <a:t>preparedness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SAI Netherlands: reviewer of draft May/June 2019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Title of publication: </a:t>
            </a:r>
            <a:r>
              <a:rPr lang="en-GB" i="1" dirty="0" smtClean="0"/>
              <a:t>Are Nations Prepared for Implementation of Agenda 2030? Supreme Audit Institutions´ insights and recommendations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This publication aims to: 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789040"/>
            <a:ext cx="821925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0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IDI and implementation efforts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900000" y="1620000"/>
            <a:ext cx="7380000" cy="4257272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IDI SDGs Audit Model (ISAM)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Professional Education for SAI Auditors (PESA)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Performance audit </a:t>
            </a:r>
            <a:r>
              <a:rPr lang="en-GB" dirty="0"/>
              <a:t>i</a:t>
            </a:r>
            <a:r>
              <a:rPr lang="en-GB" dirty="0" smtClean="0"/>
              <a:t>mplementation handbook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PAS involvement</a:t>
            </a:r>
            <a:endParaRPr lang="en-GB" b="1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SDGs: “Are Nations Prepared for Implementation of Agenda 2030? SAIs´ insights and recommendations” publication 2019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Action plan or detailed plan for PAS/IDI collaboration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dirty="0" smtClean="0"/>
              <a:t>Including project timelines, responsibilities, deliveries, meetings, etc. 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2068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activities and priorities 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SDGs expert group with INTOSAI Chair United Arab Emirates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WGEPPP: GOV 9400 and the relationship between performance audit and evaluation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Active collaboration with the other PSC subcommittees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GB" dirty="0" smtClean="0"/>
              <a:t>Collaboration with other stakeholders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28454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Summing up 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Massive workload, many processes, a number of projects and collaborations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Hearings: we rely on continued input from PAS members upon request – we need your support and your knowledge!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Rely on your ideas for the next Work Plan, but also your resources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Priority: figure out effective communication channels. Transparency issue as well as a practical issue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nb-NO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123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nb-NO" sz="3600" b="1" dirty="0" smtClean="0"/>
          </a:p>
          <a:p>
            <a:pPr algn="ctr"/>
            <a:r>
              <a:rPr lang="nb-NO" sz="3600" b="1" dirty="0" err="1" smtClean="0"/>
              <a:t>Thank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you</a:t>
            </a:r>
            <a:r>
              <a:rPr lang="nb-NO" sz="3600" b="1" dirty="0" smtClean="0"/>
              <a:t> for </a:t>
            </a:r>
            <a:r>
              <a:rPr lang="nb-NO" sz="3600" b="1" dirty="0" err="1" smtClean="0"/>
              <a:t>your</a:t>
            </a:r>
            <a:r>
              <a:rPr lang="nb-NO" sz="3600" b="1" dirty="0" smtClean="0"/>
              <a:t> </a:t>
            </a:r>
            <a:r>
              <a:rPr lang="nb-NO" sz="3600" b="1" dirty="0" err="1" smtClean="0"/>
              <a:t>attention</a:t>
            </a:r>
            <a:r>
              <a:rPr lang="nb-NO" sz="3600" b="1" dirty="0" smtClean="0"/>
              <a:t> </a:t>
            </a:r>
            <a:endParaRPr lang="nb-NO" sz="3600" b="1" dirty="0"/>
          </a:p>
          <a:p>
            <a:pPr algn="ctr"/>
            <a:endParaRPr lang="nb-NO" sz="3600" b="1" dirty="0" smtClean="0"/>
          </a:p>
          <a:p>
            <a:pPr algn="ctr"/>
            <a:r>
              <a:rPr lang="nb-NO" sz="3600" b="1" dirty="0" smtClean="0"/>
              <a:t>Questions or </a:t>
            </a:r>
            <a:r>
              <a:rPr lang="nb-NO" sz="3600" b="1" dirty="0" err="1" smtClean="0"/>
              <a:t>comments</a:t>
            </a:r>
            <a:r>
              <a:rPr lang="nb-NO" sz="3600" b="1" dirty="0" smtClean="0"/>
              <a:t>? </a:t>
            </a:r>
            <a:endParaRPr lang="nb-NO" sz="3600" b="1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2120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Content </a:t>
            </a:r>
            <a:r>
              <a:rPr lang="en-GB" dirty="0" err="1" smtClean="0"/>
              <a:t>cont</a:t>
            </a:r>
            <a:r>
              <a:rPr lang="nb-NO" dirty="0" smtClean="0"/>
              <a:t>…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b-NO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PAS Terms of Reference (</a:t>
            </a:r>
            <a:r>
              <a:rPr lang="en-GB" dirty="0" err="1" smtClean="0"/>
              <a:t>ToR</a:t>
            </a:r>
            <a:r>
              <a:rPr lang="en-GB" dirty="0" smtClean="0"/>
              <a:t>), revised 2018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INTOSAI/PAS Hearings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Auditing Sustainable Development Goals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IDI/PAS collaboration on implementation of the 3000 series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Other activities and collaboration 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Summing up 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84815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Member updates</a:t>
            </a:r>
            <a:r>
              <a:rPr lang="nb-NO" dirty="0" smtClean="0"/>
              <a:t>		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New member: State Audit Bureau of Qatar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New observer: Office of the Comptroller and Auditor General of Ireland</a:t>
            </a:r>
          </a:p>
          <a:p>
            <a:r>
              <a:rPr lang="en-GB" dirty="0" smtClean="0"/>
              <a:t> </a:t>
            </a:r>
          </a:p>
          <a:p>
            <a:r>
              <a:rPr lang="en-GB" dirty="0" smtClean="0"/>
              <a:t>Membership update process:</a:t>
            </a:r>
            <a:endParaRPr lang="en-GB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Seeking confirmation from less active PAS members about their membership status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How do we define active membership in the future?   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74121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 Work Plan 2017-2019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/>
              <a:t>Support implementation of the ISSAI 3000 series, in close cooperation with </a:t>
            </a:r>
            <a:r>
              <a:rPr lang="en-GB" dirty="0" smtClean="0"/>
              <a:t>IDI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/>
              <a:t>Work towards realising the </a:t>
            </a:r>
            <a:r>
              <a:rPr lang="en-GB" dirty="0" smtClean="0"/>
              <a:t>SDP for the IFPP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/>
              <a:t>Contribute to the follow-up and review of the UN Sustainable Development Goals, crosscutting priority 2 of the INTOSAI Strategic </a:t>
            </a:r>
            <a:r>
              <a:rPr lang="en-GB" dirty="0" smtClean="0"/>
              <a:t>Plan goal 2: 	- </a:t>
            </a:r>
            <a:r>
              <a:rPr lang="en-GB" sz="2000" dirty="0" smtClean="0"/>
              <a:t>undertaking </a:t>
            </a:r>
            <a:r>
              <a:rPr lang="en-GB" sz="2000" dirty="0"/>
              <a:t>performance audits that examine </a:t>
            </a:r>
            <a:r>
              <a:rPr lang="en-GB" sz="2000" dirty="0" smtClean="0"/>
              <a:t>the </a:t>
            </a:r>
            <a:r>
              <a:rPr lang="en-GB" sz="2000" dirty="0"/>
              <a:t>economy, efficiency, and effectiveness of </a:t>
            </a:r>
            <a:r>
              <a:rPr lang="en-GB" sz="2000" dirty="0" smtClean="0"/>
              <a:t>key </a:t>
            </a:r>
            <a:r>
              <a:rPr lang="en-GB" sz="2000" dirty="0"/>
              <a:t>government programs that contribute to </a:t>
            </a:r>
            <a:r>
              <a:rPr lang="en-GB" sz="2000" dirty="0" smtClean="0"/>
              <a:t>specific </a:t>
            </a:r>
            <a:r>
              <a:rPr lang="en-GB" sz="2000" dirty="0"/>
              <a:t>aspects of the </a:t>
            </a:r>
            <a:r>
              <a:rPr lang="en-GB" sz="2000" dirty="0" smtClean="0"/>
              <a:t>SDGs </a:t>
            </a:r>
            <a:endParaRPr lang="nb-NO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/>
              <a:t>Be an arena for sharing good practices in performance audit</a:t>
            </a:r>
            <a:r>
              <a:rPr lang="en-GB" dirty="0" smtClean="0"/>
              <a:t> </a:t>
            </a:r>
            <a:endParaRPr lang="nb-NO" dirty="0"/>
          </a:p>
          <a:p>
            <a:pPr marL="342900" indent="-342900">
              <a:buFont typeface="Wingdings" panose="05000000000000000000" pitchFamily="2" charset="2"/>
              <a:buChar char="q"/>
            </a:pP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485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2018 PAS meeting: Budapest, Hungary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308304" y="6660000"/>
            <a:ext cx="792088" cy="108000"/>
          </a:xfrm>
        </p:spPr>
        <p:txBody>
          <a:bodyPr/>
          <a:lstStyle/>
          <a:p>
            <a:endParaRPr lang="nb-NO" dirty="0"/>
          </a:p>
        </p:txBody>
      </p:sp>
      <p:pic>
        <p:nvPicPr>
          <p:cNvPr id="8" name="Plassholder for innhold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375" y="1619250"/>
            <a:ext cx="6481762" cy="4321175"/>
          </a:xfrm>
        </p:spPr>
      </p:pic>
    </p:spTree>
    <p:extLst>
      <p:ext uri="{BB962C8B-B14F-4D97-AF65-F5344CB8AC3E}">
        <p14:creationId xmlns:p14="http://schemas.microsoft.com/office/powerpoint/2010/main" val="128970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2018 PAS meeting, main agenda items</a:t>
            </a:r>
            <a:endParaRPr lang="en-GB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9146" y="0"/>
            <a:ext cx="913485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b-NO"/>
          </a:p>
        </p:txBody>
      </p:sp>
      <p:sp>
        <p:nvSpPr>
          <p:cNvPr id="12" name="Plassholder for innhold 1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600" dirty="0" smtClean="0"/>
              <a:t>The relationship between evaluation and performance audit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/>
              <a:t>including an introduction by chair of Working Group on Evaluation of Public Policies and Programs (WGEPPP)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600" dirty="0" smtClean="0"/>
              <a:t>SDP for the IFPP 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 smtClean="0">
                <a:sym typeface="Wingdings" panose="05000000000000000000" pitchFamily="2" charset="2"/>
              </a:rPr>
              <a:t>current SDP, process towards developing the next SDP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600" dirty="0" smtClean="0">
                <a:sym typeface="Wingdings" panose="05000000000000000000" pitchFamily="2" charset="2"/>
              </a:rPr>
              <a:t>Initiatives in data science</a:t>
            </a:r>
          </a:p>
          <a:p>
            <a:pPr marL="1085850" lvl="1" indent="-342900">
              <a:buFont typeface="Wingdings" panose="05000000000000000000" pitchFamily="2" charset="2"/>
              <a:buChar char="Ø"/>
            </a:pPr>
            <a:r>
              <a:rPr lang="en-GB" sz="2000" dirty="0">
                <a:sym typeface="Wingdings" panose="05000000000000000000" pitchFamily="2" charset="2"/>
              </a:rPr>
              <a:t>p</a:t>
            </a:r>
            <a:r>
              <a:rPr lang="en-GB" sz="2000" dirty="0" smtClean="0">
                <a:sym typeface="Wingdings" panose="05000000000000000000" pitchFamily="2" charset="2"/>
              </a:rPr>
              <a:t>resentations by SAIs Brazil, the Netherlands, UK NAO</a:t>
            </a:r>
            <a:endParaRPr lang="en-GB" sz="2200" dirty="0" smtClean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600" dirty="0" smtClean="0">
                <a:sym typeface="Wingdings" panose="05000000000000000000" pitchFamily="2" charset="2"/>
              </a:rPr>
              <a:t>Auditing Sustainable Development Goals (SDGs)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sz="2600" dirty="0" smtClean="0">
                <a:sym typeface="Wingdings" panose="05000000000000000000" pitchFamily="2" charset="2"/>
              </a:rPr>
              <a:t>Collaboration between PAS and IDI on ISSAI implementation</a:t>
            </a:r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311354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2018 PAS meeting – priorities </a:t>
            </a:r>
            <a:endParaRPr lang="en-GB" dirty="0"/>
          </a:p>
        </p:txBody>
      </p:sp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632392"/>
              </p:ext>
            </p:extLst>
          </p:nvPr>
        </p:nvGraphicFramePr>
        <p:xfrm>
          <a:off x="539552" y="1484783"/>
          <a:ext cx="8064896" cy="4235360"/>
        </p:xfrm>
        <a:graphic>
          <a:graphicData uri="http://schemas.openxmlformats.org/drawingml/2006/table">
            <a:tbl>
              <a:tblPr firstRow="1" firstCol="1" bandRow="1"/>
              <a:tblGrid>
                <a:gridCol w="269235">
                  <a:extLst>
                    <a:ext uri="{9D8B030D-6E8A-4147-A177-3AD203B41FA5}">
                      <a16:colId xmlns:a16="http://schemas.microsoft.com/office/drawing/2014/main" val="3978140642"/>
                    </a:ext>
                  </a:extLst>
                </a:gridCol>
                <a:gridCol w="2767811">
                  <a:extLst>
                    <a:ext uri="{9D8B030D-6E8A-4147-A177-3AD203B41FA5}">
                      <a16:colId xmlns:a16="http://schemas.microsoft.com/office/drawing/2014/main" val="4220651137"/>
                    </a:ext>
                  </a:extLst>
                </a:gridCol>
                <a:gridCol w="2036209">
                  <a:extLst>
                    <a:ext uri="{9D8B030D-6E8A-4147-A177-3AD203B41FA5}">
                      <a16:colId xmlns:a16="http://schemas.microsoft.com/office/drawing/2014/main" val="571170027"/>
                    </a:ext>
                  </a:extLst>
                </a:gridCol>
                <a:gridCol w="2991641">
                  <a:extLst>
                    <a:ext uri="{9D8B030D-6E8A-4147-A177-3AD203B41FA5}">
                      <a16:colId xmlns:a16="http://schemas.microsoft.com/office/drawing/2014/main" val="1116930691"/>
                    </a:ext>
                  </a:extLst>
                </a:gridCol>
              </a:tblGrid>
              <a:tr h="30258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2018-2019 priorities </a:t>
                      </a:r>
                      <a:endParaRPr lang="nb-NO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Responsible </a:t>
                      </a:r>
                      <a:endParaRPr lang="nb-N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7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Comment/status </a:t>
                      </a:r>
                      <a:endParaRPr lang="nb-NO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2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639560"/>
                  </a:ext>
                </a:extLst>
              </a:tr>
              <a:tr h="694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Follow-up SDP 2017-2019, including existing engagements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Dedicated project members, PAS Chair/Secretariat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Continuous follow-up. In reality, no set deadline for these projects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053596"/>
                  </a:ext>
                </a:extLst>
              </a:tr>
              <a:tr h="694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Continue working with IDI to secure the quality of implementation material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Dedicated members, PAS Chair/Secretariat 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Ongoing. More involvement planned for 2019. Wish list: detailed “action-plan” for PAS/IDI collaboration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1140295"/>
                  </a:ext>
                </a:extLst>
              </a:tr>
              <a:tr h="9253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 with the PSC to get a better strategic basis for the next SDP (2020-2025)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PAS Chair/Secretariat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 priority, continuous follow-up. 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SDP for the IFPP to be approved at PSC Steering Committee meeting June 2019 and INCOSAI September 2019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9719810"/>
                  </a:ext>
                </a:extLst>
              </a:tr>
              <a:tr h="6940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Participate in the IDI project on SDG lessons learned/audit results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SAI Netherlands 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be reviewed by SAI Netherlands in May/June, to be finalised summer 2019 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21165"/>
                  </a:ext>
                </a:extLst>
              </a:tr>
              <a:tr h="9253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Set up a project group to collect and analyse existing information about implementation of PA standards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 indent="44958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nb-NO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Inconclusive discussion. No start-up initiatives</a:t>
                      </a:r>
                      <a:endParaRPr lang="nb-NO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04" marR="632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16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5590858"/>
                  </a:ext>
                </a:extLst>
              </a:tr>
            </a:tbl>
          </a:graphicData>
        </a:graphic>
      </p:graphicFrame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2098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decisions from 2018 meeting</a:t>
            </a:r>
            <a:r>
              <a:rPr lang="nb-NO" dirty="0" smtClean="0"/>
              <a:t>	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Continued collaboration with WGEPPP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Teamwork.com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SDP for the IFPP: PAS resources to projects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GB" dirty="0" smtClean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GB" dirty="0" smtClean="0"/>
              <a:t>Continued focus on data science / </a:t>
            </a:r>
            <a:r>
              <a:rPr lang="en-GB" smtClean="0"/>
              <a:t>knowledge sharing</a:t>
            </a:r>
            <a:endParaRPr lang="en-GB" dirty="0" smtClean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>
          <a:xfrm>
            <a:off x="7308304" y="6660000"/>
            <a:ext cx="792088" cy="108000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9752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RPowerpointmal.pptx" id="{074665F9-7334-4A6D-A2C4-5665E4B2DCFD}" vid="{4AF90F96-7EE0-4982-BD33-D056943EE91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47c3c5-455e-4e94-8c77-60b7918074c5">
      <Value>18</Value>
      <Value>21</Value>
    </TaxCatchAll>
    <a8b6fca6858342578f4aaed310a25c38 xmlns="3d47c3c5-455e-4e94-8c77-60b7918074c5">
      <Terms xmlns="http://schemas.microsoft.com/office/infopath/2007/PartnerControls">
        <TermInfo xmlns="http://schemas.microsoft.com/office/infopath/2007/PartnerControls">
          <TermName xmlns="http://schemas.microsoft.com/office/infopath/2007/PartnerControls">SUV2</TermName>
          <TermId xmlns="http://schemas.microsoft.com/office/infopath/2007/PartnerControls">e194f57b-44ae-4e35-bb3d-4bfefd118036</TermId>
        </TermInfo>
      </Terms>
    </a8b6fca6858342578f4aaed310a25c38>
    <Arbeidsomraade xmlns="http://schemas.microsoft.com/sharepoint/v3">PAS-sekretariatet</Arbeidsomraade>
    <Omraadetype xmlns="http://schemas.microsoft.com/sharepoint/v3">Prosjekt</Omraadetype>
    <ForventetLevetid xmlns="http://schemas.microsoft.com/sharepoint/v3">24</ForventetLevetid>
    <o7604316c5724549a4082a20f490bea7 xmlns="3d47c3c5-455e-4e94-8c77-60b7918074c5">
      <Terms xmlns="http://schemas.microsoft.com/office/infopath/2007/PartnerControls">
        <TermInfo xmlns="http://schemas.microsoft.com/office/infopath/2007/PartnerControls">
          <TermName xmlns="http://schemas.microsoft.com/office/infopath/2007/PartnerControls">Administrasjon</TermName>
          <TermId xmlns="http://schemas.microsoft.com/office/infopath/2007/PartnerControls">ba76f5c5-46f9-4072-852f-99b69510bf9c</TermId>
        </TermInfo>
      </Terms>
    </o7604316c5724549a4082a20f490bea7>
    <o5845aa5a29b466093b3b33c8c244bd4 xmlns="3d47c3c5-455e-4e94-8c77-60b7918074c5">
      <Terms xmlns="http://schemas.microsoft.com/office/infopath/2007/PartnerControls"/>
    </o5845aa5a29b466093b3b33c8c244bd4>
    <_dlc_DocId xmlns="3d47c3c5-455e-4e94-8c77-60b7918074c5">FORUMAO-1257840834-297</_dlc_DocId>
    <_dlc_DocIdUrl xmlns="3d47c3c5-455e-4e94-8c77-60b7918074c5">
      <Url>http://forum/ao/141/_layouts/15/DocIdRedir.aspx?ID=FORUMAO-1257840834-297</Url>
      <Description>FORUMAO-1257840834-297</Description>
    </_dlc_DocIdUrl>
    <DLCPolicyLabelLock xmlns="0eadd077-3bc5-4edc-a376-fc9f8c826306" xsi:nil="true"/>
    <DLCPolicyLabelClientValue xmlns="0eadd077-3bc5-4edc-a376-fc9f8c826306" xsi:nil="true"/>
    <DLCPolicyLabelValue xmlns="0eadd077-3bc5-4edc-a376-fc9f8c826306">0.7</DLCPolicyLabelValu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p:Policy xmlns:p="office.server.policy" id="" local="true">
  <p:Name>Presentasjon</p:Name>
  <p:Description/>
  <p:Statement/>
  <p:PolicyItems>
    <p:PolicyItem featureId="Microsoft.Office.RecordsManagement.PolicyFeatures.PolicyLabel" staticId="0x0101009D3FD174F6784A87AD425A6E204658110069A739DB7D1127459DD872225AB3D386|801092262" UniqueId="d9b9cea7-fb83-4229-9f41-24a78b496164">
      <p:Name>Etiketter</p:Name>
      <p:Description>Genererer etiketter som kan settes inn i Microsoft Office-dokumenter for å sikre at dokumentegenskaper eller annen viktig informasjon blir inkludert på utskrifter. Etiketter kan også brukes til å søke etter dokumenter.</p:Description>
      <p:CustomData>
        <label>
          <segment type="metadata">_UIVersionString</segment>
        </label>
      </p:CustomData>
    </p:PolicyItem>
  </p:PolicyItems>
</p:Policy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Presentasjon" ma:contentTypeID="0x0101009D3FD174F6784A87AD425A6E204658110069A739DB7D1127459DD872225AB3D386" ma:contentTypeVersion="13" ma:contentTypeDescription="Tom PowerPoint-presentasjon" ma:contentTypeScope="" ma:versionID="e959710f5ed658cb0466cef65700f385">
  <xsd:schema xmlns:xsd="http://www.w3.org/2001/XMLSchema" xmlns:xs="http://www.w3.org/2001/XMLSchema" xmlns:p="http://schemas.microsoft.com/office/2006/metadata/properties" xmlns:ns1="http://schemas.microsoft.com/sharepoint/v3" xmlns:ns2="3d47c3c5-455e-4e94-8c77-60b7918074c5" xmlns:ns3="0eadd077-3bc5-4edc-a376-fc9f8c826306" targetNamespace="http://schemas.microsoft.com/office/2006/metadata/properties" ma:root="true" ma:fieldsID="1186272df020fb5c22cbe73304dac4d4" ns1:_="" ns2:_="" ns3:_="">
    <xsd:import namespace="http://schemas.microsoft.com/sharepoint/v3"/>
    <xsd:import namespace="3d47c3c5-455e-4e94-8c77-60b7918074c5"/>
    <xsd:import namespace="0eadd077-3bc5-4edc-a376-fc9f8c82630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1:ForventetLevetid"/>
                <xsd:element ref="ns2:o7604316c5724549a4082a20f490bea7" minOccurs="0"/>
                <xsd:element ref="ns1:Arbeidsomraade" minOccurs="0"/>
                <xsd:element ref="ns1:Omraadetype" minOccurs="0"/>
                <xsd:element ref="ns2:a8b6fca6858342578f4aaed310a25c38" minOccurs="0"/>
                <xsd:element ref="ns1:Prosjektnr" minOccurs="0"/>
                <xsd:element ref="ns2:o5845aa5a29b466093b3b33c8c244bd4" minOccurs="0"/>
                <xsd:element ref="ns2:TaxCatchAll" minOccurs="0"/>
                <xsd:element ref="ns2:TaxCatchAllLabel" minOccurs="0"/>
                <xsd:element ref="ns2:_dlc_DocIdPersistId" minOccurs="0"/>
                <xsd:element ref="ns1:_dlc_Exempt" minOccurs="0"/>
                <xsd:element ref="ns3:DLCPolicyLabelValue" minOccurs="0"/>
                <xsd:element ref="ns3:DLCPolicyLabelClientValue" minOccurs="0"/>
                <xsd:element ref="ns3:DLCPolicyLabelLoc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orventetLevetid" ma:index="6" ma:displayName="Forventet levetid (md.)" ma:default="24" ma:internalName="ForventetLevetid" ma:readOnly="false">
      <xsd:simpleType>
        <xsd:restriction base="dms:Choice">
          <xsd:enumeration value="3"/>
          <xsd:enumeration value="6"/>
          <xsd:enumeration value="9"/>
          <xsd:enumeration value="12"/>
          <xsd:enumeration value="18"/>
          <xsd:enumeration value="24"/>
        </xsd:restriction>
      </xsd:simpleType>
    </xsd:element>
    <xsd:element name="Arbeidsomraade" ma:index="9" nillable="true" ma:displayName="Arbeidsområde" ma:default="PAS-sekretariatet" ma:internalName="Arbeidsomraade" ma:readOnly="true">
      <xsd:simpleType>
        <xsd:restriction base="dms:Text">
          <xsd:maxLength value="250"/>
        </xsd:restriction>
      </xsd:simpleType>
    </xsd:element>
    <xsd:element name="Omraadetype" ma:index="10" nillable="true" ma:displayName="Områdetype" ma:default="Prosjekt" ma:internalName="Omraadetype" ma:readOnly="true">
      <xsd:simpleType>
        <xsd:restriction base="dms:Text">
          <xsd:maxLength value="50"/>
        </xsd:restriction>
      </xsd:simpleType>
    </xsd:element>
    <xsd:element name="Prosjektnr" ma:index="13" nillable="true" ma:displayName="Prosjektnr" ma:default="" ma:internalName="Prosjektnr" ma:readOnly="true">
      <xsd:simpleType>
        <xsd:restriction base="dms:Text">
          <xsd:maxLength value="10"/>
        </xsd:restriction>
      </xsd:simpleType>
    </xsd:element>
    <xsd:element name="_dlc_Exempt" ma:index="23" nillable="true" ma:displayName="Unntak fra policy" ma:hidden="true" ma:internalName="_dlc_Exempt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47c3c5-455e-4e94-8c77-60b7918074c5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5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o7604316c5724549a4082a20f490bea7" ma:index="8" ma:taxonomy="true" ma:internalName="o7604316c5724549a4082a20f490bea7" ma:taxonomyFieldName="Emneord" ma:displayName="Emneord" ma:default="112;#Standarder|601f6c3e-4ea0-4b46-b923-13181b1f51b3;#346;#ISSAI|ae3920e7-d38e-475d-b3ea-24622ff398f3;#118;#INTOSAI|12336832-ba99-4475-9edf-058020282779" ma:fieldId="{87604316-c572-4549-a408-2a20f490bea7}" ma:taxonomyMulti="true" ma:sspId="a80b7cc9-73ea-40d3-b870-6eb8d40376ec" ma:termSetId="db1cb5ce-a770-4b07-92fe-8835a5a7720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8b6fca6858342578f4aaed310a25c38" ma:index="12" nillable="true" ma:taxonomy="true" ma:internalName="a8b6fca6858342578f4aaed310a25c38" ma:taxonomyFieldName="Organisasjonsenhet" ma:displayName="Eier" ma:readOnly="true" ma:default="21;#SUV2|e194f57b-44ae-4e35-bb3d-4bfefd118036" ma:fieldId="{a8b6fca6-8583-4257-8f4a-aed310a25c38}" ma:sspId="a80b7cc9-73ea-40d3-b870-6eb8d40376ec" ma:termSetId="0a72fde3-a8be-4d42-8002-b0c51f08b2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o5845aa5a29b466093b3b33c8c244bd4" ma:index="15" nillable="true" ma:taxonomy="true" ma:internalName="o5845aa5a29b466093b3b33c8c244bd4" ma:taxonomyFieldName="Planperiode" ma:displayName="Planperiode" ma:readOnly="true" ma:default="" ma:fieldId="{85845aa5-a29b-4660-93b3-b33c8c244bd4}" ma:sspId="a80b7cc9-73ea-40d3-b870-6eb8d40376ec" ma:termSetId="77e20978-ff25-4a3b-9e6f-1c00dfeca63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0" nillable="true" ma:displayName="Global taksonomikolonne" ma:hidden="true" ma:list="{7cfddbe0-715e-4f68-9706-2c8247ced59e}" ma:internalName="TaxCatchAll" ma:showField="CatchAllData" ma:web="3d47c3c5-455e-4e94-8c77-60b7918074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1" nillable="true" ma:displayName="Global taksonomikolonne1" ma:hidden="true" ma:list="{7cfddbe0-715e-4f68-9706-2c8247ced59e}" ma:internalName="TaxCatchAllLabel" ma:readOnly="true" ma:showField="CatchAllDataLabel" ma:web="3d47c3c5-455e-4e94-8c77-60b7918074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_dlc_DocIdPersistId" ma:index="22" nillable="true" ma:displayName="Fast ID" ma:description="Behold IDen ved tillegging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add077-3bc5-4edc-a376-fc9f8c826306" elementFormDefault="qualified">
    <xsd:import namespace="http://schemas.microsoft.com/office/2006/documentManagement/types"/>
    <xsd:import namespace="http://schemas.microsoft.com/office/infopath/2007/PartnerControls"/>
    <xsd:element name="DLCPolicyLabelValue" ma:index="24" nillable="true" ma:displayName="Etikett" ma:description="Lagrer gjeldende verdi for etiketten." ma:internalName="DLCPolicyLabelValue" ma:readOnly="true">
      <xsd:simpleType>
        <xsd:restriction base="dms:Note">
          <xsd:maxLength value="255"/>
        </xsd:restriction>
      </xsd:simpleType>
    </xsd:element>
    <xsd:element name="DLCPolicyLabelClientValue" ma:index="25" nillable="true" ma:displayName="Klientetikettverdi" ma:description="Lagrer den siste etikettverdien som ble beregnet på klienten." ma:hidden="true" ma:internalName="DLCPolicyLabelClientValue" ma:readOnly="false">
      <xsd:simpleType>
        <xsd:restriction base="dms:Note"/>
      </xsd:simpleType>
    </xsd:element>
    <xsd:element name="DLCPolicyLabelLock" ma:index="26" nillable="true" ma:displayName="Etikett låst" ma:description="Angir om etiketten skal oppdateres når elementegenskapene endres." ma:hidden="true" ma:internalName="DLCPolicyLabelLock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4D45AD0-358B-4E7A-B890-25F4B8C4A9C3}">
  <ds:schemaRefs>
    <ds:schemaRef ds:uri="http://schemas.microsoft.com/office/2006/metadata/customXsn"/>
  </ds:schemaRefs>
</ds:datastoreItem>
</file>

<file path=customXml/itemProps2.xml><?xml version="1.0" encoding="utf-8"?>
<ds:datastoreItem xmlns:ds="http://schemas.openxmlformats.org/officeDocument/2006/customXml" ds:itemID="{A8F38114-3762-4685-8F21-AFAA94D2A57B}">
  <ds:schemaRefs>
    <ds:schemaRef ds:uri="http://schemas.microsoft.com/sharepoint/v3"/>
    <ds:schemaRef ds:uri="http://purl.org/dc/terms/"/>
    <ds:schemaRef ds:uri="http://schemas.openxmlformats.org/package/2006/metadata/core-properties"/>
    <ds:schemaRef ds:uri="3d47c3c5-455e-4e94-8c77-60b7918074c5"/>
    <ds:schemaRef ds:uri="http://schemas.microsoft.com/office/2006/documentManagement/types"/>
    <ds:schemaRef ds:uri="http://schemas.microsoft.com/office/infopath/2007/PartnerControls"/>
    <ds:schemaRef ds:uri="0eadd077-3bc5-4edc-a376-fc9f8c826306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BB8A6A-CED2-45B1-8FD4-E78078E9BAC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6504EA35-B2CC-428D-AC7A-A95F25BFD794}">
  <ds:schemaRefs>
    <ds:schemaRef ds:uri="office.server.policy"/>
  </ds:schemaRefs>
</ds:datastoreItem>
</file>

<file path=customXml/itemProps5.xml><?xml version="1.0" encoding="utf-8"?>
<ds:datastoreItem xmlns:ds="http://schemas.openxmlformats.org/officeDocument/2006/customXml" ds:itemID="{F73D5412-4346-45B4-B1DA-DCD6AD7C9A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d47c3c5-455e-4e94-8c77-60b7918074c5"/>
    <ds:schemaRef ds:uri="0eadd077-3bc5-4edc-a376-fc9f8c8263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0A8E1C87-A813-40BC-BE59-8E4F9FAEBF4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1097</TotalTime>
  <Words>1365</Words>
  <Application>Microsoft Office PowerPoint</Application>
  <PresentationFormat>Skjermfremvisning (4:3)</PresentationFormat>
  <Paragraphs>187</Paragraphs>
  <Slides>24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Office-tema</vt:lpstr>
      <vt:lpstr>PAS Activities Update</vt:lpstr>
      <vt:lpstr>Content  </vt:lpstr>
      <vt:lpstr>Content cont… </vt:lpstr>
      <vt:lpstr>Member updates  </vt:lpstr>
      <vt:lpstr>PAS Work Plan 2017-2019</vt:lpstr>
      <vt:lpstr>2018 PAS meeting: Budapest, Hungary</vt:lpstr>
      <vt:lpstr>2018 PAS meeting, main agenda items</vt:lpstr>
      <vt:lpstr>2018 PAS meeting – priorities </vt:lpstr>
      <vt:lpstr>Other decisions from 2018 meeting </vt:lpstr>
      <vt:lpstr>Strategic Development Plan for the INTOSAI Framework of Professional Pronouncements</vt:lpstr>
      <vt:lpstr>Other INTOSAI meetings 2018</vt:lpstr>
      <vt:lpstr>Communication: initiatives and status</vt:lpstr>
      <vt:lpstr>ISSAI updates</vt:lpstr>
      <vt:lpstr>ISSAI updates cont.: the 3000 series</vt:lpstr>
      <vt:lpstr>PAS Terms of Reference (ToR)</vt:lpstr>
      <vt:lpstr>INTOSAI/PAS hearings </vt:lpstr>
      <vt:lpstr>Hearings cont.; selected hearings 2018/19</vt:lpstr>
      <vt:lpstr>Hearings, cont. </vt:lpstr>
      <vt:lpstr>Auditing Sustainable Development Goals</vt:lpstr>
      <vt:lpstr>SDGs, cont.: publication on experiences from auditing preparedness</vt:lpstr>
      <vt:lpstr>IDI and implementation efforts</vt:lpstr>
      <vt:lpstr>Other activities and priorities </vt:lpstr>
      <vt:lpstr>Summing up  </vt:lpstr>
      <vt:lpstr>PowerPoint-presentasjon</vt:lpstr>
    </vt:vector>
  </TitlesOfParts>
  <Company>Riksrevisjonen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Tittel: Arial 36</dc:title>
  <dc:creator>Larsen, Hege</dc:creator>
  <cp:lastModifiedBy>Larsen, Hege</cp:lastModifiedBy>
  <cp:revision>65</cp:revision>
  <cp:lastPrinted>2019-04-06T12:43:28Z</cp:lastPrinted>
  <dcterms:created xsi:type="dcterms:W3CDTF">2019-03-20T13:42:27Z</dcterms:created>
  <dcterms:modified xsi:type="dcterms:W3CDTF">2019-04-06T13:17:37Z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0x0101009D3FD174F6784A87AD425A6E204658110069A739DB7D1127459DD872225AB3D386</vt:lpwstr>
  </property>
  <property fmtid="{D5CDD505-2E9C-101B-9397-08002B2CF9AE}" pid="3" name="Organisasjonsenhet">
    <vt:lpwstr>21;#SUV2|e194f57b-44ae-4e35-bb3d-4bfefd118036</vt:lpwstr>
  </property>
  <property fmtid="{D5CDD505-2E9C-101B-9397-08002B2CF9AE}" pid="4" name="Planperiode">
    <vt:lpwstr/>
  </property>
  <property fmtid="{D5CDD505-2E9C-101B-9397-08002B2CF9AE}" pid="5" name="Emneord">
    <vt:lpwstr>18;#Administrasjon|ba76f5c5-46f9-4072-852f-99b69510bf9c</vt:lpwstr>
  </property>
  <property fmtid="{D5CDD505-2E9C-101B-9397-08002B2CF9AE}" pid="6" name="_dlc_DocIdItemGuid">
    <vt:lpwstr>42b5c40f-7af5-4fe0-98b6-dc2a09f958e7</vt:lpwstr>
  </property>
</Properties>
</file>