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0" r:id="rId6"/>
    <p:sldId id="274" r:id="rId7"/>
    <p:sldId id="267" r:id="rId8"/>
    <p:sldId id="268" r:id="rId9"/>
    <p:sldId id="269" r:id="rId10"/>
    <p:sldId id="261" r:id="rId11"/>
    <p:sldId id="263" r:id="rId12"/>
    <p:sldId id="273" r:id="rId13"/>
    <p:sldId id="264" r:id="rId14"/>
    <p:sldId id="27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830F-2EEE-48E3-9C82-544F645037B3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53B8-5BC8-4B9E-B35E-D2FBD9B9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72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830F-2EEE-48E3-9C82-544F645037B3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53B8-5BC8-4B9E-B35E-D2FBD9B9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460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830F-2EEE-48E3-9C82-544F645037B3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53B8-5BC8-4B9E-B35E-D2FBD9B99AE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71180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830F-2EEE-48E3-9C82-544F645037B3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53B8-5BC8-4B9E-B35E-D2FBD9B9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475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830F-2EEE-48E3-9C82-544F645037B3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53B8-5BC8-4B9E-B35E-D2FBD9B99AE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6185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830F-2EEE-48E3-9C82-544F645037B3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53B8-5BC8-4B9E-B35E-D2FBD9B9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1225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830F-2EEE-48E3-9C82-544F645037B3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53B8-5BC8-4B9E-B35E-D2FBD9B9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827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830F-2EEE-48E3-9C82-544F645037B3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53B8-5BC8-4B9E-B35E-D2FBD9B9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31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830F-2EEE-48E3-9C82-544F645037B3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53B8-5BC8-4B9E-B35E-D2FBD9B9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674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830F-2EEE-48E3-9C82-544F645037B3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53B8-5BC8-4B9E-B35E-D2FBD9B9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02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830F-2EEE-48E3-9C82-544F645037B3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53B8-5BC8-4B9E-B35E-D2FBD9B9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261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830F-2EEE-48E3-9C82-544F645037B3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53B8-5BC8-4B9E-B35E-D2FBD9B9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473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830F-2EEE-48E3-9C82-544F645037B3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53B8-5BC8-4B9E-B35E-D2FBD9B9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911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830F-2EEE-48E3-9C82-544F645037B3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53B8-5BC8-4B9E-B35E-D2FBD9B9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789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830F-2EEE-48E3-9C82-544F645037B3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53B8-5BC8-4B9E-B35E-D2FBD9B9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2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B830F-2EEE-48E3-9C82-544F645037B3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53B8-5BC8-4B9E-B35E-D2FBD9B9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131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B830F-2EEE-48E3-9C82-544F645037B3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B1953B8-5BC8-4B9E-B35E-D2FBD9B99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293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Reporting on proprietary issues in Compliance Audits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Presentation by SAI, INDIA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7517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Canons of Financial Propriety (Case Studies)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/>
              <a:t>The expenditure should not, prima facie, be more than </a:t>
            </a:r>
            <a:r>
              <a:rPr lang="en-US" sz="2000" b="1" dirty="0" smtClean="0"/>
              <a:t>what the </a:t>
            </a:r>
            <a:r>
              <a:rPr lang="en-US" sz="2000" b="1" dirty="0"/>
              <a:t>occasion demands. Every public officer is expected to exercise the same vigilance in respect of expenditure incurred from public moneys as a person of ordinary prudence would exercise in respect of expenditure of his own money. </a:t>
            </a:r>
            <a:endParaRPr lang="en-US" sz="2000" b="1" dirty="0" smtClean="0"/>
          </a:p>
          <a:p>
            <a:pPr lvl="1"/>
            <a:r>
              <a:rPr lang="en-IN" sz="2000" dirty="0" smtClean="0"/>
              <a:t>The </a:t>
            </a:r>
            <a:r>
              <a:rPr lang="en-IN" sz="2000" dirty="0"/>
              <a:t>Food &amp; Civil Supplies Department of Chhattisgarh </a:t>
            </a:r>
            <a:r>
              <a:rPr lang="en-IN" sz="2000" dirty="0" smtClean="0"/>
              <a:t>province paid </a:t>
            </a:r>
            <a:r>
              <a:rPr lang="en-IN" sz="2000" dirty="0"/>
              <a:t>milling </a:t>
            </a:r>
            <a:r>
              <a:rPr lang="en-IN" sz="2000" dirty="0" smtClean="0"/>
              <a:t>charges to </a:t>
            </a:r>
            <a:r>
              <a:rPr lang="en-IN" sz="2000" dirty="0"/>
              <a:t>rice </a:t>
            </a:r>
            <a:r>
              <a:rPr lang="en-IN" sz="2000" dirty="0" smtClean="0"/>
              <a:t>millers at </a:t>
            </a:r>
            <a:r>
              <a:rPr lang="en-IN" sz="2000" dirty="0"/>
              <a:t>the rate of </a:t>
            </a:r>
            <a:r>
              <a:rPr lang="en-IN" sz="2000" dirty="0" err="1" smtClean="0"/>
              <a:t>Rs</a:t>
            </a:r>
            <a:r>
              <a:rPr lang="en-IN" sz="2000" dirty="0" smtClean="0"/>
              <a:t>.</a:t>
            </a:r>
            <a:r>
              <a:rPr lang="en-IN" sz="2000" dirty="0"/>
              <a:t> 40 per quintal </a:t>
            </a:r>
            <a:r>
              <a:rPr lang="en-IN" sz="2000" dirty="0" smtClean="0"/>
              <a:t>of raw </a:t>
            </a:r>
            <a:r>
              <a:rPr lang="en-IN" sz="2000" dirty="0"/>
              <a:t>rice </a:t>
            </a:r>
            <a:r>
              <a:rPr lang="en-IN" sz="2000" dirty="0" smtClean="0"/>
              <a:t>instead of </a:t>
            </a:r>
            <a:r>
              <a:rPr lang="en-IN" sz="2000" dirty="0"/>
              <a:t>the approved rate of </a:t>
            </a:r>
            <a:r>
              <a:rPr lang="en-IN" sz="2000" dirty="0" err="1" smtClean="0"/>
              <a:t>Rs</a:t>
            </a:r>
            <a:r>
              <a:rPr lang="en-IN" sz="2000" dirty="0" smtClean="0"/>
              <a:t>. 10 during 2010-11 </a:t>
            </a:r>
            <a:r>
              <a:rPr lang="en-IN" sz="2000" dirty="0"/>
              <a:t>to 2014-15. </a:t>
            </a:r>
            <a:r>
              <a:rPr lang="en-IN" sz="2000" dirty="0" smtClean="0"/>
              <a:t>This </a:t>
            </a:r>
            <a:r>
              <a:rPr lang="en-IN" sz="2000" dirty="0"/>
              <a:t>resulted in loss of </a:t>
            </a:r>
            <a:r>
              <a:rPr lang="en-IN" sz="2000" dirty="0" err="1" smtClean="0"/>
              <a:t>Rs</a:t>
            </a:r>
            <a:r>
              <a:rPr lang="en-IN" sz="2000" dirty="0" smtClean="0"/>
              <a:t>. 5.9 billion </a:t>
            </a:r>
            <a:r>
              <a:rPr lang="en-IN" sz="2000" dirty="0"/>
              <a:t>to the state </a:t>
            </a:r>
            <a:r>
              <a:rPr lang="en-IN" sz="2000" dirty="0" smtClean="0"/>
              <a:t>exchequer.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16417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Canons of Financial Propriety (Case </a:t>
            </a:r>
            <a:r>
              <a:rPr lang="en-US" dirty="0" smtClean="0"/>
              <a:t>Studies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4400" b="1" dirty="0"/>
              <a:t>Public money should not be </a:t>
            </a:r>
            <a:r>
              <a:rPr lang="en-US" sz="4400" b="1" dirty="0" smtClean="0"/>
              <a:t>spent </a:t>
            </a:r>
            <a:r>
              <a:rPr lang="en-US" sz="4400" b="1" dirty="0"/>
              <a:t>for the benefit of a particular person </a:t>
            </a:r>
            <a:r>
              <a:rPr lang="en-US" sz="4400" b="1" dirty="0" smtClean="0"/>
              <a:t>or community</a:t>
            </a:r>
          </a:p>
          <a:p>
            <a:pPr lvl="1"/>
            <a:r>
              <a:rPr lang="en-US" sz="4200" dirty="0" smtClean="0"/>
              <a:t>CAG’s report of the 19</a:t>
            </a:r>
            <a:r>
              <a:rPr lang="en-US" sz="4200" baseline="30000" dirty="0" smtClean="0"/>
              <a:t>th</a:t>
            </a:r>
            <a:r>
              <a:rPr lang="en-US" sz="4200" dirty="0" smtClean="0"/>
              <a:t> Commonwealth Games highlighted cases of overpayments to contractors </a:t>
            </a:r>
          </a:p>
          <a:p>
            <a:pPr lvl="2"/>
            <a:r>
              <a:rPr lang="en-US" sz="4000" dirty="0" smtClean="0"/>
              <a:t>Example: Payment for modifications of lighting arrangements at Dr. </a:t>
            </a:r>
            <a:r>
              <a:rPr lang="en-US" sz="4000" dirty="0" err="1" smtClean="0"/>
              <a:t>Karani</a:t>
            </a:r>
            <a:r>
              <a:rPr lang="en-US" sz="4000" dirty="0" smtClean="0"/>
              <a:t> Singh stadium were made at enhanced rates.    </a:t>
            </a:r>
          </a:p>
          <a:p>
            <a:pPr marL="0" indent="0">
              <a:buNone/>
            </a:pPr>
            <a:endParaRPr lang="en-US" sz="2900" dirty="0"/>
          </a:p>
          <a:p>
            <a:pPr marL="0" indent="0">
              <a:buNone/>
            </a:pP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3391402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Canons of Financial Propriety (Case Studies)…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1900" b="1" dirty="0"/>
              <a:t>No authority should exercise its power of sanctioning expenditure to pass an order which will be directly or indirectly to his own advantage.</a:t>
            </a:r>
            <a:endParaRPr lang="en-US" sz="1900" dirty="0"/>
          </a:p>
          <a:p>
            <a:r>
              <a:rPr lang="en-IN" sz="1900" dirty="0" smtClean="0"/>
              <a:t>The PA on ‘Issue of Licences and Allocation of 2G Spectrum’ highlighted exercise of discretionary power by the Ministry which was not done in public interest.</a:t>
            </a:r>
          </a:p>
          <a:p>
            <a:pPr lvl="1"/>
            <a:r>
              <a:rPr lang="en-IN" sz="1900" dirty="0" smtClean="0"/>
              <a:t>2G </a:t>
            </a:r>
            <a:r>
              <a:rPr lang="en-IN" sz="1900" dirty="0"/>
              <a:t>spectrum allocated to new players at throwaway prices</a:t>
            </a:r>
          </a:p>
          <a:p>
            <a:pPr lvl="1"/>
            <a:r>
              <a:rPr lang="en-IN" sz="1900" dirty="0" smtClean="0"/>
              <a:t>Spectrum </a:t>
            </a:r>
            <a:r>
              <a:rPr lang="en-IN" sz="1900" dirty="0"/>
              <a:t>allocated beyond contracted quantity to 9 firms </a:t>
            </a:r>
            <a:r>
              <a:rPr lang="en-IN" sz="1900" dirty="0" smtClean="0"/>
              <a:t>while 2 firms were </a:t>
            </a:r>
            <a:r>
              <a:rPr lang="en-IN" sz="1900" dirty="0"/>
              <a:t>not given spectrum on grounds of proposed merger- this was against the rules</a:t>
            </a:r>
          </a:p>
          <a:p>
            <a:pPr lvl="1"/>
            <a:r>
              <a:rPr lang="en-IN" sz="1900" dirty="0"/>
              <a:t>Allocation of 2G spectrum led to loss of </a:t>
            </a:r>
            <a:r>
              <a:rPr lang="en-IN" sz="1900" dirty="0" err="1"/>
              <a:t>Rs</a:t>
            </a:r>
            <a:r>
              <a:rPr lang="en-IN" sz="1900" dirty="0"/>
              <a:t>. </a:t>
            </a:r>
            <a:r>
              <a:rPr lang="en-IN" sz="1900" dirty="0" smtClean="0"/>
              <a:t>1760 billion </a:t>
            </a:r>
            <a:endParaRPr lang="en-IN" sz="1900" dirty="0"/>
          </a:p>
          <a:p>
            <a:pPr lvl="1"/>
            <a:r>
              <a:rPr lang="en-IN" sz="1900" dirty="0"/>
              <a:t>DoT did not follow its own practise of first-come-first-serve in letter and spirit</a:t>
            </a:r>
          </a:p>
          <a:p>
            <a:pPr lvl="1"/>
            <a:r>
              <a:rPr lang="en-IN" sz="1900" dirty="0"/>
              <a:t>Cut-off date for license letters advanced arbitrarily by a week</a:t>
            </a:r>
          </a:p>
          <a:p>
            <a:pPr lvl="1"/>
            <a:r>
              <a:rPr lang="en-IN" sz="1900" dirty="0" smtClean="0"/>
              <a:t>Entire </a:t>
            </a:r>
            <a:r>
              <a:rPr lang="en-IN" sz="1900" dirty="0"/>
              <a:t>process lacked </a:t>
            </a:r>
            <a:r>
              <a:rPr lang="en-IN" sz="1900" dirty="0" smtClean="0"/>
              <a:t>transparency</a:t>
            </a:r>
          </a:p>
          <a:p>
            <a:pPr lvl="1"/>
            <a:r>
              <a:rPr lang="en-IN" sz="1900" dirty="0" smtClean="0"/>
              <a:t>Based on CAG’s Report investigation was launched against the minister for complicity in causing the loss to exchequer and for misuse of office for personal benefit.</a:t>
            </a:r>
            <a:endParaRPr lang="en-IN" sz="1900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41602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Canons of Financial Propriety (Case Studies)…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4000" b="1" dirty="0"/>
              <a:t>The amount of allowances (e.g. travelling allowances) granted to meet </a:t>
            </a:r>
            <a:r>
              <a:rPr lang="en-US" sz="4000" b="1" dirty="0" smtClean="0"/>
              <a:t>a particular type of expenditure </a:t>
            </a:r>
            <a:r>
              <a:rPr lang="en-US" sz="4000" b="1" dirty="0"/>
              <a:t>should be so regulated that these are not on the whole sources of profit to the </a:t>
            </a:r>
            <a:r>
              <a:rPr lang="en-US" sz="4000" b="1" dirty="0" smtClean="0"/>
              <a:t>recipients</a:t>
            </a:r>
          </a:p>
          <a:p>
            <a:pPr lvl="1"/>
            <a:r>
              <a:rPr lang="en-US" sz="3800" dirty="0" smtClean="0"/>
              <a:t>CAG reports have highlighted cases where performance related pay was paid at enhanced rates disregarding Govt. instructions.</a:t>
            </a:r>
          </a:p>
          <a:p>
            <a:pPr lvl="1"/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270127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6000" dirty="0" smtClean="0"/>
              <a:t>Thank You</a:t>
            </a:r>
            <a:endParaRPr lang="en-IN" sz="6000" dirty="0"/>
          </a:p>
        </p:txBody>
      </p:sp>
    </p:spTree>
    <p:extLst>
      <p:ext uri="{BB962C8B-B14F-4D97-AF65-F5344CB8AC3E}">
        <p14:creationId xmlns:p14="http://schemas.microsoft.com/office/powerpoint/2010/main" val="2619460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Gandhi’s view on Trusteeship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smtClean="0"/>
              <a:t>“Supposing </a:t>
            </a:r>
            <a:r>
              <a:rPr lang="en-US" dirty="0"/>
              <a:t>I have come by a fair amount of wealth - either by way of legacy, or by means of trade and industry - I must know that all that wealth does not belong to me; what belongs to me is the right to an </a:t>
            </a:r>
            <a:r>
              <a:rPr lang="en-US" dirty="0" err="1"/>
              <a:t>honourable</a:t>
            </a:r>
            <a:r>
              <a:rPr lang="en-US" dirty="0"/>
              <a:t> </a:t>
            </a:r>
            <a:r>
              <a:rPr lang="en-US" dirty="0" smtClean="0"/>
              <a:t>livelihood…..The </a:t>
            </a:r>
            <a:r>
              <a:rPr lang="en-US" dirty="0"/>
              <a:t>rest of my wealth belongs to the community and must be used for the welfare of the community</a:t>
            </a:r>
            <a:r>
              <a:rPr lang="en-US" dirty="0" smtClean="0"/>
              <a:t>.” </a:t>
            </a:r>
          </a:p>
          <a:p>
            <a:pPr marL="0" indent="0">
              <a:buNone/>
            </a:pPr>
            <a:r>
              <a:rPr lang="en-US" dirty="0" smtClean="0"/>
              <a:t>					         			- Mahatma Gandhi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730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 of Propriety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Propriety audit may be defined as a</a:t>
            </a:r>
            <a:r>
              <a:rPr lang="en-US" dirty="0" smtClean="0"/>
              <a:t>udit </a:t>
            </a:r>
            <a:r>
              <a:rPr lang="en-US" dirty="0"/>
              <a:t>concerning the decisions of the executives, with an emphasis on public </a:t>
            </a:r>
            <a:r>
              <a:rPr lang="en-US" dirty="0" smtClean="0"/>
              <a:t>interest and </a:t>
            </a:r>
            <a:r>
              <a:rPr lang="en-US" dirty="0"/>
              <a:t>financial </a:t>
            </a:r>
            <a:r>
              <a:rPr lang="en-US" dirty="0" smtClean="0"/>
              <a:t>discipline. It checks whether </a:t>
            </a:r>
            <a:r>
              <a:rPr lang="en-US" dirty="0"/>
              <a:t>decisions are within the frame-work of sanction, authority, rule, procedure and law made by a competent </a:t>
            </a:r>
            <a:r>
              <a:rPr lang="en-US" dirty="0" smtClean="0"/>
              <a:t>body. So, Propriety </a:t>
            </a:r>
            <a:r>
              <a:rPr lang="en-US" dirty="0"/>
              <a:t>audit </a:t>
            </a:r>
            <a:endParaRPr lang="en-US" dirty="0" smtClean="0"/>
          </a:p>
          <a:p>
            <a:pPr lvl="1"/>
            <a:r>
              <a:rPr lang="en-US" dirty="0" smtClean="0"/>
              <a:t>extends </a:t>
            </a:r>
            <a:r>
              <a:rPr lang="en-US" dirty="0"/>
              <a:t>beyond the formality of the expenditure to its wisdom, faithfulness and economy. </a:t>
            </a:r>
            <a:endParaRPr lang="en-US" dirty="0" smtClean="0"/>
          </a:p>
          <a:p>
            <a:pPr lvl="1"/>
            <a:r>
              <a:rPr lang="en-US" dirty="0" smtClean="0"/>
              <a:t>Audit </a:t>
            </a:r>
            <a:r>
              <a:rPr lang="en-US" dirty="0"/>
              <a:t>should not only ensure that </a:t>
            </a:r>
            <a:r>
              <a:rPr lang="en-US" dirty="0" smtClean="0"/>
              <a:t> </a:t>
            </a:r>
            <a:r>
              <a:rPr lang="en-US" dirty="0"/>
              <a:t>expenditure incurred is duly sanctioned by </a:t>
            </a:r>
            <a:r>
              <a:rPr lang="en-US" dirty="0" smtClean="0"/>
              <a:t>the </a:t>
            </a:r>
            <a:r>
              <a:rPr lang="en-US" dirty="0"/>
              <a:t>appropriate authority but should also investigate the justifications and the necessity for it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510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Canons of </a:t>
            </a:r>
            <a:r>
              <a:rPr lang="en-US" dirty="0"/>
              <a:t>P</a:t>
            </a:r>
            <a:r>
              <a:rPr lang="en-US" dirty="0" smtClean="0"/>
              <a:t>ropriety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b="1" dirty="0"/>
              <a:t>T</a:t>
            </a:r>
            <a:r>
              <a:rPr lang="en-US" b="1" dirty="0" smtClean="0"/>
              <a:t>he </a:t>
            </a:r>
            <a:r>
              <a:rPr lang="en-US" b="1" dirty="0"/>
              <a:t>auditors, while conducting the propriety audit, should </a:t>
            </a:r>
            <a:r>
              <a:rPr lang="en-US" b="1" dirty="0" smtClean="0"/>
              <a:t>ensure </a:t>
            </a:r>
            <a:r>
              <a:rPr lang="en-US" b="1" dirty="0"/>
              <a:t>observance of the following Canons of Financial Propriety:</a:t>
            </a:r>
            <a:endParaRPr lang="en-US" dirty="0"/>
          </a:p>
          <a:p>
            <a:pPr lvl="1" fontAlgn="base"/>
            <a:r>
              <a:rPr lang="en-US" dirty="0"/>
              <a:t>(a) The expenditure should not, prima facie, be more than </a:t>
            </a:r>
            <a:r>
              <a:rPr lang="en-US" dirty="0" smtClean="0"/>
              <a:t>what the </a:t>
            </a:r>
            <a:r>
              <a:rPr lang="en-US" dirty="0"/>
              <a:t>occasion demands. Every public officer is expected to exercise the same vigilance in respect of expenditure incurred from public moneys as a person of ordinary prudence would exercise in respect of expenditure of his own money.</a:t>
            </a:r>
          </a:p>
          <a:p>
            <a:pPr lvl="1" fontAlgn="base"/>
            <a:r>
              <a:rPr lang="en-US" dirty="0"/>
              <a:t>(b) No authority should exercise its power of sanctioning expenditure to pass an order which will be directly or indirectly to his own advantage.</a:t>
            </a:r>
          </a:p>
          <a:p>
            <a:pPr lvl="1" fontAlgn="base"/>
            <a:r>
              <a:rPr lang="en-US" dirty="0"/>
              <a:t>(c) Public money should not be </a:t>
            </a:r>
            <a:r>
              <a:rPr lang="en-US" dirty="0" err="1"/>
              <a:t>utilised</a:t>
            </a:r>
            <a:r>
              <a:rPr lang="en-US" dirty="0"/>
              <a:t> for the benefit of a particular person or section of the </a:t>
            </a:r>
            <a:r>
              <a:rPr lang="en-US" dirty="0" smtClean="0"/>
              <a:t>community.</a:t>
            </a:r>
            <a:endParaRPr lang="en-US" dirty="0"/>
          </a:p>
          <a:p>
            <a:pPr lvl="1"/>
            <a:r>
              <a:rPr lang="en-US" dirty="0"/>
              <a:t>(d) The amount of allowances (e.g. travelling allowances) granted to meet the expendi­ture of a particular </a:t>
            </a:r>
            <a:r>
              <a:rPr lang="en-US" dirty="0" smtClean="0"/>
              <a:t>type </a:t>
            </a:r>
            <a:r>
              <a:rPr lang="en-US" dirty="0"/>
              <a:t>should be so regulated that these are not on the whole sources of profit to the recipients.</a:t>
            </a:r>
          </a:p>
        </p:txBody>
      </p:sp>
    </p:spTree>
    <p:extLst>
      <p:ext uri="{BB962C8B-B14F-4D97-AF65-F5344CB8AC3E}">
        <p14:creationId xmlns:p14="http://schemas.microsoft.com/office/powerpoint/2010/main" val="3270130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CAG and accountability through propriety audit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/>
              <a:t>The CAG is the institution through which the accountability of the government and other public authorities — all those who spend public funds — to Parliament and State Legislatures and through them to the people is ensured. </a:t>
            </a:r>
            <a:endParaRPr lang="en-IN" dirty="0" smtClean="0"/>
          </a:p>
          <a:p>
            <a:r>
              <a:rPr lang="en-IN" dirty="0" smtClean="0"/>
              <a:t>Accountability </a:t>
            </a:r>
            <a:r>
              <a:rPr lang="en-IN" dirty="0"/>
              <a:t>is not the same thing as accounting, though the latter may be a part of the </a:t>
            </a:r>
            <a:r>
              <a:rPr lang="en-IN" dirty="0" smtClean="0"/>
              <a:t>former</a:t>
            </a:r>
            <a:r>
              <a:rPr lang="en-IN" dirty="0"/>
              <a:t>. </a:t>
            </a:r>
            <a:endParaRPr lang="en-IN" dirty="0" smtClean="0"/>
          </a:p>
          <a:p>
            <a:pPr lvl="1"/>
            <a:r>
              <a:rPr lang="en-IN" dirty="0" smtClean="0"/>
              <a:t>Vouching </a:t>
            </a:r>
            <a:r>
              <a:rPr lang="en-IN" dirty="0"/>
              <a:t>expenditures and rendering accounts are of course important: Parliament votes funds to the Executive and those funds have to be accounted for. </a:t>
            </a:r>
            <a:endParaRPr lang="en-IN" dirty="0" smtClean="0"/>
          </a:p>
          <a:p>
            <a:pPr lvl="1"/>
            <a:r>
              <a:rPr lang="en-IN" dirty="0" smtClean="0"/>
              <a:t>the </a:t>
            </a:r>
            <a:r>
              <a:rPr lang="en-IN" dirty="0"/>
              <a:t>word ‘accountability' really means </a:t>
            </a:r>
            <a:r>
              <a:rPr lang="en-IN" dirty="0" smtClean="0"/>
              <a:t>‘answerability’. This answerability means</a:t>
            </a:r>
          </a:p>
          <a:p>
            <a:pPr lvl="2"/>
            <a:r>
              <a:rPr lang="en-IN" dirty="0" smtClean="0"/>
              <a:t> </a:t>
            </a:r>
            <a:r>
              <a:rPr lang="en-IN" dirty="0"/>
              <a:t>e</a:t>
            </a:r>
            <a:r>
              <a:rPr lang="en-IN" dirty="0" smtClean="0"/>
              <a:t>xercising </a:t>
            </a:r>
            <a:r>
              <a:rPr lang="en-IN" dirty="0"/>
              <a:t>prudence, </a:t>
            </a:r>
            <a:endParaRPr lang="en-IN" dirty="0" smtClean="0"/>
          </a:p>
          <a:p>
            <a:pPr lvl="2"/>
            <a:r>
              <a:rPr lang="en-IN" dirty="0" smtClean="0"/>
              <a:t>avoiding </a:t>
            </a:r>
            <a:r>
              <a:rPr lang="en-IN" dirty="0"/>
              <a:t>waste, </a:t>
            </a:r>
            <a:endParaRPr lang="en-IN" dirty="0" smtClean="0"/>
          </a:p>
          <a:p>
            <a:pPr lvl="2"/>
            <a:r>
              <a:rPr lang="en-IN" dirty="0" smtClean="0"/>
              <a:t>not </a:t>
            </a:r>
            <a:r>
              <a:rPr lang="en-IN" dirty="0"/>
              <a:t>incurring infructuous expenditure, </a:t>
            </a:r>
            <a:endParaRPr lang="en-IN" dirty="0" smtClean="0"/>
          </a:p>
          <a:p>
            <a:pPr lvl="2"/>
            <a:r>
              <a:rPr lang="en-IN" dirty="0" smtClean="0"/>
              <a:t>showing </a:t>
            </a:r>
            <a:r>
              <a:rPr lang="en-IN" dirty="0"/>
              <a:t>results for moneys spent, and achieving those results at least cost. </a:t>
            </a:r>
            <a:r>
              <a:rPr lang="en-IN" dirty="0" smtClean="0"/>
              <a:t>If the CAG is our prime accountability-ensuring institution, that institution must go into all these matters.</a:t>
            </a:r>
          </a:p>
        </p:txBody>
      </p:sp>
    </p:spTree>
    <p:extLst>
      <p:ext uri="{BB962C8B-B14F-4D97-AF65-F5344CB8AC3E}">
        <p14:creationId xmlns:p14="http://schemas.microsoft.com/office/powerpoint/2010/main" val="2078859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ISSAI 4000 – Compliance Audit Standard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 smtClean="0"/>
              <a:t>A compliance audit may be concerned with regularity or propriety (observance of general principles governing sound financial management and conduct of public officials)</a:t>
            </a:r>
          </a:p>
          <a:p>
            <a:r>
              <a:rPr lang="en-IN" dirty="0" smtClean="0"/>
              <a:t>Propriety audit may be pertinent given the public sector context, in which there are certain expectations concerning financial management and the conduct of public officials.</a:t>
            </a:r>
          </a:p>
          <a:p>
            <a:r>
              <a:rPr lang="en-IN" dirty="0" smtClean="0"/>
              <a:t>Audit Criteria for compliance audit of propriety will be either generally accepted principles or national or international best practice. </a:t>
            </a:r>
          </a:p>
          <a:p>
            <a:r>
              <a:rPr lang="en-IN" dirty="0" smtClean="0"/>
              <a:t>Suitable criteria may derive from;</a:t>
            </a:r>
          </a:p>
          <a:p>
            <a:pPr lvl="1"/>
            <a:r>
              <a:rPr lang="en-IN" dirty="0" smtClean="0"/>
              <a:t>Public financial management expectations </a:t>
            </a:r>
            <a:r>
              <a:rPr lang="en-IN" dirty="0" err="1" smtClean="0"/>
              <a:t>ie</a:t>
            </a:r>
            <a:r>
              <a:rPr lang="en-IN" dirty="0" smtClean="0"/>
              <a:t>. Compliance with effective and </a:t>
            </a:r>
            <a:r>
              <a:rPr lang="en-IN" dirty="0" err="1" smtClean="0"/>
              <a:t>efficianet</a:t>
            </a:r>
            <a:r>
              <a:rPr lang="en-IN" dirty="0" smtClean="0"/>
              <a:t> internal controls.</a:t>
            </a:r>
          </a:p>
          <a:p>
            <a:pPr lvl="1"/>
            <a:r>
              <a:rPr lang="en-IN" dirty="0" smtClean="0"/>
              <a:t>Beneficiaries expectations regarding the utility of gods, or quality of services and works</a:t>
            </a:r>
          </a:p>
          <a:p>
            <a:pPr lvl="1"/>
            <a:r>
              <a:rPr lang="en-IN" dirty="0" smtClean="0"/>
              <a:t>Requirement of transparent/unbiased allocation of public funds and human resources.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9177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Audit Planning and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 </a:t>
            </a:r>
            <a:r>
              <a:rPr lang="en-US" b="1" dirty="0"/>
              <a:t>Authority for audit</a:t>
            </a:r>
            <a:endParaRPr lang="en-US" dirty="0" smtClean="0"/>
          </a:p>
          <a:p>
            <a:pPr lvl="1"/>
            <a:r>
              <a:rPr lang="en-US" dirty="0" smtClean="0"/>
              <a:t>CAG of India derives his authority to audit from </a:t>
            </a:r>
            <a:r>
              <a:rPr lang="en-US" dirty="0"/>
              <a:t>Articles 149 and 151 of Constitution of India and Comptroller and Auditor General's (Duties, Powers and Conditions of Service) Act, 1971 (DPC Act</a:t>
            </a:r>
            <a:r>
              <a:rPr lang="en-US" dirty="0" smtClean="0"/>
              <a:t>).</a:t>
            </a:r>
          </a:p>
          <a:p>
            <a:r>
              <a:rPr lang="en-US" b="1" dirty="0"/>
              <a:t>Planning </a:t>
            </a:r>
            <a:r>
              <a:rPr lang="en-US" b="1" dirty="0" smtClean="0"/>
              <a:t>for audit</a:t>
            </a:r>
          </a:p>
          <a:p>
            <a:pPr lvl="1" fontAlgn="base"/>
            <a:r>
              <a:rPr lang="en-US" dirty="0" smtClean="0"/>
              <a:t>Our audit process is a risk based process and commences </a:t>
            </a:r>
            <a:r>
              <a:rPr lang="en-US" dirty="0"/>
              <a:t>with assessment of risk of department/</a:t>
            </a:r>
            <a:r>
              <a:rPr lang="en-US" dirty="0" err="1"/>
              <a:t>organisation</a:t>
            </a:r>
            <a:r>
              <a:rPr lang="en-US" dirty="0"/>
              <a:t>/autonomous body/scheme, etc. Based on this risk assessment, frequency and extent of audit are decided and an annual audit plan is formulated to conduct </a:t>
            </a:r>
            <a:r>
              <a:rPr lang="en-US" dirty="0" smtClean="0"/>
              <a:t>audit. </a:t>
            </a:r>
          </a:p>
          <a:p>
            <a:pPr lvl="1" fontAlgn="base"/>
            <a:r>
              <a:rPr lang="en-US" dirty="0" smtClean="0"/>
              <a:t>The risk factors considered inter alia include; </a:t>
            </a:r>
          </a:p>
          <a:p>
            <a:pPr lvl="2" fontAlgn="base"/>
            <a:r>
              <a:rPr lang="en-US" dirty="0" smtClean="0"/>
              <a:t>expenditure </a:t>
            </a:r>
            <a:r>
              <a:rPr lang="en-US" dirty="0"/>
              <a:t>incurred, criticality/complexity of activities, priority accorded for the activity by </a:t>
            </a:r>
            <a:r>
              <a:rPr lang="en-US" dirty="0" smtClean="0"/>
              <a:t>Government</a:t>
            </a:r>
            <a:r>
              <a:rPr lang="en-US" dirty="0"/>
              <a:t>.</a:t>
            </a:r>
            <a:endParaRPr lang="en-US" dirty="0" smtClean="0"/>
          </a:p>
          <a:p>
            <a:pPr lvl="2" fontAlgn="base"/>
            <a:r>
              <a:rPr lang="en-US" dirty="0" smtClean="0"/>
              <a:t>level </a:t>
            </a:r>
            <a:r>
              <a:rPr lang="en-US" dirty="0"/>
              <a:t>of delegated financial </a:t>
            </a:r>
            <a:r>
              <a:rPr lang="en-US" dirty="0" smtClean="0"/>
              <a:t>powers</a:t>
            </a:r>
            <a:r>
              <a:rPr lang="en-US" dirty="0"/>
              <a:t>.</a:t>
            </a:r>
            <a:endParaRPr lang="en-US" dirty="0" smtClean="0"/>
          </a:p>
          <a:p>
            <a:pPr lvl="2" fontAlgn="base"/>
            <a:r>
              <a:rPr lang="en-US" dirty="0" smtClean="0"/>
              <a:t>assessment </a:t>
            </a:r>
            <a:r>
              <a:rPr lang="en-US" dirty="0"/>
              <a:t>of internal controls and </a:t>
            </a:r>
            <a:r>
              <a:rPr lang="en-US" dirty="0" smtClean="0"/>
              <a:t>concerns </a:t>
            </a:r>
            <a:r>
              <a:rPr lang="en-US" dirty="0"/>
              <a:t>of stakeholders. </a:t>
            </a:r>
            <a:endParaRPr lang="en-US" dirty="0" smtClean="0"/>
          </a:p>
          <a:p>
            <a:pPr lvl="2" fontAlgn="base"/>
            <a:r>
              <a:rPr lang="en-US" dirty="0" smtClean="0"/>
              <a:t>Previous </a:t>
            </a:r>
            <a:r>
              <a:rPr lang="en-US" dirty="0"/>
              <a:t>audit findings are also considered in this exercise. </a:t>
            </a:r>
            <a:endParaRPr lang="en-US" dirty="0" smtClean="0"/>
          </a:p>
          <a:p>
            <a:pPr marL="457200" lvl="1" indent="0" fontAlgn="base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610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Communication of audit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After </a:t>
            </a:r>
            <a:r>
              <a:rPr lang="en-US" dirty="0"/>
              <a:t>completion of audit of each </a:t>
            </a:r>
            <a:r>
              <a:rPr lang="en-US" dirty="0" smtClean="0"/>
              <a:t>unit</a:t>
            </a:r>
          </a:p>
          <a:p>
            <a:pPr lvl="1"/>
            <a:r>
              <a:rPr lang="en-US" dirty="0" smtClean="0"/>
              <a:t>Inspection </a:t>
            </a:r>
            <a:r>
              <a:rPr lang="en-US" dirty="0"/>
              <a:t>Report (IR) containing audit findings is issued to head of unit with a request to furnish replies within one month of receipt of IR. </a:t>
            </a:r>
            <a:endParaRPr lang="en-US" dirty="0" smtClean="0"/>
          </a:p>
          <a:p>
            <a:pPr lvl="1"/>
            <a:r>
              <a:rPr lang="en-US" dirty="0" smtClean="0"/>
              <a:t>Whenever </a:t>
            </a:r>
            <a:r>
              <a:rPr lang="en-US" dirty="0"/>
              <a:t>replies are received, audit findings are either settled or further action for compliance is advised. </a:t>
            </a:r>
            <a:endParaRPr lang="en-US" dirty="0" smtClean="0"/>
          </a:p>
          <a:p>
            <a:r>
              <a:rPr lang="en-US" dirty="0" smtClean="0"/>
              <a:t>Significant </a:t>
            </a:r>
            <a:r>
              <a:rPr lang="en-US" dirty="0"/>
              <a:t>audit observations pointed out in these IRs, which require attention at highest level in </a:t>
            </a:r>
            <a:r>
              <a:rPr lang="en-US" dirty="0" smtClean="0"/>
              <a:t>Government are </a:t>
            </a:r>
          </a:p>
          <a:p>
            <a:pPr lvl="1"/>
            <a:r>
              <a:rPr lang="en-US" dirty="0" smtClean="0"/>
              <a:t>processed </a:t>
            </a:r>
            <a:r>
              <a:rPr lang="en-US" dirty="0"/>
              <a:t>for inclusion </a:t>
            </a:r>
            <a:r>
              <a:rPr lang="en-US" dirty="0" smtClean="0"/>
              <a:t>in CAG’s </a:t>
            </a:r>
            <a:r>
              <a:rPr lang="en-US" dirty="0"/>
              <a:t>Audit Reports which are then laid on the table of Legislature. </a:t>
            </a:r>
            <a:endParaRPr lang="en-US" dirty="0" smtClean="0"/>
          </a:p>
          <a:p>
            <a:pPr lvl="1"/>
            <a:r>
              <a:rPr lang="en-US" dirty="0" smtClean="0"/>
              <a:t>These </a:t>
            </a:r>
            <a:r>
              <a:rPr lang="en-US" dirty="0"/>
              <a:t>are then discussed by the legislative </a:t>
            </a:r>
            <a:r>
              <a:rPr lang="en-US" dirty="0" smtClean="0"/>
              <a:t>committees (PAC and COPU).</a:t>
            </a:r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65997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Communication of audit findings to investigating agencies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000" dirty="0" smtClean="0"/>
              <a:t>If the Chief Auditor in the provinces considers that any particular irregularity or case of fraud is serious enough to merit attention of investigating agencies; </a:t>
            </a:r>
          </a:p>
          <a:p>
            <a:pPr lvl="1"/>
            <a:r>
              <a:rPr lang="en-IN" sz="1800" dirty="0" smtClean="0"/>
              <a:t>it ought to find mention in Audit Reports.</a:t>
            </a:r>
          </a:p>
          <a:p>
            <a:pPr lvl="1"/>
            <a:r>
              <a:rPr lang="en-IN" sz="1800" dirty="0" smtClean="0"/>
              <a:t>if any irregularity noticed is serious enough to be referred to the investigating agencies, shall do so only with the approval of his superior i.e. Addl. Deputy CAG.</a:t>
            </a:r>
          </a:p>
          <a:p>
            <a:pPr lvl="1"/>
            <a:r>
              <a:rPr lang="en-IN" sz="1800" dirty="0" smtClean="0"/>
              <a:t>In doing so, </a:t>
            </a:r>
            <a:r>
              <a:rPr lang="en-IN" sz="1800" dirty="0"/>
              <a:t>t</a:t>
            </a:r>
            <a:r>
              <a:rPr lang="en-IN" sz="1800" dirty="0" smtClean="0"/>
              <a:t>hey should include all details of the case and wherever necessary, indicate the names of the individuals, firms etc.</a:t>
            </a:r>
            <a:endParaRPr lang="en-IN" sz="1800" dirty="0"/>
          </a:p>
        </p:txBody>
      </p:sp>
    </p:spTree>
    <p:extLst>
      <p:ext uri="{BB962C8B-B14F-4D97-AF65-F5344CB8AC3E}">
        <p14:creationId xmlns:p14="http://schemas.microsoft.com/office/powerpoint/2010/main" val="161470941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284</TotalTime>
  <Words>1009</Words>
  <Application>Microsoft Office PowerPoint</Application>
  <PresentationFormat>Widescreen</PresentationFormat>
  <Paragraphs>75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Facet</vt:lpstr>
      <vt:lpstr>Reporting on proprietary issues in Compliance Audits</vt:lpstr>
      <vt:lpstr>Gandhi’s view on Trusteeship</vt:lpstr>
      <vt:lpstr>Concept of Propriety Audit</vt:lpstr>
      <vt:lpstr>Canons of Propriety Audit</vt:lpstr>
      <vt:lpstr>CAG and accountability through propriety audit</vt:lpstr>
      <vt:lpstr>ISSAI 4000 – Compliance Audit Standard</vt:lpstr>
      <vt:lpstr>Audit Planning and Process</vt:lpstr>
      <vt:lpstr>Communication of audit findings</vt:lpstr>
      <vt:lpstr>Communication of audit findings to investigating agencies</vt:lpstr>
      <vt:lpstr>Canons of Financial Propriety (Case Studies)</vt:lpstr>
      <vt:lpstr>Canons of Financial Propriety (Case Studies)</vt:lpstr>
      <vt:lpstr>Canons of Financial Propriety (Case Studies)…</vt:lpstr>
      <vt:lpstr>Canons of Financial Propriety (Case Studies)…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CAG2</dc:creator>
  <cp:lastModifiedBy>Admin</cp:lastModifiedBy>
  <cp:revision>117</cp:revision>
  <dcterms:created xsi:type="dcterms:W3CDTF">2017-02-17T09:47:38Z</dcterms:created>
  <dcterms:modified xsi:type="dcterms:W3CDTF">2017-02-21T03:39:21Z</dcterms:modified>
</cp:coreProperties>
</file>