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8" r:id="rId3"/>
    <p:sldId id="260" r:id="rId4"/>
    <p:sldId id="257" r:id="rId5"/>
    <p:sldId id="289" r:id="rId6"/>
    <p:sldId id="291" r:id="rId7"/>
    <p:sldId id="288"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Carolina Barreto Ribeiro Alvarenga" initials="ACBRA" lastIdx="2" clrIdx="0">
    <p:extLst>
      <p:ext uri="{19B8F6BF-5375-455C-9EA6-DF929625EA0E}">
        <p15:presenceInfo xmlns:p15="http://schemas.microsoft.com/office/powerpoint/2012/main" userId="S-1-5-21-2076597496-86852003-636688714-260355" providerId="AD"/>
      </p:ext>
    </p:extLst>
  </p:cmAuthor>
  <p:cmAuthor id="2" name="Liana Mattos de Mello Tavares" initials="LMdMT" lastIdx="1" clrIdx="1">
    <p:extLst>
      <p:ext uri="{19B8F6BF-5375-455C-9EA6-DF929625EA0E}">
        <p15:presenceInfo xmlns:p15="http://schemas.microsoft.com/office/powerpoint/2012/main" userId="S-1-5-21-2076597496-86852003-636688714-1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838D"/>
    <a:srgbClr val="D38D42"/>
    <a:srgbClr val="FFFFFF"/>
    <a:srgbClr val="F6F6F6"/>
    <a:srgbClr val="FCA100"/>
    <a:srgbClr val="4D4D4D"/>
    <a:srgbClr val="6CA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3406" autoAdjust="0"/>
  </p:normalViewPr>
  <p:slideViewPr>
    <p:cSldViewPr snapToGrid="0">
      <p:cViewPr varScale="1">
        <p:scale>
          <a:sx n="74" d="100"/>
          <a:sy n="74" d="100"/>
        </p:scale>
        <p:origin x="1992" y="5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C8B85-0319-44BC-A719-51A385A4D7FC}" type="datetimeFigureOut">
              <a:rPr lang="pt-BR" smtClean="0"/>
              <a:t>30/05/2019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D656-5ED0-4780-93FE-C8F14D969D11}" type="slidenum">
              <a:rPr lang="pt-BR" smtClean="0"/>
              <a:t>‹nº›</a:t>
            </a:fld>
            <a:endParaRPr lang="pt-BR"/>
          </a:p>
        </p:txBody>
      </p:sp>
    </p:spTree>
    <p:extLst>
      <p:ext uri="{BB962C8B-B14F-4D97-AF65-F5344CB8AC3E}">
        <p14:creationId xmlns:p14="http://schemas.microsoft.com/office/powerpoint/2010/main" val="256575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a:t>
            </a:fld>
            <a:endParaRPr lang="pt-BR"/>
          </a:p>
        </p:txBody>
      </p:sp>
    </p:spTree>
    <p:extLst>
      <p:ext uri="{BB962C8B-B14F-4D97-AF65-F5344CB8AC3E}">
        <p14:creationId xmlns:p14="http://schemas.microsoft.com/office/powerpoint/2010/main" val="377328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pronouncements to be accessible and useful they need to be clearly drafted, unambiguous and readily understandable by the practitioner. Although English is the original drafting language for the vast majority of pronouncements, having them available in the five official INTOSAI languages is of major importance, and a requirement under Due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all pronouncements had been translated into the five official INTOSAI languages, and of those which were, the quality of translations was sometimes called into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 Secretariat was charged with preparing a proposal for the theory and practice of translating pronouncements, identifying alternative ways to </a:t>
            </a:r>
            <a:r>
              <a:rPr lang="en-US" dirty="0" err="1" smtClean="0"/>
              <a:t>organise</a:t>
            </a:r>
            <a:r>
              <a:rPr lang="en-US" dirty="0" smtClean="0"/>
              <a:t> the process and making recommendations for the future.</a:t>
            </a:r>
            <a:endParaRPr lang="pt-BR" baseline="0"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2</a:t>
            </a:fld>
            <a:endParaRPr lang="pt-BR"/>
          </a:p>
        </p:txBody>
      </p:sp>
    </p:spTree>
    <p:extLst>
      <p:ext uri="{BB962C8B-B14F-4D97-AF65-F5344CB8AC3E}">
        <p14:creationId xmlns:p14="http://schemas.microsoft.com/office/powerpoint/2010/main" val="174838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There is currently no specific policy within INTOSAI about the translation of pronouncements.</a:t>
            </a:r>
          </a:p>
          <a:p>
            <a:endParaRPr lang="en-US" sz="1200" dirty="0" smtClean="0">
              <a:solidFill>
                <a:schemeClr val="tx1">
                  <a:lumMod val="75000"/>
                  <a:lumOff val="25000"/>
                </a:schemeClr>
              </a:solidFill>
            </a:endParaRPr>
          </a:p>
          <a:p>
            <a:pPr marL="171450" indent="-171450">
              <a:buFontTx/>
              <a:buChar char="-"/>
            </a:pPr>
            <a:r>
              <a:rPr lang="pt-BR" dirty="0" smtClean="0"/>
              <a:t>INTOSAI Communication </a:t>
            </a:r>
            <a:r>
              <a:rPr lang="pt-BR" dirty="0" err="1" smtClean="0"/>
              <a:t>Policy</a:t>
            </a:r>
            <a:r>
              <a:rPr lang="pt-BR" dirty="0" smtClean="0"/>
              <a:t> </a:t>
            </a:r>
          </a:p>
          <a:p>
            <a:pPr marL="171450" indent="-171450">
              <a:buFontTx/>
              <a:buChar char="-"/>
            </a:pPr>
            <a:r>
              <a:rPr lang="en-US" dirty="0" smtClean="0"/>
              <a:t>ISSAI 1000 (General Introduction to the INTOSAI Financial Audit Guidelines)</a:t>
            </a:r>
          </a:p>
          <a:p>
            <a:pPr marL="171450" indent="-171450">
              <a:buFontTx/>
              <a:buChar char="-"/>
            </a:pPr>
            <a:r>
              <a:rPr lang="en-US" dirty="0" smtClean="0"/>
              <a:t>Initiatives underway to ensure greater clarity in drafting conventions for ISSAIs</a:t>
            </a:r>
          </a:p>
          <a:p>
            <a:pPr marL="171450" indent="-171450">
              <a:buFontTx/>
              <a:buChar char="-"/>
            </a:pPr>
            <a:endParaRPr lang="en-US" sz="1200" dirty="0" smtClean="0">
              <a:solidFill>
                <a:schemeClr val="tx1">
                  <a:lumMod val="75000"/>
                  <a:lumOff val="25000"/>
                </a:schemeClr>
              </a:solidFill>
            </a:endParaRPr>
          </a:p>
          <a:p>
            <a:pPr marL="0" indent="0">
              <a:buFontTx/>
              <a:buNone/>
            </a:pPr>
            <a:r>
              <a:rPr lang="en-US" dirty="0" smtClean="0"/>
              <a:t>Current practice is that unless another approach has been agreed, the working group7 responsible for drafting the pronouncement is also responsible for </a:t>
            </a:r>
            <a:r>
              <a:rPr lang="en-US" dirty="0" err="1" smtClean="0"/>
              <a:t>organising</a:t>
            </a:r>
            <a:r>
              <a:rPr lang="en-US" dirty="0" smtClean="0"/>
              <a:t> the translation of the approved endorsement version into the five official INTOSAI languages.</a:t>
            </a:r>
            <a:r>
              <a:rPr lang="en-US" baseline="0" dirty="0" smtClean="0"/>
              <a:t> Possible</a:t>
            </a:r>
            <a:r>
              <a:rPr lang="en-US" dirty="0" smtClean="0"/>
              <a:t> translation gaps and inconsistencies.</a:t>
            </a:r>
            <a:endParaRPr lang="en-US" baseline="0" dirty="0" smtClean="0"/>
          </a:p>
          <a:p>
            <a:pPr marL="0" indent="0">
              <a:buFontTx/>
              <a:buNone/>
            </a:pPr>
            <a:endParaRPr lang="en-US" baseline="0" dirty="0" smtClean="0"/>
          </a:p>
          <a:p>
            <a:pPr marL="0" indent="0">
              <a:buFontTx/>
              <a:buNone/>
            </a:pPr>
            <a:r>
              <a:rPr lang="pt-BR" dirty="0" err="1" smtClean="0"/>
              <a:t>Current</a:t>
            </a:r>
            <a:r>
              <a:rPr lang="pt-BR" dirty="0" smtClean="0"/>
              <a:t> </a:t>
            </a:r>
            <a:r>
              <a:rPr lang="pt-BR" dirty="0" err="1" smtClean="0"/>
              <a:t>translation</a:t>
            </a:r>
            <a:r>
              <a:rPr lang="pt-BR" dirty="0" smtClean="0"/>
              <a:t> </a:t>
            </a:r>
            <a:r>
              <a:rPr lang="pt-BR" dirty="0" err="1" smtClean="0"/>
              <a:t>options</a:t>
            </a:r>
            <a:r>
              <a:rPr lang="pt-BR" dirty="0" smtClean="0"/>
              <a:t> include:</a:t>
            </a:r>
            <a:endParaRPr lang="en-US" sz="1200" dirty="0" smtClean="0">
              <a:solidFill>
                <a:schemeClr val="tx1">
                  <a:lumMod val="75000"/>
                  <a:lumOff val="25000"/>
                </a:schemeClr>
              </a:solidFill>
            </a:endParaRPr>
          </a:p>
          <a:p>
            <a:endParaRPr lang="en-US" sz="1200" dirty="0" smtClean="0">
              <a:solidFill>
                <a:schemeClr val="tx1">
                  <a:lumMod val="75000"/>
                  <a:lumOff val="25000"/>
                </a:schemeClr>
              </a:solidFill>
            </a:endParaRPr>
          </a:p>
          <a:p>
            <a:r>
              <a:rPr lang="en-US" sz="1200" dirty="0" smtClean="0">
                <a:solidFill>
                  <a:schemeClr val="tx1">
                    <a:lumMod val="75000"/>
                    <a:lumOff val="25000"/>
                  </a:schemeClr>
                </a:solidFill>
              </a:rPr>
              <a:t>Member of the WG </a:t>
            </a:r>
          </a:p>
          <a:p>
            <a:r>
              <a:rPr lang="en-US" sz="1200" dirty="0" smtClean="0">
                <a:solidFill>
                  <a:schemeClr val="tx1">
                    <a:lumMod val="75000"/>
                    <a:lumOff val="25000"/>
                  </a:schemeClr>
                </a:solidFill>
              </a:rPr>
              <a:t>Professional translator for a fee</a:t>
            </a:r>
          </a:p>
          <a:p>
            <a:r>
              <a:rPr lang="pt-BR" sz="1200" dirty="0" err="1" smtClean="0">
                <a:solidFill>
                  <a:schemeClr val="tx1">
                    <a:lumMod val="75000"/>
                    <a:lumOff val="25000"/>
                  </a:schemeClr>
                </a:solidFill>
              </a:rPr>
              <a:t>Ex</a:t>
            </a:r>
            <a:r>
              <a:rPr lang="pt-BR" sz="1200" dirty="0" smtClean="0">
                <a:solidFill>
                  <a:schemeClr val="tx1">
                    <a:lumMod val="75000"/>
                    <a:lumOff val="25000"/>
                  </a:schemeClr>
                </a:solidFill>
              </a:rPr>
              <a:t> gratia </a:t>
            </a:r>
            <a:r>
              <a:rPr lang="pt-BR" sz="1200" dirty="0" err="1" smtClean="0">
                <a:solidFill>
                  <a:schemeClr val="tx1">
                    <a:lumMod val="75000"/>
                    <a:lumOff val="25000"/>
                  </a:schemeClr>
                </a:solidFill>
              </a:rPr>
              <a:t>by</a:t>
            </a:r>
            <a:r>
              <a:rPr lang="pt-BR" sz="1200" dirty="0" smtClean="0">
                <a:solidFill>
                  <a:schemeClr val="tx1">
                    <a:lumMod val="75000"/>
                    <a:lumOff val="25000"/>
                  </a:schemeClr>
                </a:solidFill>
              </a:rPr>
              <a:t> professional </a:t>
            </a:r>
            <a:r>
              <a:rPr lang="pt-BR" sz="1200" dirty="0" err="1" smtClean="0">
                <a:solidFill>
                  <a:schemeClr val="tx1">
                    <a:lumMod val="75000"/>
                    <a:lumOff val="25000"/>
                  </a:schemeClr>
                </a:solidFill>
              </a:rPr>
              <a:t>translators</a:t>
            </a:r>
            <a:r>
              <a:rPr lang="pt-BR" sz="1200" dirty="0" smtClean="0">
                <a:solidFill>
                  <a:schemeClr val="tx1">
                    <a:lumMod val="75000"/>
                    <a:lumOff val="25000"/>
                  </a:schemeClr>
                </a:solidFill>
              </a:rPr>
              <a:t> in </a:t>
            </a:r>
            <a:r>
              <a:rPr lang="pt-BR" sz="1200" dirty="0" err="1" smtClean="0">
                <a:solidFill>
                  <a:schemeClr val="tx1">
                    <a:lumMod val="75000"/>
                    <a:lumOff val="25000"/>
                  </a:schemeClr>
                </a:solidFill>
              </a:rPr>
              <a:t>SAIs</a:t>
            </a:r>
            <a:endParaRPr lang="pt-BR" sz="1200" dirty="0" smtClean="0">
              <a:solidFill>
                <a:schemeClr val="tx1">
                  <a:lumMod val="75000"/>
                  <a:lumOff val="25000"/>
                </a:schemeClr>
              </a:solidFill>
            </a:endParaRPr>
          </a:p>
          <a:p>
            <a:r>
              <a:rPr lang="pt-BR" sz="1200" dirty="0" err="1" smtClean="0">
                <a:solidFill>
                  <a:schemeClr val="tx1">
                    <a:lumMod val="75000"/>
                    <a:lumOff val="25000"/>
                  </a:schemeClr>
                </a:solidFill>
              </a:rPr>
              <a:t>Auditors</a:t>
            </a:r>
            <a:r>
              <a:rPr lang="pt-BR" sz="1200" dirty="0" smtClean="0">
                <a:solidFill>
                  <a:schemeClr val="tx1">
                    <a:lumMod val="75000"/>
                    <a:lumOff val="25000"/>
                  </a:schemeClr>
                </a:solidFill>
              </a:rPr>
              <a:t> </a:t>
            </a:r>
            <a:r>
              <a:rPr lang="pt-BR" sz="1200" dirty="0" err="1" smtClean="0">
                <a:solidFill>
                  <a:schemeClr val="tx1">
                    <a:lumMod val="75000"/>
                    <a:lumOff val="25000"/>
                  </a:schemeClr>
                </a:solidFill>
              </a:rPr>
              <a:t>of</a:t>
            </a:r>
            <a:r>
              <a:rPr lang="pt-BR" sz="1200" dirty="0" smtClean="0">
                <a:solidFill>
                  <a:schemeClr val="tx1">
                    <a:lumMod val="75000"/>
                    <a:lumOff val="25000"/>
                  </a:schemeClr>
                </a:solidFill>
              </a:rPr>
              <a:t> </a:t>
            </a:r>
            <a:r>
              <a:rPr lang="pt-BR" sz="1200" dirty="0" err="1" smtClean="0">
                <a:solidFill>
                  <a:schemeClr val="tx1">
                    <a:lumMod val="75000"/>
                    <a:lumOff val="25000"/>
                  </a:schemeClr>
                </a:solidFill>
              </a:rPr>
              <a:t>SAIs</a:t>
            </a:r>
            <a:endParaRPr lang="pt-BR" sz="120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3</a:t>
            </a:fld>
            <a:endParaRPr lang="pt-BR"/>
          </a:p>
        </p:txBody>
      </p:sp>
    </p:spTree>
    <p:extLst>
      <p:ext uri="{BB962C8B-B14F-4D97-AF65-F5344CB8AC3E}">
        <p14:creationId xmlns:p14="http://schemas.microsoft.com/office/powerpoint/2010/main" val="75290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Working Group </a:t>
            </a:r>
            <a:r>
              <a:rPr lang="en-US" dirty="0" smtClean="0"/>
              <a:t>– either by the members of the working group directly, or via ad hoc arrangements.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Commercial professional translation </a:t>
            </a:r>
            <a:r>
              <a:rPr lang="en-US" dirty="0" smtClean="0"/>
              <a:t>– by professional private sector service providers. The cost of professional translations can be significant, particularly when </a:t>
            </a:r>
            <a:r>
              <a:rPr lang="en-US" dirty="0" err="1" smtClean="0"/>
              <a:t>specialised</a:t>
            </a:r>
            <a:r>
              <a:rPr lang="en-US" dirty="0" smtClean="0"/>
              <a:t> translators are required. Experience shows that commercial translations do not always have the required high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Translation by SAIs </a:t>
            </a:r>
            <a:r>
              <a:rPr lang="en-US" dirty="0" smtClean="0"/>
              <a:t>– either using translation or auditor capacity. Although free of charge for INTOSAI, such translations depend on the goodwill and capacity of the </a:t>
            </a:r>
            <a:r>
              <a:rPr lang="en-US" dirty="0" err="1" smtClean="0"/>
              <a:t>organisation</a:t>
            </a:r>
            <a:r>
              <a:rPr lang="en-US" dirty="0" smtClean="0"/>
              <a:t> offering the service. here are a number of SAIs worldwide which have language departments to translate documents using INTOSAI language combinations. Alternatively, there may be experienced auditors in those SAIs working in one of the INTOSAI official languages, who know the subject matter (and have a good command of English) and who may be willing and have the time to undertake translation of a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Machine translation </a:t>
            </a:r>
            <a:r>
              <a:rPr lang="en-US" dirty="0" smtClean="0"/>
              <a:t>- Computer-based translation technology has become increasingly popular, reliable and accurate in recent years. As such, machine translation will increasingly offer a cheap, quick and dependable alternative to human translators. This would have the advantages of allowing the pronouncement to be available instantly in many languages , be free of charge for the user / INTOSAI, and for the translations to improve each time they are accessed, particularly if users feed back into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4</a:t>
            </a:fld>
            <a:endParaRPr lang="pt-BR"/>
          </a:p>
        </p:txBody>
      </p:sp>
    </p:spTree>
    <p:extLst>
      <p:ext uri="{BB962C8B-B14F-4D97-AF65-F5344CB8AC3E}">
        <p14:creationId xmlns:p14="http://schemas.microsoft.com/office/powerpoint/2010/main" val="396929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translations can be made of any pronouncement already in the IFPP;[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pronouncement must be translated in their entirety;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translations will be provided for information only, and neither the PSC nor </a:t>
            </a:r>
            <a:r>
              <a:rPr lang="en-US" dirty="0" err="1" smtClean="0"/>
              <a:t>INTOSAl</a:t>
            </a:r>
            <a:r>
              <a:rPr lang="en-US" dirty="0" smtClean="0"/>
              <a:t> give any guarantee about their quality. In all cases, the original text shall remain authoritative.</a:t>
            </a: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5</a:t>
            </a:fld>
            <a:endParaRPr lang="pt-BR"/>
          </a:p>
        </p:txBody>
      </p:sp>
    </p:spTree>
    <p:extLst>
      <p:ext uri="{BB962C8B-B14F-4D97-AF65-F5344CB8AC3E}">
        <p14:creationId xmlns:p14="http://schemas.microsoft.com/office/powerpoint/2010/main" val="209123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smtClean="0">
                <a:solidFill>
                  <a:schemeClr val="tx1">
                    <a:lumMod val="75000"/>
                    <a:lumOff val="25000"/>
                  </a:schemeClr>
                </a:solidFill>
              </a:rPr>
              <a:t>9100, 9110, 9120, 9130, 9250 </a:t>
            </a: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solidFill>
                  <a:prstClr val="black"/>
                </a:solidFill>
              </a:rPr>
              <a:pPr/>
              <a:t>6</a:t>
            </a:fld>
            <a:endParaRPr lang="pt-BR">
              <a:solidFill>
                <a:prstClr val="black"/>
              </a:solidFill>
            </a:endParaRPr>
          </a:p>
        </p:txBody>
      </p:sp>
    </p:spTree>
    <p:extLst>
      <p:ext uri="{BB962C8B-B14F-4D97-AF65-F5344CB8AC3E}">
        <p14:creationId xmlns:p14="http://schemas.microsoft.com/office/powerpoint/2010/main" val="240136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7</a:t>
            </a:fld>
            <a:endParaRPr lang="pt-BR"/>
          </a:p>
        </p:txBody>
      </p:sp>
    </p:spTree>
    <p:extLst>
      <p:ext uri="{BB962C8B-B14F-4D97-AF65-F5344CB8AC3E}">
        <p14:creationId xmlns:p14="http://schemas.microsoft.com/office/powerpoint/2010/main" val="245687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53631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193197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6651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9955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45009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2895F2F-4143-4AB7-803B-907EB1970032}" type="datetimeFigureOut">
              <a:rPr lang="pt-BR" smtClean="0"/>
              <a:t>30/05/2019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00595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2895F2F-4143-4AB7-803B-907EB1970032}" type="datetimeFigureOut">
              <a:rPr lang="pt-BR" smtClean="0"/>
              <a:t>30/05/2019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992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2895F2F-4143-4AB7-803B-907EB1970032}" type="datetimeFigureOut">
              <a:rPr lang="pt-BR" smtClean="0"/>
              <a:t>30/05/2019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87988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895F2F-4143-4AB7-803B-907EB1970032}" type="datetimeFigureOut">
              <a:rPr lang="pt-BR" smtClean="0"/>
              <a:t>30/05/2019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418308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30/05/2019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219396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30/05/2019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‹nº›</a:t>
            </a:fld>
            <a:endParaRPr lang="pt-BR"/>
          </a:p>
        </p:txBody>
      </p:sp>
    </p:spTree>
    <p:extLst>
      <p:ext uri="{BB962C8B-B14F-4D97-AF65-F5344CB8AC3E}">
        <p14:creationId xmlns:p14="http://schemas.microsoft.com/office/powerpoint/2010/main" val="320451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95F2F-4143-4AB7-803B-907EB1970032}" type="datetimeFigureOut">
              <a:rPr lang="pt-BR" smtClean="0"/>
              <a:t>30/05/2019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1DC0-25CC-4484-9016-B53D35289A61}" type="slidenum">
              <a:rPr lang="pt-BR" smtClean="0"/>
              <a:t>‹nº›</a:t>
            </a:fld>
            <a:endParaRPr lang="pt-BR"/>
          </a:p>
        </p:txBody>
      </p:sp>
    </p:spTree>
    <p:extLst>
      <p:ext uri="{BB962C8B-B14F-4D97-AF65-F5344CB8AC3E}">
        <p14:creationId xmlns:p14="http://schemas.microsoft.com/office/powerpoint/2010/main" val="136802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neil.usher@eca.europa.e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eca-psc@eca.europa.eu" TargetMode="External"/><Relationship Id="rId4" Type="http://schemas.openxmlformats.org/officeDocument/2006/relationships/hyperlink" Target="mailto:psc@tcu.gov.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981" y="4263359"/>
            <a:ext cx="4714875" cy="1438275"/>
          </a:xfrm>
          <a:prstGeom prst="rect">
            <a:avLst/>
          </a:prstGeom>
        </p:spPr>
      </p:pic>
      <p:sp>
        <p:nvSpPr>
          <p:cNvPr id="4" name="CaixaDeTexto 3"/>
          <p:cNvSpPr txBox="1"/>
          <p:nvPr/>
        </p:nvSpPr>
        <p:spPr>
          <a:xfrm>
            <a:off x="602405" y="627460"/>
            <a:ext cx="11339879" cy="3426579"/>
          </a:xfrm>
          <a:prstGeom prst="rect">
            <a:avLst/>
          </a:prstGeom>
          <a:noFill/>
        </p:spPr>
        <p:txBody>
          <a:bodyPr wrap="square" rtlCol="0">
            <a:spAutoFit/>
          </a:bodyPr>
          <a:lstStyle/>
          <a:p>
            <a:pPr lvl="0">
              <a:lnSpc>
                <a:spcPts val="6500"/>
              </a:lnSpc>
            </a:pPr>
            <a:r>
              <a:rPr lang="en-US" sz="4400" b="1" dirty="0">
                <a:solidFill>
                  <a:srgbClr val="6CA9B7"/>
                </a:solidFill>
              </a:rPr>
              <a:t>Translation </a:t>
            </a:r>
            <a:r>
              <a:rPr lang="en-US" sz="4400" b="1" dirty="0" smtClean="0">
                <a:solidFill>
                  <a:srgbClr val="6CA9B7"/>
                </a:solidFill>
              </a:rPr>
              <a:t>of pronouncements</a:t>
            </a:r>
          </a:p>
          <a:p>
            <a:pPr lvl="0">
              <a:lnSpc>
                <a:spcPts val="6500"/>
              </a:lnSpc>
            </a:pPr>
            <a:endParaRPr lang="en-US" sz="4400" b="1" dirty="0">
              <a:solidFill>
                <a:srgbClr val="6CA9B7"/>
              </a:solidFill>
            </a:endParaRPr>
          </a:p>
          <a:p>
            <a:pPr lvl="0">
              <a:lnSpc>
                <a:spcPts val="6500"/>
              </a:lnSpc>
            </a:pPr>
            <a:r>
              <a:rPr lang="en-US" sz="5400" b="1" dirty="0">
                <a:solidFill>
                  <a:srgbClr val="4D4D4F"/>
                </a:solidFill>
              </a:rPr>
              <a:t>Translating the International Standards of Supreme Audit Institutions (ISSAIs)</a:t>
            </a:r>
          </a:p>
        </p:txBody>
      </p:sp>
    </p:spTree>
    <p:extLst>
      <p:ext uri="{BB962C8B-B14F-4D97-AF65-F5344CB8AC3E}">
        <p14:creationId xmlns:p14="http://schemas.microsoft.com/office/powerpoint/2010/main" val="3676584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544651" y="1490888"/>
            <a:ext cx="10496783" cy="3416320"/>
          </a:xfrm>
          <a:prstGeom prst="rect">
            <a:avLst/>
          </a:prstGeom>
          <a:noFill/>
        </p:spPr>
        <p:txBody>
          <a:bodyPr wrap="square" rtlCol="0">
            <a:spAutoFit/>
          </a:bodyPr>
          <a:lstStyle/>
          <a:p>
            <a:r>
              <a:rPr lang="en-US" sz="5400" b="1" dirty="0">
                <a:solidFill>
                  <a:srgbClr val="D38D42"/>
                </a:solidFill>
              </a:rPr>
              <a:t>The quality of </a:t>
            </a:r>
            <a:r>
              <a:rPr lang="en-US" sz="5400" b="1" dirty="0" smtClean="0">
                <a:solidFill>
                  <a:srgbClr val="D38D42"/>
                </a:solidFill>
              </a:rPr>
              <a:t>the pronouncements reflects </a:t>
            </a:r>
            <a:r>
              <a:rPr lang="en-US" sz="5400" b="1" dirty="0">
                <a:solidFill>
                  <a:srgbClr val="D38D42"/>
                </a:solidFill>
              </a:rPr>
              <a:t>directly on the credibility </a:t>
            </a:r>
            <a:r>
              <a:rPr lang="en-US" sz="5400" b="1" dirty="0" smtClean="0">
                <a:solidFill>
                  <a:srgbClr val="D38D42"/>
                </a:solidFill>
              </a:rPr>
              <a:t>and  </a:t>
            </a:r>
            <a:r>
              <a:rPr lang="en-US" sz="5400" b="1" dirty="0">
                <a:solidFill>
                  <a:srgbClr val="D38D42"/>
                </a:solidFill>
              </a:rPr>
              <a:t>the image of </a:t>
            </a:r>
            <a:r>
              <a:rPr lang="en-US" sz="5400" b="1" dirty="0" smtClean="0">
                <a:solidFill>
                  <a:srgbClr val="D38D42"/>
                </a:solidFill>
              </a:rPr>
              <a:t>INTOSAI as a whole.</a:t>
            </a:r>
            <a:endParaRPr lang="en-US" sz="5400" b="1" dirty="0">
              <a:solidFill>
                <a:srgbClr val="D38D42"/>
              </a:solidFill>
            </a:endParaRPr>
          </a:p>
        </p:txBody>
      </p:sp>
      <p:sp>
        <p:nvSpPr>
          <p:cNvPr id="5" name="CaixaDeTexto 4"/>
          <p:cNvSpPr txBox="1"/>
          <p:nvPr/>
        </p:nvSpPr>
        <p:spPr>
          <a:xfrm>
            <a:off x="555578" y="808898"/>
            <a:ext cx="1133644" cy="2708434"/>
          </a:xfrm>
          <a:prstGeom prst="rect">
            <a:avLst/>
          </a:prstGeom>
          <a:noFill/>
        </p:spPr>
        <p:txBody>
          <a:bodyPr wrap="none" rtlCol="0">
            <a:spAutoFit/>
          </a:bodyPr>
          <a:lstStyle/>
          <a:p>
            <a:r>
              <a:rPr lang="pt-BR" sz="17000" b="1" dirty="0" smtClean="0">
                <a:solidFill>
                  <a:srgbClr val="35838D"/>
                </a:solidFill>
              </a:rPr>
              <a:t>“</a:t>
            </a:r>
            <a:endParaRPr lang="pt-BR" sz="17000" b="1" dirty="0">
              <a:solidFill>
                <a:srgbClr val="35838D"/>
              </a:solidFill>
            </a:endParaRPr>
          </a:p>
        </p:txBody>
      </p:sp>
      <p:sp>
        <p:nvSpPr>
          <p:cNvPr id="6" name="CaixaDeTexto 5"/>
          <p:cNvSpPr txBox="1"/>
          <p:nvPr/>
        </p:nvSpPr>
        <p:spPr>
          <a:xfrm rot="10800000">
            <a:off x="3431147" y="2854868"/>
            <a:ext cx="1133644" cy="2708434"/>
          </a:xfrm>
          <a:prstGeom prst="rect">
            <a:avLst/>
          </a:prstGeom>
          <a:noFill/>
        </p:spPr>
        <p:txBody>
          <a:bodyPr wrap="none" rtlCol="0">
            <a:spAutoFit/>
          </a:bodyPr>
          <a:lstStyle/>
          <a:p>
            <a:r>
              <a:rPr lang="pt-BR" sz="17000" b="1" dirty="0" smtClean="0">
                <a:solidFill>
                  <a:srgbClr val="35838D"/>
                </a:solidFill>
              </a:rPr>
              <a:t>“</a:t>
            </a:r>
            <a:endParaRPr lang="pt-BR" sz="17000" b="1" dirty="0">
              <a:solidFill>
                <a:srgbClr val="35838D"/>
              </a:solidFill>
            </a:endParaRPr>
          </a:p>
        </p:txBody>
      </p:sp>
    </p:spTree>
    <p:extLst>
      <p:ext uri="{BB962C8B-B14F-4D97-AF65-F5344CB8AC3E}">
        <p14:creationId xmlns:p14="http://schemas.microsoft.com/office/powerpoint/2010/main" val="309533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1042" y="1249324"/>
            <a:ext cx="11356158" cy="1264705"/>
          </a:xfrm>
          <a:prstGeom prst="rect">
            <a:avLst/>
          </a:prstGeom>
          <a:noFill/>
        </p:spPr>
        <p:txBody>
          <a:bodyPr wrap="square" rtlCol="0">
            <a:spAutoFit/>
          </a:bodyPr>
          <a:lstStyle/>
          <a:p>
            <a:pPr algn="ctr">
              <a:lnSpc>
                <a:spcPts val="4500"/>
              </a:lnSpc>
            </a:pPr>
            <a:r>
              <a:rPr lang="pt-BR" sz="4800" b="1" dirty="0" err="1" smtClean="0">
                <a:solidFill>
                  <a:srgbClr val="6CA9B7"/>
                </a:solidFill>
              </a:rPr>
              <a:t>Translations</a:t>
            </a:r>
            <a:r>
              <a:rPr lang="pt-BR" sz="4800" b="1" dirty="0" smtClean="0">
                <a:solidFill>
                  <a:srgbClr val="6CA9B7"/>
                </a:solidFill>
              </a:rPr>
              <a:t> </a:t>
            </a:r>
            <a:r>
              <a:rPr lang="pt-BR" sz="4800" b="1" dirty="0" err="1" smtClean="0">
                <a:solidFill>
                  <a:srgbClr val="6CA9B7"/>
                </a:solidFill>
              </a:rPr>
              <a:t>to</a:t>
            </a:r>
            <a:r>
              <a:rPr lang="pt-BR" sz="4800" b="1" dirty="0" smtClean="0">
                <a:solidFill>
                  <a:srgbClr val="6CA9B7"/>
                </a:solidFill>
              </a:rPr>
              <a:t> 5 INTOSAI </a:t>
            </a:r>
            <a:r>
              <a:rPr lang="pt-BR" sz="4800" b="1" dirty="0" err="1" smtClean="0">
                <a:solidFill>
                  <a:srgbClr val="6CA9B7"/>
                </a:solidFill>
              </a:rPr>
              <a:t>languages</a:t>
            </a:r>
            <a:r>
              <a:rPr lang="pt-BR" sz="4800" b="1" dirty="0" smtClean="0">
                <a:solidFill>
                  <a:srgbClr val="6CA9B7"/>
                </a:solidFill>
              </a:rPr>
              <a:t> </a:t>
            </a:r>
            <a:r>
              <a:rPr lang="pt-BR" sz="4800" b="1" dirty="0" err="1" smtClean="0">
                <a:solidFill>
                  <a:srgbClr val="6CA9B7"/>
                </a:solidFill>
              </a:rPr>
              <a:t>organised</a:t>
            </a:r>
            <a:r>
              <a:rPr lang="pt-BR" sz="4800" b="1" dirty="0" smtClean="0">
                <a:solidFill>
                  <a:srgbClr val="6CA9B7"/>
                </a:solidFill>
              </a:rPr>
              <a:t> </a:t>
            </a:r>
            <a:r>
              <a:rPr lang="pt-BR" sz="4800" b="1" dirty="0" err="1" smtClean="0">
                <a:solidFill>
                  <a:srgbClr val="6CA9B7"/>
                </a:solidFill>
              </a:rPr>
              <a:t>by</a:t>
            </a:r>
            <a:r>
              <a:rPr lang="pt-BR" sz="4800" b="1" dirty="0" smtClean="0">
                <a:solidFill>
                  <a:srgbClr val="6CA9B7"/>
                </a:solidFill>
              </a:rPr>
              <a:t> WG</a:t>
            </a:r>
          </a:p>
        </p:txBody>
      </p:sp>
      <p:sp>
        <p:nvSpPr>
          <p:cNvPr id="5" name="CaixaDeTexto 4"/>
          <p:cNvSpPr txBox="1"/>
          <p:nvPr/>
        </p:nvSpPr>
        <p:spPr>
          <a:xfrm>
            <a:off x="4608753" y="81551"/>
            <a:ext cx="3207288" cy="646331"/>
          </a:xfrm>
          <a:prstGeom prst="rect">
            <a:avLst/>
          </a:prstGeom>
          <a:noFill/>
        </p:spPr>
        <p:txBody>
          <a:bodyPr wrap="none" rtlCol="0">
            <a:spAutoFit/>
          </a:bodyPr>
          <a:lstStyle/>
          <a:p>
            <a:r>
              <a:rPr lang="en-US" sz="3600" dirty="0" smtClean="0">
                <a:solidFill>
                  <a:schemeClr val="tx1">
                    <a:lumMod val="75000"/>
                    <a:lumOff val="25000"/>
                  </a:schemeClr>
                </a:solidFill>
              </a:rPr>
              <a:t>Current practice</a:t>
            </a:r>
            <a:endParaRPr lang="pt-BR" sz="3600" dirty="0">
              <a:solidFill>
                <a:schemeClr val="tx1">
                  <a:lumMod val="75000"/>
                  <a:lumOff val="25000"/>
                </a:schemeClr>
              </a:solidFill>
            </a:endParaRPr>
          </a:p>
        </p:txBody>
      </p:sp>
      <p:sp>
        <p:nvSpPr>
          <p:cNvPr id="10" name="CaixaDeTexto 9"/>
          <p:cNvSpPr txBox="1"/>
          <p:nvPr/>
        </p:nvSpPr>
        <p:spPr>
          <a:xfrm>
            <a:off x="2667646" y="5056392"/>
            <a:ext cx="7903163" cy="646331"/>
          </a:xfrm>
          <a:prstGeom prst="rect">
            <a:avLst/>
          </a:prstGeom>
          <a:noFill/>
        </p:spPr>
        <p:txBody>
          <a:bodyPr wrap="square" rtlCol="0">
            <a:spAutoFit/>
          </a:bodyPr>
          <a:lstStyle/>
          <a:p>
            <a:r>
              <a:rPr lang="nn-NO" sz="3600" b="1" dirty="0">
                <a:solidFill>
                  <a:srgbClr val="35838D"/>
                </a:solidFill>
              </a:rPr>
              <a:t> </a:t>
            </a:r>
            <a:r>
              <a:rPr lang="nn-NO" sz="3600" b="1" dirty="0" smtClean="0">
                <a:solidFill>
                  <a:srgbClr val="35838D"/>
                </a:solidFill>
              </a:rPr>
              <a:t>No </a:t>
            </a:r>
            <a:r>
              <a:rPr lang="nn-NO" sz="3600" b="1" dirty="0">
                <a:solidFill>
                  <a:srgbClr val="35838D"/>
                </a:solidFill>
              </a:rPr>
              <a:t>formal arrangements for ‘revising’ </a:t>
            </a:r>
            <a:endParaRPr lang="pt-BR" sz="3600" b="1" dirty="0">
              <a:solidFill>
                <a:srgbClr val="35838D"/>
              </a:solidFill>
            </a:endParaRPr>
          </a:p>
        </p:txBody>
      </p:sp>
      <p:grpSp>
        <p:nvGrpSpPr>
          <p:cNvPr id="11" name="Google Shape;440;p38"/>
          <p:cNvGrpSpPr/>
          <p:nvPr/>
        </p:nvGrpSpPr>
        <p:grpSpPr>
          <a:xfrm>
            <a:off x="1915799" y="3035471"/>
            <a:ext cx="798053" cy="1366152"/>
            <a:chOff x="4753325" y="2329350"/>
            <a:chExt cx="167300" cy="379800"/>
          </a:xfrm>
          <a:solidFill>
            <a:srgbClr val="FCA100"/>
          </a:solidFill>
        </p:grpSpPr>
        <p:sp>
          <p:nvSpPr>
            <p:cNvPr id="13" name="Google Shape;441;p38"/>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442;p38"/>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6" name="Google Shape;480;p38"/>
          <p:cNvGrpSpPr/>
          <p:nvPr/>
        </p:nvGrpSpPr>
        <p:grpSpPr>
          <a:xfrm>
            <a:off x="4043948" y="3187041"/>
            <a:ext cx="1324969" cy="890494"/>
            <a:chOff x="1241275" y="3718400"/>
            <a:chExt cx="450650" cy="302875"/>
          </a:xfrm>
          <a:solidFill>
            <a:srgbClr val="FCA100"/>
          </a:solidFill>
        </p:grpSpPr>
        <p:sp>
          <p:nvSpPr>
            <p:cNvPr id="17" name="Google Shape;481;p38"/>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 name="Google Shape;482;p38"/>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9" name="Google Shape;483;p38"/>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 name="Google Shape;484;p38"/>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1" name="Google Shape;475;p38"/>
          <p:cNvSpPr/>
          <p:nvPr/>
        </p:nvSpPr>
        <p:spPr>
          <a:xfrm>
            <a:off x="6699013" y="3072243"/>
            <a:ext cx="1424487" cy="1120090"/>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CA100"/>
          </a:solid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22" name="Google Shape;471;p38"/>
          <p:cNvGrpSpPr/>
          <p:nvPr/>
        </p:nvGrpSpPr>
        <p:grpSpPr>
          <a:xfrm>
            <a:off x="9453596" y="3090555"/>
            <a:ext cx="1074276" cy="1096398"/>
            <a:chOff x="3955900" y="2984500"/>
            <a:chExt cx="414000" cy="422525"/>
          </a:xfrm>
          <a:solidFill>
            <a:srgbClr val="FCA100"/>
          </a:solidFill>
        </p:grpSpPr>
        <p:sp>
          <p:nvSpPr>
            <p:cNvPr id="23" name="Google Shape;472;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 name="Google Shape;473;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 name="Google Shape;474;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extLst>
      <p:ext uri="{BB962C8B-B14F-4D97-AF65-F5344CB8AC3E}">
        <p14:creationId xmlns:p14="http://schemas.microsoft.com/office/powerpoint/2010/main" val="914397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13" y="1608650"/>
            <a:ext cx="11036125" cy="3885020"/>
          </a:xfrm>
          <a:prstGeom prst="rect">
            <a:avLst/>
          </a:prstGeom>
        </p:spPr>
      </p:pic>
      <p:sp>
        <p:nvSpPr>
          <p:cNvPr id="3" name="CaixaDeTexto 2"/>
          <p:cNvSpPr txBox="1"/>
          <p:nvPr/>
        </p:nvSpPr>
        <p:spPr>
          <a:xfrm>
            <a:off x="691813" y="574652"/>
            <a:ext cx="9621480" cy="1323439"/>
          </a:xfrm>
          <a:prstGeom prst="rect">
            <a:avLst/>
          </a:prstGeom>
          <a:noFill/>
        </p:spPr>
        <p:txBody>
          <a:bodyPr wrap="none" rtlCol="0">
            <a:spAutoFit/>
          </a:bodyPr>
          <a:lstStyle/>
          <a:p>
            <a:r>
              <a:rPr lang="pt-BR" sz="8000" b="1" dirty="0" err="1">
                <a:solidFill>
                  <a:srgbClr val="D38D42"/>
                </a:solidFill>
              </a:rPr>
              <a:t>Finding</a:t>
            </a:r>
            <a:r>
              <a:rPr lang="pt-BR" sz="8000" b="1" dirty="0">
                <a:solidFill>
                  <a:srgbClr val="D38D42"/>
                </a:solidFill>
              </a:rPr>
              <a:t> a </a:t>
            </a:r>
            <a:r>
              <a:rPr lang="pt-BR" sz="8000" b="1" dirty="0" err="1">
                <a:solidFill>
                  <a:srgbClr val="D38D42"/>
                </a:solidFill>
              </a:rPr>
              <a:t>way</a:t>
            </a:r>
            <a:r>
              <a:rPr lang="pt-BR" sz="8000" b="1" dirty="0">
                <a:solidFill>
                  <a:srgbClr val="D38D42"/>
                </a:solidFill>
              </a:rPr>
              <a:t> </a:t>
            </a:r>
            <a:r>
              <a:rPr lang="pt-BR" sz="8000" b="1" dirty="0" err="1">
                <a:solidFill>
                  <a:srgbClr val="D38D42"/>
                </a:solidFill>
              </a:rPr>
              <a:t>forward</a:t>
            </a:r>
            <a:endParaRPr lang="pt-BR" sz="8000" b="1" dirty="0">
              <a:solidFill>
                <a:srgbClr val="D38D42"/>
              </a:solidFill>
            </a:endParaRPr>
          </a:p>
        </p:txBody>
      </p:sp>
      <p:sp>
        <p:nvSpPr>
          <p:cNvPr id="6" name="CaixaDeTexto 5"/>
          <p:cNvSpPr txBox="1"/>
          <p:nvPr/>
        </p:nvSpPr>
        <p:spPr>
          <a:xfrm>
            <a:off x="1514596" y="5493670"/>
            <a:ext cx="970266" cy="707886"/>
          </a:xfrm>
          <a:prstGeom prst="rect">
            <a:avLst/>
          </a:prstGeom>
          <a:noFill/>
        </p:spPr>
        <p:txBody>
          <a:bodyPr wrap="none" rtlCol="0">
            <a:spAutoFit/>
          </a:bodyPr>
          <a:lstStyle/>
          <a:p>
            <a:r>
              <a:rPr lang="pt-BR" sz="4000" b="1" dirty="0" smtClean="0">
                <a:solidFill>
                  <a:srgbClr val="6CA9B7"/>
                </a:solidFill>
              </a:rPr>
              <a:t>WG</a:t>
            </a:r>
            <a:endParaRPr lang="pt-BR" sz="4000" b="1" dirty="0">
              <a:solidFill>
                <a:srgbClr val="6CA9B7"/>
              </a:solidFill>
            </a:endParaRPr>
          </a:p>
        </p:txBody>
      </p:sp>
      <p:sp>
        <p:nvSpPr>
          <p:cNvPr id="8" name="CaixaDeTexto 7"/>
          <p:cNvSpPr txBox="1"/>
          <p:nvPr/>
        </p:nvSpPr>
        <p:spPr>
          <a:xfrm>
            <a:off x="3668211" y="4756232"/>
            <a:ext cx="2776656" cy="1938992"/>
          </a:xfrm>
          <a:prstGeom prst="rect">
            <a:avLst/>
          </a:prstGeom>
          <a:noFill/>
        </p:spPr>
        <p:txBody>
          <a:bodyPr wrap="square" rtlCol="0">
            <a:spAutoFit/>
          </a:bodyPr>
          <a:lstStyle/>
          <a:p>
            <a:pPr algn="ctr"/>
            <a:r>
              <a:rPr lang="pt-BR" sz="4000" b="1" dirty="0" err="1" smtClean="0">
                <a:solidFill>
                  <a:srgbClr val="6CA9B7"/>
                </a:solidFill>
              </a:rPr>
              <a:t>Commercial</a:t>
            </a:r>
            <a:r>
              <a:rPr lang="pt-BR" sz="4000" b="1" dirty="0" smtClean="0">
                <a:solidFill>
                  <a:srgbClr val="6CA9B7"/>
                </a:solidFill>
              </a:rPr>
              <a:t> professional </a:t>
            </a:r>
            <a:r>
              <a:rPr lang="pt-BR" sz="4000" b="1" dirty="0" err="1" smtClean="0">
                <a:solidFill>
                  <a:srgbClr val="6CA9B7"/>
                </a:solidFill>
              </a:rPr>
              <a:t>translation</a:t>
            </a:r>
            <a:endParaRPr lang="pt-BR" sz="4000" b="1" dirty="0">
              <a:solidFill>
                <a:srgbClr val="6CA9B7"/>
              </a:solidFill>
            </a:endParaRPr>
          </a:p>
        </p:txBody>
      </p:sp>
      <p:sp>
        <p:nvSpPr>
          <p:cNvPr id="9" name="CaixaDeTexto 8"/>
          <p:cNvSpPr txBox="1"/>
          <p:nvPr/>
        </p:nvSpPr>
        <p:spPr>
          <a:xfrm>
            <a:off x="7550591" y="4402289"/>
            <a:ext cx="867673" cy="707886"/>
          </a:xfrm>
          <a:prstGeom prst="rect">
            <a:avLst/>
          </a:prstGeom>
          <a:noFill/>
        </p:spPr>
        <p:txBody>
          <a:bodyPr wrap="none" rtlCol="0">
            <a:spAutoFit/>
          </a:bodyPr>
          <a:lstStyle/>
          <a:p>
            <a:r>
              <a:rPr lang="pt-BR" sz="4000" b="1" dirty="0" smtClean="0">
                <a:solidFill>
                  <a:srgbClr val="6CA9B7"/>
                </a:solidFill>
              </a:rPr>
              <a:t>SAI</a:t>
            </a:r>
            <a:endParaRPr lang="pt-BR" sz="4000" b="1" dirty="0">
              <a:solidFill>
                <a:srgbClr val="6CA9B7"/>
              </a:solidFill>
            </a:endParaRPr>
          </a:p>
        </p:txBody>
      </p:sp>
      <p:sp>
        <p:nvSpPr>
          <p:cNvPr id="10" name="CaixaDeTexto 9"/>
          <p:cNvSpPr txBox="1"/>
          <p:nvPr/>
        </p:nvSpPr>
        <p:spPr>
          <a:xfrm>
            <a:off x="9324464" y="3631281"/>
            <a:ext cx="2867536" cy="1323439"/>
          </a:xfrm>
          <a:prstGeom prst="rect">
            <a:avLst/>
          </a:prstGeom>
          <a:noFill/>
        </p:spPr>
        <p:txBody>
          <a:bodyPr wrap="square" rtlCol="0">
            <a:spAutoFit/>
          </a:bodyPr>
          <a:lstStyle/>
          <a:p>
            <a:pPr algn="ctr"/>
            <a:r>
              <a:rPr lang="pt-BR" sz="4000" b="1" dirty="0" err="1" smtClean="0">
                <a:solidFill>
                  <a:srgbClr val="6CA9B7"/>
                </a:solidFill>
              </a:rPr>
              <a:t>Machine</a:t>
            </a:r>
            <a:r>
              <a:rPr lang="pt-BR" sz="4000" b="1" dirty="0" smtClean="0">
                <a:solidFill>
                  <a:srgbClr val="6CA9B7"/>
                </a:solidFill>
              </a:rPr>
              <a:t> </a:t>
            </a:r>
            <a:r>
              <a:rPr lang="pt-BR" sz="4000" b="1" dirty="0" err="1" smtClean="0">
                <a:solidFill>
                  <a:srgbClr val="6CA9B7"/>
                </a:solidFill>
              </a:rPr>
              <a:t>translation</a:t>
            </a:r>
            <a:endParaRPr lang="pt-BR" sz="4000" b="1" dirty="0">
              <a:solidFill>
                <a:srgbClr val="6CA9B7"/>
              </a:solidFill>
            </a:endParaRPr>
          </a:p>
        </p:txBody>
      </p:sp>
      <p:sp>
        <p:nvSpPr>
          <p:cNvPr id="2" name="Elipse 1"/>
          <p:cNvSpPr/>
          <p:nvPr/>
        </p:nvSpPr>
        <p:spPr>
          <a:xfrm>
            <a:off x="1223180" y="3551160"/>
            <a:ext cx="1418380" cy="1238174"/>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4094430" y="3118713"/>
            <a:ext cx="1386768" cy="14291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6971252" y="2581648"/>
            <a:ext cx="1418380" cy="1238174"/>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9832399" y="2105538"/>
            <a:ext cx="1418380" cy="1238174"/>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Google Shape;440;p38"/>
          <p:cNvGrpSpPr/>
          <p:nvPr/>
        </p:nvGrpSpPr>
        <p:grpSpPr>
          <a:xfrm>
            <a:off x="1512346" y="3530066"/>
            <a:ext cx="798053" cy="1366152"/>
            <a:chOff x="4753325" y="2329350"/>
            <a:chExt cx="167300" cy="379800"/>
          </a:xfrm>
          <a:solidFill>
            <a:srgbClr val="D38D42"/>
          </a:solidFill>
        </p:grpSpPr>
        <p:sp>
          <p:nvSpPr>
            <p:cNvPr id="13" name="Google Shape;441;p38"/>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solidFill>
                <a:srgbClr val="3583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5838D"/>
                </a:solidFill>
              </a:endParaRPr>
            </a:p>
          </p:txBody>
        </p:sp>
        <p:sp>
          <p:nvSpPr>
            <p:cNvPr id="14" name="Google Shape;442;p38"/>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solidFill>
                <a:srgbClr val="3583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5838D"/>
                </a:solidFill>
              </a:endParaRPr>
            </a:p>
          </p:txBody>
        </p:sp>
      </p:grpSp>
      <p:grpSp>
        <p:nvGrpSpPr>
          <p:cNvPr id="18" name="Google Shape;480;p38"/>
          <p:cNvGrpSpPr/>
          <p:nvPr/>
        </p:nvGrpSpPr>
        <p:grpSpPr>
          <a:xfrm>
            <a:off x="4228826" y="3442944"/>
            <a:ext cx="1184801" cy="796289"/>
            <a:chOff x="1241275" y="3718400"/>
            <a:chExt cx="450650" cy="302875"/>
          </a:xfrm>
          <a:solidFill>
            <a:srgbClr val="D38D42"/>
          </a:solidFill>
        </p:grpSpPr>
        <p:sp>
          <p:nvSpPr>
            <p:cNvPr id="19" name="Google Shape;481;p38"/>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 name="Google Shape;482;p38"/>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 name="Google Shape;483;p38"/>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 name="Google Shape;484;p38"/>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3" name="Google Shape;471;p38"/>
          <p:cNvGrpSpPr/>
          <p:nvPr/>
        </p:nvGrpSpPr>
        <p:grpSpPr>
          <a:xfrm>
            <a:off x="7143304" y="2652536"/>
            <a:ext cx="1074276" cy="1096398"/>
            <a:chOff x="3955900" y="2984500"/>
            <a:chExt cx="414000" cy="422525"/>
          </a:xfrm>
          <a:solidFill>
            <a:srgbClr val="D38D42"/>
          </a:solidFill>
        </p:grpSpPr>
        <p:sp>
          <p:nvSpPr>
            <p:cNvPr id="24" name="Google Shape;472;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 name="Google Shape;473;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474;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4D4D4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7" name="Google Shape;461;p38"/>
          <p:cNvGrpSpPr/>
          <p:nvPr/>
        </p:nvGrpSpPr>
        <p:grpSpPr>
          <a:xfrm>
            <a:off x="10025502" y="2286118"/>
            <a:ext cx="958315" cy="922909"/>
            <a:chOff x="2583325" y="2972875"/>
            <a:chExt cx="462850" cy="445750"/>
          </a:xfrm>
          <a:solidFill>
            <a:srgbClr val="D38D42"/>
          </a:solidFill>
        </p:grpSpPr>
        <p:sp>
          <p:nvSpPr>
            <p:cNvPr id="28" name="Google Shape;462;p38"/>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solidFill>
                <a:srgbClr val="3583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463;p38"/>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solidFill>
                <a:srgbClr val="3583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extLst>
      <p:ext uri="{BB962C8B-B14F-4D97-AF65-F5344CB8AC3E}">
        <p14:creationId xmlns:p14="http://schemas.microsoft.com/office/powerpoint/2010/main" val="653310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186107" y="1099647"/>
            <a:ext cx="8855329" cy="1264705"/>
          </a:xfrm>
          <a:prstGeom prst="rect">
            <a:avLst/>
          </a:prstGeom>
          <a:noFill/>
        </p:spPr>
        <p:txBody>
          <a:bodyPr wrap="square" rtlCol="0">
            <a:spAutoFit/>
          </a:bodyPr>
          <a:lstStyle/>
          <a:p>
            <a:pPr>
              <a:lnSpc>
                <a:spcPts val="4500"/>
              </a:lnSpc>
            </a:pPr>
            <a:r>
              <a:rPr lang="en-US" sz="4800" b="1" dirty="0" smtClean="0">
                <a:solidFill>
                  <a:srgbClr val="6CA9B7"/>
                </a:solidFill>
              </a:rPr>
              <a:t>SAIs make </a:t>
            </a:r>
            <a:r>
              <a:rPr lang="en-US" sz="4800" b="1" dirty="0">
                <a:solidFill>
                  <a:srgbClr val="6CA9B7"/>
                </a:solidFill>
              </a:rPr>
              <a:t>the </a:t>
            </a:r>
            <a:r>
              <a:rPr lang="en-US" sz="4800" b="1" dirty="0" smtClean="0">
                <a:solidFill>
                  <a:srgbClr val="6CA9B7"/>
                </a:solidFill>
              </a:rPr>
              <a:t>document </a:t>
            </a:r>
            <a:r>
              <a:rPr lang="en-US" sz="4800" b="1" dirty="0">
                <a:solidFill>
                  <a:srgbClr val="6CA9B7"/>
                </a:solidFill>
              </a:rPr>
              <a:t>available for </a:t>
            </a:r>
            <a:r>
              <a:rPr lang="en-US" sz="4800" b="1" dirty="0" smtClean="0">
                <a:solidFill>
                  <a:srgbClr val="6CA9B7"/>
                </a:solidFill>
              </a:rPr>
              <a:t>ISSAI </a:t>
            </a:r>
            <a:r>
              <a:rPr lang="en-US" sz="4800" b="1" dirty="0">
                <a:solidFill>
                  <a:srgbClr val="6CA9B7"/>
                </a:solidFill>
              </a:rPr>
              <a:t>website</a:t>
            </a:r>
            <a:endParaRPr lang="pt-BR" sz="4800" b="1" dirty="0" smtClean="0">
              <a:solidFill>
                <a:srgbClr val="6CA9B7"/>
              </a:solidFill>
            </a:endParaRPr>
          </a:p>
        </p:txBody>
      </p:sp>
      <p:sp>
        <p:nvSpPr>
          <p:cNvPr id="3" name="CaixaDeTexto 2"/>
          <p:cNvSpPr txBox="1"/>
          <p:nvPr/>
        </p:nvSpPr>
        <p:spPr>
          <a:xfrm>
            <a:off x="3891833" y="2736117"/>
            <a:ext cx="7252242" cy="2308324"/>
          </a:xfrm>
          <a:prstGeom prst="rect">
            <a:avLst/>
          </a:prstGeom>
          <a:noFill/>
        </p:spPr>
        <p:txBody>
          <a:bodyPr wrap="none" rtlCol="0">
            <a:spAutoFit/>
          </a:bodyPr>
          <a:lstStyle/>
          <a:p>
            <a:r>
              <a:rPr lang="en-US" sz="3600" dirty="0" smtClean="0">
                <a:solidFill>
                  <a:schemeClr val="tx1">
                    <a:lumMod val="75000"/>
                    <a:lumOff val="25000"/>
                  </a:schemeClr>
                </a:solidFill>
              </a:rPr>
              <a:t>any </a:t>
            </a:r>
            <a:r>
              <a:rPr lang="en-US" sz="3600" dirty="0">
                <a:solidFill>
                  <a:schemeClr val="tx1">
                    <a:lumMod val="75000"/>
                    <a:lumOff val="25000"/>
                  </a:schemeClr>
                </a:solidFill>
              </a:rPr>
              <a:t>pronouncement </a:t>
            </a:r>
            <a:r>
              <a:rPr lang="en-US" sz="3600" dirty="0" smtClean="0">
                <a:solidFill>
                  <a:schemeClr val="tx1">
                    <a:lumMod val="75000"/>
                    <a:lumOff val="25000"/>
                  </a:schemeClr>
                </a:solidFill>
              </a:rPr>
              <a:t>in </a:t>
            </a:r>
            <a:r>
              <a:rPr lang="en-US" sz="3600" dirty="0">
                <a:solidFill>
                  <a:schemeClr val="tx1">
                    <a:lumMod val="75000"/>
                    <a:lumOff val="25000"/>
                  </a:schemeClr>
                </a:solidFill>
              </a:rPr>
              <a:t>the </a:t>
            </a:r>
            <a:r>
              <a:rPr lang="en-US" sz="3600" dirty="0" smtClean="0">
                <a:solidFill>
                  <a:schemeClr val="tx1">
                    <a:lumMod val="75000"/>
                    <a:lumOff val="25000"/>
                  </a:schemeClr>
                </a:solidFill>
              </a:rPr>
              <a:t>IFPP</a:t>
            </a:r>
            <a:endParaRPr lang="en-US" sz="3600" dirty="0">
              <a:solidFill>
                <a:schemeClr val="tx1">
                  <a:lumMod val="75000"/>
                  <a:lumOff val="25000"/>
                </a:schemeClr>
              </a:solidFill>
            </a:endParaRPr>
          </a:p>
          <a:p>
            <a:r>
              <a:rPr lang="en-US" sz="3600" dirty="0" smtClean="0">
                <a:solidFill>
                  <a:schemeClr val="tx1">
                    <a:lumMod val="75000"/>
                    <a:lumOff val="25000"/>
                  </a:schemeClr>
                </a:solidFill>
              </a:rPr>
              <a:t>translated </a:t>
            </a:r>
            <a:r>
              <a:rPr lang="en-US" sz="3600" dirty="0">
                <a:solidFill>
                  <a:schemeClr val="tx1">
                    <a:lumMod val="75000"/>
                    <a:lumOff val="25000"/>
                  </a:schemeClr>
                </a:solidFill>
              </a:rPr>
              <a:t>in </a:t>
            </a:r>
            <a:r>
              <a:rPr lang="en-US" sz="3600" dirty="0" smtClean="0">
                <a:solidFill>
                  <a:schemeClr val="tx1">
                    <a:lumMod val="75000"/>
                    <a:lumOff val="25000"/>
                  </a:schemeClr>
                </a:solidFill>
              </a:rPr>
              <a:t>entirety</a:t>
            </a:r>
            <a:endParaRPr lang="en-US" sz="3600" dirty="0">
              <a:solidFill>
                <a:schemeClr val="tx1">
                  <a:lumMod val="75000"/>
                  <a:lumOff val="25000"/>
                </a:schemeClr>
              </a:solidFill>
            </a:endParaRPr>
          </a:p>
          <a:p>
            <a:r>
              <a:rPr lang="en-US" sz="3600" dirty="0" smtClean="0">
                <a:solidFill>
                  <a:schemeClr val="tx1">
                    <a:lumMod val="75000"/>
                    <a:lumOff val="25000"/>
                  </a:schemeClr>
                </a:solidFill>
              </a:rPr>
              <a:t>for </a:t>
            </a:r>
            <a:r>
              <a:rPr lang="en-US" sz="3600" dirty="0">
                <a:solidFill>
                  <a:schemeClr val="tx1">
                    <a:lumMod val="75000"/>
                    <a:lumOff val="25000"/>
                  </a:schemeClr>
                </a:solidFill>
              </a:rPr>
              <a:t>information </a:t>
            </a:r>
            <a:r>
              <a:rPr lang="en-US" sz="3600" dirty="0" smtClean="0">
                <a:solidFill>
                  <a:schemeClr val="tx1">
                    <a:lumMod val="75000"/>
                    <a:lumOff val="25000"/>
                  </a:schemeClr>
                </a:solidFill>
              </a:rPr>
              <a:t>only - the </a:t>
            </a:r>
            <a:r>
              <a:rPr lang="en-US" sz="3600" dirty="0">
                <a:solidFill>
                  <a:schemeClr val="tx1">
                    <a:lumMod val="75000"/>
                    <a:lumOff val="25000"/>
                  </a:schemeClr>
                </a:solidFill>
              </a:rPr>
              <a:t>original </a:t>
            </a:r>
            <a:r>
              <a:rPr lang="en-US" sz="3600" dirty="0" smtClean="0">
                <a:solidFill>
                  <a:schemeClr val="tx1">
                    <a:lumMod val="75000"/>
                    <a:lumOff val="25000"/>
                  </a:schemeClr>
                </a:solidFill>
              </a:rPr>
              <a:t>text</a:t>
            </a:r>
            <a:endParaRPr lang="en-US" sz="3600" dirty="0">
              <a:solidFill>
                <a:schemeClr val="tx1">
                  <a:lumMod val="75000"/>
                  <a:lumOff val="25000"/>
                </a:schemeClr>
              </a:solidFill>
            </a:endParaRPr>
          </a:p>
          <a:p>
            <a:r>
              <a:rPr lang="en-US" sz="3600" dirty="0">
                <a:solidFill>
                  <a:schemeClr val="tx1">
                    <a:lumMod val="75000"/>
                    <a:lumOff val="25000"/>
                  </a:schemeClr>
                </a:solidFill>
              </a:rPr>
              <a:t>authoritative.</a:t>
            </a:r>
            <a:endParaRPr lang="pt-BR" sz="3600" dirty="0">
              <a:solidFill>
                <a:schemeClr val="tx1">
                  <a:lumMod val="75000"/>
                  <a:lumOff val="25000"/>
                </a:schemeClr>
              </a:solidFill>
            </a:endParaRPr>
          </a:p>
        </p:txBody>
      </p:sp>
      <p:sp>
        <p:nvSpPr>
          <p:cNvPr id="5" name="CaixaDeTexto 4"/>
          <p:cNvSpPr txBox="1"/>
          <p:nvPr/>
        </p:nvSpPr>
        <p:spPr>
          <a:xfrm>
            <a:off x="4608753" y="81551"/>
            <a:ext cx="4344138" cy="646331"/>
          </a:xfrm>
          <a:prstGeom prst="rect">
            <a:avLst/>
          </a:prstGeom>
          <a:noFill/>
        </p:spPr>
        <p:txBody>
          <a:bodyPr wrap="none" rtlCol="0">
            <a:spAutoFit/>
          </a:bodyPr>
          <a:lstStyle/>
          <a:p>
            <a:r>
              <a:rPr lang="en-US" sz="3600" dirty="0" smtClean="0">
                <a:solidFill>
                  <a:schemeClr val="tx1">
                    <a:lumMod val="75000"/>
                    <a:lumOff val="25000"/>
                  </a:schemeClr>
                </a:solidFill>
              </a:rPr>
              <a:t>Non-official </a:t>
            </a:r>
            <a:r>
              <a:rPr lang="en-US" sz="3600" dirty="0">
                <a:solidFill>
                  <a:schemeClr val="tx1">
                    <a:lumMod val="75000"/>
                    <a:lumOff val="25000"/>
                  </a:schemeClr>
                </a:solidFill>
              </a:rPr>
              <a:t>languages</a:t>
            </a:r>
            <a:endParaRPr lang="pt-BR" sz="3600" dirty="0">
              <a:solidFill>
                <a:schemeClr val="tx1">
                  <a:lumMod val="75000"/>
                  <a:lumOff val="25000"/>
                </a:schemeClr>
              </a:solidFill>
            </a:endParaRPr>
          </a:p>
        </p:txBody>
      </p:sp>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650" y="1543239"/>
            <a:ext cx="2849457" cy="3881869"/>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899" y="2878006"/>
            <a:ext cx="528142" cy="403105"/>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8450" y="3487174"/>
            <a:ext cx="528142" cy="403105"/>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295" y="4096342"/>
            <a:ext cx="528142" cy="403105"/>
          </a:xfrm>
          <a:prstGeom prst="rect">
            <a:avLst/>
          </a:prstGeom>
        </p:spPr>
      </p:pic>
    </p:spTree>
    <p:extLst>
      <p:ext uri="{BB962C8B-B14F-4D97-AF65-F5344CB8AC3E}">
        <p14:creationId xmlns:p14="http://schemas.microsoft.com/office/powerpoint/2010/main" val="211532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2144314" y="2069293"/>
            <a:ext cx="2633031" cy="3970317"/>
          </a:xfrm>
          <a:prstGeom prst="rect">
            <a:avLst/>
          </a:prstGeom>
          <a:solidFill>
            <a:srgbClr val="FC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Retângulo 19"/>
          <p:cNvSpPr/>
          <p:nvPr/>
        </p:nvSpPr>
        <p:spPr>
          <a:xfrm>
            <a:off x="5001866" y="2069293"/>
            <a:ext cx="2633031" cy="3970317"/>
          </a:xfrm>
          <a:prstGeom prst="rect">
            <a:avLst/>
          </a:prstGeom>
          <a:solidFill>
            <a:srgbClr val="6C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CaixaDeTexto 4"/>
          <p:cNvSpPr txBox="1"/>
          <p:nvPr/>
        </p:nvSpPr>
        <p:spPr>
          <a:xfrm>
            <a:off x="4608753" y="81551"/>
            <a:ext cx="7583247" cy="646331"/>
          </a:xfrm>
          <a:prstGeom prst="rect">
            <a:avLst/>
          </a:prstGeom>
          <a:noFill/>
        </p:spPr>
        <p:txBody>
          <a:bodyPr wrap="square" rtlCol="0">
            <a:spAutoFit/>
          </a:bodyPr>
          <a:lstStyle/>
          <a:p>
            <a:r>
              <a:rPr lang="en-US" sz="3600" dirty="0">
                <a:solidFill>
                  <a:prstClr val="black">
                    <a:lumMod val="75000"/>
                    <a:lumOff val="25000"/>
                  </a:prstClr>
                </a:solidFill>
              </a:rPr>
              <a:t>The PSC Chair </a:t>
            </a:r>
            <a:r>
              <a:rPr lang="en-US" sz="3600" dirty="0" smtClean="0">
                <a:solidFill>
                  <a:prstClr val="black">
                    <a:lumMod val="75000"/>
                    <a:lumOff val="25000"/>
                  </a:prstClr>
                </a:solidFill>
              </a:rPr>
              <a:t>proposal</a:t>
            </a:r>
            <a:endParaRPr lang="pt-BR" sz="3600" dirty="0">
              <a:solidFill>
                <a:prstClr val="black">
                  <a:lumMod val="75000"/>
                  <a:lumOff val="25000"/>
                </a:prstClr>
              </a:solidFill>
            </a:endParaRPr>
          </a:p>
        </p:txBody>
      </p:sp>
      <p:sp>
        <p:nvSpPr>
          <p:cNvPr id="10" name="CaixaDeTexto 9"/>
          <p:cNvSpPr txBox="1"/>
          <p:nvPr/>
        </p:nvSpPr>
        <p:spPr>
          <a:xfrm>
            <a:off x="3098074" y="2085398"/>
            <a:ext cx="744114" cy="1415772"/>
          </a:xfrm>
          <a:prstGeom prst="rect">
            <a:avLst/>
          </a:prstGeom>
          <a:noFill/>
        </p:spPr>
        <p:txBody>
          <a:bodyPr wrap="none" rtlCol="0">
            <a:spAutoFit/>
          </a:bodyPr>
          <a:lstStyle/>
          <a:p>
            <a:r>
              <a:rPr lang="pt-BR" sz="8600" b="1" dirty="0" smtClean="0">
                <a:solidFill>
                  <a:prstClr val="white"/>
                </a:solidFill>
              </a:rPr>
              <a:t>1</a:t>
            </a:r>
            <a:endParaRPr lang="pt-BR" sz="8600" b="1" dirty="0">
              <a:solidFill>
                <a:prstClr val="white"/>
              </a:solidFill>
            </a:endParaRPr>
          </a:p>
        </p:txBody>
      </p:sp>
      <p:sp>
        <p:nvSpPr>
          <p:cNvPr id="12" name="CaixaDeTexto 11"/>
          <p:cNvSpPr txBox="1"/>
          <p:nvPr/>
        </p:nvSpPr>
        <p:spPr>
          <a:xfrm>
            <a:off x="5841124" y="2069293"/>
            <a:ext cx="744114" cy="1415772"/>
          </a:xfrm>
          <a:prstGeom prst="rect">
            <a:avLst/>
          </a:prstGeom>
          <a:noFill/>
        </p:spPr>
        <p:txBody>
          <a:bodyPr wrap="none" rtlCol="0">
            <a:spAutoFit/>
          </a:bodyPr>
          <a:lstStyle/>
          <a:p>
            <a:r>
              <a:rPr lang="pt-BR" sz="8600" b="1" dirty="0" smtClean="0">
                <a:solidFill>
                  <a:prstClr val="white"/>
                </a:solidFill>
              </a:rPr>
              <a:t>2</a:t>
            </a:r>
            <a:endParaRPr lang="pt-BR" sz="8600" b="1" dirty="0">
              <a:solidFill>
                <a:prstClr val="white"/>
              </a:solidFill>
            </a:endParaRPr>
          </a:p>
        </p:txBody>
      </p:sp>
      <p:sp>
        <p:nvSpPr>
          <p:cNvPr id="16" name="CaixaDeTexto 15"/>
          <p:cNvSpPr txBox="1"/>
          <p:nvPr/>
        </p:nvSpPr>
        <p:spPr>
          <a:xfrm>
            <a:off x="2153615" y="3517275"/>
            <a:ext cx="2614427" cy="1323439"/>
          </a:xfrm>
          <a:prstGeom prst="rect">
            <a:avLst/>
          </a:prstGeom>
          <a:noFill/>
        </p:spPr>
        <p:txBody>
          <a:bodyPr wrap="square" rtlCol="0">
            <a:spAutoFit/>
          </a:bodyPr>
          <a:lstStyle/>
          <a:p>
            <a:pPr algn="ctr">
              <a:lnSpc>
                <a:spcPts val="2400"/>
              </a:lnSpc>
            </a:pPr>
            <a:r>
              <a:rPr lang="en-US" sz="2400" dirty="0" smtClean="0">
                <a:solidFill>
                  <a:prstClr val="black">
                    <a:lumMod val="75000"/>
                    <a:lumOff val="25000"/>
                  </a:prstClr>
                </a:solidFill>
              </a:rPr>
              <a:t>establish pools of SAIs in each INTOSAI language group</a:t>
            </a:r>
            <a:endParaRPr lang="pt-BR" sz="2000" dirty="0">
              <a:solidFill>
                <a:prstClr val="black">
                  <a:lumMod val="75000"/>
                  <a:lumOff val="25000"/>
                </a:prstClr>
              </a:solidFill>
            </a:endParaRPr>
          </a:p>
        </p:txBody>
      </p:sp>
      <p:sp>
        <p:nvSpPr>
          <p:cNvPr id="17" name="CaixaDeTexto 16"/>
          <p:cNvSpPr txBox="1"/>
          <p:nvPr/>
        </p:nvSpPr>
        <p:spPr>
          <a:xfrm>
            <a:off x="4915289" y="3485065"/>
            <a:ext cx="2747640" cy="2246769"/>
          </a:xfrm>
          <a:prstGeom prst="rect">
            <a:avLst/>
          </a:prstGeom>
          <a:noFill/>
        </p:spPr>
        <p:txBody>
          <a:bodyPr wrap="square" rtlCol="0">
            <a:spAutoFit/>
          </a:bodyPr>
          <a:lstStyle/>
          <a:p>
            <a:pPr algn="ctr">
              <a:lnSpc>
                <a:spcPts val="2400"/>
              </a:lnSpc>
            </a:pPr>
            <a:r>
              <a:rPr lang="en-US" sz="2400" dirty="0" smtClean="0">
                <a:solidFill>
                  <a:prstClr val="black">
                    <a:lumMod val="75000"/>
                    <a:lumOff val="25000"/>
                  </a:prstClr>
                </a:solidFill>
              </a:rPr>
              <a:t>monitor the development of machine translation</a:t>
            </a:r>
          </a:p>
          <a:p>
            <a:pPr algn="ctr">
              <a:lnSpc>
                <a:spcPts val="2400"/>
              </a:lnSpc>
            </a:pPr>
            <a:r>
              <a:rPr lang="en-US" sz="2400" dirty="0" smtClean="0">
                <a:solidFill>
                  <a:prstClr val="black">
                    <a:lumMod val="75000"/>
                    <a:lumOff val="25000"/>
                  </a:prstClr>
                </a:solidFill>
              </a:rPr>
              <a:t>&amp;</a:t>
            </a:r>
          </a:p>
          <a:p>
            <a:pPr algn="ctr">
              <a:lnSpc>
                <a:spcPts val="2400"/>
              </a:lnSpc>
            </a:pPr>
            <a:r>
              <a:rPr lang="en-US" sz="2400" dirty="0" smtClean="0">
                <a:solidFill>
                  <a:prstClr val="black">
                    <a:lumMod val="75000"/>
                    <a:lumOff val="25000"/>
                  </a:prstClr>
                </a:solidFill>
              </a:rPr>
              <a:t>trial machine translation and feedback</a:t>
            </a:r>
            <a:endParaRPr lang="pt-BR" sz="2400" dirty="0">
              <a:solidFill>
                <a:prstClr val="black">
                  <a:lumMod val="75000"/>
                  <a:lumOff val="25000"/>
                </a:prstClr>
              </a:solidFill>
            </a:endParaRPr>
          </a:p>
        </p:txBody>
      </p:sp>
      <p:sp>
        <p:nvSpPr>
          <p:cNvPr id="13" name="CaixaDeTexto 12"/>
          <p:cNvSpPr txBox="1"/>
          <p:nvPr/>
        </p:nvSpPr>
        <p:spPr>
          <a:xfrm>
            <a:off x="341523" y="1136527"/>
            <a:ext cx="10071840" cy="687624"/>
          </a:xfrm>
          <a:prstGeom prst="rect">
            <a:avLst/>
          </a:prstGeom>
          <a:noFill/>
        </p:spPr>
        <p:txBody>
          <a:bodyPr wrap="square" rtlCol="0">
            <a:spAutoFit/>
          </a:bodyPr>
          <a:lstStyle/>
          <a:p>
            <a:pPr>
              <a:lnSpc>
                <a:spcPts val="4500"/>
              </a:lnSpc>
            </a:pPr>
            <a:r>
              <a:rPr lang="en-US" sz="4800" b="1" dirty="0" smtClean="0">
                <a:solidFill>
                  <a:srgbClr val="6CA9B7"/>
                </a:solidFill>
              </a:rPr>
              <a:t>PSC-SC approve the PSC Chair to</a:t>
            </a:r>
            <a:endParaRPr lang="en-US" sz="4800" b="1" dirty="0">
              <a:solidFill>
                <a:srgbClr val="6CA9B7"/>
              </a:solidFill>
            </a:endParaRPr>
          </a:p>
        </p:txBody>
      </p:sp>
      <p:sp>
        <p:nvSpPr>
          <p:cNvPr id="11" name="Retângulo 10"/>
          <p:cNvSpPr/>
          <p:nvPr/>
        </p:nvSpPr>
        <p:spPr>
          <a:xfrm>
            <a:off x="7868719" y="2028228"/>
            <a:ext cx="2633031" cy="4011382"/>
          </a:xfrm>
          <a:prstGeom prst="rect">
            <a:avLst/>
          </a:prstGeom>
          <a:solidFill>
            <a:srgbClr val="FC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4" name="CaixaDeTexto 13"/>
          <p:cNvSpPr txBox="1"/>
          <p:nvPr/>
        </p:nvSpPr>
        <p:spPr>
          <a:xfrm>
            <a:off x="8813178" y="2068607"/>
            <a:ext cx="744114" cy="1415772"/>
          </a:xfrm>
          <a:prstGeom prst="rect">
            <a:avLst/>
          </a:prstGeom>
          <a:noFill/>
        </p:spPr>
        <p:txBody>
          <a:bodyPr wrap="none" rtlCol="0">
            <a:spAutoFit/>
          </a:bodyPr>
          <a:lstStyle/>
          <a:p>
            <a:r>
              <a:rPr lang="pt-BR" sz="8600" b="1" dirty="0">
                <a:solidFill>
                  <a:prstClr val="white"/>
                </a:solidFill>
              </a:rPr>
              <a:t>3</a:t>
            </a:r>
          </a:p>
        </p:txBody>
      </p:sp>
      <p:sp>
        <p:nvSpPr>
          <p:cNvPr id="15" name="CaixaDeTexto 14"/>
          <p:cNvSpPr txBox="1"/>
          <p:nvPr/>
        </p:nvSpPr>
        <p:spPr>
          <a:xfrm>
            <a:off x="7868719" y="3500484"/>
            <a:ext cx="2614427" cy="1938992"/>
          </a:xfrm>
          <a:prstGeom prst="rect">
            <a:avLst/>
          </a:prstGeom>
          <a:noFill/>
        </p:spPr>
        <p:txBody>
          <a:bodyPr wrap="square" rtlCol="0">
            <a:spAutoFit/>
          </a:bodyPr>
          <a:lstStyle/>
          <a:p>
            <a:pPr algn="ctr">
              <a:lnSpc>
                <a:spcPts val="2400"/>
              </a:lnSpc>
            </a:pPr>
            <a:r>
              <a:rPr lang="en-US" sz="2400" dirty="0">
                <a:solidFill>
                  <a:prstClr val="black">
                    <a:lumMod val="75000"/>
                    <a:lumOff val="25000"/>
                  </a:prstClr>
                </a:solidFill>
              </a:rPr>
              <a:t>c</a:t>
            </a:r>
            <a:r>
              <a:rPr lang="en-US" sz="2400" dirty="0" smtClean="0">
                <a:solidFill>
                  <a:prstClr val="black">
                    <a:lumMod val="75000"/>
                    <a:lumOff val="25000"/>
                  </a:prstClr>
                </a:solidFill>
              </a:rPr>
              <a:t>ontinue </a:t>
            </a:r>
            <a:r>
              <a:rPr lang="en-US" sz="2400" dirty="0">
                <a:solidFill>
                  <a:prstClr val="black">
                    <a:lumMod val="75000"/>
                    <a:lumOff val="25000"/>
                  </a:prstClr>
                </a:solidFill>
              </a:rPr>
              <a:t>to post ad hoc translations into non-official INTOSAI</a:t>
            </a:r>
          </a:p>
          <a:p>
            <a:pPr algn="ctr">
              <a:lnSpc>
                <a:spcPts val="2400"/>
              </a:lnSpc>
            </a:pPr>
            <a:r>
              <a:rPr lang="en-US" sz="2400" dirty="0">
                <a:solidFill>
                  <a:prstClr val="black">
                    <a:lumMod val="75000"/>
                    <a:lumOff val="25000"/>
                  </a:prstClr>
                </a:solidFill>
              </a:rPr>
              <a:t>languages on the ISSAI </a:t>
            </a:r>
            <a:r>
              <a:rPr lang="en-US" sz="2400" dirty="0" smtClean="0">
                <a:solidFill>
                  <a:prstClr val="black">
                    <a:lumMod val="75000"/>
                    <a:lumOff val="25000"/>
                  </a:prstClr>
                </a:solidFill>
              </a:rPr>
              <a:t>website</a:t>
            </a:r>
            <a:endParaRPr lang="pt-BR" sz="2000" dirty="0">
              <a:solidFill>
                <a:prstClr val="black">
                  <a:lumMod val="75000"/>
                  <a:lumOff val="25000"/>
                </a:prstClr>
              </a:solidFill>
            </a:endParaRPr>
          </a:p>
        </p:txBody>
      </p:sp>
    </p:spTree>
    <p:extLst>
      <p:ext uri="{BB962C8B-B14F-4D97-AF65-F5344CB8AC3E}">
        <p14:creationId xmlns:p14="http://schemas.microsoft.com/office/powerpoint/2010/main" val="184359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810819" y="1210220"/>
            <a:ext cx="4459554" cy="961225"/>
          </a:xfrm>
          <a:prstGeom prst="rect">
            <a:avLst/>
          </a:prstGeom>
          <a:noFill/>
        </p:spPr>
        <p:txBody>
          <a:bodyPr wrap="none" rtlCol="0">
            <a:spAutoFit/>
          </a:bodyPr>
          <a:lstStyle/>
          <a:p>
            <a:pPr>
              <a:lnSpc>
                <a:spcPts val="6500"/>
              </a:lnSpc>
            </a:pPr>
            <a:r>
              <a:rPr lang="pt-BR" sz="7200" b="1" dirty="0" err="1" smtClean="0">
                <a:solidFill>
                  <a:srgbClr val="6CA9B7"/>
                </a:solidFill>
              </a:rPr>
              <a:t>Thank</a:t>
            </a:r>
            <a:r>
              <a:rPr lang="pt-BR" sz="7200" b="1" dirty="0" smtClean="0">
                <a:solidFill>
                  <a:srgbClr val="6CA9B7"/>
                </a:solidFill>
              </a:rPr>
              <a:t> </a:t>
            </a:r>
            <a:r>
              <a:rPr lang="pt-BR" sz="7200" b="1" dirty="0" err="1" smtClean="0">
                <a:solidFill>
                  <a:srgbClr val="6CA9B7"/>
                </a:solidFill>
              </a:rPr>
              <a:t>you</a:t>
            </a:r>
            <a:r>
              <a:rPr lang="pt-BR" sz="7200" b="1" dirty="0" smtClean="0">
                <a:solidFill>
                  <a:srgbClr val="6CA9B7"/>
                </a:solidFill>
              </a:rPr>
              <a:t>!</a:t>
            </a:r>
            <a:endParaRPr lang="pt-BR" sz="7200" b="1" dirty="0">
              <a:solidFill>
                <a:srgbClr val="6CA9B7"/>
              </a:solidFill>
            </a:endParaRPr>
          </a:p>
        </p:txBody>
      </p:sp>
      <p:sp>
        <p:nvSpPr>
          <p:cNvPr id="5" name="CaixaDeTexto 4"/>
          <p:cNvSpPr txBox="1"/>
          <p:nvPr/>
        </p:nvSpPr>
        <p:spPr>
          <a:xfrm>
            <a:off x="914427" y="2450887"/>
            <a:ext cx="7749623" cy="1754326"/>
          </a:xfrm>
          <a:prstGeom prst="rect">
            <a:avLst/>
          </a:prstGeom>
          <a:noFill/>
        </p:spPr>
        <p:txBody>
          <a:bodyPr wrap="square" rtlCol="0">
            <a:spAutoFit/>
          </a:bodyPr>
          <a:lstStyle/>
          <a:p>
            <a:r>
              <a:rPr lang="en-US" sz="3600" dirty="0" smtClean="0">
                <a:solidFill>
                  <a:schemeClr val="tx1">
                    <a:lumMod val="75000"/>
                    <a:lumOff val="25000"/>
                  </a:schemeClr>
                </a:solidFill>
              </a:rPr>
              <a:t>PSC Secretariat</a:t>
            </a:r>
          </a:p>
          <a:p>
            <a:r>
              <a:rPr lang="en-US" sz="3600" dirty="0" smtClean="0">
                <a:solidFill>
                  <a:schemeClr val="tx1">
                    <a:lumMod val="75000"/>
                    <a:lumOff val="25000"/>
                  </a:schemeClr>
                </a:solidFill>
                <a:hlinkClick r:id="rId4"/>
              </a:rPr>
              <a:t>psc@tcu.gov.br</a:t>
            </a:r>
            <a:endParaRPr lang="en-US" sz="3600" dirty="0" smtClean="0">
              <a:solidFill>
                <a:schemeClr val="tx1">
                  <a:lumMod val="75000"/>
                  <a:lumOff val="25000"/>
                </a:schemeClr>
              </a:solidFill>
            </a:endParaRPr>
          </a:p>
          <a:p>
            <a:r>
              <a:rPr lang="en-US" sz="3600" dirty="0" smtClean="0">
                <a:solidFill>
                  <a:schemeClr val="tx1">
                    <a:lumMod val="75000"/>
                    <a:lumOff val="25000"/>
                  </a:schemeClr>
                </a:solidFill>
                <a:hlinkClick r:id="rId5"/>
              </a:rPr>
              <a:t>eca-psc@eca.europa.eu</a:t>
            </a:r>
            <a:endParaRPr lang="pt-BR" sz="3600" dirty="0">
              <a:solidFill>
                <a:schemeClr val="tx1">
                  <a:lumMod val="75000"/>
                  <a:lumOff val="25000"/>
                </a:schemeClr>
              </a:solidFill>
            </a:endParaRPr>
          </a:p>
        </p:txBody>
      </p:sp>
      <p:pic>
        <p:nvPicPr>
          <p:cNvPr id="3" name="Image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56" y="4807820"/>
            <a:ext cx="3737746" cy="1140201"/>
          </a:xfrm>
          <a:prstGeom prst="rect">
            <a:avLst/>
          </a:prstGeom>
        </p:spPr>
      </p:pic>
      <p:sp>
        <p:nvSpPr>
          <p:cNvPr id="7" name="CaixaDeTexto 6"/>
          <p:cNvSpPr txBox="1"/>
          <p:nvPr/>
        </p:nvSpPr>
        <p:spPr>
          <a:xfrm>
            <a:off x="3810819" y="4161489"/>
            <a:ext cx="7749623" cy="646331"/>
          </a:xfrm>
          <a:prstGeom prst="rect">
            <a:avLst/>
          </a:prstGeom>
          <a:noFill/>
        </p:spPr>
        <p:txBody>
          <a:bodyPr wrap="square" rtlCol="0">
            <a:spAutoFit/>
          </a:bodyPr>
          <a:lstStyle/>
          <a:p>
            <a:pPr algn="r"/>
            <a:r>
              <a:rPr lang="en-US" dirty="0" smtClean="0">
                <a:solidFill>
                  <a:schemeClr val="tx1">
                    <a:lumMod val="75000"/>
                    <a:lumOff val="25000"/>
                  </a:schemeClr>
                </a:solidFill>
              </a:rPr>
              <a:t>Alan Findlay</a:t>
            </a:r>
          </a:p>
          <a:p>
            <a:pPr algn="r"/>
            <a:r>
              <a:rPr lang="pt-BR" b="1" dirty="0">
                <a:hlinkClick r:id="rId7"/>
              </a:rPr>
              <a:t>alan.findlay@eca.europa.eu</a:t>
            </a:r>
            <a:endParaRPr lang="pt-BR" dirty="0">
              <a:solidFill>
                <a:schemeClr val="tx1">
                  <a:lumMod val="75000"/>
                  <a:lumOff val="25000"/>
                </a:schemeClr>
              </a:solidFill>
            </a:endParaRPr>
          </a:p>
        </p:txBody>
      </p:sp>
    </p:spTree>
    <p:extLst>
      <p:ext uri="{BB962C8B-B14F-4D97-AF65-F5344CB8AC3E}">
        <p14:creationId xmlns:p14="http://schemas.microsoft.com/office/powerpoint/2010/main" val="3044223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TotalTime>
  <Words>690</Words>
  <Application>Microsoft Office PowerPoint</Application>
  <PresentationFormat>Widescreen</PresentationFormat>
  <Paragraphs>74</Paragraphs>
  <Slides>7</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vt:i4>
      </vt:variant>
    </vt:vector>
  </HeadingPairs>
  <TitlesOfParts>
    <vt:vector size="11"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Barreto Ribeiro Alvarenga</dc:creator>
  <cp:lastModifiedBy>Paula Hebling Dutra</cp:lastModifiedBy>
  <cp:revision>69</cp:revision>
  <dcterms:created xsi:type="dcterms:W3CDTF">2017-08-14T21:15:23Z</dcterms:created>
  <dcterms:modified xsi:type="dcterms:W3CDTF">2019-05-30T19:57:15Z</dcterms:modified>
</cp:coreProperties>
</file>