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31"/>
  </p:notesMasterIdLst>
  <p:sldIdLst>
    <p:sldId id="257" r:id="rId5"/>
    <p:sldId id="280" r:id="rId6"/>
    <p:sldId id="271" r:id="rId7"/>
    <p:sldId id="265" r:id="rId8"/>
    <p:sldId id="266" r:id="rId9"/>
    <p:sldId id="269" r:id="rId10"/>
    <p:sldId id="261" r:id="rId11"/>
    <p:sldId id="267" r:id="rId12"/>
    <p:sldId id="260" r:id="rId13"/>
    <p:sldId id="284" r:id="rId14"/>
    <p:sldId id="282" r:id="rId15"/>
    <p:sldId id="281" r:id="rId16"/>
    <p:sldId id="283" r:id="rId17"/>
    <p:sldId id="299" r:id="rId18"/>
    <p:sldId id="300" r:id="rId19"/>
    <p:sldId id="301" r:id="rId20"/>
    <p:sldId id="302" r:id="rId21"/>
    <p:sldId id="275" r:id="rId22"/>
    <p:sldId id="278" r:id="rId23"/>
    <p:sldId id="290" r:id="rId24"/>
    <p:sldId id="291" r:id="rId25"/>
    <p:sldId id="289" r:id="rId26"/>
    <p:sldId id="295" r:id="rId27"/>
    <p:sldId id="298" r:id="rId28"/>
    <p:sldId id="296" r:id="rId29"/>
    <p:sldId id="297" r:id="rId3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42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ppe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761\AppData\Local\Microsoft\Windows\Temporary%20Internet%20Files\Content.Outlook\23DP3MLC\Oversigt%20ISSAI%20-%20maintenanc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Mappe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988407699037624E-2"/>
          <c:y val="5.1400554097404488E-2"/>
          <c:w val="0.75578937007874014"/>
          <c:h val="0.92984179060950711"/>
        </c:manualLayout>
      </c:layout>
      <c:bar3DChart>
        <c:barDir val="col"/>
        <c:grouping val="stacked"/>
        <c:varyColors val="0"/>
        <c:ser>
          <c:idx val="0"/>
          <c:order val="0"/>
          <c:invertIfNegative val="0"/>
          <c:val>
            <c:numRef>
              <c:f>'Ark1'!$B$14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1"/>
          <c:order val="1"/>
          <c:invertIfNegative val="0"/>
          <c:val>
            <c:numRef>
              <c:f>'Ark1'!$B$15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2"/>
          <c:order val="2"/>
          <c:invertIfNegative val="0"/>
          <c:val>
            <c:numRef>
              <c:f>'Ark1'!$B$16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3"/>
          <c:order val="3"/>
          <c:invertIfNegative val="0"/>
          <c:val>
            <c:numRef>
              <c:f>'Ark1'!$B$17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4796296"/>
        <c:axId val="304793160"/>
        <c:axId val="0"/>
      </c:bar3DChart>
      <c:catAx>
        <c:axId val="304796296"/>
        <c:scaling>
          <c:orientation val="minMax"/>
        </c:scaling>
        <c:delete val="1"/>
        <c:axPos val="b"/>
        <c:majorTickMark val="out"/>
        <c:minorTickMark val="none"/>
        <c:tickLblPos val="nextTo"/>
        <c:crossAx val="304793160"/>
        <c:crosses val="autoZero"/>
        <c:auto val="1"/>
        <c:lblAlgn val="ctr"/>
        <c:lblOffset val="100"/>
        <c:noMultiLvlLbl val="0"/>
      </c:catAx>
      <c:valAx>
        <c:axId val="3047931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047962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'Ark1'!$AC$16</c:f>
              <c:strCache>
                <c:ptCount val="1"/>
                <c:pt idx="0">
                  <c:v>Dependent on ISAs</c:v>
                </c:pt>
              </c:strCache>
            </c:strRef>
          </c:tx>
          <c:invertIfNegative val="0"/>
          <c:cat>
            <c:strRef>
              <c:f>'Ark1'!$AD$15:$AH$15</c:f>
              <c:strCache>
                <c:ptCount val="5"/>
                <c:pt idx="0">
                  <c:v>2013-2016</c:v>
                </c:pt>
                <c:pt idx="1">
                  <c:v>2016-2019</c:v>
                </c:pt>
                <c:pt idx="2">
                  <c:v>2019-2022</c:v>
                </c:pt>
                <c:pt idx="3">
                  <c:v>2022-2025</c:v>
                </c:pt>
                <c:pt idx="4">
                  <c:v>2025-2028</c:v>
                </c:pt>
              </c:strCache>
            </c:strRef>
          </c:cat>
          <c:val>
            <c:numRef>
              <c:f>'Ark1'!$AD$16:$AH$16</c:f>
              <c:numCache>
                <c:formatCode>General</c:formatCode>
                <c:ptCount val="5"/>
                <c:pt idx="0">
                  <c:v>121.4</c:v>
                </c:pt>
                <c:pt idx="1">
                  <c:v>121.4</c:v>
                </c:pt>
                <c:pt idx="2">
                  <c:v>121.4</c:v>
                </c:pt>
                <c:pt idx="3">
                  <c:v>121.4</c:v>
                </c:pt>
                <c:pt idx="4">
                  <c:v>121.4</c:v>
                </c:pt>
              </c:numCache>
            </c:numRef>
          </c:val>
        </c:ser>
        <c:ser>
          <c:idx val="1"/>
          <c:order val="1"/>
          <c:tx>
            <c:strRef>
              <c:f>'Ark1'!$AC$17</c:f>
              <c:strCache>
                <c:ptCount val="1"/>
                <c:pt idx="0">
                  <c:v>Review</c:v>
                </c:pt>
              </c:strCache>
            </c:strRef>
          </c:tx>
          <c:invertIfNegative val="0"/>
          <c:cat>
            <c:strRef>
              <c:f>'Ark1'!$AD$15:$AH$15</c:f>
              <c:strCache>
                <c:ptCount val="5"/>
                <c:pt idx="0">
                  <c:v>2013-2016</c:v>
                </c:pt>
                <c:pt idx="1">
                  <c:v>2016-2019</c:v>
                </c:pt>
                <c:pt idx="2">
                  <c:v>2019-2022</c:v>
                </c:pt>
                <c:pt idx="3">
                  <c:v>2022-2025</c:v>
                </c:pt>
                <c:pt idx="4">
                  <c:v>2025-2028</c:v>
                </c:pt>
              </c:strCache>
            </c:strRef>
          </c:cat>
          <c:val>
            <c:numRef>
              <c:f>'Ark1'!$AD$17:$AH$17</c:f>
              <c:numCache>
                <c:formatCode>General</c:formatCode>
                <c:ptCount val="5"/>
                <c:pt idx="0">
                  <c:v>916</c:v>
                </c:pt>
                <c:pt idx="1">
                  <c:v>1066</c:v>
                </c:pt>
                <c:pt idx="2">
                  <c:v>731</c:v>
                </c:pt>
                <c:pt idx="3">
                  <c:v>1059</c:v>
                </c:pt>
                <c:pt idx="4">
                  <c:v>1373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4797864"/>
        <c:axId val="304794728"/>
      </c:barChart>
      <c:catAx>
        <c:axId val="304797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4794728"/>
        <c:crosses val="autoZero"/>
        <c:auto val="1"/>
        <c:lblAlgn val="ctr"/>
        <c:lblOffset val="100"/>
        <c:noMultiLvlLbl val="0"/>
      </c:catAx>
      <c:valAx>
        <c:axId val="304794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47978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850" baseline="0">
          <a:latin typeface="Arial" panose="020B0604020202020204" pitchFamily="34" charset="0"/>
        </a:defRPr>
      </a:pPr>
      <a:endParaRPr lang="da-DK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988407699037624E-2"/>
          <c:y val="5.1400554097404488E-2"/>
          <c:w val="0.75578937007874014"/>
          <c:h val="0.92984179060950711"/>
        </c:manualLayout>
      </c:layout>
      <c:bar3DChart>
        <c:barDir val="col"/>
        <c:grouping val="stacked"/>
        <c:varyColors val="0"/>
        <c:ser>
          <c:idx val="0"/>
          <c:order val="0"/>
          <c:invertIfNegative val="0"/>
          <c:val>
            <c:numRef>
              <c:f>'Ark1'!$B$14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1"/>
          <c:order val="1"/>
          <c:invertIfNegative val="0"/>
          <c:val>
            <c:numRef>
              <c:f>'Ark1'!$B$15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2"/>
          <c:order val="2"/>
          <c:invertIfNegative val="0"/>
          <c:val>
            <c:numRef>
              <c:f>'Ark1'!$B$16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3"/>
          <c:order val="3"/>
          <c:invertIfNegative val="0"/>
          <c:val>
            <c:numRef>
              <c:f>'Ark1'!$B$17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4796688"/>
        <c:axId val="304790416"/>
        <c:axId val="0"/>
      </c:bar3DChart>
      <c:catAx>
        <c:axId val="304796688"/>
        <c:scaling>
          <c:orientation val="minMax"/>
        </c:scaling>
        <c:delete val="1"/>
        <c:axPos val="b"/>
        <c:majorTickMark val="out"/>
        <c:minorTickMark val="none"/>
        <c:tickLblPos val="nextTo"/>
        <c:crossAx val="304790416"/>
        <c:crosses val="autoZero"/>
        <c:auto val="1"/>
        <c:lblAlgn val="ctr"/>
        <c:lblOffset val="100"/>
        <c:noMultiLvlLbl val="0"/>
      </c:catAx>
      <c:valAx>
        <c:axId val="3047904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04796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768FA1-961E-4F6E-95A7-4715F892DF47}" type="doc">
      <dgm:prSet loTypeId="urn:microsoft.com/office/officeart/2005/8/layout/chart3" loCatId="cycle" qsTypeId="urn:microsoft.com/office/officeart/2005/8/quickstyle/3d4" qsCatId="3D" csTypeId="urn:microsoft.com/office/officeart/2005/8/colors/accent1_2" csCatId="accent1" phldr="1"/>
      <dgm:spPr/>
    </dgm:pt>
    <dgm:pt modelId="{1D1D394C-B1AD-4A32-B013-B87397A18695}">
      <dgm:prSet phldrT="[Teks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da-DK" sz="1200" dirty="0"/>
        </a:p>
      </dgm:t>
    </dgm:pt>
    <dgm:pt modelId="{901820B9-2A4C-41AB-BB97-D03A26882752}" type="parTrans" cxnId="{98796E2A-E5D2-4530-881D-6CAA1D2EEDEA}">
      <dgm:prSet/>
      <dgm:spPr/>
      <dgm:t>
        <a:bodyPr/>
        <a:lstStyle/>
        <a:p>
          <a:endParaRPr lang="da-DK"/>
        </a:p>
      </dgm:t>
    </dgm:pt>
    <dgm:pt modelId="{A1AC79DD-1CCD-44E2-B7A1-462FE6B84B83}" type="sibTrans" cxnId="{98796E2A-E5D2-4530-881D-6CAA1D2EEDEA}">
      <dgm:prSet/>
      <dgm:spPr/>
      <dgm:t>
        <a:bodyPr/>
        <a:lstStyle/>
        <a:p>
          <a:endParaRPr lang="da-DK"/>
        </a:p>
      </dgm:t>
    </dgm:pt>
    <dgm:pt modelId="{083CE840-4A8C-4241-9182-E0F536A63218}" type="pres">
      <dgm:prSet presAssocID="{21768FA1-961E-4F6E-95A7-4715F892DF47}" presName="compositeShape" presStyleCnt="0">
        <dgm:presLayoutVars>
          <dgm:chMax val="7"/>
          <dgm:dir/>
          <dgm:resizeHandles val="exact"/>
        </dgm:presLayoutVars>
      </dgm:prSet>
      <dgm:spPr/>
    </dgm:pt>
    <dgm:pt modelId="{8E827435-1DA1-4283-8729-CC1A63E50036}" type="pres">
      <dgm:prSet presAssocID="{21768FA1-961E-4F6E-95A7-4715F892DF47}" presName="wedge1" presStyleLbl="node1" presStyleIdx="0" presStyleCnt="1" custScaleX="81104" custScaleY="81151" custLinFactNeighborX="-2899" custLinFactNeighborY="15915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da-DK"/>
        </a:p>
      </dgm:t>
    </dgm:pt>
    <dgm:pt modelId="{333380E4-59CD-4448-B46F-B5168DF82B8D}" type="pres">
      <dgm:prSet presAssocID="{21768FA1-961E-4F6E-95A7-4715F892DF47}" presName="wedge1Tx" presStyleLbl="node1" presStyleIdx="0" presStyleCnt="1">
        <dgm:presLayoutVars>
          <dgm:chMax val="0"/>
          <dgm:chPref val="0"/>
          <dgm:bulletEnabled val="1"/>
        </dgm:presLayoutVars>
      </dgm:prSet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da-DK"/>
        </a:p>
      </dgm:t>
    </dgm:pt>
  </dgm:ptLst>
  <dgm:cxnLst>
    <dgm:cxn modelId="{A14B6F86-5570-44C4-B024-4E3E6251CD52}" type="presOf" srcId="{1D1D394C-B1AD-4A32-B013-B87397A18695}" destId="{8E827435-1DA1-4283-8729-CC1A63E50036}" srcOrd="0" destOrd="0" presId="urn:microsoft.com/office/officeart/2005/8/layout/chart3"/>
    <dgm:cxn modelId="{98796E2A-E5D2-4530-881D-6CAA1D2EEDEA}" srcId="{21768FA1-961E-4F6E-95A7-4715F892DF47}" destId="{1D1D394C-B1AD-4A32-B013-B87397A18695}" srcOrd="0" destOrd="0" parTransId="{901820B9-2A4C-41AB-BB97-D03A26882752}" sibTransId="{A1AC79DD-1CCD-44E2-B7A1-462FE6B84B83}"/>
    <dgm:cxn modelId="{4758696F-C316-44EE-AB38-395C739ECDCC}" type="presOf" srcId="{1D1D394C-B1AD-4A32-B013-B87397A18695}" destId="{333380E4-59CD-4448-B46F-B5168DF82B8D}" srcOrd="1" destOrd="0" presId="urn:microsoft.com/office/officeart/2005/8/layout/chart3"/>
    <dgm:cxn modelId="{657F2F78-541C-4E3D-BB44-E3A2D8303DD4}" type="presOf" srcId="{21768FA1-961E-4F6E-95A7-4715F892DF47}" destId="{083CE840-4A8C-4241-9182-E0F536A63218}" srcOrd="0" destOrd="0" presId="urn:microsoft.com/office/officeart/2005/8/layout/chart3"/>
    <dgm:cxn modelId="{17D25CCF-1FD4-4A1D-A029-AF863976641A}" type="presParOf" srcId="{083CE840-4A8C-4241-9182-E0F536A63218}" destId="{8E827435-1DA1-4283-8729-CC1A63E50036}" srcOrd="0" destOrd="0" presId="urn:microsoft.com/office/officeart/2005/8/layout/chart3"/>
    <dgm:cxn modelId="{A7AA20B5-DC1F-4609-ADA8-0F6117292289}" type="presParOf" srcId="{083CE840-4A8C-4241-9182-E0F536A63218}" destId="{333380E4-59CD-4448-B46F-B5168DF82B8D}" srcOrd="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768FA1-961E-4F6E-95A7-4715F892DF47}" type="doc">
      <dgm:prSet loTypeId="urn:microsoft.com/office/officeart/2005/8/layout/chart3" loCatId="cycle" qsTypeId="urn:microsoft.com/office/officeart/2005/8/quickstyle/3d4" qsCatId="3D" csTypeId="urn:microsoft.com/office/officeart/2005/8/colors/accent1_1" csCatId="accent1" phldr="1"/>
      <dgm:spPr/>
    </dgm:pt>
    <dgm:pt modelId="{CF99B210-ECE1-4673-AE95-FEE1CD674CF2}">
      <dgm:prSet phldrT="[Tekst]" custT="1"/>
      <dgm:spPr/>
      <dgm:t>
        <a:bodyPr/>
        <a:lstStyle/>
        <a:p>
          <a:endParaRPr lang="da-DK" sz="1200" dirty="0"/>
        </a:p>
      </dgm:t>
    </dgm:pt>
    <dgm:pt modelId="{27530B8E-8F70-4D52-A291-2CF935D71AB1}" type="parTrans" cxnId="{25CE831E-6EB3-488D-97B9-2ADFAC6504BD}">
      <dgm:prSet/>
      <dgm:spPr/>
      <dgm:t>
        <a:bodyPr/>
        <a:lstStyle/>
        <a:p>
          <a:endParaRPr lang="da-DK"/>
        </a:p>
      </dgm:t>
    </dgm:pt>
    <dgm:pt modelId="{C8BE901A-D634-44EE-BDBE-9ADCB0D3F914}" type="sibTrans" cxnId="{25CE831E-6EB3-488D-97B9-2ADFAC6504BD}">
      <dgm:prSet/>
      <dgm:spPr/>
      <dgm:t>
        <a:bodyPr/>
        <a:lstStyle/>
        <a:p>
          <a:endParaRPr lang="da-DK"/>
        </a:p>
      </dgm:t>
    </dgm:pt>
    <dgm:pt modelId="{1D1D394C-B1AD-4A32-B013-B87397A18695}">
      <dgm:prSet phldrT="[Tekst]" custT="1"/>
      <dgm:spPr/>
      <dgm:t>
        <a:bodyPr/>
        <a:lstStyle/>
        <a:p>
          <a:endParaRPr lang="da-DK" sz="1200" dirty="0"/>
        </a:p>
      </dgm:t>
    </dgm:pt>
    <dgm:pt modelId="{901820B9-2A4C-41AB-BB97-D03A26882752}" type="parTrans" cxnId="{98796E2A-E5D2-4530-881D-6CAA1D2EEDEA}">
      <dgm:prSet/>
      <dgm:spPr/>
      <dgm:t>
        <a:bodyPr/>
        <a:lstStyle/>
        <a:p>
          <a:endParaRPr lang="da-DK"/>
        </a:p>
      </dgm:t>
    </dgm:pt>
    <dgm:pt modelId="{A1AC79DD-1CCD-44E2-B7A1-462FE6B84B83}" type="sibTrans" cxnId="{98796E2A-E5D2-4530-881D-6CAA1D2EEDEA}">
      <dgm:prSet/>
      <dgm:spPr/>
      <dgm:t>
        <a:bodyPr/>
        <a:lstStyle/>
        <a:p>
          <a:endParaRPr lang="da-DK"/>
        </a:p>
      </dgm:t>
    </dgm:pt>
    <dgm:pt modelId="{AC0862C7-1C77-4B21-9F4C-4C934AAC83A2}">
      <dgm:prSet phldrT="[Tekst]" custT="1"/>
      <dgm:spPr>
        <a:solidFill>
          <a:schemeClr val="bg1"/>
        </a:solidFill>
        <a:ln w="12700">
          <a:solidFill>
            <a:schemeClr val="tx1"/>
          </a:solidFill>
        </a:ln>
      </dgm:spPr>
      <dgm:t>
        <a:bodyPr/>
        <a:lstStyle/>
        <a:p>
          <a:endParaRPr lang="da-DK" sz="1200" dirty="0"/>
        </a:p>
      </dgm:t>
    </dgm:pt>
    <dgm:pt modelId="{94872849-0EC8-4AED-8277-BBE597613C9F}" type="sibTrans" cxnId="{415C4319-9F83-4624-B8CC-1D0B86469AAD}">
      <dgm:prSet/>
      <dgm:spPr/>
      <dgm:t>
        <a:bodyPr/>
        <a:lstStyle/>
        <a:p>
          <a:endParaRPr lang="da-DK"/>
        </a:p>
      </dgm:t>
    </dgm:pt>
    <dgm:pt modelId="{93C36A1D-3E65-407C-B7C7-E6B9E475B6DB}" type="parTrans" cxnId="{415C4319-9F83-4624-B8CC-1D0B86469AAD}">
      <dgm:prSet/>
      <dgm:spPr/>
      <dgm:t>
        <a:bodyPr/>
        <a:lstStyle/>
        <a:p>
          <a:endParaRPr lang="da-DK"/>
        </a:p>
      </dgm:t>
    </dgm:pt>
    <dgm:pt modelId="{083CE840-4A8C-4241-9182-E0F536A63218}" type="pres">
      <dgm:prSet presAssocID="{21768FA1-961E-4F6E-95A7-4715F892DF47}" presName="compositeShape" presStyleCnt="0">
        <dgm:presLayoutVars>
          <dgm:chMax val="7"/>
          <dgm:dir/>
          <dgm:resizeHandles val="exact"/>
        </dgm:presLayoutVars>
      </dgm:prSet>
      <dgm:spPr/>
    </dgm:pt>
    <dgm:pt modelId="{8E827435-1DA1-4283-8729-CC1A63E50036}" type="pres">
      <dgm:prSet presAssocID="{21768FA1-961E-4F6E-95A7-4715F892DF47}" presName="wedge1" presStyleLbl="node1" presStyleIdx="0" presStyleCnt="3" custLinFactNeighborX="-3598" custLinFactNeighborY="1676"/>
      <dgm:spPr/>
      <dgm:t>
        <a:bodyPr/>
        <a:lstStyle/>
        <a:p>
          <a:endParaRPr lang="da-DK"/>
        </a:p>
      </dgm:t>
    </dgm:pt>
    <dgm:pt modelId="{333380E4-59CD-4448-B46F-B5168DF82B8D}" type="pres">
      <dgm:prSet presAssocID="{21768FA1-961E-4F6E-95A7-4715F892DF47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BC8F910-BBD4-4ED9-9D21-A61B6F997B2F}" type="pres">
      <dgm:prSet presAssocID="{21768FA1-961E-4F6E-95A7-4715F892DF47}" presName="wedge2" presStyleLbl="node1" presStyleIdx="1" presStyleCnt="3" custLinFactNeighborX="-161" custLinFactNeighborY="1040"/>
      <dgm:spPr/>
      <dgm:t>
        <a:bodyPr/>
        <a:lstStyle/>
        <a:p>
          <a:endParaRPr lang="da-DK"/>
        </a:p>
      </dgm:t>
    </dgm:pt>
    <dgm:pt modelId="{1F13FF29-EC20-4FC1-81B4-8F1FF50DB1E6}" type="pres">
      <dgm:prSet presAssocID="{21768FA1-961E-4F6E-95A7-4715F892DF47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40D1D13C-F405-40D3-B9F9-7676B8644AAA}" type="pres">
      <dgm:prSet presAssocID="{21768FA1-961E-4F6E-95A7-4715F892DF47}" presName="wedge3" presStyleLbl="node1" presStyleIdx="2" presStyleCnt="3" custScaleX="100248" custScaleY="100906" custLinFactNeighborX="-1222" custLinFactNeighborY="-1582"/>
      <dgm:spPr/>
      <dgm:t>
        <a:bodyPr/>
        <a:lstStyle/>
        <a:p>
          <a:endParaRPr lang="da-DK"/>
        </a:p>
      </dgm:t>
    </dgm:pt>
    <dgm:pt modelId="{21E8BD7F-8F3C-4339-89C4-5CEBA8517079}" type="pres">
      <dgm:prSet presAssocID="{21768FA1-961E-4F6E-95A7-4715F892DF47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605DD187-3C07-4A90-AA30-1F772E544BDF}" type="presOf" srcId="{1D1D394C-B1AD-4A32-B013-B87397A18695}" destId="{21E8BD7F-8F3C-4339-89C4-5CEBA8517079}" srcOrd="1" destOrd="0" presId="urn:microsoft.com/office/officeart/2005/8/layout/chart3"/>
    <dgm:cxn modelId="{9DCD9C77-ACC4-4A5F-A0ED-8863731AE52D}" type="presOf" srcId="{21768FA1-961E-4F6E-95A7-4715F892DF47}" destId="{083CE840-4A8C-4241-9182-E0F536A63218}" srcOrd="0" destOrd="0" presId="urn:microsoft.com/office/officeart/2005/8/layout/chart3"/>
    <dgm:cxn modelId="{2DBD3C51-4A80-4E95-8CA5-9E0924600E03}" type="presOf" srcId="{AC0862C7-1C77-4B21-9F4C-4C934AAC83A2}" destId="{333380E4-59CD-4448-B46F-B5168DF82B8D}" srcOrd="1" destOrd="0" presId="urn:microsoft.com/office/officeart/2005/8/layout/chart3"/>
    <dgm:cxn modelId="{415C4319-9F83-4624-B8CC-1D0B86469AAD}" srcId="{21768FA1-961E-4F6E-95A7-4715F892DF47}" destId="{AC0862C7-1C77-4B21-9F4C-4C934AAC83A2}" srcOrd="0" destOrd="0" parTransId="{93C36A1D-3E65-407C-B7C7-E6B9E475B6DB}" sibTransId="{94872849-0EC8-4AED-8277-BBE597613C9F}"/>
    <dgm:cxn modelId="{A10DCEC4-5ABF-4259-B526-1873B508EAC3}" type="presOf" srcId="{AC0862C7-1C77-4B21-9F4C-4C934AAC83A2}" destId="{8E827435-1DA1-4283-8729-CC1A63E50036}" srcOrd="0" destOrd="0" presId="urn:microsoft.com/office/officeart/2005/8/layout/chart3"/>
    <dgm:cxn modelId="{25CE831E-6EB3-488D-97B9-2ADFAC6504BD}" srcId="{21768FA1-961E-4F6E-95A7-4715F892DF47}" destId="{CF99B210-ECE1-4673-AE95-FEE1CD674CF2}" srcOrd="1" destOrd="0" parTransId="{27530B8E-8F70-4D52-A291-2CF935D71AB1}" sibTransId="{C8BE901A-D634-44EE-BDBE-9ADCB0D3F914}"/>
    <dgm:cxn modelId="{98796E2A-E5D2-4530-881D-6CAA1D2EEDEA}" srcId="{21768FA1-961E-4F6E-95A7-4715F892DF47}" destId="{1D1D394C-B1AD-4A32-B013-B87397A18695}" srcOrd="2" destOrd="0" parTransId="{901820B9-2A4C-41AB-BB97-D03A26882752}" sibTransId="{A1AC79DD-1CCD-44E2-B7A1-462FE6B84B83}"/>
    <dgm:cxn modelId="{BA4C14D7-EF25-440E-BA8E-0E3FF7242E51}" type="presOf" srcId="{CF99B210-ECE1-4673-AE95-FEE1CD674CF2}" destId="{0BC8F910-BBD4-4ED9-9D21-A61B6F997B2F}" srcOrd="0" destOrd="0" presId="urn:microsoft.com/office/officeart/2005/8/layout/chart3"/>
    <dgm:cxn modelId="{D419A16E-9D62-4BB3-AFBC-87E9DB0B758B}" type="presOf" srcId="{1D1D394C-B1AD-4A32-B013-B87397A18695}" destId="{40D1D13C-F405-40D3-B9F9-7676B8644AAA}" srcOrd="0" destOrd="0" presId="urn:microsoft.com/office/officeart/2005/8/layout/chart3"/>
    <dgm:cxn modelId="{52AEEA50-440C-4484-A6EC-9D956280E779}" type="presOf" srcId="{CF99B210-ECE1-4673-AE95-FEE1CD674CF2}" destId="{1F13FF29-EC20-4FC1-81B4-8F1FF50DB1E6}" srcOrd="1" destOrd="0" presId="urn:microsoft.com/office/officeart/2005/8/layout/chart3"/>
    <dgm:cxn modelId="{E94C311E-2699-4697-AD91-BFBEF6B5478E}" type="presParOf" srcId="{083CE840-4A8C-4241-9182-E0F536A63218}" destId="{8E827435-1DA1-4283-8729-CC1A63E50036}" srcOrd="0" destOrd="0" presId="urn:microsoft.com/office/officeart/2005/8/layout/chart3"/>
    <dgm:cxn modelId="{BEDD9B6F-E212-4CCB-8A2F-E0956A9CD9F4}" type="presParOf" srcId="{083CE840-4A8C-4241-9182-E0F536A63218}" destId="{333380E4-59CD-4448-B46F-B5168DF82B8D}" srcOrd="1" destOrd="0" presId="urn:microsoft.com/office/officeart/2005/8/layout/chart3"/>
    <dgm:cxn modelId="{1ED012E1-1D4D-4BD8-95B1-741A3808E70E}" type="presParOf" srcId="{083CE840-4A8C-4241-9182-E0F536A63218}" destId="{0BC8F910-BBD4-4ED9-9D21-A61B6F997B2F}" srcOrd="2" destOrd="0" presId="urn:microsoft.com/office/officeart/2005/8/layout/chart3"/>
    <dgm:cxn modelId="{B9F55926-47CA-4D39-AB1B-C04621A1F1E2}" type="presParOf" srcId="{083CE840-4A8C-4241-9182-E0F536A63218}" destId="{1F13FF29-EC20-4FC1-81B4-8F1FF50DB1E6}" srcOrd="3" destOrd="0" presId="urn:microsoft.com/office/officeart/2005/8/layout/chart3"/>
    <dgm:cxn modelId="{60D928BD-73EB-40A1-AF46-5F6557FB7390}" type="presParOf" srcId="{083CE840-4A8C-4241-9182-E0F536A63218}" destId="{40D1D13C-F405-40D3-B9F9-7676B8644AAA}" srcOrd="4" destOrd="0" presId="urn:microsoft.com/office/officeart/2005/8/layout/chart3"/>
    <dgm:cxn modelId="{3CAB8408-CC15-4A26-9FE3-3EB65F0BA2AC}" type="presParOf" srcId="{083CE840-4A8C-4241-9182-E0F536A63218}" destId="{21E8BD7F-8F3C-4339-89C4-5CEBA8517079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27435-1DA1-4283-8729-CC1A63E50036}">
      <dsp:nvSpPr>
        <dsp:cNvPr id="0" name=""/>
        <dsp:cNvSpPr/>
      </dsp:nvSpPr>
      <dsp:spPr>
        <a:xfrm>
          <a:off x="2953330" y="1843917"/>
          <a:ext cx="4289583" cy="4292069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200" kern="1200" dirty="0"/>
        </a:p>
      </dsp:txBody>
      <dsp:txXfrm>
        <a:off x="3591661" y="2482618"/>
        <a:ext cx="3012921" cy="30146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27435-1DA1-4283-8729-CC1A63E50036}">
      <dsp:nvSpPr>
        <dsp:cNvPr id="0" name=""/>
        <dsp:cNvSpPr/>
      </dsp:nvSpPr>
      <dsp:spPr>
        <a:xfrm>
          <a:off x="1542237" y="327849"/>
          <a:ext cx="3456432" cy="3456432"/>
        </a:xfrm>
        <a:prstGeom prst="pie">
          <a:avLst>
            <a:gd name="adj1" fmla="val 16200000"/>
            <a:gd name="adj2" fmla="val 1800000"/>
          </a:avLst>
        </a:prstGeom>
        <a:solidFill>
          <a:schemeClr val="bg1"/>
        </a:solidFill>
        <a:ln w="12700">
          <a:solidFill>
            <a:schemeClr val="tx1"/>
          </a:solidFill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200" kern="1200" dirty="0"/>
        </a:p>
      </dsp:txBody>
      <dsp:txXfrm>
        <a:off x="3421466" y="965643"/>
        <a:ext cx="1172718" cy="1152144"/>
      </dsp:txXfrm>
    </dsp:sp>
    <dsp:sp modelId="{0BC8F910-BBD4-4ED9-9D21-A61B6F997B2F}">
      <dsp:nvSpPr>
        <dsp:cNvPr id="0" name=""/>
        <dsp:cNvSpPr/>
      </dsp:nvSpPr>
      <dsp:spPr>
        <a:xfrm>
          <a:off x="1482864" y="408737"/>
          <a:ext cx="3456432" cy="3456432"/>
        </a:xfrm>
        <a:prstGeom prst="pie">
          <a:avLst>
            <a:gd name="adj1" fmla="val 1800000"/>
            <a:gd name="adj2" fmla="val 90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200" kern="1200" dirty="0"/>
        </a:p>
      </dsp:txBody>
      <dsp:txXfrm>
        <a:off x="2429268" y="2589581"/>
        <a:ext cx="1563624" cy="1069848"/>
      </dsp:txXfrm>
    </dsp:sp>
    <dsp:sp modelId="{40D1D13C-F405-40D3-B9F9-7676B8644AAA}">
      <dsp:nvSpPr>
        <dsp:cNvPr id="0" name=""/>
        <dsp:cNvSpPr/>
      </dsp:nvSpPr>
      <dsp:spPr>
        <a:xfrm>
          <a:off x="1441905" y="302451"/>
          <a:ext cx="3465003" cy="3487747"/>
        </a:xfrm>
        <a:prstGeom prst="pie">
          <a:avLst>
            <a:gd name="adj1" fmla="val 90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200" kern="1200" dirty="0"/>
        </a:p>
      </dsp:txBody>
      <dsp:txXfrm>
        <a:off x="1813155" y="987545"/>
        <a:ext cx="1175626" cy="1162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0.63393</cdr:x>
      <cdr:y>0.20779</cdr:y>
    </cdr:from>
    <cdr:to>
      <cdr:x>0.75</cdr:x>
      <cdr:y>0.8961</cdr:y>
    </cdr:to>
    <cdr:sp macro="" textlink="">
      <cdr:nvSpPr>
        <cdr:cNvPr id="2" name="Tekstboks 1"/>
        <cdr:cNvSpPr txBox="1"/>
      </cdr:nvSpPr>
      <cdr:spPr>
        <a:xfrm xmlns:a="http://schemas.openxmlformats.org/drawingml/2006/main">
          <a:off x="5112568" y="1152128"/>
          <a:ext cx="936104" cy="38164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a-DK" sz="1400" b="1" dirty="0" smtClean="0"/>
            <a:t>2013</a:t>
          </a:r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 smtClean="0"/>
        </a:p>
        <a:p xmlns:a="http://schemas.openxmlformats.org/drawingml/2006/main">
          <a:r>
            <a:rPr lang="da-DK" sz="1400" b="1" dirty="0" smtClean="0"/>
            <a:t>2010</a:t>
          </a:r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 smtClean="0"/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 smtClean="0"/>
        </a:p>
        <a:p xmlns:a="http://schemas.openxmlformats.org/drawingml/2006/main">
          <a:r>
            <a:rPr lang="da-DK" sz="1400" b="1" dirty="0" smtClean="0"/>
            <a:t>2007</a:t>
          </a:r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/>
        </a:p>
        <a:p xmlns:a="http://schemas.openxmlformats.org/drawingml/2006/main">
          <a:r>
            <a:rPr lang="da-DK" sz="1400" b="1" dirty="0" err="1"/>
            <a:t>O</a:t>
          </a:r>
          <a:r>
            <a:rPr lang="da-DK" sz="1400" b="1" dirty="0" err="1" smtClean="0"/>
            <a:t>lder</a:t>
          </a:r>
          <a:endParaRPr lang="da-DK" sz="1400" b="1" dirty="0"/>
        </a:p>
        <a:p xmlns:a="http://schemas.openxmlformats.org/drawingml/2006/main">
          <a:endParaRPr lang="da-DK" sz="14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0.60215</cdr:x>
      <cdr:y>0.17781</cdr:y>
    </cdr:from>
    <cdr:to>
      <cdr:x>0.71822</cdr:x>
      <cdr:y>0.86612</cdr:y>
    </cdr:to>
    <cdr:sp macro="" textlink="">
      <cdr:nvSpPr>
        <cdr:cNvPr id="2" name="Tekstboks 1"/>
        <cdr:cNvSpPr txBox="1"/>
      </cdr:nvSpPr>
      <cdr:spPr>
        <a:xfrm xmlns:a="http://schemas.openxmlformats.org/drawingml/2006/main">
          <a:off x="4856272" y="985862"/>
          <a:ext cx="936092" cy="3816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a-DK" sz="1400" b="1" dirty="0" smtClean="0"/>
            <a:t>2013</a:t>
          </a:r>
        </a:p>
        <a:p xmlns:a="http://schemas.openxmlformats.org/drawingml/2006/main">
          <a:endParaRPr lang="da-DK" sz="1400" b="1" dirty="0" smtClean="0"/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 smtClean="0"/>
        </a:p>
        <a:p xmlns:a="http://schemas.openxmlformats.org/drawingml/2006/main">
          <a:r>
            <a:rPr lang="da-DK" sz="1400" b="1" dirty="0" smtClean="0"/>
            <a:t>2010</a:t>
          </a:r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 smtClean="0"/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 smtClean="0"/>
        </a:p>
        <a:p xmlns:a="http://schemas.openxmlformats.org/drawingml/2006/main">
          <a:r>
            <a:rPr lang="da-DK" sz="1400" b="1" dirty="0" smtClean="0"/>
            <a:t>2007</a:t>
          </a:r>
        </a:p>
        <a:p xmlns:a="http://schemas.openxmlformats.org/drawingml/2006/main">
          <a:endParaRPr lang="da-DK" sz="1400" b="1" dirty="0"/>
        </a:p>
        <a:p xmlns:a="http://schemas.openxmlformats.org/drawingml/2006/main">
          <a:endParaRPr lang="da-DK" sz="1400" b="1" dirty="0"/>
        </a:p>
        <a:p xmlns:a="http://schemas.openxmlformats.org/drawingml/2006/main">
          <a:r>
            <a:rPr lang="da-DK" sz="1400" b="1" dirty="0" err="1"/>
            <a:t>O</a:t>
          </a:r>
          <a:r>
            <a:rPr lang="da-DK" sz="1400" b="1" dirty="0" err="1" smtClean="0"/>
            <a:t>lder</a:t>
          </a:r>
          <a:endParaRPr lang="da-DK" sz="1400" b="1" dirty="0"/>
        </a:p>
        <a:p xmlns:a="http://schemas.openxmlformats.org/drawingml/2006/main">
          <a:endParaRPr lang="da-DK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8CE26-F20A-4C4F-8CF8-C9B5ABA9055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B0FD06-8B0E-4269-A1AC-113951CA712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207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307AE-4E4F-4681-BEBA-3FE447EE7A21}" type="slidenum">
              <a:rPr lang="da-DK" smtClean="0">
                <a:solidFill>
                  <a:prstClr val="black"/>
                </a:solidFill>
              </a:rPr>
              <a:pPr/>
              <a:t>14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209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307AE-4E4F-4681-BEBA-3FE447EE7A21}" type="slidenum">
              <a:rPr lang="da-DK" smtClean="0">
                <a:solidFill>
                  <a:prstClr val="black"/>
                </a:solidFill>
              </a:rPr>
              <a:pPr/>
              <a:t>15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95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7307AE-4E4F-4681-BEBA-3FE447EE7A21}" type="slidenum">
              <a:rPr lang="da-DK" smtClean="0">
                <a:solidFill>
                  <a:prstClr val="black"/>
                </a:solidFill>
              </a:rPr>
              <a:pPr/>
              <a:t>16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088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8FC10-FB76-41DB-84CC-CB2E1AB643AA}" type="slidenum">
              <a:rPr lang="da-DK" smtClean="0">
                <a:solidFill>
                  <a:prstClr val="black"/>
                </a:solidFill>
              </a:rPr>
              <a:pPr/>
              <a:t>18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680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06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9701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1999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dirty="0" smtClean="0"/>
              <a:t>Klik for at redigere undertiteltypografien i masteren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948C6-DDFB-4AC1-BC9E-0E7729EA4838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4DDCB-08E4-41AD-B04B-CA4AF1DF3B70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040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09369-225D-4A33-A512-D4F4AE0CB333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B2981-F28C-4240-A8D4-67B7354ECD3E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914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20748-2200-4ED1-B50B-322823E99837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9EF2F-05F5-4AF4-879C-F0071AF412B6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897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2D6F1-DEB7-4924-8BC5-C9854B257464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CAEF5-897F-4BBD-861E-3EF94711A256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4671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5A8AF-9543-4C70-80EA-853DF6AB5901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6BA85-A333-4151-AA29-02E1FDF97251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7302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C391B-A18E-42AC-B92D-265A137872CC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5C341-D982-4F00-9C7B-EBF1D6965074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687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2"/>
          <p:cNvGrpSpPr>
            <a:grpSpLocks noChangeAspect="1"/>
          </p:cNvGrpSpPr>
          <p:nvPr userDrawn="1"/>
        </p:nvGrpSpPr>
        <p:grpSpPr bwMode="auto">
          <a:xfrm>
            <a:off x="285751" y="5857875"/>
            <a:ext cx="1845733" cy="928688"/>
            <a:chOff x="-1649" y="158"/>
            <a:chExt cx="5261" cy="4366"/>
          </a:xfrm>
        </p:grpSpPr>
        <p:sp>
          <p:nvSpPr>
            <p:cNvPr id="3" name="AutoShape 223"/>
            <p:cNvSpPr>
              <a:spLocks noChangeAspect="1" noChangeArrowheads="1" noTextEdit="1"/>
            </p:cNvSpPr>
            <p:nvPr/>
          </p:nvSpPr>
          <p:spPr bwMode="auto">
            <a:xfrm>
              <a:off x="-1649" y="158"/>
              <a:ext cx="5261" cy="436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" name="Freeform 224"/>
            <p:cNvSpPr>
              <a:spLocks/>
            </p:cNvSpPr>
            <p:nvPr/>
          </p:nvSpPr>
          <p:spPr bwMode="auto">
            <a:xfrm>
              <a:off x="-1396" y="434"/>
              <a:ext cx="5008" cy="3926"/>
            </a:xfrm>
            <a:custGeom>
              <a:avLst/>
              <a:gdLst>
                <a:gd name="T0" fmla="*/ 4714 w 5005"/>
                <a:gd name="T1" fmla="*/ 0 h 3928"/>
                <a:gd name="T2" fmla="*/ 3726 w 5005"/>
                <a:gd name="T3" fmla="*/ 78 h 3928"/>
                <a:gd name="T4" fmla="*/ 3017 w 5005"/>
                <a:gd name="T5" fmla="*/ 200 h 3928"/>
                <a:gd name="T6" fmla="*/ 2494 w 5005"/>
                <a:gd name="T7" fmla="*/ 336 h 3928"/>
                <a:gd name="T8" fmla="*/ 2000 w 5005"/>
                <a:gd name="T9" fmla="*/ 510 h 3928"/>
                <a:gd name="T10" fmla="*/ 1552 w 5005"/>
                <a:gd name="T11" fmla="*/ 735 h 3928"/>
                <a:gd name="T12" fmla="*/ 1174 w 5005"/>
                <a:gd name="T13" fmla="*/ 1013 h 3928"/>
                <a:gd name="T14" fmla="*/ 883 w 5005"/>
                <a:gd name="T15" fmla="*/ 1348 h 3928"/>
                <a:gd name="T16" fmla="*/ 750 w 5005"/>
                <a:gd name="T17" fmla="*/ 1600 h 3928"/>
                <a:gd name="T18" fmla="*/ 680 w 5005"/>
                <a:gd name="T19" fmla="*/ 1806 h 3928"/>
                <a:gd name="T20" fmla="*/ 651 w 5005"/>
                <a:gd name="T21" fmla="*/ 2032 h 3928"/>
                <a:gd name="T22" fmla="*/ 657 w 5005"/>
                <a:gd name="T23" fmla="*/ 2257 h 3928"/>
                <a:gd name="T24" fmla="*/ 744 w 5005"/>
                <a:gd name="T25" fmla="*/ 2573 h 3928"/>
                <a:gd name="T26" fmla="*/ 912 w 5005"/>
                <a:gd name="T27" fmla="*/ 2844 h 3928"/>
                <a:gd name="T28" fmla="*/ 1145 w 5005"/>
                <a:gd name="T29" fmla="*/ 3083 h 3928"/>
                <a:gd name="T30" fmla="*/ 1418 w 5005"/>
                <a:gd name="T31" fmla="*/ 3289 h 3928"/>
                <a:gd name="T32" fmla="*/ 1825 w 5005"/>
                <a:gd name="T33" fmla="*/ 3515 h 3928"/>
                <a:gd name="T34" fmla="*/ 2436 w 5005"/>
                <a:gd name="T35" fmla="*/ 3754 h 3928"/>
                <a:gd name="T36" fmla="*/ 3034 w 5005"/>
                <a:gd name="T37" fmla="*/ 3928 h 3928"/>
                <a:gd name="T38" fmla="*/ 3185 w 5005"/>
                <a:gd name="T39" fmla="*/ 3670 h 3928"/>
                <a:gd name="T40" fmla="*/ 3540 w 5005"/>
                <a:gd name="T41" fmla="*/ 3147 h 3928"/>
                <a:gd name="T42" fmla="*/ 3744 w 5005"/>
                <a:gd name="T43" fmla="*/ 2909 h 3928"/>
                <a:gd name="T44" fmla="*/ 3755 w 5005"/>
                <a:gd name="T45" fmla="*/ 2870 h 3928"/>
                <a:gd name="T46" fmla="*/ 3348 w 5005"/>
                <a:gd name="T47" fmla="*/ 3006 h 3928"/>
                <a:gd name="T48" fmla="*/ 2837 w 5005"/>
                <a:gd name="T49" fmla="*/ 3115 h 3928"/>
                <a:gd name="T50" fmla="*/ 2197 w 5005"/>
                <a:gd name="T51" fmla="*/ 3167 h 3928"/>
                <a:gd name="T52" fmla="*/ 1726 w 5005"/>
                <a:gd name="T53" fmla="*/ 3135 h 3928"/>
                <a:gd name="T54" fmla="*/ 1354 w 5005"/>
                <a:gd name="T55" fmla="*/ 3064 h 3928"/>
                <a:gd name="T56" fmla="*/ 1104 w 5005"/>
                <a:gd name="T57" fmla="*/ 2986 h 3928"/>
                <a:gd name="T58" fmla="*/ 785 w 5005"/>
                <a:gd name="T59" fmla="*/ 2864 h 3928"/>
                <a:gd name="T60" fmla="*/ 523 w 5005"/>
                <a:gd name="T61" fmla="*/ 2722 h 3928"/>
                <a:gd name="T62" fmla="*/ 320 w 5005"/>
                <a:gd name="T63" fmla="*/ 2567 h 3928"/>
                <a:gd name="T64" fmla="*/ 163 w 5005"/>
                <a:gd name="T65" fmla="*/ 2406 h 3928"/>
                <a:gd name="T66" fmla="*/ 64 w 5005"/>
                <a:gd name="T67" fmla="*/ 2238 h 3928"/>
                <a:gd name="T68" fmla="*/ 11 w 5005"/>
                <a:gd name="T69" fmla="*/ 2070 h 3928"/>
                <a:gd name="T70" fmla="*/ 0 w 5005"/>
                <a:gd name="T71" fmla="*/ 1903 h 3928"/>
                <a:gd name="T72" fmla="*/ 29 w 5005"/>
                <a:gd name="T73" fmla="*/ 1735 h 3928"/>
                <a:gd name="T74" fmla="*/ 99 w 5005"/>
                <a:gd name="T75" fmla="*/ 1580 h 3928"/>
                <a:gd name="T76" fmla="*/ 238 w 5005"/>
                <a:gd name="T77" fmla="*/ 1387 h 3928"/>
                <a:gd name="T78" fmla="*/ 349 w 5005"/>
                <a:gd name="T79" fmla="*/ 1284 h 3928"/>
                <a:gd name="T80" fmla="*/ 569 w 5005"/>
                <a:gd name="T81" fmla="*/ 1135 h 3928"/>
                <a:gd name="T82" fmla="*/ 843 w 5005"/>
                <a:gd name="T83" fmla="*/ 1006 h 3928"/>
                <a:gd name="T84" fmla="*/ 1157 w 5005"/>
                <a:gd name="T85" fmla="*/ 897 h 3928"/>
                <a:gd name="T86" fmla="*/ 1505 w 5005"/>
                <a:gd name="T87" fmla="*/ 806 h 3928"/>
                <a:gd name="T88" fmla="*/ 1889 w 5005"/>
                <a:gd name="T89" fmla="*/ 755 h 3928"/>
                <a:gd name="T90" fmla="*/ 2284 w 5005"/>
                <a:gd name="T91" fmla="*/ 735 h 3928"/>
                <a:gd name="T92" fmla="*/ 2697 w 5005"/>
                <a:gd name="T93" fmla="*/ 755 h 3928"/>
                <a:gd name="T94" fmla="*/ 3110 w 5005"/>
                <a:gd name="T95" fmla="*/ 826 h 3928"/>
                <a:gd name="T96" fmla="*/ 3523 w 5005"/>
                <a:gd name="T97" fmla="*/ 948 h 3928"/>
                <a:gd name="T98" fmla="*/ 3918 w 5005"/>
                <a:gd name="T99" fmla="*/ 1129 h 3928"/>
                <a:gd name="T100" fmla="*/ 4145 w 5005"/>
                <a:gd name="T101" fmla="*/ 813 h 3928"/>
                <a:gd name="T102" fmla="*/ 4464 w 5005"/>
                <a:gd name="T103" fmla="*/ 432 h 3928"/>
                <a:gd name="T104" fmla="*/ 4738 w 5005"/>
                <a:gd name="T105" fmla="*/ 168 h 3928"/>
                <a:gd name="T106" fmla="*/ 5005 w 5005"/>
                <a:gd name="T107" fmla="*/ 0 h 392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005"/>
                <a:gd name="T163" fmla="*/ 0 h 3928"/>
                <a:gd name="T164" fmla="*/ 5005 w 5005"/>
                <a:gd name="T165" fmla="*/ 3928 h 392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005" h="3928">
                  <a:moveTo>
                    <a:pt x="5005" y="0"/>
                  </a:moveTo>
                  <a:lnTo>
                    <a:pt x="5005" y="0"/>
                  </a:lnTo>
                  <a:lnTo>
                    <a:pt x="4714" y="0"/>
                  </a:lnTo>
                  <a:lnTo>
                    <a:pt x="4400" y="13"/>
                  </a:lnTo>
                  <a:lnTo>
                    <a:pt x="4069" y="39"/>
                  </a:lnTo>
                  <a:lnTo>
                    <a:pt x="3726" y="78"/>
                  </a:lnTo>
                  <a:lnTo>
                    <a:pt x="3371" y="129"/>
                  </a:lnTo>
                  <a:lnTo>
                    <a:pt x="3191" y="162"/>
                  </a:lnTo>
                  <a:lnTo>
                    <a:pt x="3017" y="200"/>
                  </a:lnTo>
                  <a:lnTo>
                    <a:pt x="2837" y="239"/>
                  </a:lnTo>
                  <a:lnTo>
                    <a:pt x="2662" y="284"/>
                  </a:lnTo>
                  <a:lnTo>
                    <a:pt x="2494" y="336"/>
                  </a:lnTo>
                  <a:lnTo>
                    <a:pt x="2325" y="387"/>
                  </a:lnTo>
                  <a:lnTo>
                    <a:pt x="2157" y="445"/>
                  </a:lnTo>
                  <a:lnTo>
                    <a:pt x="2000" y="510"/>
                  </a:lnTo>
                  <a:lnTo>
                    <a:pt x="1843" y="581"/>
                  </a:lnTo>
                  <a:lnTo>
                    <a:pt x="1691" y="658"/>
                  </a:lnTo>
                  <a:lnTo>
                    <a:pt x="1552" y="735"/>
                  </a:lnTo>
                  <a:lnTo>
                    <a:pt x="1418" y="826"/>
                  </a:lnTo>
                  <a:lnTo>
                    <a:pt x="1290" y="916"/>
                  </a:lnTo>
                  <a:lnTo>
                    <a:pt x="1174" y="1013"/>
                  </a:lnTo>
                  <a:lnTo>
                    <a:pt x="1064" y="1116"/>
                  </a:lnTo>
                  <a:lnTo>
                    <a:pt x="971" y="1232"/>
                  </a:lnTo>
                  <a:lnTo>
                    <a:pt x="883" y="1348"/>
                  </a:lnTo>
                  <a:lnTo>
                    <a:pt x="808" y="1471"/>
                  </a:lnTo>
                  <a:lnTo>
                    <a:pt x="779" y="1535"/>
                  </a:lnTo>
                  <a:lnTo>
                    <a:pt x="750" y="1600"/>
                  </a:lnTo>
                  <a:lnTo>
                    <a:pt x="721" y="1664"/>
                  </a:lnTo>
                  <a:lnTo>
                    <a:pt x="703" y="1735"/>
                  </a:lnTo>
                  <a:lnTo>
                    <a:pt x="680" y="1806"/>
                  </a:lnTo>
                  <a:lnTo>
                    <a:pt x="668" y="1877"/>
                  </a:lnTo>
                  <a:lnTo>
                    <a:pt x="657" y="1954"/>
                  </a:lnTo>
                  <a:lnTo>
                    <a:pt x="651" y="2032"/>
                  </a:lnTo>
                  <a:lnTo>
                    <a:pt x="645" y="2148"/>
                  </a:lnTo>
                  <a:lnTo>
                    <a:pt x="657" y="2257"/>
                  </a:lnTo>
                  <a:lnTo>
                    <a:pt x="674" y="2367"/>
                  </a:lnTo>
                  <a:lnTo>
                    <a:pt x="703" y="2470"/>
                  </a:lnTo>
                  <a:lnTo>
                    <a:pt x="744" y="2573"/>
                  </a:lnTo>
                  <a:lnTo>
                    <a:pt x="790" y="2664"/>
                  </a:lnTo>
                  <a:lnTo>
                    <a:pt x="849" y="2760"/>
                  </a:lnTo>
                  <a:lnTo>
                    <a:pt x="912" y="2844"/>
                  </a:lnTo>
                  <a:lnTo>
                    <a:pt x="982" y="2928"/>
                  </a:lnTo>
                  <a:lnTo>
                    <a:pt x="1058" y="3006"/>
                  </a:lnTo>
                  <a:lnTo>
                    <a:pt x="1145" y="3083"/>
                  </a:lnTo>
                  <a:lnTo>
                    <a:pt x="1232" y="3154"/>
                  </a:lnTo>
                  <a:lnTo>
                    <a:pt x="1319" y="3225"/>
                  </a:lnTo>
                  <a:lnTo>
                    <a:pt x="1418" y="3289"/>
                  </a:lnTo>
                  <a:lnTo>
                    <a:pt x="1517" y="3347"/>
                  </a:lnTo>
                  <a:lnTo>
                    <a:pt x="1616" y="3405"/>
                  </a:lnTo>
                  <a:lnTo>
                    <a:pt x="1825" y="3515"/>
                  </a:lnTo>
                  <a:lnTo>
                    <a:pt x="2034" y="3605"/>
                  </a:lnTo>
                  <a:lnTo>
                    <a:pt x="2238" y="3689"/>
                  </a:lnTo>
                  <a:lnTo>
                    <a:pt x="2436" y="3754"/>
                  </a:lnTo>
                  <a:lnTo>
                    <a:pt x="2616" y="3812"/>
                  </a:lnTo>
                  <a:lnTo>
                    <a:pt x="2779" y="3863"/>
                  </a:lnTo>
                  <a:lnTo>
                    <a:pt x="3034" y="3928"/>
                  </a:lnTo>
                  <a:lnTo>
                    <a:pt x="3104" y="3805"/>
                  </a:lnTo>
                  <a:lnTo>
                    <a:pt x="3185" y="3670"/>
                  </a:lnTo>
                  <a:lnTo>
                    <a:pt x="3290" y="3502"/>
                  </a:lnTo>
                  <a:lnTo>
                    <a:pt x="3412" y="3328"/>
                  </a:lnTo>
                  <a:lnTo>
                    <a:pt x="3540" y="3147"/>
                  </a:lnTo>
                  <a:lnTo>
                    <a:pt x="3610" y="3057"/>
                  </a:lnTo>
                  <a:lnTo>
                    <a:pt x="3680" y="2980"/>
                  </a:lnTo>
                  <a:lnTo>
                    <a:pt x="3744" y="2909"/>
                  </a:lnTo>
                  <a:lnTo>
                    <a:pt x="3813" y="2844"/>
                  </a:lnTo>
                  <a:lnTo>
                    <a:pt x="3755" y="2870"/>
                  </a:lnTo>
                  <a:lnTo>
                    <a:pt x="3598" y="2928"/>
                  </a:lnTo>
                  <a:lnTo>
                    <a:pt x="3482" y="2967"/>
                  </a:lnTo>
                  <a:lnTo>
                    <a:pt x="3348" y="3006"/>
                  </a:lnTo>
                  <a:lnTo>
                    <a:pt x="3197" y="3044"/>
                  </a:lnTo>
                  <a:lnTo>
                    <a:pt x="3023" y="3083"/>
                  </a:lnTo>
                  <a:lnTo>
                    <a:pt x="2837" y="3115"/>
                  </a:lnTo>
                  <a:lnTo>
                    <a:pt x="2639" y="3141"/>
                  </a:lnTo>
                  <a:lnTo>
                    <a:pt x="2424" y="3160"/>
                  </a:lnTo>
                  <a:lnTo>
                    <a:pt x="2197" y="3167"/>
                  </a:lnTo>
                  <a:lnTo>
                    <a:pt x="1965" y="3154"/>
                  </a:lnTo>
                  <a:lnTo>
                    <a:pt x="1848" y="3147"/>
                  </a:lnTo>
                  <a:lnTo>
                    <a:pt x="1726" y="3135"/>
                  </a:lnTo>
                  <a:lnTo>
                    <a:pt x="1604" y="3115"/>
                  </a:lnTo>
                  <a:lnTo>
                    <a:pt x="1476" y="3089"/>
                  </a:lnTo>
                  <a:lnTo>
                    <a:pt x="1354" y="3064"/>
                  </a:lnTo>
                  <a:lnTo>
                    <a:pt x="1226" y="3025"/>
                  </a:lnTo>
                  <a:lnTo>
                    <a:pt x="1104" y="2986"/>
                  </a:lnTo>
                  <a:lnTo>
                    <a:pt x="994" y="2948"/>
                  </a:lnTo>
                  <a:lnTo>
                    <a:pt x="883" y="2909"/>
                  </a:lnTo>
                  <a:lnTo>
                    <a:pt x="785" y="2864"/>
                  </a:lnTo>
                  <a:lnTo>
                    <a:pt x="692" y="2819"/>
                  </a:lnTo>
                  <a:lnTo>
                    <a:pt x="604" y="2767"/>
                  </a:lnTo>
                  <a:lnTo>
                    <a:pt x="523" y="2722"/>
                  </a:lnTo>
                  <a:lnTo>
                    <a:pt x="447" y="2670"/>
                  </a:lnTo>
                  <a:lnTo>
                    <a:pt x="378" y="2619"/>
                  </a:lnTo>
                  <a:lnTo>
                    <a:pt x="320" y="2567"/>
                  </a:lnTo>
                  <a:lnTo>
                    <a:pt x="261" y="2515"/>
                  </a:lnTo>
                  <a:lnTo>
                    <a:pt x="209" y="2464"/>
                  </a:lnTo>
                  <a:lnTo>
                    <a:pt x="163" y="2406"/>
                  </a:lnTo>
                  <a:lnTo>
                    <a:pt x="128" y="2348"/>
                  </a:lnTo>
                  <a:lnTo>
                    <a:pt x="93" y="2296"/>
                  </a:lnTo>
                  <a:lnTo>
                    <a:pt x="64" y="2238"/>
                  </a:lnTo>
                  <a:lnTo>
                    <a:pt x="40" y="2180"/>
                  </a:lnTo>
                  <a:lnTo>
                    <a:pt x="23" y="2128"/>
                  </a:lnTo>
                  <a:lnTo>
                    <a:pt x="11" y="2070"/>
                  </a:lnTo>
                  <a:lnTo>
                    <a:pt x="0" y="2012"/>
                  </a:lnTo>
                  <a:lnTo>
                    <a:pt x="0" y="1954"/>
                  </a:lnTo>
                  <a:lnTo>
                    <a:pt x="0" y="1903"/>
                  </a:lnTo>
                  <a:lnTo>
                    <a:pt x="6" y="1845"/>
                  </a:lnTo>
                  <a:lnTo>
                    <a:pt x="17" y="1793"/>
                  </a:lnTo>
                  <a:lnTo>
                    <a:pt x="29" y="1735"/>
                  </a:lnTo>
                  <a:lnTo>
                    <a:pt x="46" y="1684"/>
                  </a:lnTo>
                  <a:lnTo>
                    <a:pt x="70" y="1632"/>
                  </a:lnTo>
                  <a:lnTo>
                    <a:pt x="99" y="1580"/>
                  </a:lnTo>
                  <a:lnTo>
                    <a:pt x="128" y="1529"/>
                  </a:lnTo>
                  <a:lnTo>
                    <a:pt x="157" y="1484"/>
                  </a:lnTo>
                  <a:lnTo>
                    <a:pt x="238" y="1387"/>
                  </a:lnTo>
                  <a:lnTo>
                    <a:pt x="290" y="1335"/>
                  </a:lnTo>
                  <a:lnTo>
                    <a:pt x="349" y="1284"/>
                  </a:lnTo>
                  <a:lnTo>
                    <a:pt x="418" y="1232"/>
                  </a:lnTo>
                  <a:lnTo>
                    <a:pt x="488" y="1187"/>
                  </a:lnTo>
                  <a:lnTo>
                    <a:pt x="569" y="1135"/>
                  </a:lnTo>
                  <a:lnTo>
                    <a:pt x="657" y="1090"/>
                  </a:lnTo>
                  <a:lnTo>
                    <a:pt x="744" y="1045"/>
                  </a:lnTo>
                  <a:lnTo>
                    <a:pt x="843" y="1006"/>
                  </a:lnTo>
                  <a:lnTo>
                    <a:pt x="942" y="968"/>
                  </a:lnTo>
                  <a:lnTo>
                    <a:pt x="1046" y="929"/>
                  </a:lnTo>
                  <a:lnTo>
                    <a:pt x="1157" y="897"/>
                  </a:lnTo>
                  <a:lnTo>
                    <a:pt x="1267" y="864"/>
                  </a:lnTo>
                  <a:lnTo>
                    <a:pt x="1389" y="832"/>
                  </a:lnTo>
                  <a:lnTo>
                    <a:pt x="1505" y="806"/>
                  </a:lnTo>
                  <a:lnTo>
                    <a:pt x="1633" y="787"/>
                  </a:lnTo>
                  <a:lnTo>
                    <a:pt x="1755" y="768"/>
                  </a:lnTo>
                  <a:lnTo>
                    <a:pt x="1889" y="755"/>
                  </a:lnTo>
                  <a:lnTo>
                    <a:pt x="2017" y="742"/>
                  </a:lnTo>
                  <a:lnTo>
                    <a:pt x="2151" y="735"/>
                  </a:lnTo>
                  <a:lnTo>
                    <a:pt x="2284" y="735"/>
                  </a:lnTo>
                  <a:lnTo>
                    <a:pt x="2424" y="735"/>
                  </a:lnTo>
                  <a:lnTo>
                    <a:pt x="2558" y="742"/>
                  </a:lnTo>
                  <a:lnTo>
                    <a:pt x="2697" y="755"/>
                  </a:lnTo>
                  <a:lnTo>
                    <a:pt x="2837" y="774"/>
                  </a:lnTo>
                  <a:lnTo>
                    <a:pt x="2970" y="794"/>
                  </a:lnTo>
                  <a:lnTo>
                    <a:pt x="3110" y="826"/>
                  </a:lnTo>
                  <a:lnTo>
                    <a:pt x="3249" y="858"/>
                  </a:lnTo>
                  <a:lnTo>
                    <a:pt x="3383" y="897"/>
                  </a:lnTo>
                  <a:lnTo>
                    <a:pt x="3523" y="948"/>
                  </a:lnTo>
                  <a:lnTo>
                    <a:pt x="3656" y="1000"/>
                  </a:lnTo>
                  <a:lnTo>
                    <a:pt x="3790" y="1058"/>
                  </a:lnTo>
                  <a:lnTo>
                    <a:pt x="3918" y="1129"/>
                  </a:lnTo>
                  <a:lnTo>
                    <a:pt x="4023" y="974"/>
                  </a:lnTo>
                  <a:lnTo>
                    <a:pt x="4145" y="813"/>
                  </a:lnTo>
                  <a:lnTo>
                    <a:pt x="4290" y="626"/>
                  </a:lnTo>
                  <a:lnTo>
                    <a:pt x="4377" y="529"/>
                  </a:lnTo>
                  <a:lnTo>
                    <a:pt x="4464" y="432"/>
                  </a:lnTo>
                  <a:lnTo>
                    <a:pt x="4552" y="336"/>
                  </a:lnTo>
                  <a:lnTo>
                    <a:pt x="4645" y="252"/>
                  </a:lnTo>
                  <a:lnTo>
                    <a:pt x="4738" y="168"/>
                  </a:lnTo>
                  <a:lnTo>
                    <a:pt x="4831" y="97"/>
                  </a:lnTo>
                  <a:lnTo>
                    <a:pt x="4918" y="45"/>
                  </a:lnTo>
                  <a:lnTo>
                    <a:pt x="5005" y="0"/>
                  </a:lnTo>
                  <a:close/>
                </a:path>
              </a:pathLst>
            </a:custGeom>
            <a:noFill/>
            <a:ln w="19050">
              <a:solidFill>
                <a:srgbClr val="00CC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" name="Freeform 225"/>
            <p:cNvSpPr>
              <a:spLocks/>
            </p:cNvSpPr>
            <p:nvPr/>
          </p:nvSpPr>
          <p:spPr bwMode="auto">
            <a:xfrm>
              <a:off x="-1625" y="180"/>
              <a:ext cx="5002" cy="4321"/>
            </a:xfrm>
            <a:custGeom>
              <a:avLst/>
              <a:gdLst>
                <a:gd name="T0" fmla="*/ 0 w 5005"/>
                <a:gd name="T1" fmla="*/ 2044 h 4314"/>
                <a:gd name="T2" fmla="*/ 47 w 5005"/>
                <a:gd name="T3" fmla="*/ 1722 h 4314"/>
                <a:gd name="T4" fmla="*/ 151 w 5005"/>
                <a:gd name="T5" fmla="*/ 1412 h 4314"/>
                <a:gd name="T6" fmla="*/ 303 w 5005"/>
                <a:gd name="T7" fmla="*/ 1128 h 4314"/>
                <a:gd name="T8" fmla="*/ 494 w 5005"/>
                <a:gd name="T9" fmla="*/ 864 h 4314"/>
                <a:gd name="T10" fmla="*/ 733 w 5005"/>
                <a:gd name="T11" fmla="*/ 632 h 4314"/>
                <a:gd name="T12" fmla="*/ 1006 w 5005"/>
                <a:gd name="T13" fmla="*/ 425 h 4314"/>
                <a:gd name="T14" fmla="*/ 1308 w 5005"/>
                <a:gd name="T15" fmla="*/ 258 h 4314"/>
                <a:gd name="T16" fmla="*/ 1640 w 5005"/>
                <a:gd name="T17" fmla="*/ 129 h 4314"/>
                <a:gd name="T18" fmla="*/ 2000 w 5005"/>
                <a:gd name="T19" fmla="*/ 45 h 4314"/>
                <a:gd name="T20" fmla="*/ 2372 w 5005"/>
                <a:gd name="T21" fmla="*/ 0 h 4314"/>
                <a:gd name="T22" fmla="*/ 2634 w 5005"/>
                <a:gd name="T23" fmla="*/ 0 h 4314"/>
                <a:gd name="T24" fmla="*/ 3006 w 5005"/>
                <a:gd name="T25" fmla="*/ 45 h 4314"/>
                <a:gd name="T26" fmla="*/ 3366 w 5005"/>
                <a:gd name="T27" fmla="*/ 129 h 4314"/>
                <a:gd name="T28" fmla="*/ 3697 w 5005"/>
                <a:gd name="T29" fmla="*/ 258 h 4314"/>
                <a:gd name="T30" fmla="*/ 4000 w 5005"/>
                <a:gd name="T31" fmla="*/ 425 h 4314"/>
                <a:gd name="T32" fmla="*/ 4273 w 5005"/>
                <a:gd name="T33" fmla="*/ 632 h 4314"/>
                <a:gd name="T34" fmla="*/ 4511 w 5005"/>
                <a:gd name="T35" fmla="*/ 864 h 4314"/>
                <a:gd name="T36" fmla="*/ 4703 w 5005"/>
                <a:gd name="T37" fmla="*/ 1128 h 4314"/>
                <a:gd name="T38" fmla="*/ 4854 w 5005"/>
                <a:gd name="T39" fmla="*/ 1412 h 4314"/>
                <a:gd name="T40" fmla="*/ 4959 w 5005"/>
                <a:gd name="T41" fmla="*/ 1722 h 4314"/>
                <a:gd name="T42" fmla="*/ 5005 w 5005"/>
                <a:gd name="T43" fmla="*/ 2044 h 4314"/>
                <a:gd name="T44" fmla="*/ 5005 w 5005"/>
                <a:gd name="T45" fmla="*/ 2270 h 4314"/>
                <a:gd name="T46" fmla="*/ 4959 w 5005"/>
                <a:gd name="T47" fmla="*/ 2592 h 4314"/>
                <a:gd name="T48" fmla="*/ 4854 w 5005"/>
                <a:gd name="T49" fmla="*/ 2895 h 4314"/>
                <a:gd name="T50" fmla="*/ 4703 w 5005"/>
                <a:gd name="T51" fmla="*/ 3186 h 4314"/>
                <a:gd name="T52" fmla="*/ 4511 w 5005"/>
                <a:gd name="T53" fmla="*/ 3450 h 4314"/>
                <a:gd name="T54" fmla="*/ 4273 w 5005"/>
                <a:gd name="T55" fmla="*/ 3682 h 4314"/>
                <a:gd name="T56" fmla="*/ 4000 w 5005"/>
                <a:gd name="T57" fmla="*/ 3889 h 4314"/>
                <a:gd name="T58" fmla="*/ 3697 w 5005"/>
                <a:gd name="T59" fmla="*/ 4056 h 4314"/>
                <a:gd name="T60" fmla="*/ 3366 w 5005"/>
                <a:gd name="T61" fmla="*/ 4185 h 4314"/>
                <a:gd name="T62" fmla="*/ 3006 w 5005"/>
                <a:gd name="T63" fmla="*/ 4269 h 4314"/>
                <a:gd name="T64" fmla="*/ 2634 w 5005"/>
                <a:gd name="T65" fmla="*/ 4314 h 4314"/>
                <a:gd name="T66" fmla="*/ 2372 w 5005"/>
                <a:gd name="T67" fmla="*/ 4314 h 4314"/>
                <a:gd name="T68" fmla="*/ 2000 w 5005"/>
                <a:gd name="T69" fmla="*/ 4269 h 4314"/>
                <a:gd name="T70" fmla="*/ 1640 w 5005"/>
                <a:gd name="T71" fmla="*/ 4185 h 4314"/>
                <a:gd name="T72" fmla="*/ 1308 w 5005"/>
                <a:gd name="T73" fmla="*/ 4056 h 4314"/>
                <a:gd name="T74" fmla="*/ 1006 w 5005"/>
                <a:gd name="T75" fmla="*/ 3889 h 4314"/>
                <a:gd name="T76" fmla="*/ 733 w 5005"/>
                <a:gd name="T77" fmla="*/ 3682 h 4314"/>
                <a:gd name="T78" fmla="*/ 494 w 5005"/>
                <a:gd name="T79" fmla="*/ 3450 h 4314"/>
                <a:gd name="T80" fmla="*/ 303 w 5005"/>
                <a:gd name="T81" fmla="*/ 3186 h 4314"/>
                <a:gd name="T82" fmla="*/ 151 w 5005"/>
                <a:gd name="T83" fmla="*/ 2895 h 4314"/>
                <a:gd name="T84" fmla="*/ 47 w 5005"/>
                <a:gd name="T85" fmla="*/ 2592 h 4314"/>
                <a:gd name="T86" fmla="*/ 0 w 5005"/>
                <a:gd name="T87" fmla="*/ 2270 h 43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5005"/>
                <a:gd name="T133" fmla="*/ 0 h 4314"/>
                <a:gd name="T134" fmla="*/ 5005 w 5005"/>
                <a:gd name="T135" fmla="*/ 4314 h 43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5005" h="4314">
                  <a:moveTo>
                    <a:pt x="0" y="2154"/>
                  </a:moveTo>
                  <a:lnTo>
                    <a:pt x="0" y="2154"/>
                  </a:lnTo>
                  <a:lnTo>
                    <a:pt x="0" y="2044"/>
                  </a:lnTo>
                  <a:lnTo>
                    <a:pt x="12" y="1935"/>
                  </a:lnTo>
                  <a:lnTo>
                    <a:pt x="29" y="1825"/>
                  </a:lnTo>
                  <a:lnTo>
                    <a:pt x="47" y="1722"/>
                  </a:lnTo>
                  <a:lnTo>
                    <a:pt x="76" y="1619"/>
                  </a:lnTo>
                  <a:lnTo>
                    <a:pt x="111" y="1515"/>
                  </a:lnTo>
                  <a:lnTo>
                    <a:pt x="151" y="1412"/>
                  </a:lnTo>
                  <a:lnTo>
                    <a:pt x="192" y="1315"/>
                  </a:lnTo>
                  <a:lnTo>
                    <a:pt x="244" y="1219"/>
                  </a:lnTo>
                  <a:lnTo>
                    <a:pt x="303" y="1128"/>
                  </a:lnTo>
                  <a:lnTo>
                    <a:pt x="361" y="1038"/>
                  </a:lnTo>
                  <a:lnTo>
                    <a:pt x="425" y="948"/>
                  </a:lnTo>
                  <a:lnTo>
                    <a:pt x="494" y="864"/>
                  </a:lnTo>
                  <a:lnTo>
                    <a:pt x="570" y="787"/>
                  </a:lnTo>
                  <a:lnTo>
                    <a:pt x="646" y="703"/>
                  </a:lnTo>
                  <a:lnTo>
                    <a:pt x="733" y="632"/>
                  </a:lnTo>
                  <a:lnTo>
                    <a:pt x="820" y="561"/>
                  </a:lnTo>
                  <a:lnTo>
                    <a:pt x="907" y="490"/>
                  </a:lnTo>
                  <a:lnTo>
                    <a:pt x="1006" y="425"/>
                  </a:lnTo>
                  <a:lnTo>
                    <a:pt x="1105" y="367"/>
                  </a:lnTo>
                  <a:lnTo>
                    <a:pt x="1204" y="309"/>
                  </a:lnTo>
                  <a:lnTo>
                    <a:pt x="1308" y="258"/>
                  </a:lnTo>
                  <a:lnTo>
                    <a:pt x="1419" y="213"/>
                  </a:lnTo>
                  <a:lnTo>
                    <a:pt x="1529" y="167"/>
                  </a:lnTo>
                  <a:lnTo>
                    <a:pt x="1640" y="129"/>
                  </a:lnTo>
                  <a:lnTo>
                    <a:pt x="1756" y="97"/>
                  </a:lnTo>
                  <a:lnTo>
                    <a:pt x="1878" y="64"/>
                  </a:lnTo>
                  <a:lnTo>
                    <a:pt x="2000" y="45"/>
                  </a:lnTo>
                  <a:lnTo>
                    <a:pt x="2122" y="26"/>
                  </a:lnTo>
                  <a:lnTo>
                    <a:pt x="2244" y="13"/>
                  </a:lnTo>
                  <a:lnTo>
                    <a:pt x="2372" y="0"/>
                  </a:lnTo>
                  <a:lnTo>
                    <a:pt x="2500" y="0"/>
                  </a:lnTo>
                  <a:lnTo>
                    <a:pt x="2634" y="0"/>
                  </a:lnTo>
                  <a:lnTo>
                    <a:pt x="2762" y="13"/>
                  </a:lnTo>
                  <a:lnTo>
                    <a:pt x="2884" y="26"/>
                  </a:lnTo>
                  <a:lnTo>
                    <a:pt x="3006" y="45"/>
                  </a:lnTo>
                  <a:lnTo>
                    <a:pt x="3128" y="64"/>
                  </a:lnTo>
                  <a:lnTo>
                    <a:pt x="3250" y="97"/>
                  </a:lnTo>
                  <a:lnTo>
                    <a:pt x="3366" y="129"/>
                  </a:lnTo>
                  <a:lnTo>
                    <a:pt x="3477" y="167"/>
                  </a:lnTo>
                  <a:lnTo>
                    <a:pt x="3587" y="213"/>
                  </a:lnTo>
                  <a:lnTo>
                    <a:pt x="3697" y="258"/>
                  </a:lnTo>
                  <a:lnTo>
                    <a:pt x="3802" y="309"/>
                  </a:lnTo>
                  <a:lnTo>
                    <a:pt x="3901" y="367"/>
                  </a:lnTo>
                  <a:lnTo>
                    <a:pt x="4000" y="425"/>
                  </a:lnTo>
                  <a:lnTo>
                    <a:pt x="4099" y="490"/>
                  </a:lnTo>
                  <a:lnTo>
                    <a:pt x="4186" y="561"/>
                  </a:lnTo>
                  <a:lnTo>
                    <a:pt x="4273" y="632"/>
                  </a:lnTo>
                  <a:lnTo>
                    <a:pt x="4354" y="703"/>
                  </a:lnTo>
                  <a:lnTo>
                    <a:pt x="4436" y="787"/>
                  </a:lnTo>
                  <a:lnTo>
                    <a:pt x="4511" y="864"/>
                  </a:lnTo>
                  <a:lnTo>
                    <a:pt x="4581" y="948"/>
                  </a:lnTo>
                  <a:lnTo>
                    <a:pt x="4645" y="1038"/>
                  </a:lnTo>
                  <a:lnTo>
                    <a:pt x="4703" y="1128"/>
                  </a:lnTo>
                  <a:lnTo>
                    <a:pt x="4761" y="1219"/>
                  </a:lnTo>
                  <a:lnTo>
                    <a:pt x="4808" y="1315"/>
                  </a:lnTo>
                  <a:lnTo>
                    <a:pt x="4854" y="1412"/>
                  </a:lnTo>
                  <a:lnTo>
                    <a:pt x="4895" y="1515"/>
                  </a:lnTo>
                  <a:lnTo>
                    <a:pt x="4930" y="1619"/>
                  </a:lnTo>
                  <a:lnTo>
                    <a:pt x="4959" y="1722"/>
                  </a:lnTo>
                  <a:lnTo>
                    <a:pt x="4976" y="1825"/>
                  </a:lnTo>
                  <a:lnTo>
                    <a:pt x="4994" y="1935"/>
                  </a:lnTo>
                  <a:lnTo>
                    <a:pt x="5005" y="2044"/>
                  </a:lnTo>
                  <a:lnTo>
                    <a:pt x="5005" y="2154"/>
                  </a:lnTo>
                  <a:lnTo>
                    <a:pt x="5005" y="2270"/>
                  </a:lnTo>
                  <a:lnTo>
                    <a:pt x="4994" y="2379"/>
                  </a:lnTo>
                  <a:lnTo>
                    <a:pt x="4976" y="2483"/>
                  </a:lnTo>
                  <a:lnTo>
                    <a:pt x="4959" y="2592"/>
                  </a:lnTo>
                  <a:lnTo>
                    <a:pt x="4930" y="2695"/>
                  </a:lnTo>
                  <a:lnTo>
                    <a:pt x="4895" y="2799"/>
                  </a:lnTo>
                  <a:lnTo>
                    <a:pt x="4854" y="2895"/>
                  </a:lnTo>
                  <a:lnTo>
                    <a:pt x="4808" y="2999"/>
                  </a:lnTo>
                  <a:lnTo>
                    <a:pt x="4761" y="3095"/>
                  </a:lnTo>
                  <a:lnTo>
                    <a:pt x="4703" y="3186"/>
                  </a:lnTo>
                  <a:lnTo>
                    <a:pt x="4645" y="3276"/>
                  </a:lnTo>
                  <a:lnTo>
                    <a:pt x="4581" y="3366"/>
                  </a:lnTo>
                  <a:lnTo>
                    <a:pt x="4511" y="3450"/>
                  </a:lnTo>
                  <a:lnTo>
                    <a:pt x="4436" y="3527"/>
                  </a:lnTo>
                  <a:lnTo>
                    <a:pt x="4354" y="3605"/>
                  </a:lnTo>
                  <a:lnTo>
                    <a:pt x="4273" y="3682"/>
                  </a:lnTo>
                  <a:lnTo>
                    <a:pt x="4186" y="3753"/>
                  </a:lnTo>
                  <a:lnTo>
                    <a:pt x="4099" y="3824"/>
                  </a:lnTo>
                  <a:lnTo>
                    <a:pt x="4000" y="3889"/>
                  </a:lnTo>
                  <a:lnTo>
                    <a:pt x="3901" y="3947"/>
                  </a:lnTo>
                  <a:lnTo>
                    <a:pt x="3802" y="4005"/>
                  </a:lnTo>
                  <a:lnTo>
                    <a:pt x="3697" y="4056"/>
                  </a:lnTo>
                  <a:lnTo>
                    <a:pt x="3587" y="4101"/>
                  </a:lnTo>
                  <a:lnTo>
                    <a:pt x="3477" y="4147"/>
                  </a:lnTo>
                  <a:lnTo>
                    <a:pt x="3366" y="4185"/>
                  </a:lnTo>
                  <a:lnTo>
                    <a:pt x="3250" y="4217"/>
                  </a:lnTo>
                  <a:lnTo>
                    <a:pt x="3128" y="4243"/>
                  </a:lnTo>
                  <a:lnTo>
                    <a:pt x="3006" y="4269"/>
                  </a:lnTo>
                  <a:lnTo>
                    <a:pt x="2884" y="4288"/>
                  </a:lnTo>
                  <a:lnTo>
                    <a:pt x="2762" y="4301"/>
                  </a:lnTo>
                  <a:lnTo>
                    <a:pt x="2634" y="4314"/>
                  </a:lnTo>
                  <a:lnTo>
                    <a:pt x="2500" y="4314"/>
                  </a:lnTo>
                  <a:lnTo>
                    <a:pt x="2372" y="4314"/>
                  </a:lnTo>
                  <a:lnTo>
                    <a:pt x="2244" y="4301"/>
                  </a:lnTo>
                  <a:lnTo>
                    <a:pt x="2122" y="4288"/>
                  </a:lnTo>
                  <a:lnTo>
                    <a:pt x="2000" y="4269"/>
                  </a:lnTo>
                  <a:lnTo>
                    <a:pt x="1878" y="4243"/>
                  </a:lnTo>
                  <a:lnTo>
                    <a:pt x="1756" y="4217"/>
                  </a:lnTo>
                  <a:lnTo>
                    <a:pt x="1640" y="4185"/>
                  </a:lnTo>
                  <a:lnTo>
                    <a:pt x="1529" y="4147"/>
                  </a:lnTo>
                  <a:lnTo>
                    <a:pt x="1419" y="4101"/>
                  </a:lnTo>
                  <a:lnTo>
                    <a:pt x="1308" y="4056"/>
                  </a:lnTo>
                  <a:lnTo>
                    <a:pt x="1204" y="4005"/>
                  </a:lnTo>
                  <a:lnTo>
                    <a:pt x="1105" y="3947"/>
                  </a:lnTo>
                  <a:lnTo>
                    <a:pt x="1006" y="3889"/>
                  </a:lnTo>
                  <a:lnTo>
                    <a:pt x="907" y="3824"/>
                  </a:lnTo>
                  <a:lnTo>
                    <a:pt x="820" y="3753"/>
                  </a:lnTo>
                  <a:lnTo>
                    <a:pt x="733" y="3682"/>
                  </a:lnTo>
                  <a:lnTo>
                    <a:pt x="646" y="3605"/>
                  </a:lnTo>
                  <a:lnTo>
                    <a:pt x="570" y="3527"/>
                  </a:lnTo>
                  <a:lnTo>
                    <a:pt x="494" y="3450"/>
                  </a:lnTo>
                  <a:lnTo>
                    <a:pt x="425" y="3366"/>
                  </a:lnTo>
                  <a:lnTo>
                    <a:pt x="361" y="3276"/>
                  </a:lnTo>
                  <a:lnTo>
                    <a:pt x="303" y="3186"/>
                  </a:lnTo>
                  <a:lnTo>
                    <a:pt x="244" y="3095"/>
                  </a:lnTo>
                  <a:lnTo>
                    <a:pt x="192" y="2999"/>
                  </a:lnTo>
                  <a:lnTo>
                    <a:pt x="151" y="2895"/>
                  </a:lnTo>
                  <a:lnTo>
                    <a:pt x="111" y="2799"/>
                  </a:lnTo>
                  <a:lnTo>
                    <a:pt x="76" y="2695"/>
                  </a:lnTo>
                  <a:lnTo>
                    <a:pt x="47" y="2592"/>
                  </a:lnTo>
                  <a:lnTo>
                    <a:pt x="29" y="2483"/>
                  </a:lnTo>
                  <a:lnTo>
                    <a:pt x="12" y="2379"/>
                  </a:lnTo>
                  <a:lnTo>
                    <a:pt x="0" y="2270"/>
                  </a:lnTo>
                  <a:lnTo>
                    <a:pt x="0" y="2154"/>
                  </a:lnTo>
                  <a:close/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Freeform 226"/>
            <p:cNvSpPr>
              <a:spLocks/>
            </p:cNvSpPr>
            <p:nvPr/>
          </p:nvSpPr>
          <p:spPr bwMode="auto">
            <a:xfrm>
              <a:off x="-623" y="180"/>
              <a:ext cx="3011" cy="4321"/>
            </a:xfrm>
            <a:custGeom>
              <a:avLst/>
              <a:gdLst>
                <a:gd name="T0" fmla="*/ 0 w 3011"/>
                <a:gd name="T1" fmla="*/ 2044 h 4314"/>
                <a:gd name="T2" fmla="*/ 29 w 3011"/>
                <a:gd name="T3" fmla="*/ 1722 h 4314"/>
                <a:gd name="T4" fmla="*/ 87 w 3011"/>
                <a:gd name="T5" fmla="*/ 1412 h 4314"/>
                <a:gd name="T6" fmla="*/ 180 w 3011"/>
                <a:gd name="T7" fmla="*/ 1128 h 4314"/>
                <a:gd name="T8" fmla="*/ 297 w 3011"/>
                <a:gd name="T9" fmla="*/ 864 h 4314"/>
                <a:gd name="T10" fmla="*/ 442 w 3011"/>
                <a:gd name="T11" fmla="*/ 632 h 4314"/>
                <a:gd name="T12" fmla="*/ 605 w 3011"/>
                <a:gd name="T13" fmla="*/ 425 h 4314"/>
                <a:gd name="T14" fmla="*/ 785 w 3011"/>
                <a:gd name="T15" fmla="*/ 258 h 4314"/>
                <a:gd name="T16" fmla="*/ 988 w 3011"/>
                <a:gd name="T17" fmla="*/ 129 h 4314"/>
                <a:gd name="T18" fmla="*/ 1203 w 3011"/>
                <a:gd name="T19" fmla="*/ 45 h 4314"/>
                <a:gd name="T20" fmla="*/ 1430 w 3011"/>
                <a:gd name="T21" fmla="*/ 0 h 4314"/>
                <a:gd name="T22" fmla="*/ 1581 w 3011"/>
                <a:gd name="T23" fmla="*/ 0 h 4314"/>
                <a:gd name="T24" fmla="*/ 1808 w 3011"/>
                <a:gd name="T25" fmla="*/ 45 h 4314"/>
                <a:gd name="T26" fmla="*/ 2023 w 3011"/>
                <a:gd name="T27" fmla="*/ 129 h 4314"/>
                <a:gd name="T28" fmla="*/ 2221 w 3011"/>
                <a:gd name="T29" fmla="*/ 258 h 4314"/>
                <a:gd name="T30" fmla="*/ 2407 w 3011"/>
                <a:gd name="T31" fmla="*/ 425 h 4314"/>
                <a:gd name="T32" fmla="*/ 2570 w 3011"/>
                <a:gd name="T33" fmla="*/ 632 h 4314"/>
                <a:gd name="T34" fmla="*/ 2715 w 3011"/>
                <a:gd name="T35" fmla="*/ 864 h 4314"/>
                <a:gd name="T36" fmla="*/ 2831 w 3011"/>
                <a:gd name="T37" fmla="*/ 1128 h 4314"/>
                <a:gd name="T38" fmla="*/ 2918 w 3011"/>
                <a:gd name="T39" fmla="*/ 1412 h 4314"/>
                <a:gd name="T40" fmla="*/ 2982 w 3011"/>
                <a:gd name="T41" fmla="*/ 1722 h 4314"/>
                <a:gd name="T42" fmla="*/ 3011 w 3011"/>
                <a:gd name="T43" fmla="*/ 2044 h 4314"/>
                <a:gd name="T44" fmla="*/ 3011 w 3011"/>
                <a:gd name="T45" fmla="*/ 2270 h 4314"/>
                <a:gd name="T46" fmla="*/ 2982 w 3011"/>
                <a:gd name="T47" fmla="*/ 2592 h 4314"/>
                <a:gd name="T48" fmla="*/ 2918 w 3011"/>
                <a:gd name="T49" fmla="*/ 2895 h 4314"/>
                <a:gd name="T50" fmla="*/ 2831 w 3011"/>
                <a:gd name="T51" fmla="*/ 3186 h 4314"/>
                <a:gd name="T52" fmla="*/ 2715 w 3011"/>
                <a:gd name="T53" fmla="*/ 3450 h 4314"/>
                <a:gd name="T54" fmla="*/ 2570 w 3011"/>
                <a:gd name="T55" fmla="*/ 3682 h 4314"/>
                <a:gd name="T56" fmla="*/ 2407 w 3011"/>
                <a:gd name="T57" fmla="*/ 3889 h 4314"/>
                <a:gd name="T58" fmla="*/ 2221 w 3011"/>
                <a:gd name="T59" fmla="*/ 4056 h 4314"/>
                <a:gd name="T60" fmla="*/ 2023 w 3011"/>
                <a:gd name="T61" fmla="*/ 4185 h 4314"/>
                <a:gd name="T62" fmla="*/ 1808 w 3011"/>
                <a:gd name="T63" fmla="*/ 4269 h 4314"/>
                <a:gd name="T64" fmla="*/ 1581 w 3011"/>
                <a:gd name="T65" fmla="*/ 4314 h 4314"/>
                <a:gd name="T66" fmla="*/ 1430 w 3011"/>
                <a:gd name="T67" fmla="*/ 4314 h 4314"/>
                <a:gd name="T68" fmla="*/ 1203 w 3011"/>
                <a:gd name="T69" fmla="*/ 4269 h 4314"/>
                <a:gd name="T70" fmla="*/ 988 w 3011"/>
                <a:gd name="T71" fmla="*/ 4185 h 4314"/>
                <a:gd name="T72" fmla="*/ 785 w 3011"/>
                <a:gd name="T73" fmla="*/ 4056 h 4314"/>
                <a:gd name="T74" fmla="*/ 605 w 3011"/>
                <a:gd name="T75" fmla="*/ 3889 h 4314"/>
                <a:gd name="T76" fmla="*/ 442 w 3011"/>
                <a:gd name="T77" fmla="*/ 3682 h 4314"/>
                <a:gd name="T78" fmla="*/ 297 w 3011"/>
                <a:gd name="T79" fmla="*/ 3450 h 4314"/>
                <a:gd name="T80" fmla="*/ 180 w 3011"/>
                <a:gd name="T81" fmla="*/ 3186 h 4314"/>
                <a:gd name="T82" fmla="*/ 87 w 3011"/>
                <a:gd name="T83" fmla="*/ 2895 h 4314"/>
                <a:gd name="T84" fmla="*/ 29 w 3011"/>
                <a:gd name="T85" fmla="*/ 2592 h 4314"/>
                <a:gd name="T86" fmla="*/ 0 w 3011"/>
                <a:gd name="T87" fmla="*/ 2270 h 43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011"/>
                <a:gd name="T133" fmla="*/ 0 h 4314"/>
                <a:gd name="T134" fmla="*/ 3011 w 3011"/>
                <a:gd name="T135" fmla="*/ 4314 h 43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011" h="4314">
                  <a:moveTo>
                    <a:pt x="0" y="2154"/>
                  </a:moveTo>
                  <a:lnTo>
                    <a:pt x="0" y="2154"/>
                  </a:lnTo>
                  <a:lnTo>
                    <a:pt x="0" y="2044"/>
                  </a:lnTo>
                  <a:lnTo>
                    <a:pt x="6" y="1935"/>
                  </a:lnTo>
                  <a:lnTo>
                    <a:pt x="18" y="1825"/>
                  </a:lnTo>
                  <a:lnTo>
                    <a:pt x="29" y="1722"/>
                  </a:lnTo>
                  <a:lnTo>
                    <a:pt x="47" y="1619"/>
                  </a:lnTo>
                  <a:lnTo>
                    <a:pt x="64" y="1515"/>
                  </a:lnTo>
                  <a:lnTo>
                    <a:pt x="87" y="1412"/>
                  </a:lnTo>
                  <a:lnTo>
                    <a:pt x="116" y="1315"/>
                  </a:lnTo>
                  <a:lnTo>
                    <a:pt x="145" y="1219"/>
                  </a:lnTo>
                  <a:lnTo>
                    <a:pt x="180" y="1128"/>
                  </a:lnTo>
                  <a:lnTo>
                    <a:pt x="215" y="1038"/>
                  </a:lnTo>
                  <a:lnTo>
                    <a:pt x="256" y="948"/>
                  </a:lnTo>
                  <a:lnTo>
                    <a:pt x="297" y="864"/>
                  </a:lnTo>
                  <a:lnTo>
                    <a:pt x="343" y="787"/>
                  </a:lnTo>
                  <a:lnTo>
                    <a:pt x="390" y="703"/>
                  </a:lnTo>
                  <a:lnTo>
                    <a:pt x="442" y="632"/>
                  </a:lnTo>
                  <a:lnTo>
                    <a:pt x="494" y="561"/>
                  </a:lnTo>
                  <a:lnTo>
                    <a:pt x="547" y="490"/>
                  </a:lnTo>
                  <a:lnTo>
                    <a:pt x="605" y="425"/>
                  </a:lnTo>
                  <a:lnTo>
                    <a:pt x="663" y="367"/>
                  </a:lnTo>
                  <a:lnTo>
                    <a:pt x="721" y="309"/>
                  </a:lnTo>
                  <a:lnTo>
                    <a:pt x="785" y="258"/>
                  </a:lnTo>
                  <a:lnTo>
                    <a:pt x="855" y="213"/>
                  </a:lnTo>
                  <a:lnTo>
                    <a:pt x="919" y="167"/>
                  </a:lnTo>
                  <a:lnTo>
                    <a:pt x="988" y="129"/>
                  </a:lnTo>
                  <a:lnTo>
                    <a:pt x="1058" y="97"/>
                  </a:lnTo>
                  <a:lnTo>
                    <a:pt x="1128" y="64"/>
                  </a:lnTo>
                  <a:lnTo>
                    <a:pt x="1203" y="45"/>
                  </a:lnTo>
                  <a:lnTo>
                    <a:pt x="1273" y="26"/>
                  </a:lnTo>
                  <a:lnTo>
                    <a:pt x="1349" y="13"/>
                  </a:lnTo>
                  <a:lnTo>
                    <a:pt x="1430" y="0"/>
                  </a:lnTo>
                  <a:lnTo>
                    <a:pt x="1506" y="0"/>
                  </a:lnTo>
                  <a:lnTo>
                    <a:pt x="1581" y="0"/>
                  </a:lnTo>
                  <a:lnTo>
                    <a:pt x="1657" y="13"/>
                  </a:lnTo>
                  <a:lnTo>
                    <a:pt x="1732" y="26"/>
                  </a:lnTo>
                  <a:lnTo>
                    <a:pt x="1808" y="45"/>
                  </a:lnTo>
                  <a:lnTo>
                    <a:pt x="1884" y="64"/>
                  </a:lnTo>
                  <a:lnTo>
                    <a:pt x="1953" y="97"/>
                  </a:lnTo>
                  <a:lnTo>
                    <a:pt x="2023" y="129"/>
                  </a:lnTo>
                  <a:lnTo>
                    <a:pt x="2093" y="167"/>
                  </a:lnTo>
                  <a:lnTo>
                    <a:pt x="2157" y="213"/>
                  </a:lnTo>
                  <a:lnTo>
                    <a:pt x="2221" y="258"/>
                  </a:lnTo>
                  <a:lnTo>
                    <a:pt x="2285" y="309"/>
                  </a:lnTo>
                  <a:lnTo>
                    <a:pt x="2349" y="367"/>
                  </a:lnTo>
                  <a:lnTo>
                    <a:pt x="2407" y="425"/>
                  </a:lnTo>
                  <a:lnTo>
                    <a:pt x="2465" y="490"/>
                  </a:lnTo>
                  <a:lnTo>
                    <a:pt x="2517" y="561"/>
                  </a:lnTo>
                  <a:lnTo>
                    <a:pt x="2570" y="632"/>
                  </a:lnTo>
                  <a:lnTo>
                    <a:pt x="2622" y="703"/>
                  </a:lnTo>
                  <a:lnTo>
                    <a:pt x="2668" y="787"/>
                  </a:lnTo>
                  <a:lnTo>
                    <a:pt x="2715" y="864"/>
                  </a:lnTo>
                  <a:lnTo>
                    <a:pt x="2756" y="948"/>
                  </a:lnTo>
                  <a:lnTo>
                    <a:pt x="2796" y="1038"/>
                  </a:lnTo>
                  <a:lnTo>
                    <a:pt x="2831" y="1128"/>
                  </a:lnTo>
                  <a:lnTo>
                    <a:pt x="2866" y="1219"/>
                  </a:lnTo>
                  <a:lnTo>
                    <a:pt x="2895" y="1315"/>
                  </a:lnTo>
                  <a:lnTo>
                    <a:pt x="2918" y="1412"/>
                  </a:lnTo>
                  <a:lnTo>
                    <a:pt x="2942" y="1515"/>
                  </a:lnTo>
                  <a:lnTo>
                    <a:pt x="2965" y="1619"/>
                  </a:lnTo>
                  <a:lnTo>
                    <a:pt x="2982" y="1722"/>
                  </a:lnTo>
                  <a:lnTo>
                    <a:pt x="2994" y="1825"/>
                  </a:lnTo>
                  <a:lnTo>
                    <a:pt x="3006" y="1935"/>
                  </a:lnTo>
                  <a:lnTo>
                    <a:pt x="3011" y="2044"/>
                  </a:lnTo>
                  <a:lnTo>
                    <a:pt x="3011" y="2154"/>
                  </a:lnTo>
                  <a:lnTo>
                    <a:pt x="3011" y="2270"/>
                  </a:lnTo>
                  <a:lnTo>
                    <a:pt x="3006" y="2379"/>
                  </a:lnTo>
                  <a:lnTo>
                    <a:pt x="2994" y="2483"/>
                  </a:lnTo>
                  <a:lnTo>
                    <a:pt x="2982" y="2592"/>
                  </a:lnTo>
                  <a:lnTo>
                    <a:pt x="2965" y="2695"/>
                  </a:lnTo>
                  <a:lnTo>
                    <a:pt x="2942" y="2799"/>
                  </a:lnTo>
                  <a:lnTo>
                    <a:pt x="2918" y="2895"/>
                  </a:lnTo>
                  <a:lnTo>
                    <a:pt x="2895" y="2999"/>
                  </a:lnTo>
                  <a:lnTo>
                    <a:pt x="2866" y="3095"/>
                  </a:lnTo>
                  <a:lnTo>
                    <a:pt x="2831" y="3186"/>
                  </a:lnTo>
                  <a:lnTo>
                    <a:pt x="2796" y="3276"/>
                  </a:lnTo>
                  <a:lnTo>
                    <a:pt x="2756" y="3366"/>
                  </a:lnTo>
                  <a:lnTo>
                    <a:pt x="2715" y="3450"/>
                  </a:lnTo>
                  <a:lnTo>
                    <a:pt x="2668" y="3527"/>
                  </a:lnTo>
                  <a:lnTo>
                    <a:pt x="2622" y="3605"/>
                  </a:lnTo>
                  <a:lnTo>
                    <a:pt x="2570" y="3682"/>
                  </a:lnTo>
                  <a:lnTo>
                    <a:pt x="2517" y="3753"/>
                  </a:lnTo>
                  <a:lnTo>
                    <a:pt x="2465" y="3824"/>
                  </a:lnTo>
                  <a:lnTo>
                    <a:pt x="2407" y="3889"/>
                  </a:lnTo>
                  <a:lnTo>
                    <a:pt x="2349" y="3947"/>
                  </a:lnTo>
                  <a:lnTo>
                    <a:pt x="2285" y="4005"/>
                  </a:lnTo>
                  <a:lnTo>
                    <a:pt x="2221" y="4056"/>
                  </a:lnTo>
                  <a:lnTo>
                    <a:pt x="2157" y="4101"/>
                  </a:lnTo>
                  <a:lnTo>
                    <a:pt x="2093" y="4147"/>
                  </a:lnTo>
                  <a:lnTo>
                    <a:pt x="2023" y="4185"/>
                  </a:lnTo>
                  <a:lnTo>
                    <a:pt x="1953" y="4217"/>
                  </a:lnTo>
                  <a:lnTo>
                    <a:pt x="1884" y="4243"/>
                  </a:lnTo>
                  <a:lnTo>
                    <a:pt x="1808" y="4269"/>
                  </a:lnTo>
                  <a:lnTo>
                    <a:pt x="1732" y="4288"/>
                  </a:lnTo>
                  <a:lnTo>
                    <a:pt x="1657" y="4301"/>
                  </a:lnTo>
                  <a:lnTo>
                    <a:pt x="1581" y="4314"/>
                  </a:lnTo>
                  <a:lnTo>
                    <a:pt x="1506" y="4314"/>
                  </a:lnTo>
                  <a:lnTo>
                    <a:pt x="1430" y="4314"/>
                  </a:lnTo>
                  <a:lnTo>
                    <a:pt x="1349" y="4301"/>
                  </a:lnTo>
                  <a:lnTo>
                    <a:pt x="1273" y="4288"/>
                  </a:lnTo>
                  <a:lnTo>
                    <a:pt x="1203" y="4269"/>
                  </a:lnTo>
                  <a:lnTo>
                    <a:pt x="1128" y="4243"/>
                  </a:lnTo>
                  <a:lnTo>
                    <a:pt x="1058" y="4217"/>
                  </a:lnTo>
                  <a:lnTo>
                    <a:pt x="988" y="4185"/>
                  </a:lnTo>
                  <a:lnTo>
                    <a:pt x="919" y="4147"/>
                  </a:lnTo>
                  <a:lnTo>
                    <a:pt x="855" y="4101"/>
                  </a:lnTo>
                  <a:lnTo>
                    <a:pt x="785" y="4056"/>
                  </a:lnTo>
                  <a:lnTo>
                    <a:pt x="721" y="4005"/>
                  </a:lnTo>
                  <a:lnTo>
                    <a:pt x="663" y="3947"/>
                  </a:lnTo>
                  <a:lnTo>
                    <a:pt x="605" y="3889"/>
                  </a:lnTo>
                  <a:lnTo>
                    <a:pt x="547" y="3824"/>
                  </a:lnTo>
                  <a:lnTo>
                    <a:pt x="494" y="3753"/>
                  </a:lnTo>
                  <a:lnTo>
                    <a:pt x="442" y="3682"/>
                  </a:lnTo>
                  <a:lnTo>
                    <a:pt x="390" y="3605"/>
                  </a:lnTo>
                  <a:lnTo>
                    <a:pt x="343" y="3527"/>
                  </a:lnTo>
                  <a:lnTo>
                    <a:pt x="297" y="3450"/>
                  </a:lnTo>
                  <a:lnTo>
                    <a:pt x="256" y="3366"/>
                  </a:lnTo>
                  <a:lnTo>
                    <a:pt x="215" y="3276"/>
                  </a:lnTo>
                  <a:lnTo>
                    <a:pt x="180" y="3186"/>
                  </a:lnTo>
                  <a:lnTo>
                    <a:pt x="145" y="3095"/>
                  </a:lnTo>
                  <a:lnTo>
                    <a:pt x="116" y="2999"/>
                  </a:lnTo>
                  <a:lnTo>
                    <a:pt x="87" y="2895"/>
                  </a:lnTo>
                  <a:lnTo>
                    <a:pt x="64" y="2799"/>
                  </a:lnTo>
                  <a:lnTo>
                    <a:pt x="47" y="2695"/>
                  </a:lnTo>
                  <a:lnTo>
                    <a:pt x="29" y="2592"/>
                  </a:lnTo>
                  <a:lnTo>
                    <a:pt x="18" y="2483"/>
                  </a:lnTo>
                  <a:lnTo>
                    <a:pt x="6" y="2379"/>
                  </a:lnTo>
                  <a:lnTo>
                    <a:pt x="0" y="2270"/>
                  </a:lnTo>
                  <a:lnTo>
                    <a:pt x="0" y="2154"/>
                  </a:lnTo>
                  <a:close/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Freeform 227"/>
            <p:cNvSpPr>
              <a:spLocks/>
            </p:cNvSpPr>
            <p:nvPr/>
          </p:nvSpPr>
          <p:spPr bwMode="auto">
            <a:xfrm>
              <a:off x="-376" y="471"/>
              <a:ext cx="2504" cy="410"/>
            </a:xfrm>
            <a:custGeom>
              <a:avLst/>
              <a:gdLst>
                <a:gd name="T0" fmla="*/ 0 w 2506"/>
                <a:gd name="T1" fmla="*/ 0 h 412"/>
                <a:gd name="T2" fmla="*/ 0 w 2506"/>
                <a:gd name="T3" fmla="*/ 0 h 412"/>
                <a:gd name="T4" fmla="*/ 41 w 2506"/>
                <a:gd name="T5" fmla="*/ 51 h 412"/>
                <a:gd name="T6" fmla="*/ 93 w 2506"/>
                <a:gd name="T7" fmla="*/ 96 h 412"/>
                <a:gd name="T8" fmla="*/ 151 w 2506"/>
                <a:gd name="T9" fmla="*/ 141 h 412"/>
                <a:gd name="T10" fmla="*/ 215 w 2506"/>
                <a:gd name="T11" fmla="*/ 180 h 412"/>
                <a:gd name="T12" fmla="*/ 285 w 2506"/>
                <a:gd name="T13" fmla="*/ 219 h 412"/>
                <a:gd name="T14" fmla="*/ 361 w 2506"/>
                <a:gd name="T15" fmla="*/ 251 h 412"/>
                <a:gd name="T16" fmla="*/ 436 w 2506"/>
                <a:gd name="T17" fmla="*/ 283 h 412"/>
                <a:gd name="T18" fmla="*/ 517 w 2506"/>
                <a:gd name="T19" fmla="*/ 309 h 412"/>
                <a:gd name="T20" fmla="*/ 599 w 2506"/>
                <a:gd name="T21" fmla="*/ 335 h 412"/>
                <a:gd name="T22" fmla="*/ 692 w 2506"/>
                <a:gd name="T23" fmla="*/ 354 h 412"/>
                <a:gd name="T24" fmla="*/ 872 w 2506"/>
                <a:gd name="T25" fmla="*/ 386 h 412"/>
                <a:gd name="T26" fmla="*/ 1064 w 2506"/>
                <a:gd name="T27" fmla="*/ 406 h 412"/>
                <a:gd name="T28" fmla="*/ 1256 w 2506"/>
                <a:gd name="T29" fmla="*/ 412 h 412"/>
                <a:gd name="T30" fmla="*/ 1448 w 2506"/>
                <a:gd name="T31" fmla="*/ 406 h 412"/>
                <a:gd name="T32" fmla="*/ 1639 w 2506"/>
                <a:gd name="T33" fmla="*/ 386 h 412"/>
                <a:gd name="T34" fmla="*/ 1820 w 2506"/>
                <a:gd name="T35" fmla="*/ 354 h 412"/>
                <a:gd name="T36" fmla="*/ 1907 w 2506"/>
                <a:gd name="T37" fmla="*/ 335 h 412"/>
                <a:gd name="T38" fmla="*/ 1994 w 2506"/>
                <a:gd name="T39" fmla="*/ 309 h 412"/>
                <a:gd name="T40" fmla="*/ 2070 w 2506"/>
                <a:gd name="T41" fmla="*/ 283 h 412"/>
                <a:gd name="T42" fmla="*/ 2151 w 2506"/>
                <a:gd name="T43" fmla="*/ 251 h 412"/>
                <a:gd name="T44" fmla="*/ 2221 w 2506"/>
                <a:gd name="T45" fmla="*/ 219 h 412"/>
                <a:gd name="T46" fmla="*/ 2291 w 2506"/>
                <a:gd name="T47" fmla="*/ 180 h 412"/>
                <a:gd name="T48" fmla="*/ 2354 w 2506"/>
                <a:gd name="T49" fmla="*/ 141 h 412"/>
                <a:gd name="T50" fmla="*/ 2407 w 2506"/>
                <a:gd name="T51" fmla="*/ 96 h 412"/>
                <a:gd name="T52" fmla="*/ 2459 w 2506"/>
                <a:gd name="T53" fmla="*/ 51 h 412"/>
                <a:gd name="T54" fmla="*/ 2506 w 2506"/>
                <a:gd name="T55" fmla="*/ 0 h 41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506"/>
                <a:gd name="T85" fmla="*/ 0 h 412"/>
                <a:gd name="T86" fmla="*/ 2506 w 2506"/>
                <a:gd name="T87" fmla="*/ 412 h 41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506" h="412">
                  <a:moveTo>
                    <a:pt x="0" y="0"/>
                  </a:moveTo>
                  <a:lnTo>
                    <a:pt x="0" y="0"/>
                  </a:lnTo>
                  <a:lnTo>
                    <a:pt x="41" y="51"/>
                  </a:lnTo>
                  <a:lnTo>
                    <a:pt x="93" y="96"/>
                  </a:lnTo>
                  <a:lnTo>
                    <a:pt x="151" y="141"/>
                  </a:lnTo>
                  <a:lnTo>
                    <a:pt x="215" y="180"/>
                  </a:lnTo>
                  <a:lnTo>
                    <a:pt x="285" y="219"/>
                  </a:lnTo>
                  <a:lnTo>
                    <a:pt x="361" y="251"/>
                  </a:lnTo>
                  <a:lnTo>
                    <a:pt x="436" y="283"/>
                  </a:lnTo>
                  <a:lnTo>
                    <a:pt x="517" y="309"/>
                  </a:lnTo>
                  <a:lnTo>
                    <a:pt x="599" y="335"/>
                  </a:lnTo>
                  <a:lnTo>
                    <a:pt x="692" y="354"/>
                  </a:lnTo>
                  <a:lnTo>
                    <a:pt x="872" y="386"/>
                  </a:lnTo>
                  <a:lnTo>
                    <a:pt x="1064" y="406"/>
                  </a:lnTo>
                  <a:lnTo>
                    <a:pt x="1256" y="412"/>
                  </a:lnTo>
                  <a:lnTo>
                    <a:pt x="1448" y="406"/>
                  </a:lnTo>
                  <a:lnTo>
                    <a:pt x="1639" y="386"/>
                  </a:lnTo>
                  <a:lnTo>
                    <a:pt x="1820" y="354"/>
                  </a:lnTo>
                  <a:lnTo>
                    <a:pt x="1907" y="335"/>
                  </a:lnTo>
                  <a:lnTo>
                    <a:pt x="1994" y="309"/>
                  </a:lnTo>
                  <a:lnTo>
                    <a:pt x="2070" y="283"/>
                  </a:lnTo>
                  <a:lnTo>
                    <a:pt x="2151" y="251"/>
                  </a:lnTo>
                  <a:lnTo>
                    <a:pt x="2221" y="219"/>
                  </a:lnTo>
                  <a:lnTo>
                    <a:pt x="2291" y="180"/>
                  </a:lnTo>
                  <a:lnTo>
                    <a:pt x="2354" y="141"/>
                  </a:lnTo>
                  <a:lnTo>
                    <a:pt x="2407" y="96"/>
                  </a:lnTo>
                  <a:lnTo>
                    <a:pt x="2459" y="51"/>
                  </a:lnTo>
                  <a:lnTo>
                    <a:pt x="2506" y="0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" name="Freeform 228"/>
            <p:cNvSpPr>
              <a:spLocks/>
            </p:cNvSpPr>
            <p:nvPr/>
          </p:nvSpPr>
          <p:spPr bwMode="auto">
            <a:xfrm>
              <a:off x="-1118" y="1039"/>
              <a:ext cx="4000" cy="694"/>
            </a:xfrm>
            <a:custGeom>
              <a:avLst/>
              <a:gdLst>
                <a:gd name="T0" fmla="*/ 0 w 4000"/>
                <a:gd name="T1" fmla="*/ 0 h 690"/>
                <a:gd name="T2" fmla="*/ 0 w 4000"/>
                <a:gd name="T3" fmla="*/ 0 h 690"/>
                <a:gd name="T4" fmla="*/ 70 w 4000"/>
                <a:gd name="T5" fmla="*/ 83 h 690"/>
                <a:gd name="T6" fmla="*/ 145 w 4000"/>
                <a:gd name="T7" fmla="*/ 161 h 690"/>
                <a:gd name="T8" fmla="*/ 233 w 4000"/>
                <a:gd name="T9" fmla="*/ 232 h 690"/>
                <a:gd name="T10" fmla="*/ 331 w 4000"/>
                <a:gd name="T11" fmla="*/ 303 h 690"/>
                <a:gd name="T12" fmla="*/ 442 w 4000"/>
                <a:gd name="T13" fmla="*/ 361 h 690"/>
                <a:gd name="T14" fmla="*/ 558 w 4000"/>
                <a:gd name="T15" fmla="*/ 419 h 690"/>
                <a:gd name="T16" fmla="*/ 680 w 4000"/>
                <a:gd name="T17" fmla="*/ 470 h 690"/>
                <a:gd name="T18" fmla="*/ 808 w 4000"/>
                <a:gd name="T19" fmla="*/ 515 h 690"/>
                <a:gd name="T20" fmla="*/ 948 w 4000"/>
                <a:gd name="T21" fmla="*/ 554 h 690"/>
                <a:gd name="T22" fmla="*/ 1087 w 4000"/>
                <a:gd name="T23" fmla="*/ 593 h 690"/>
                <a:gd name="T24" fmla="*/ 1232 w 4000"/>
                <a:gd name="T25" fmla="*/ 619 h 690"/>
                <a:gd name="T26" fmla="*/ 1378 w 4000"/>
                <a:gd name="T27" fmla="*/ 644 h 690"/>
                <a:gd name="T28" fmla="*/ 1535 w 4000"/>
                <a:gd name="T29" fmla="*/ 664 h 690"/>
                <a:gd name="T30" fmla="*/ 1686 w 4000"/>
                <a:gd name="T31" fmla="*/ 677 h 690"/>
                <a:gd name="T32" fmla="*/ 1843 w 4000"/>
                <a:gd name="T33" fmla="*/ 683 h 690"/>
                <a:gd name="T34" fmla="*/ 2000 w 4000"/>
                <a:gd name="T35" fmla="*/ 690 h 690"/>
                <a:gd name="T36" fmla="*/ 2157 w 4000"/>
                <a:gd name="T37" fmla="*/ 683 h 690"/>
                <a:gd name="T38" fmla="*/ 2308 w 4000"/>
                <a:gd name="T39" fmla="*/ 677 h 690"/>
                <a:gd name="T40" fmla="*/ 2465 w 4000"/>
                <a:gd name="T41" fmla="*/ 664 h 690"/>
                <a:gd name="T42" fmla="*/ 2616 w 4000"/>
                <a:gd name="T43" fmla="*/ 644 h 690"/>
                <a:gd name="T44" fmla="*/ 2767 w 4000"/>
                <a:gd name="T45" fmla="*/ 619 h 690"/>
                <a:gd name="T46" fmla="*/ 2912 w 4000"/>
                <a:gd name="T47" fmla="*/ 593 h 690"/>
                <a:gd name="T48" fmla="*/ 3052 w 4000"/>
                <a:gd name="T49" fmla="*/ 554 h 690"/>
                <a:gd name="T50" fmla="*/ 3186 w 4000"/>
                <a:gd name="T51" fmla="*/ 515 h 690"/>
                <a:gd name="T52" fmla="*/ 3319 w 4000"/>
                <a:gd name="T53" fmla="*/ 470 h 690"/>
                <a:gd name="T54" fmla="*/ 3441 w 4000"/>
                <a:gd name="T55" fmla="*/ 419 h 690"/>
                <a:gd name="T56" fmla="*/ 3558 w 4000"/>
                <a:gd name="T57" fmla="*/ 361 h 690"/>
                <a:gd name="T58" fmla="*/ 3662 w 4000"/>
                <a:gd name="T59" fmla="*/ 303 h 690"/>
                <a:gd name="T60" fmla="*/ 3761 w 4000"/>
                <a:gd name="T61" fmla="*/ 232 h 690"/>
                <a:gd name="T62" fmla="*/ 3854 w 4000"/>
                <a:gd name="T63" fmla="*/ 161 h 690"/>
                <a:gd name="T64" fmla="*/ 3930 w 4000"/>
                <a:gd name="T65" fmla="*/ 83 h 690"/>
                <a:gd name="T66" fmla="*/ 4000 w 4000"/>
                <a:gd name="T67" fmla="*/ 0 h 69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000"/>
                <a:gd name="T103" fmla="*/ 0 h 690"/>
                <a:gd name="T104" fmla="*/ 4000 w 4000"/>
                <a:gd name="T105" fmla="*/ 690 h 69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000" h="690">
                  <a:moveTo>
                    <a:pt x="0" y="0"/>
                  </a:moveTo>
                  <a:lnTo>
                    <a:pt x="0" y="0"/>
                  </a:lnTo>
                  <a:lnTo>
                    <a:pt x="70" y="83"/>
                  </a:lnTo>
                  <a:lnTo>
                    <a:pt x="145" y="161"/>
                  </a:lnTo>
                  <a:lnTo>
                    <a:pt x="233" y="232"/>
                  </a:lnTo>
                  <a:lnTo>
                    <a:pt x="331" y="303"/>
                  </a:lnTo>
                  <a:lnTo>
                    <a:pt x="442" y="361"/>
                  </a:lnTo>
                  <a:lnTo>
                    <a:pt x="558" y="419"/>
                  </a:lnTo>
                  <a:lnTo>
                    <a:pt x="680" y="470"/>
                  </a:lnTo>
                  <a:lnTo>
                    <a:pt x="808" y="515"/>
                  </a:lnTo>
                  <a:lnTo>
                    <a:pt x="948" y="554"/>
                  </a:lnTo>
                  <a:lnTo>
                    <a:pt x="1087" y="593"/>
                  </a:lnTo>
                  <a:lnTo>
                    <a:pt x="1232" y="619"/>
                  </a:lnTo>
                  <a:lnTo>
                    <a:pt x="1378" y="644"/>
                  </a:lnTo>
                  <a:lnTo>
                    <a:pt x="1535" y="664"/>
                  </a:lnTo>
                  <a:lnTo>
                    <a:pt x="1686" y="677"/>
                  </a:lnTo>
                  <a:lnTo>
                    <a:pt x="1843" y="683"/>
                  </a:lnTo>
                  <a:lnTo>
                    <a:pt x="2000" y="690"/>
                  </a:lnTo>
                  <a:lnTo>
                    <a:pt x="2157" y="683"/>
                  </a:lnTo>
                  <a:lnTo>
                    <a:pt x="2308" y="677"/>
                  </a:lnTo>
                  <a:lnTo>
                    <a:pt x="2465" y="664"/>
                  </a:lnTo>
                  <a:lnTo>
                    <a:pt x="2616" y="644"/>
                  </a:lnTo>
                  <a:lnTo>
                    <a:pt x="2767" y="619"/>
                  </a:lnTo>
                  <a:lnTo>
                    <a:pt x="2912" y="593"/>
                  </a:lnTo>
                  <a:lnTo>
                    <a:pt x="3052" y="554"/>
                  </a:lnTo>
                  <a:lnTo>
                    <a:pt x="3186" y="515"/>
                  </a:lnTo>
                  <a:lnTo>
                    <a:pt x="3319" y="470"/>
                  </a:lnTo>
                  <a:lnTo>
                    <a:pt x="3441" y="419"/>
                  </a:lnTo>
                  <a:lnTo>
                    <a:pt x="3558" y="361"/>
                  </a:lnTo>
                  <a:lnTo>
                    <a:pt x="3662" y="303"/>
                  </a:lnTo>
                  <a:lnTo>
                    <a:pt x="3761" y="232"/>
                  </a:lnTo>
                  <a:lnTo>
                    <a:pt x="3854" y="161"/>
                  </a:lnTo>
                  <a:lnTo>
                    <a:pt x="3930" y="83"/>
                  </a:lnTo>
                  <a:lnTo>
                    <a:pt x="4000" y="0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" name="Freeform 229"/>
            <p:cNvSpPr>
              <a:spLocks/>
            </p:cNvSpPr>
            <p:nvPr/>
          </p:nvSpPr>
          <p:spPr bwMode="auto">
            <a:xfrm>
              <a:off x="-376" y="3800"/>
              <a:ext cx="2504" cy="410"/>
            </a:xfrm>
            <a:custGeom>
              <a:avLst/>
              <a:gdLst>
                <a:gd name="T0" fmla="*/ 2506 w 2506"/>
                <a:gd name="T1" fmla="*/ 406 h 406"/>
                <a:gd name="T2" fmla="*/ 2506 w 2506"/>
                <a:gd name="T3" fmla="*/ 406 h 406"/>
                <a:gd name="T4" fmla="*/ 2459 w 2506"/>
                <a:gd name="T5" fmla="*/ 361 h 406"/>
                <a:gd name="T6" fmla="*/ 2413 w 2506"/>
                <a:gd name="T7" fmla="*/ 316 h 406"/>
                <a:gd name="T8" fmla="*/ 2354 w 2506"/>
                <a:gd name="T9" fmla="*/ 271 h 406"/>
                <a:gd name="T10" fmla="*/ 2291 w 2506"/>
                <a:gd name="T11" fmla="*/ 232 h 406"/>
                <a:gd name="T12" fmla="*/ 2221 w 2506"/>
                <a:gd name="T13" fmla="*/ 193 h 406"/>
                <a:gd name="T14" fmla="*/ 2145 w 2506"/>
                <a:gd name="T15" fmla="*/ 161 h 406"/>
                <a:gd name="T16" fmla="*/ 2070 w 2506"/>
                <a:gd name="T17" fmla="*/ 129 h 406"/>
                <a:gd name="T18" fmla="*/ 1988 w 2506"/>
                <a:gd name="T19" fmla="*/ 103 h 406"/>
                <a:gd name="T20" fmla="*/ 1901 w 2506"/>
                <a:gd name="T21" fmla="*/ 77 h 406"/>
                <a:gd name="T22" fmla="*/ 1814 w 2506"/>
                <a:gd name="T23" fmla="*/ 58 h 406"/>
                <a:gd name="T24" fmla="*/ 1634 w 2506"/>
                <a:gd name="T25" fmla="*/ 26 h 406"/>
                <a:gd name="T26" fmla="*/ 1442 w 2506"/>
                <a:gd name="T27" fmla="*/ 6 h 406"/>
                <a:gd name="T28" fmla="*/ 1250 w 2506"/>
                <a:gd name="T29" fmla="*/ 0 h 406"/>
                <a:gd name="T30" fmla="*/ 1058 w 2506"/>
                <a:gd name="T31" fmla="*/ 6 h 406"/>
                <a:gd name="T32" fmla="*/ 866 w 2506"/>
                <a:gd name="T33" fmla="*/ 26 h 406"/>
                <a:gd name="T34" fmla="*/ 686 w 2506"/>
                <a:gd name="T35" fmla="*/ 58 h 406"/>
                <a:gd name="T36" fmla="*/ 599 w 2506"/>
                <a:gd name="T37" fmla="*/ 77 h 406"/>
                <a:gd name="T38" fmla="*/ 512 w 2506"/>
                <a:gd name="T39" fmla="*/ 103 h 406"/>
                <a:gd name="T40" fmla="*/ 430 w 2506"/>
                <a:gd name="T41" fmla="*/ 129 h 406"/>
                <a:gd name="T42" fmla="*/ 355 w 2506"/>
                <a:gd name="T43" fmla="*/ 161 h 406"/>
                <a:gd name="T44" fmla="*/ 285 w 2506"/>
                <a:gd name="T45" fmla="*/ 193 h 406"/>
                <a:gd name="T46" fmla="*/ 215 w 2506"/>
                <a:gd name="T47" fmla="*/ 232 h 406"/>
                <a:gd name="T48" fmla="*/ 151 w 2506"/>
                <a:gd name="T49" fmla="*/ 271 h 406"/>
                <a:gd name="T50" fmla="*/ 93 w 2506"/>
                <a:gd name="T51" fmla="*/ 316 h 406"/>
                <a:gd name="T52" fmla="*/ 47 w 2506"/>
                <a:gd name="T53" fmla="*/ 361 h 406"/>
                <a:gd name="T54" fmla="*/ 0 w 2506"/>
                <a:gd name="T55" fmla="*/ 406 h 40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506"/>
                <a:gd name="T85" fmla="*/ 0 h 406"/>
                <a:gd name="T86" fmla="*/ 2506 w 2506"/>
                <a:gd name="T87" fmla="*/ 406 h 40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506" h="406">
                  <a:moveTo>
                    <a:pt x="2506" y="406"/>
                  </a:moveTo>
                  <a:lnTo>
                    <a:pt x="2506" y="406"/>
                  </a:lnTo>
                  <a:lnTo>
                    <a:pt x="2459" y="361"/>
                  </a:lnTo>
                  <a:lnTo>
                    <a:pt x="2413" y="316"/>
                  </a:lnTo>
                  <a:lnTo>
                    <a:pt x="2354" y="271"/>
                  </a:lnTo>
                  <a:lnTo>
                    <a:pt x="2291" y="232"/>
                  </a:lnTo>
                  <a:lnTo>
                    <a:pt x="2221" y="193"/>
                  </a:lnTo>
                  <a:lnTo>
                    <a:pt x="2145" y="161"/>
                  </a:lnTo>
                  <a:lnTo>
                    <a:pt x="2070" y="129"/>
                  </a:lnTo>
                  <a:lnTo>
                    <a:pt x="1988" y="103"/>
                  </a:lnTo>
                  <a:lnTo>
                    <a:pt x="1901" y="77"/>
                  </a:lnTo>
                  <a:lnTo>
                    <a:pt x="1814" y="58"/>
                  </a:lnTo>
                  <a:lnTo>
                    <a:pt x="1634" y="26"/>
                  </a:lnTo>
                  <a:lnTo>
                    <a:pt x="1442" y="6"/>
                  </a:lnTo>
                  <a:lnTo>
                    <a:pt x="1250" y="0"/>
                  </a:lnTo>
                  <a:lnTo>
                    <a:pt x="1058" y="6"/>
                  </a:lnTo>
                  <a:lnTo>
                    <a:pt x="866" y="26"/>
                  </a:lnTo>
                  <a:lnTo>
                    <a:pt x="686" y="58"/>
                  </a:lnTo>
                  <a:lnTo>
                    <a:pt x="599" y="77"/>
                  </a:lnTo>
                  <a:lnTo>
                    <a:pt x="512" y="103"/>
                  </a:lnTo>
                  <a:lnTo>
                    <a:pt x="430" y="129"/>
                  </a:lnTo>
                  <a:lnTo>
                    <a:pt x="355" y="161"/>
                  </a:lnTo>
                  <a:lnTo>
                    <a:pt x="285" y="193"/>
                  </a:lnTo>
                  <a:lnTo>
                    <a:pt x="215" y="232"/>
                  </a:lnTo>
                  <a:lnTo>
                    <a:pt x="151" y="271"/>
                  </a:lnTo>
                  <a:lnTo>
                    <a:pt x="93" y="316"/>
                  </a:lnTo>
                  <a:lnTo>
                    <a:pt x="47" y="361"/>
                  </a:lnTo>
                  <a:lnTo>
                    <a:pt x="0" y="406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" name="Freeform 230"/>
            <p:cNvSpPr>
              <a:spLocks/>
            </p:cNvSpPr>
            <p:nvPr/>
          </p:nvSpPr>
          <p:spPr bwMode="auto">
            <a:xfrm>
              <a:off x="-1124" y="2949"/>
              <a:ext cx="4000" cy="694"/>
            </a:xfrm>
            <a:custGeom>
              <a:avLst/>
              <a:gdLst>
                <a:gd name="T0" fmla="*/ 4000 w 4000"/>
                <a:gd name="T1" fmla="*/ 690 h 690"/>
                <a:gd name="T2" fmla="*/ 4000 w 4000"/>
                <a:gd name="T3" fmla="*/ 690 h 690"/>
                <a:gd name="T4" fmla="*/ 3930 w 4000"/>
                <a:gd name="T5" fmla="*/ 607 h 690"/>
                <a:gd name="T6" fmla="*/ 3854 w 4000"/>
                <a:gd name="T7" fmla="*/ 529 h 690"/>
                <a:gd name="T8" fmla="*/ 3767 w 4000"/>
                <a:gd name="T9" fmla="*/ 458 h 690"/>
                <a:gd name="T10" fmla="*/ 3668 w 4000"/>
                <a:gd name="T11" fmla="*/ 387 h 690"/>
                <a:gd name="T12" fmla="*/ 3558 w 4000"/>
                <a:gd name="T13" fmla="*/ 329 h 690"/>
                <a:gd name="T14" fmla="*/ 3442 w 4000"/>
                <a:gd name="T15" fmla="*/ 271 h 690"/>
                <a:gd name="T16" fmla="*/ 3320 w 4000"/>
                <a:gd name="T17" fmla="*/ 220 h 690"/>
                <a:gd name="T18" fmla="*/ 3192 w 4000"/>
                <a:gd name="T19" fmla="*/ 175 h 690"/>
                <a:gd name="T20" fmla="*/ 3052 w 4000"/>
                <a:gd name="T21" fmla="*/ 136 h 690"/>
                <a:gd name="T22" fmla="*/ 2913 w 4000"/>
                <a:gd name="T23" fmla="*/ 97 h 690"/>
                <a:gd name="T24" fmla="*/ 2767 w 4000"/>
                <a:gd name="T25" fmla="*/ 71 h 690"/>
                <a:gd name="T26" fmla="*/ 2622 w 4000"/>
                <a:gd name="T27" fmla="*/ 46 h 690"/>
                <a:gd name="T28" fmla="*/ 2465 w 4000"/>
                <a:gd name="T29" fmla="*/ 26 h 690"/>
                <a:gd name="T30" fmla="*/ 2314 w 4000"/>
                <a:gd name="T31" fmla="*/ 13 h 690"/>
                <a:gd name="T32" fmla="*/ 2157 w 4000"/>
                <a:gd name="T33" fmla="*/ 0 h 690"/>
                <a:gd name="T34" fmla="*/ 2000 w 4000"/>
                <a:gd name="T35" fmla="*/ 0 h 690"/>
                <a:gd name="T36" fmla="*/ 1843 w 4000"/>
                <a:gd name="T37" fmla="*/ 0 h 690"/>
                <a:gd name="T38" fmla="*/ 1686 w 4000"/>
                <a:gd name="T39" fmla="*/ 13 h 690"/>
                <a:gd name="T40" fmla="*/ 1535 w 4000"/>
                <a:gd name="T41" fmla="*/ 26 h 690"/>
                <a:gd name="T42" fmla="*/ 1384 w 4000"/>
                <a:gd name="T43" fmla="*/ 46 h 690"/>
                <a:gd name="T44" fmla="*/ 1233 w 4000"/>
                <a:gd name="T45" fmla="*/ 71 h 690"/>
                <a:gd name="T46" fmla="*/ 1087 w 4000"/>
                <a:gd name="T47" fmla="*/ 97 h 690"/>
                <a:gd name="T48" fmla="*/ 948 w 4000"/>
                <a:gd name="T49" fmla="*/ 136 h 690"/>
                <a:gd name="T50" fmla="*/ 814 w 4000"/>
                <a:gd name="T51" fmla="*/ 175 h 690"/>
                <a:gd name="T52" fmla="*/ 680 w 4000"/>
                <a:gd name="T53" fmla="*/ 220 h 690"/>
                <a:gd name="T54" fmla="*/ 558 w 4000"/>
                <a:gd name="T55" fmla="*/ 271 h 690"/>
                <a:gd name="T56" fmla="*/ 442 w 4000"/>
                <a:gd name="T57" fmla="*/ 329 h 690"/>
                <a:gd name="T58" fmla="*/ 337 w 4000"/>
                <a:gd name="T59" fmla="*/ 387 h 690"/>
                <a:gd name="T60" fmla="*/ 239 w 4000"/>
                <a:gd name="T61" fmla="*/ 458 h 690"/>
                <a:gd name="T62" fmla="*/ 146 w 4000"/>
                <a:gd name="T63" fmla="*/ 529 h 690"/>
                <a:gd name="T64" fmla="*/ 70 w 4000"/>
                <a:gd name="T65" fmla="*/ 607 h 690"/>
                <a:gd name="T66" fmla="*/ 0 w 4000"/>
                <a:gd name="T67" fmla="*/ 690 h 69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000"/>
                <a:gd name="T103" fmla="*/ 0 h 690"/>
                <a:gd name="T104" fmla="*/ 4000 w 4000"/>
                <a:gd name="T105" fmla="*/ 690 h 69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000" h="690">
                  <a:moveTo>
                    <a:pt x="4000" y="690"/>
                  </a:moveTo>
                  <a:lnTo>
                    <a:pt x="4000" y="690"/>
                  </a:lnTo>
                  <a:lnTo>
                    <a:pt x="3930" y="607"/>
                  </a:lnTo>
                  <a:lnTo>
                    <a:pt x="3854" y="529"/>
                  </a:lnTo>
                  <a:lnTo>
                    <a:pt x="3767" y="458"/>
                  </a:lnTo>
                  <a:lnTo>
                    <a:pt x="3668" y="387"/>
                  </a:lnTo>
                  <a:lnTo>
                    <a:pt x="3558" y="329"/>
                  </a:lnTo>
                  <a:lnTo>
                    <a:pt x="3442" y="271"/>
                  </a:lnTo>
                  <a:lnTo>
                    <a:pt x="3320" y="220"/>
                  </a:lnTo>
                  <a:lnTo>
                    <a:pt x="3192" y="175"/>
                  </a:lnTo>
                  <a:lnTo>
                    <a:pt x="3052" y="136"/>
                  </a:lnTo>
                  <a:lnTo>
                    <a:pt x="2913" y="97"/>
                  </a:lnTo>
                  <a:lnTo>
                    <a:pt x="2767" y="71"/>
                  </a:lnTo>
                  <a:lnTo>
                    <a:pt x="2622" y="46"/>
                  </a:lnTo>
                  <a:lnTo>
                    <a:pt x="2465" y="26"/>
                  </a:lnTo>
                  <a:lnTo>
                    <a:pt x="2314" y="13"/>
                  </a:lnTo>
                  <a:lnTo>
                    <a:pt x="2157" y="0"/>
                  </a:lnTo>
                  <a:lnTo>
                    <a:pt x="2000" y="0"/>
                  </a:lnTo>
                  <a:lnTo>
                    <a:pt x="1843" y="0"/>
                  </a:lnTo>
                  <a:lnTo>
                    <a:pt x="1686" y="13"/>
                  </a:lnTo>
                  <a:lnTo>
                    <a:pt x="1535" y="26"/>
                  </a:lnTo>
                  <a:lnTo>
                    <a:pt x="1384" y="46"/>
                  </a:lnTo>
                  <a:lnTo>
                    <a:pt x="1233" y="71"/>
                  </a:lnTo>
                  <a:lnTo>
                    <a:pt x="1087" y="97"/>
                  </a:lnTo>
                  <a:lnTo>
                    <a:pt x="948" y="136"/>
                  </a:lnTo>
                  <a:lnTo>
                    <a:pt x="814" y="175"/>
                  </a:lnTo>
                  <a:lnTo>
                    <a:pt x="680" y="220"/>
                  </a:lnTo>
                  <a:lnTo>
                    <a:pt x="558" y="271"/>
                  </a:lnTo>
                  <a:lnTo>
                    <a:pt x="442" y="329"/>
                  </a:lnTo>
                  <a:lnTo>
                    <a:pt x="337" y="387"/>
                  </a:lnTo>
                  <a:lnTo>
                    <a:pt x="239" y="458"/>
                  </a:lnTo>
                  <a:lnTo>
                    <a:pt x="146" y="529"/>
                  </a:lnTo>
                  <a:lnTo>
                    <a:pt x="70" y="607"/>
                  </a:lnTo>
                  <a:lnTo>
                    <a:pt x="0" y="690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" name="Line 231"/>
            <p:cNvSpPr>
              <a:spLocks noChangeShapeType="1"/>
            </p:cNvSpPr>
            <p:nvPr/>
          </p:nvSpPr>
          <p:spPr bwMode="auto">
            <a:xfrm>
              <a:off x="873" y="180"/>
              <a:ext cx="0" cy="4321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" name="Line 232"/>
            <p:cNvSpPr>
              <a:spLocks noChangeShapeType="1"/>
            </p:cNvSpPr>
            <p:nvPr/>
          </p:nvSpPr>
          <p:spPr bwMode="auto">
            <a:xfrm>
              <a:off x="-1625" y="2337"/>
              <a:ext cx="500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3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95251" y="5786438"/>
            <a:ext cx="2190749" cy="10715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4EB8D-EE9F-4C45-B1B2-F495569ED170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Pladsholder til dias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FFEE3-D499-4B12-854F-473EEA114E5A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0697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5D4E3-AB2F-45F6-A2B3-C9259F3AB7FF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61CCA-2DBF-4630-80DB-F939A03E1299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61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255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C3040-650F-474E-8A13-04769B91352E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A8206-4CAD-43D9-BB3E-8315087CC7E9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20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AAF05-80CC-47D2-B542-5C56539D9E5D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D7619-C397-4732-9A95-1988367AE22E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2730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3A889-B93D-4F58-A642-744E640E5732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087F3-B524-459A-88E0-E4DBC55DDBBD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7055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8224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268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1670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4841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6216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5084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37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20927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7401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90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6673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6082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4861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5908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816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1" y="2133601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73601" y="2133601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0323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833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60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4919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1909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611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2247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313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366714"/>
            <a:ext cx="2057401" cy="780097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2" y="366714"/>
            <a:ext cx="5969001" cy="780097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937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631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658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063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1837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2691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AB820-F548-4593-9DE9-386D0DF346FD}" type="datetimeFigureOut">
              <a:rPr lang="da-DK" smtClean="0"/>
              <a:t>28-05-2015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ED8BE-1E16-4CE1-ADD1-226EFA68E2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8525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255202-EF4C-4DD8-BD86-B726BB965C7A}" type="datetimeFigureOut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7CDF7-C8C8-443F-86F5-39DE21FAE6BB}" type="slidenum">
              <a:rPr lang="da-D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031" name="Group 222"/>
          <p:cNvGrpSpPr>
            <a:grpSpLocks noChangeAspect="1"/>
          </p:cNvGrpSpPr>
          <p:nvPr userDrawn="1"/>
        </p:nvGrpSpPr>
        <p:grpSpPr bwMode="auto">
          <a:xfrm>
            <a:off x="285751" y="5857875"/>
            <a:ext cx="1845733" cy="928688"/>
            <a:chOff x="-1649" y="158"/>
            <a:chExt cx="5261" cy="4366"/>
          </a:xfrm>
        </p:grpSpPr>
        <p:sp>
          <p:nvSpPr>
            <p:cNvPr id="8" name="AutoShape 223"/>
            <p:cNvSpPr>
              <a:spLocks noChangeAspect="1" noChangeArrowheads="1" noTextEdit="1"/>
            </p:cNvSpPr>
            <p:nvPr/>
          </p:nvSpPr>
          <p:spPr bwMode="auto">
            <a:xfrm>
              <a:off x="-1649" y="158"/>
              <a:ext cx="5261" cy="436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" name="Freeform 224"/>
            <p:cNvSpPr>
              <a:spLocks/>
            </p:cNvSpPr>
            <p:nvPr/>
          </p:nvSpPr>
          <p:spPr bwMode="auto">
            <a:xfrm>
              <a:off x="-1396" y="434"/>
              <a:ext cx="5008" cy="3926"/>
            </a:xfrm>
            <a:custGeom>
              <a:avLst/>
              <a:gdLst>
                <a:gd name="T0" fmla="*/ 4714 w 5005"/>
                <a:gd name="T1" fmla="*/ 0 h 3928"/>
                <a:gd name="T2" fmla="*/ 3726 w 5005"/>
                <a:gd name="T3" fmla="*/ 78 h 3928"/>
                <a:gd name="T4" fmla="*/ 3017 w 5005"/>
                <a:gd name="T5" fmla="*/ 200 h 3928"/>
                <a:gd name="T6" fmla="*/ 2494 w 5005"/>
                <a:gd name="T7" fmla="*/ 336 h 3928"/>
                <a:gd name="T8" fmla="*/ 2000 w 5005"/>
                <a:gd name="T9" fmla="*/ 510 h 3928"/>
                <a:gd name="T10" fmla="*/ 1552 w 5005"/>
                <a:gd name="T11" fmla="*/ 735 h 3928"/>
                <a:gd name="T12" fmla="*/ 1174 w 5005"/>
                <a:gd name="T13" fmla="*/ 1013 h 3928"/>
                <a:gd name="T14" fmla="*/ 883 w 5005"/>
                <a:gd name="T15" fmla="*/ 1348 h 3928"/>
                <a:gd name="T16" fmla="*/ 750 w 5005"/>
                <a:gd name="T17" fmla="*/ 1600 h 3928"/>
                <a:gd name="T18" fmla="*/ 680 w 5005"/>
                <a:gd name="T19" fmla="*/ 1806 h 3928"/>
                <a:gd name="T20" fmla="*/ 651 w 5005"/>
                <a:gd name="T21" fmla="*/ 2032 h 3928"/>
                <a:gd name="T22" fmla="*/ 657 w 5005"/>
                <a:gd name="T23" fmla="*/ 2257 h 3928"/>
                <a:gd name="T24" fmla="*/ 744 w 5005"/>
                <a:gd name="T25" fmla="*/ 2573 h 3928"/>
                <a:gd name="T26" fmla="*/ 912 w 5005"/>
                <a:gd name="T27" fmla="*/ 2844 h 3928"/>
                <a:gd name="T28" fmla="*/ 1145 w 5005"/>
                <a:gd name="T29" fmla="*/ 3083 h 3928"/>
                <a:gd name="T30" fmla="*/ 1418 w 5005"/>
                <a:gd name="T31" fmla="*/ 3289 h 3928"/>
                <a:gd name="T32" fmla="*/ 1825 w 5005"/>
                <a:gd name="T33" fmla="*/ 3515 h 3928"/>
                <a:gd name="T34" fmla="*/ 2436 w 5005"/>
                <a:gd name="T35" fmla="*/ 3754 h 3928"/>
                <a:gd name="T36" fmla="*/ 3034 w 5005"/>
                <a:gd name="T37" fmla="*/ 3928 h 3928"/>
                <a:gd name="T38" fmla="*/ 3185 w 5005"/>
                <a:gd name="T39" fmla="*/ 3670 h 3928"/>
                <a:gd name="T40" fmla="*/ 3540 w 5005"/>
                <a:gd name="T41" fmla="*/ 3147 h 3928"/>
                <a:gd name="T42" fmla="*/ 3744 w 5005"/>
                <a:gd name="T43" fmla="*/ 2909 h 3928"/>
                <a:gd name="T44" fmla="*/ 3755 w 5005"/>
                <a:gd name="T45" fmla="*/ 2870 h 3928"/>
                <a:gd name="T46" fmla="*/ 3348 w 5005"/>
                <a:gd name="T47" fmla="*/ 3006 h 3928"/>
                <a:gd name="T48" fmla="*/ 2837 w 5005"/>
                <a:gd name="T49" fmla="*/ 3115 h 3928"/>
                <a:gd name="T50" fmla="*/ 2197 w 5005"/>
                <a:gd name="T51" fmla="*/ 3167 h 3928"/>
                <a:gd name="T52" fmla="*/ 1726 w 5005"/>
                <a:gd name="T53" fmla="*/ 3135 h 3928"/>
                <a:gd name="T54" fmla="*/ 1354 w 5005"/>
                <a:gd name="T55" fmla="*/ 3064 h 3928"/>
                <a:gd name="T56" fmla="*/ 1104 w 5005"/>
                <a:gd name="T57" fmla="*/ 2986 h 3928"/>
                <a:gd name="T58" fmla="*/ 785 w 5005"/>
                <a:gd name="T59" fmla="*/ 2864 h 3928"/>
                <a:gd name="T60" fmla="*/ 523 w 5005"/>
                <a:gd name="T61" fmla="*/ 2722 h 3928"/>
                <a:gd name="T62" fmla="*/ 320 w 5005"/>
                <a:gd name="T63" fmla="*/ 2567 h 3928"/>
                <a:gd name="T64" fmla="*/ 163 w 5005"/>
                <a:gd name="T65" fmla="*/ 2406 h 3928"/>
                <a:gd name="T66" fmla="*/ 64 w 5005"/>
                <a:gd name="T67" fmla="*/ 2238 h 3928"/>
                <a:gd name="T68" fmla="*/ 11 w 5005"/>
                <a:gd name="T69" fmla="*/ 2070 h 3928"/>
                <a:gd name="T70" fmla="*/ 0 w 5005"/>
                <a:gd name="T71" fmla="*/ 1903 h 3928"/>
                <a:gd name="T72" fmla="*/ 29 w 5005"/>
                <a:gd name="T73" fmla="*/ 1735 h 3928"/>
                <a:gd name="T74" fmla="*/ 99 w 5005"/>
                <a:gd name="T75" fmla="*/ 1580 h 3928"/>
                <a:gd name="T76" fmla="*/ 238 w 5005"/>
                <a:gd name="T77" fmla="*/ 1387 h 3928"/>
                <a:gd name="T78" fmla="*/ 349 w 5005"/>
                <a:gd name="T79" fmla="*/ 1284 h 3928"/>
                <a:gd name="T80" fmla="*/ 569 w 5005"/>
                <a:gd name="T81" fmla="*/ 1135 h 3928"/>
                <a:gd name="T82" fmla="*/ 843 w 5005"/>
                <a:gd name="T83" fmla="*/ 1006 h 3928"/>
                <a:gd name="T84" fmla="*/ 1157 w 5005"/>
                <a:gd name="T85" fmla="*/ 897 h 3928"/>
                <a:gd name="T86" fmla="*/ 1505 w 5005"/>
                <a:gd name="T87" fmla="*/ 806 h 3928"/>
                <a:gd name="T88" fmla="*/ 1889 w 5005"/>
                <a:gd name="T89" fmla="*/ 755 h 3928"/>
                <a:gd name="T90" fmla="*/ 2284 w 5005"/>
                <a:gd name="T91" fmla="*/ 735 h 3928"/>
                <a:gd name="T92" fmla="*/ 2697 w 5005"/>
                <a:gd name="T93" fmla="*/ 755 h 3928"/>
                <a:gd name="T94" fmla="*/ 3110 w 5005"/>
                <a:gd name="T95" fmla="*/ 826 h 3928"/>
                <a:gd name="T96" fmla="*/ 3523 w 5005"/>
                <a:gd name="T97" fmla="*/ 948 h 3928"/>
                <a:gd name="T98" fmla="*/ 3918 w 5005"/>
                <a:gd name="T99" fmla="*/ 1129 h 3928"/>
                <a:gd name="T100" fmla="*/ 4145 w 5005"/>
                <a:gd name="T101" fmla="*/ 813 h 3928"/>
                <a:gd name="T102" fmla="*/ 4464 w 5005"/>
                <a:gd name="T103" fmla="*/ 432 h 3928"/>
                <a:gd name="T104" fmla="*/ 4738 w 5005"/>
                <a:gd name="T105" fmla="*/ 168 h 3928"/>
                <a:gd name="T106" fmla="*/ 5005 w 5005"/>
                <a:gd name="T107" fmla="*/ 0 h 392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005"/>
                <a:gd name="T163" fmla="*/ 0 h 3928"/>
                <a:gd name="T164" fmla="*/ 5005 w 5005"/>
                <a:gd name="T165" fmla="*/ 3928 h 392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005" h="3928">
                  <a:moveTo>
                    <a:pt x="5005" y="0"/>
                  </a:moveTo>
                  <a:lnTo>
                    <a:pt x="5005" y="0"/>
                  </a:lnTo>
                  <a:lnTo>
                    <a:pt x="4714" y="0"/>
                  </a:lnTo>
                  <a:lnTo>
                    <a:pt x="4400" y="13"/>
                  </a:lnTo>
                  <a:lnTo>
                    <a:pt x="4069" y="39"/>
                  </a:lnTo>
                  <a:lnTo>
                    <a:pt x="3726" y="78"/>
                  </a:lnTo>
                  <a:lnTo>
                    <a:pt x="3371" y="129"/>
                  </a:lnTo>
                  <a:lnTo>
                    <a:pt x="3191" y="162"/>
                  </a:lnTo>
                  <a:lnTo>
                    <a:pt x="3017" y="200"/>
                  </a:lnTo>
                  <a:lnTo>
                    <a:pt x="2837" y="239"/>
                  </a:lnTo>
                  <a:lnTo>
                    <a:pt x="2662" y="284"/>
                  </a:lnTo>
                  <a:lnTo>
                    <a:pt x="2494" y="336"/>
                  </a:lnTo>
                  <a:lnTo>
                    <a:pt x="2325" y="387"/>
                  </a:lnTo>
                  <a:lnTo>
                    <a:pt x="2157" y="445"/>
                  </a:lnTo>
                  <a:lnTo>
                    <a:pt x="2000" y="510"/>
                  </a:lnTo>
                  <a:lnTo>
                    <a:pt x="1843" y="581"/>
                  </a:lnTo>
                  <a:lnTo>
                    <a:pt x="1691" y="658"/>
                  </a:lnTo>
                  <a:lnTo>
                    <a:pt x="1552" y="735"/>
                  </a:lnTo>
                  <a:lnTo>
                    <a:pt x="1418" y="826"/>
                  </a:lnTo>
                  <a:lnTo>
                    <a:pt x="1290" y="916"/>
                  </a:lnTo>
                  <a:lnTo>
                    <a:pt x="1174" y="1013"/>
                  </a:lnTo>
                  <a:lnTo>
                    <a:pt x="1064" y="1116"/>
                  </a:lnTo>
                  <a:lnTo>
                    <a:pt x="971" y="1232"/>
                  </a:lnTo>
                  <a:lnTo>
                    <a:pt x="883" y="1348"/>
                  </a:lnTo>
                  <a:lnTo>
                    <a:pt x="808" y="1471"/>
                  </a:lnTo>
                  <a:lnTo>
                    <a:pt x="779" y="1535"/>
                  </a:lnTo>
                  <a:lnTo>
                    <a:pt x="750" y="1600"/>
                  </a:lnTo>
                  <a:lnTo>
                    <a:pt x="721" y="1664"/>
                  </a:lnTo>
                  <a:lnTo>
                    <a:pt x="703" y="1735"/>
                  </a:lnTo>
                  <a:lnTo>
                    <a:pt x="680" y="1806"/>
                  </a:lnTo>
                  <a:lnTo>
                    <a:pt x="668" y="1877"/>
                  </a:lnTo>
                  <a:lnTo>
                    <a:pt x="657" y="1954"/>
                  </a:lnTo>
                  <a:lnTo>
                    <a:pt x="651" y="2032"/>
                  </a:lnTo>
                  <a:lnTo>
                    <a:pt x="645" y="2148"/>
                  </a:lnTo>
                  <a:lnTo>
                    <a:pt x="657" y="2257"/>
                  </a:lnTo>
                  <a:lnTo>
                    <a:pt x="674" y="2367"/>
                  </a:lnTo>
                  <a:lnTo>
                    <a:pt x="703" y="2470"/>
                  </a:lnTo>
                  <a:lnTo>
                    <a:pt x="744" y="2573"/>
                  </a:lnTo>
                  <a:lnTo>
                    <a:pt x="790" y="2664"/>
                  </a:lnTo>
                  <a:lnTo>
                    <a:pt x="849" y="2760"/>
                  </a:lnTo>
                  <a:lnTo>
                    <a:pt x="912" y="2844"/>
                  </a:lnTo>
                  <a:lnTo>
                    <a:pt x="982" y="2928"/>
                  </a:lnTo>
                  <a:lnTo>
                    <a:pt x="1058" y="3006"/>
                  </a:lnTo>
                  <a:lnTo>
                    <a:pt x="1145" y="3083"/>
                  </a:lnTo>
                  <a:lnTo>
                    <a:pt x="1232" y="3154"/>
                  </a:lnTo>
                  <a:lnTo>
                    <a:pt x="1319" y="3225"/>
                  </a:lnTo>
                  <a:lnTo>
                    <a:pt x="1418" y="3289"/>
                  </a:lnTo>
                  <a:lnTo>
                    <a:pt x="1517" y="3347"/>
                  </a:lnTo>
                  <a:lnTo>
                    <a:pt x="1616" y="3405"/>
                  </a:lnTo>
                  <a:lnTo>
                    <a:pt x="1825" y="3515"/>
                  </a:lnTo>
                  <a:lnTo>
                    <a:pt x="2034" y="3605"/>
                  </a:lnTo>
                  <a:lnTo>
                    <a:pt x="2238" y="3689"/>
                  </a:lnTo>
                  <a:lnTo>
                    <a:pt x="2436" y="3754"/>
                  </a:lnTo>
                  <a:lnTo>
                    <a:pt x="2616" y="3812"/>
                  </a:lnTo>
                  <a:lnTo>
                    <a:pt x="2779" y="3863"/>
                  </a:lnTo>
                  <a:lnTo>
                    <a:pt x="3034" y="3928"/>
                  </a:lnTo>
                  <a:lnTo>
                    <a:pt x="3104" y="3805"/>
                  </a:lnTo>
                  <a:lnTo>
                    <a:pt x="3185" y="3670"/>
                  </a:lnTo>
                  <a:lnTo>
                    <a:pt x="3290" y="3502"/>
                  </a:lnTo>
                  <a:lnTo>
                    <a:pt x="3412" y="3328"/>
                  </a:lnTo>
                  <a:lnTo>
                    <a:pt x="3540" y="3147"/>
                  </a:lnTo>
                  <a:lnTo>
                    <a:pt x="3610" y="3057"/>
                  </a:lnTo>
                  <a:lnTo>
                    <a:pt x="3680" y="2980"/>
                  </a:lnTo>
                  <a:lnTo>
                    <a:pt x="3744" y="2909"/>
                  </a:lnTo>
                  <a:lnTo>
                    <a:pt x="3813" y="2844"/>
                  </a:lnTo>
                  <a:lnTo>
                    <a:pt x="3755" y="2870"/>
                  </a:lnTo>
                  <a:lnTo>
                    <a:pt x="3598" y="2928"/>
                  </a:lnTo>
                  <a:lnTo>
                    <a:pt x="3482" y="2967"/>
                  </a:lnTo>
                  <a:lnTo>
                    <a:pt x="3348" y="3006"/>
                  </a:lnTo>
                  <a:lnTo>
                    <a:pt x="3197" y="3044"/>
                  </a:lnTo>
                  <a:lnTo>
                    <a:pt x="3023" y="3083"/>
                  </a:lnTo>
                  <a:lnTo>
                    <a:pt x="2837" y="3115"/>
                  </a:lnTo>
                  <a:lnTo>
                    <a:pt x="2639" y="3141"/>
                  </a:lnTo>
                  <a:lnTo>
                    <a:pt x="2424" y="3160"/>
                  </a:lnTo>
                  <a:lnTo>
                    <a:pt x="2197" y="3167"/>
                  </a:lnTo>
                  <a:lnTo>
                    <a:pt x="1965" y="3154"/>
                  </a:lnTo>
                  <a:lnTo>
                    <a:pt x="1848" y="3147"/>
                  </a:lnTo>
                  <a:lnTo>
                    <a:pt x="1726" y="3135"/>
                  </a:lnTo>
                  <a:lnTo>
                    <a:pt x="1604" y="3115"/>
                  </a:lnTo>
                  <a:lnTo>
                    <a:pt x="1476" y="3089"/>
                  </a:lnTo>
                  <a:lnTo>
                    <a:pt x="1354" y="3064"/>
                  </a:lnTo>
                  <a:lnTo>
                    <a:pt x="1226" y="3025"/>
                  </a:lnTo>
                  <a:lnTo>
                    <a:pt x="1104" y="2986"/>
                  </a:lnTo>
                  <a:lnTo>
                    <a:pt x="994" y="2948"/>
                  </a:lnTo>
                  <a:lnTo>
                    <a:pt x="883" y="2909"/>
                  </a:lnTo>
                  <a:lnTo>
                    <a:pt x="785" y="2864"/>
                  </a:lnTo>
                  <a:lnTo>
                    <a:pt x="692" y="2819"/>
                  </a:lnTo>
                  <a:lnTo>
                    <a:pt x="604" y="2767"/>
                  </a:lnTo>
                  <a:lnTo>
                    <a:pt x="523" y="2722"/>
                  </a:lnTo>
                  <a:lnTo>
                    <a:pt x="447" y="2670"/>
                  </a:lnTo>
                  <a:lnTo>
                    <a:pt x="378" y="2619"/>
                  </a:lnTo>
                  <a:lnTo>
                    <a:pt x="320" y="2567"/>
                  </a:lnTo>
                  <a:lnTo>
                    <a:pt x="261" y="2515"/>
                  </a:lnTo>
                  <a:lnTo>
                    <a:pt x="209" y="2464"/>
                  </a:lnTo>
                  <a:lnTo>
                    <a:pt x="163" y="2406"/>
                  </a:lnTo>
                  <a:lnTo>
                    <a:pt x="128" y="2348"/>
                  </a:lnTo>
                  <a:lnTo>
                    <a:pt x="93" y="2296"/>
                  </a:lnTo>
                  <a:lnTo>
                    <a:pt x="64" y="2238"/>
                  </a:lnTo>
                  <a:lnTo>
                    <a:pt x="40" y="2180"/>
                  </a:lnTo>
                  <a:lnTo>
                    <a:pt x="23" y="2128"/>
                  </a:lnTo>
                  <a:lnTo>
                    <a:pt x="11" y="2070"/>
                  </a:lnTo>
                  <a:lnTo>
                    <a:pt x="0" y="2012"/>
                  </a:lnTo>
                  <a:lnTo>
                    <a:pt x="0" y="1954"/>
                  </a:lnTo>
                  <a:lnTo>
                    <a:pt x="0" y="1903"/>
                  </a:lnTo>
                  <a:lnTo>
                    <a:pt x="6" y="1845"/>
                  </a:lnTo>
                  <a:lnTo>
                    <a:pt x="17" y="1793"/>
                  </a:lnTo>
                  <a:lnTo>
                    <a:pt x="29" y="1735"/>
                  </a:lnTo>
                  <a:lnTo>
                    <a:pt x="46" y="1684"/>
                  </a:lnTo>
                  <a:lnTo>
                    <a:pt x="70" y="1632"/>
                  </a:lnTo>
                  <a:lnTo>
                    <a:pt x="99" y="1580"/>
                  </a:lnTo>
                  <a:lnTo>
                    <a:pt x="128" y="1529"/>
                  </a:lnTo>
                  <a:lnTo>
                    <a:pt x="157" y="1484"/>
                  </a:lnTo>
                  <a:lnTo>
                    <a:pt x="238" y="1387"/>
                  </a:lnTo>
                  <a:lnTo>
                    <a:pt x="290" y="1335"/>
                  </a:lnTo>
                  <a:lnTo>
                    <a:pt x="349" y="1284"/>
                  </a:lnTo>
                  <a:lnTo>
                    <a:pt x="418" y="1232"/>
                  </a:lnTo>
                  <a:lnTo>
                    <a:pt x="488" y="1187"/>
                  </a:lnTo>
                  <a:lnTo>
                    <a:pt x="569" y="1135"/>
                  </a:lnTo>
                  <a:lnTo>
                    <a:pt x="657" y="1090"/>
                  </a:lnTo>
                  <a:lnTo>
                    <a:pt x="744" y="1045"/>
                  </a:lnTo>
                  <a:lnTo>
                    <a:pt x="843" y="1006"/>
                  </a:lnTo>
                  <a:lnTo>
                    <a:pt x="942" y="968"/>
                  </a:lnTo>
                  <a:lnTo>
                    <a:pt x="1046" y="929"/>
                  </a:lnTo>
                  <a:lnTo>
                    <a:pt x="1157" y="897"/>
                  </a:lnTo>
                  <a:lnTo>
                    <a:pt x="1267" y="864"/>
                  </a:lnTo>
                  <a:lnTo>
                    <a:pt x="1389" y="832"/>
                  </a:lnTo>
                  <a:lnTo>
                    <a:pt x="1505" y="806"/>
                  </a:lnTo>
                  <a:lnTo>
                    <a:pt x="1633" y="787"/>
                  </a:lnTo>
                  <a:lnTo>
                    <a:pt x="1755" y="768"/>
                  </a:lnTo>
                  <a:lnTo>
                    <a:pt x="1889" y="755"/>
                  </a:lnTo>
                  <a:lnTo>
                    <a:pt x="2017" y="742"/>
                  </a:lnTo>
                  <a:lnTo>
                    <a:pt x="2151" y="735"/>
                  </a:lnTo>
                  <a:lnTo>
                    <a:pt x="2284" y="735"/>
                  </a:lnTo>
                  <a:lnTo>
                    <a:pt x="2424" y="735"/>
                  </a:lnTo>
                  <a:lnTo>
                    <a:pt x="2558" y="742"/>
                  </a:lnTo>
                  <a:lnTo>
                    <a:pt x="2697" y="755"/>
                  </a:lnTo>
                  <a:lnTo>
                    <a:pt x="2837" y="774"/>
                  </a:lnTo>
                  <a:lnTo>
                    <a:pt x="2970" y="794"/>
                  </a:lnTo>
                  <a:lnTo>
                    <a:pt x="3110" y="826"/>
                  </a:lnTo>
                  <a:lnTo>
                    <a:pt x="3249" y="858"/>
                  </a:lnTo>
                  <a:lnTo>
                    <a:pt x="3383" y="897"/>
                  </a:lnTo>
                  <a:lnTo>
                    <a:pt x="3523" y="948"/>
                  </a:lnTo>
                  <a:lnTo>
                    <a:pt x="3656" y="1000"/>
                  </a:lnTo>
                  <a:lnTo>
                    <a:pt x="3790" y="1058"/>
                  </a:lnTo>
                  <a:lnTo>
                    <a:pt x="3918" y="1129"/>
                  </a:lnTo>
                  <a:lnTo>
                    <a:pt x="4023" y="974"/>
                  </a:lnTo>
                  <a:lnTo>
                    <a:pt x="4145" y="813"/>
                  </a:lnTo>
                  <a:lnTo>
                    <a:pt x="4290" y="626"/>
                  </a:lnTo>
                  <a:lnTo>
                    <a:pt x="4377" y="529"/>
                  </a:lnTo>
                  <a:lnTo>
                    <a:pt x="4464" y="432"/>
                  </a:lnTo>
                  <a:lnTo>
                    <a:pt x="4552" y="336"/>
                  </a:lnTo>
                  <a:lnTo>
                    <a:pt x="4645" y="252"/>
                  </a:lnTo>
                  <a:lnTo>
                    <a:pt x="4738" y="168"/>
                  </a:lnTo>
                  <a:lnTo>
                    <a:pt x="4831" y="97"/>
                  </a:lnTo>
                  <a:lnTo>
                    <a:pt x="4918" y="45"/>
                  </a:lnTo>
                  <a:lnTo>
                    <a:pt x="5005" y="0"/>
                  </a:lnTo>
                  <a:close/>
                </a:path>
              </a:pathLst>
            </a:custGeom>
            <a:noFill/>
            <a:ln w="19050">
              <a:solidFill>
                <a:srgbClr val="00CC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" name="Freeform 225"/>
            <p:cNvSpPr>
              <a:spLocks/>
            </p:cNvSpPr>
            <p:nvPr/>
          </p:nvSpPr>
          <p:spPr bwMode="auto">
            <a:xfrm>
              <a:off x="-1625" y="180"/>
              <a:ext cx="5002" cy="4321"/>
            </a:xfrm>
            <a:custGeom>
              <a:avLst/>
              <a:gdLst>
                <a:gd name="T0" fmla="*/ 0 w 5005"/>
                <a:gd name="T1" fmla="*/ 2044 h 4314"/>
                <a:gd name="T2" fmla="*/ 47 w 5005"/>
                <a:gd name="T3" fmla="*/ 1722 h 4314"/>
                <a:gd name="T4" fmla="*/ 151 w 5005"/>
                <a:gd name="T5" fmla="*/ 1412 h 4314"/>
                <a:gd name="T6" fmla="*/ 303 w 5005"/>
                <a:gd name="T7" fmla="*/ 1128 h 4314"/>
                <a:gd name="T8" fmla="*/ 494 w 5005"/>
                <a:gd name="T9" fmla="*/ 864 h 4314"/>
                <a:gd name="T10" fmla="*/ 733 w 5005"/>
                <a:gd name="T11" fmla="*/ 632 h 4314"/>
                <a:gd name="T12" fmla="*/ 1006 w 5005"/>
                <a:gd name="T13" fmla="*/ 425 h 4314"/>
                <a:gd name="T14" fmla="*/ 1308 w 5005"/>
                <a:gd name="T15" fmla="*/ 258 h 4314"/>
                <a:gd name="T16" fmla="*/ 1640 w 5005"/>
                <a:gd name="T17" fmla="*/ 129 h 4314"/>
                <a:gd name="T18" fmla="*/ 2000 w 5005"/>
                <a:gd name="T19" fmla="*/ 45 h 4314"/>
                <a:gd name="T20" fmla="*/ 2372 w 5005"/>
                <a:gd name="T21" fmla="*/ 0 h 4314"/>
                <a:gd name="T22" fmla="*/ 2634 w 5005"/>
                <a:gd name="T23" fmla="*/ 0 h 4314"/>
                <a:gd name="T24" fmla="*/ 3006 w 5005"/>
                <a:gd name="T25" fmla="*/ 45 h 4314"/>
                <a:gd name="T26" fmla="*/ 3366 w 5005"/>
                <a:gd name="T27" fmla="*/ 129 h 4314"/>
                <a:gd name="T28" fmla="*/ 3697 w 5005"/>
                <a:gd name="T29" fmla="*/ 258 h 4314"/>
                <a:gd name="T30" fmla="*/ 4000 w 5005"/>
                <a:gd name="T31" fmla="*/ 425 h 4314"/>
                <a:gd name="T32" fmla="*/ 4273 w 5005"/>
                <a:gd name="T33" fmla="*/ 632 h 4314"/>
                <a:gd name="T34" fmla="*/ 4511 w 5005"/>
                <a:gd name="T35" fmla="*/ 864 h 4314"/>
                <a:gd name="T36" fmla="*/ 4703 w 5005"/>
                <a:gd name="T37" fmla="*/ 1128 h 4314"/>
                <a:gd name="T38" fmla="*/ 4854 w 5005"/>
                <a:gd name="T39" fmla="*/ 1412 h 4314"/>
                <a:gd name="T40" fmla="*/ 4959 w 5005"/>
                <a:gd name="T41" fmla="*/ 1722 h 4314"/>
                <a:gd name="T42" fmla="*/ 5005 w 5005"/>
                <a:gd name="T43" fmla="*/ 2044 h 4314"/>
                <a:gd name="T44" fmla="*/ 5005 w 5005"/>
                <a:gd name="T45" fmla="*/ 2270 h 4314"/>
                <a:gd name="T46" fmla="*/ 4959 w 5005"/>
                <a:gd name="T47" fmla="*/ 2592 h 4314"/>
                <a:gd name="T48" fmla="*/ 4854 w 5005"/>
                <a:gd name="T49" fmla="*/ 2895 h 4314"/>
                <a:gd name="T50" fmla="*/ 4703 w 5005"/>
                <a:gd name="T51" fmla="*/ 3186 h 4314"/>
                <a:gd name="T52" fmla="*/ 4511 w 5005"/>
                <a:gd name="T53" fmla="*/ 3450 h 4314"/>
                <a:gd name="T54" fmla="*/ 4273 w 5005"/>
                <a:gd name="T55" fmla="*/ 3682 h 4314"/>
                <a:gd name="T56" fmla="*/ 4000 w 5005"/>
                <a:gd name="T57" fmla="*/ 3889 h 4314"/>
                <a:gd name="T58" fmla="*/ 3697 w 5005"/>
                <a:gd name="T59" fmla="*/ 4056 h 4314"/>
                <a:gd name="T60" fmla="*/ 3366 w 5005"/>
                <a:gd name="T61" fmla="*/ 4185 h 4314"/>
                <a:gd name="T62" fmla="*/ 3006 w 5005"/>
                <a:gd name="T63" fmla="*/ 4269 h 4314"/>
                <a:gd name="T64" fmla="*/ 2634 w 5005"/>
                <a:gd name="T65" fmla="*/ 4314 h 4314"/>
                <a:gd name="T66" fmla="*/ 2372 w 5005"/>
                <a:gd name="T67" fmla="*/ 4314 h 4314"/>
                <a:gd name="T68" fmla="*/ 2000 w 5005"/>
                <a:gd name="T69" fmla="*/ 4269 h 4314"/>
                <a:gd name="T70" fmla="*/ 1640 w 5005"/>
                <a:gd name="T71" fmla="*/ 4185 h 4314"/>
                <a:gd name="T72" fmla="*/ 1308 w 5005"/>
                <a:gd name="T73" fmla="*/ 4056 h 4314"/>
                <a:gd name="T74" fmla="*/ 1006 w 5005"/>
                <a:gd name="T75" fmla="*/ 3889 h 4314"/>
                <a:gd name="T76" fmla="*/ 733 w 5005"/>
                <a:gd name="T77" fmla="*/ 3682 h 4314"/>
                <a:gd name="T78" fmla="*/ 494 w 5005"/>
                <a:gd name="T79" fmla="*/ 3450 h 4314"/>
                <a:gd name="T80" fmla="*/ 303 w 5005"/>
                <a:gd name="T81" fmla="*/ 3186 h 4314"/>
                <a:gd name="T82" fmla="*/ 151 w 5005"/>
                <a:gd name="T83" fmla="*/ 2895 h 4314"/>
                <a:gd name="T84" fmla="*/ 47 w 5005"/>
                <a:gd name="T85" fmla="*/ 2592 h 4314"/>
                <a:gd name="T86" fmla="*/ 0 w 5005"/>
                <a:gd name="T87" fmla="*/ 2270 h 43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5005"/>
                <a:gd name="T133" fmla="*/ 0 h 4314"/>
                <a:gd name="T134" fmla="*/ 5005 w 5005"/>
                <a:gd name="T135" fmla="*/ 4314 h 43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5005" h="4314">
                  <a:moveTo>
                    <a:pt x="0" y="2154"/>
                  </a:moveTo>
                  <a:lnTo>
                    <a:pt x="0" y="2154"/>
                  </a:lnTo>
                  <a:lnTo>
                    <a:pt x="0" y="2044"/>
                  </a:lnTo>
                  <a:lnTo>
                    <a:pt x="12" y="1935"/>
                  </a:lnTo>
                  <a:lnTo>
                    <a:pt x="29" y="1825"/>
                  </a:lnTo>
                  <a:lnTo>
                    <a:pt x="47" y="1722"/>
                  </a:lnTo>
                  <a:lnTo>
                    <a:pt x="76" y="1619"/>
                  </a:lnTo>
                  <a:lnTo>
                    <a:pt x="111" y="1515"/>
                  </a:lnTo>
                  <a:lnTo>
                    <a:pt x="151" y="1412"/>
                  </a:lnTo>
                  <a:lnTo>
                    <a:pt x="192" y="1315"/>
                  </a:lnTo>
                  <a:lnTo>
                    <a:pt x="244" y="1219"/>
                  </a:lnTo>
                  <a:lnTo>
                    <a:pt x="303" y="1128"/>
                  </a:lnTo>
                  <a:lnTo>
                    <a:pt x="361" y="1038"/>
                  </a:lnTo>
                  <a:lnTo>
                    <a:pt x="425" y="948"/>
                  </a:lnTo>
                  <a:lnTo>
                    <a:pt x="494" y="864"/>
                  </a:lnTo>
                  <a:lnTo>
                    <a:pt x="570" y="787"/>
                  </a:lnTo>
                  <a:lnTo>
                    <a:pt x="646" y="703"/>
                  </a:lnTo>
                  <a:lnTo>
                    <a:pt x="733" y="632"/>
                  </a:lnTo>
                  <a:lnTo>
                    <a:pt x="820" y="561"/>
                  </a:lnTo>
                  <a:lnTo>
                    <a:pt x="907" y="490"/>
                  </a:lnTo>
                  <a:lnTo>
                    <a:pt x="1006" y="425"/>
                  </a:lnTo>
                  <a:lnTo>
                    <a:pt x="1105" y="367"/>
                  </a:lnTo>
                  <a:lnTo>
                    <a:pt x="1204" y="309"/>
                  </a:lnTo>
                  <a:lnTo>
                    <a:pt x="1308" y="258"/>
                  </a:lnTo>
                  <a:lnTo>
                    <a:pt x="1419" y="213"/>
                  </a:lnTo>
                  <a:lnTo>
                    <a:pt x="1529" y="167"/>
                  </a:lnTo>
                  <a:lnTo>
                    <a:pt x="1640" y="129"/>
                  </a:lnTo>
                  <a:lnTo>
                    <a:pt x="1756" y="97"/>
                  </a:lnTo>
                  <a:lnTo>
                    <a:pt x="1878" y="64"/>
                  </a:lnTo>
                  <a:lnTo>
                    <a:pt x="2000" y="45"/>
                  </a:lnTo>
                  <a:lnTo>
                    <a:pt x="2122" y="26"/>
                  </a:lnTo>
                  <a:lnTo>
                    <a:pt x="2244" y="13"/>
                  </a:lnTo>
                  <a:lnTo>
                    <a:pt x="2372" y="0"/>
                  </a:lnTo>
                  <a:lnTo>
                    <a:pt x="2500" y="0"/>
                  </a:lnTo>
                  <a:lnTo>
                    <a:pt x="2634" y="0"/>
                  </a:lnTo>
                  <a:lnTo>
                    <a:pt x="2762" y="13"/>
                  </a:lnTo>
                  <a:lnTo>
                    <a:pt x="2884" y="26"/>
                  </a:lnTo>
                  <a:lnTo>
                    <a:pt x="3006" y="45"/>
                  </a:lnTo>
                  <a:lnTo>
                    <a:pt x="3128" y="64"/>
                  </a:lnTo>
                  <a:lnTo>
                    <a:pt x="3250" y="97"/>
                  </a:lnTo>
                  <a:lnTo>
                    <a:pt x="3366" y="129"/>
                  </a:lnTo>
                  <a:lnTo>
                    <a:pt x="3477" y="167"/>
                  </a:lnTo>
                  <a:lnTo>
                    <a:pt x="3587" y="213"/>
                  </a:lnTo>
                  <a:lnTo>
                    <a:pt x="3697" y="258"/>
                  </a:lnTo>
                  <a:lnTo>
                    <a:pt x="3802" y="309"/>
                  </a:lnTo>
                  <a:lnTo>
                    <a:pt x="3901" y="367"/>
                  </a:lnTo>
                  <a:lnTo>
                    <a:pt x="4000" y="425"/>
                  </a:lnTo>
                  <a:lnTo>
                    <a:pt x="4099" y="490"/>
                  </a:lnTo>
                  <a:lnTo>
                    <a:pt x="4186" y="561"/>
                  </a:lnTo>
                  <a:lnTo>
                    <a:pt x="4273" y="632"/>
                  </a:lnTo>
                  <a:lnTo>
                    <a:pt x="4354" y="703"/>
                  </a:lnTo>
                  <a:lnTo>
                    <a:pt x="4436" y="787"/>
                  </a:lnTo>
                  <a:lnTo>
                    <a:pt x="4511" y="864"/>
                  </a:lnTo>
                  <a:lnTo>
                    <a:pt x="4581" y="948"/>
                  </a:lnTo>
                  <a:lnTo>
                    <a:pt x="4645" y="1038"/>
                  </a:lnTo>
                  <a:lnTo>
                    <a:pt x="4703" y="1128"/>
                  </a:lnTo>
                  <a:lnTo>
                    <a:pt x="4761" y="1219"/>
                  </a:lnTo>
                  <a:lnTo>
                    <a:pt x="4808" y="1315"/>
                  </a:lnTo>
                  <a:lnTo>
                    <a:pt x="4854" y="1412"/>
                  </a:lnTo>
                  <a:lnTo>
                    <a:pt x="4895" y="1515"/>
                  </a:lnTo>
                  <a:lnTo>
                    <a:pt x="4930" y="1619"/>
                  </a:lnTo>
                  <a:lnTo>
                    <a:pt x="4959" y="1722"/>
                  </a:lnTo>
                  <a:lnTo>
                    <a:pt x="4976" y="1825"/>
                  </a:lnTo>
                  <a:lnTo>
                    <a:pt x="4994" y="1935"/>
                  </a:lnTo>
                  <a:lnTo>
                    <a:pt x="5005" y="2044"/>
                  </a:lnTo>
                  <a:lnTo>
                    <a:pt x="5005" y="2154"/>
                  </a:lnTo>
                  <a:lnTo>
                    <a:pt x="5005" y="2270"/>
                  </a:lnTo>
                  <a:lnTo>
                    <a:pt x="4994" y="2379"/>
                  </a:lnTo>
                  <a:lnTo>
                    <a:pt x="4976" y="2483"/>
                  </a:lnTo>
                  <a:lnTo>
                    <a:pt x="4959" y="2592"/>
                  </a:lnTo>
                  <a:lnTo>
                    <a:pt x="4930" y="2695"/>
                  </a:lnTo>
                  <a:lnTo>
                    <a:pt x="4895" y="2799"/>
                  </a:lnTo>
                  <a:lnTo>
                    <a:pt x="4854" y="2895"/>
                  </a:lnTo>
                  <a:lnTo>
                    <a:pt x="4808" y="2999"/>
                  </a:lnTo>
                  <a:lnTo>
                    <a:pt x="4761" y="3095"/>
                  </a:lnTo>
                  <a:lnTo>
                    <a:pt x="4703" y="3186"/>
                  </a:lnTo>
                  <a:lnTo>
                    <a:pt x="4645" y="3276"/>
                  </a:lnTo>
                  <a:lnTo>
                    <a:pt x="4581" y="3366"/>
                  </a:lnTo>
                  <a:lnTo>
                    <a:pt x="4511" y="3450"/>
                  </a:lnTo>
                  <a:lnTo>
                    <a:pt x="4436" y="3527"/>
                  </a:lnTo>
                  <a:lnTo>
                    <a:pt x="4354" y="3605"/>
                  </a:lnTo>
                  <a:lnTo>
                    <a:pt x="4273" y="3682"/>
                  </a:lnTo>
                  <a:lnTo>
                    <a:pt x="4186" y="3753"/>
                  </a:lnTo>
                  <a:lnTo>
                    <a:pt x="4099" y="3824"/>
                  </a:lnTo>
                  <a:lnTo>
                    <a:pt x="4000" y="3889"/>
                  </a:lnTo>
                  <a:lnTo>
                    <a:pt x="3901" y="3947"/>
                  </a:lnTo>
                  <a:lnTo>
                    <a:pt x="3802" y="4005"/>
                  </a:lnTo>
                  <a:lnTo>
                    <a:pt x="3697" y="4056"/>
                  </a:lnTo>
                  <a:lnTo>
                    <a:pt x="3587" y="4101"/>
                  </a:lnTo>
                  <a:lnTo>
                    <a:pt x="3477" y="4147"/>
                  </a:lnTo>
                  <a:lnTo>
                    <a:pt x="3366" y="4185"/>
                  </a:lnTo>
                  <a:lnTo>
                    <a:pt x="3250" y="4217"/>
                  </a:lnTo>
                  <a:lnTo>
                    <a:pt x="3128" y="4243"/>
                  </a:lnTo>
                  <a:lnTo>
                    <a:pt x="3006" y="4269"/>
                  </a:lnTo>
                  <a:lnTo>
                    <a:pt x="2884" y="4288"/>
                  </a:lnTo>
                  <a:lnTo>
                    <a:pt x="2762" y="4301"/>
                  </a:lnTo>
                  <a:lnTo>
                    <a:pt x="2634" y="4314"/>
                  </a:lnTo>
                  <a:lnTo>
                    <a:pt x="2500" y="4314"/>
                  </a:lnTo>
                  <a:lnTo>
                    <a:pt x="2372" y="4314"/>
                  </a:lnTo>
                  <a:lnTo>
                    <a:pt x="2244" y="4301"/>
                  </a:lnTo>
                  <a:lnTo>
                    <a:pt x="2122" y="4288"/>
                  </a:lnTo>
                  <a:lnTo>
                    <a:pt x="2000" y="4269"/>
                  </a:lnTo>
                  <a:lnTo>
                    <a:pt x="1878" y="4243"/>
                  </a:lnTo>
                  <a:lnTo>
                    <a:pt x="1756" y="4217"/>
                  </a:lnTo>
                  <a:lnTo>
                    <a:pt x="1640" y="4185"/>
                  </a:lnTo>
                  <a:lnTo>
                    <a:pt x="1529" y="4147"/>
                  </a:lnTo>
                  <a:lnTo>
                    <a:pt x="1419" y="4101"/>
                  </a:lnTo>
                  <a:lnTo>
                    <a:pt x="1308" y="4056"/>
                  </a:lnTo>
                  <a:lnTo>
                    <a:pt x="1204" y="4005"/>
                  </a:lnTo>
                  <a:lnTo>
                    <a:pt x="1105" y="3947"/>
                  </a:lnTo>
                  <a:lnTo>
                    <a:pt x="1006" y="3889"/>
                  </a:lnTo>
                  <a:lnTo>
                    <a:pt x="907" y="3824"/>
                  </a:lnTo>
                  <a:lnTo>
                    <a:pt x="820" y="3753"/>
                  </a:lnTo>
                  <a:lnTo>
                    <a:pt x="733" y="3682"/>
                  </a:lnTo>
                  <a:lnTo>
                    <a:pt x="646" y="3605"/>
                  </a:lnTo>
                  <a:lnTo>
                    <a:pt x="570" y="3527"/>
                  </a:lnTo>
                  <a:lnTo>
                    <a:pt x="494" y="3450"/>
                  </a:lnTo>
                  <a:lnTo>
                    <a:pt x="425" y="3366"/>
                  </a:lnTo>
                  <a:lnTo>
                    <a:pt x="361" y="3276"/>
                  </a:lnTo>
                  <a:lnTo>
                    <a:pt x="303" y="3186"/>
                  </a:lnTo>
                  <a:lnTo>
                    <a:pt x="244" y="3095"/>
                  </a:lnTo>
                  <a:lnTo>
                    <a:pt x="192" y="2999"/>
                  </a:lnTo>
                  <a:lnTo>
                    <a:pt x="151" y="2895"/>
                  </a:lnTo>
                  <a:lnTo>
                    <a:pt x="111" y="2799"/>
                  </a:lnTo>
                  <a:lnTo>
                    <a:pt x="76" y="2695"/>
                  </a:lnTo>
                  <a:lnTo>
                    <a:pt x="47" y="2592"/>
                  </a:lnTo>
                  <a:lnTo>
                    <a:pt x="29" y="2483"/>
                  </a:lnTo>
                  <a:lnTo>
                    <a:pt x="12" y="2379"/>
                  </a:lnTo>
                  <a:lnTo>
                    <a:pt x="0" y="2270"/>
                  </a:lnTo>
                  <a:lnTo>
                    <a:pt x="0" y="2154"/>
                  </a:lnTo>
                  <a:close/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" name="Freeform 226"/>
            <p:cNvSpPr>
              <a:spLocks/>
            </p:cNvSpPr>
            <p:nvPr/>
          </p:nvSpPr>
          <p:spPr bwMode="auto">
            <a:xfrm>
              <a:off x="-623" y="180"/>
              <a:ext cx="3011" cy="4321"/>
            </a:xfrm>
            <a:custGeom>
              <a:avLst/>
              <a:gdLst>
                <a:gd name="T0" fmla="*/ 0 w 3011"/>
                <a:gd name="T1" fmla="*/ 2044 h 4314"/>
                <a:gd name="T2" fmla="*/ 29 w 3011"/>
                <a:gd name="T3" fmla="*/ 1722 h 4314"/>
                <a:gd name="T4" fmla="*/ 87 w 3011"/>
                <a:gd name="T5" fmla="*/ 1412 h 4314"/>
                <a:gd name="T6" fmla="*/ 180 w 3011"/>
                <a:gd name="T7" fmla="*/ 1128 h 4314"/>
                <a:gd name="T8" fmla="*/ 297 w 3011"/>
                <a:gd name="T9" fmla="*/ 864 h 4314"/>
                <a:gd name="T10" fmla="*/ 442 w 3011"/>
                <a:gd name="T11" fmla="*/ 632 h 4314"/>
                <a:gd name="T12" fmla="*/ 605 w 3011"/>
                <a:gd name="T13" fmla="*/ 425 h 4314"/>
                <a:gd name="T14" fmla="*/ 785 w 3011"/>
                <a:gd name="T15" fmla="*/ 258 h 4314"/>
                <a:gd name="T16" fmla="*/ 988 w 3011"/>
                <a:gd name="T17" fmla="*/ 129 h 4314"/>
                <a:gd name="T18" fmla="*/ 1203 w 3011"/>
                <a:gd name="T19" fmla="*/ 45 h 4314"/>
                <a:gd name="T20" fmla="*/ 1430 w 3011"/>
                <a:gd name="T21" fmla="*/ 0 h 4314"/>
                <a:gd name="T22" fmla="*/ 1581 w 3011"/>
                <a:gd name="T23" fmla="*/ 0 h 4314"/>
                <a:gd name="T24" fmla="*/ 1808 w 3011"/>
                <a:gd name="T25" fmla="*/ 45 h 4314"/>
                <a:gd name="T26" fmla="*/ 2023 w 3011"/>
                <a:gd name="T27" fmla="*/ 129 h 4314"/>
                <a:gd name="T28" fmla="*/ 2221 w 3011"/>
                <a:gd name="T29" fmla="*/ 258 h 4314"/>
                <a:gd name="T30" fmla="*/ 2407 w 3011"/>
                <a:gd name="T31" fmla="*/ 425 h 4314"/>
                <a:gd name="T32" fmla="*/ 2570 w 3011"/>
                <a:gd name="T33" fmla="*/ 632 h 4314"/>
                <a:gd name="T34" fmla="*/ 2715 w 3011"/>
                <a:gd name="T35" fmla="*/ 864 h 4314"/>
                <a:gd name="T36" fmla="*/ 2831 w 3011"/>
                <a:gd name="T37" fmla="*/ 1128 h 4314"/>
                <a:gd name="T38" fmla="*/ 2918 w 3011"/>
                <a:gd name="T39" fmla="*/ 1412 h 4314"/>
                <a:gd name="T40" fmla="*/ 2982 w 3011"/>
                <a:gd name="T41" fmla="*/ 1722 h 4314"/>
                <a:gd name="T42" fmla="*/ 3011 w 3011"/>
                <a:gd name="T43" fmla="*/ 2044 h 4314"/>
                <a:gd name="T44" fmla="*/ 3011 w 3011"/>
                <a:gd name="T45" fmla="*/ 2270 h 4314"/>
                <a:gd name="T46" fmla="*/ 2982 w 3011"/>
                <a:gd name="T47" fmla="*/ 2592 h 4314"/>
                <a:gd name="T48" fmla="*/ 2918 w 3011"/>
                <a:gd name="T49" fmla="*/ 2895 h 4314"/>
                <a:gd name="T50" fmla="*/ 2831 w 3011"/>
                <a:gd name="T51" fmla="*/ 3186 h 4314"/>
                <a:gd name="T52" fmla="*/ 2715 w 3011"/>
                <a:gd name="T53" fmla="*/ 3450 h 4314"/>
                <a:gd name="T54" fmla="*/ 2570 w 3011"/>
                <a:gd name="T55" fmla="*/ 3682 h 4314"/>
                <a:gd name="T56" fmla="*/ 2407 w 3011"/>
                <a:gd name="T57" fmla="*/ 3889 h 4314"/>
                <a:gd name="T58" fmla="*/ 2221 w 3011"/>
                <a:gd name="T59" fmla="*/ 4056 h 4314"/>
                <a:gd name="T60" fmla="*/ 2023 w 3011"/>
                <a:gd name="T61" fmla="*/ 4185 h 4314"/>
                <a:gd name="T62" fmla="*/ 1808 w 3011"/>
                <a:gd name="T63" fmla="*/ 4269 h 4314"/>
                <a:gd name="T64" fmla="*/ 1581 w 3011"/>
                <a:gd name="T65" fmla="*/ 4314 h 4314"/>
                <a:gd name="T66" fmla="*/ 1430 w 3011"/>
                <a:gd name="T67" fmla="*/ 4314 h 4314"/>
                <a:gd name="T68" fmla="*/ 1203 w 3011"/>
                <a:gd name="T69" fmla="*/ 4269 h 4314"/>
                <a:gd name="T70" fmla="*/ 988 w 3011"/>
                <a:gd name="T71" fmla="*/ 4185 h 4314"/>
                <a:gd name="T72" fmla="*/ 785 w 3011"/>
                <a:gd name="T73" fmla="*/ 4056 h 4314"/>
                <a:gd name="T74" fmla="*/ 605 w 3011"/>
                <a:gd name="T75" fmla="*/ 3889 h 4314"/>
                <a:gd name="T76" fmla="*/ 442 w 3011"/>
                <a:gd name="T77" fmla="*/ 3682 h 4314"/>
                <a:gd name="T78" fmla="*/ 297 w 3011"/>
                <a:gd name="T79" fmla="*/ 3450 h 4314"/>
                <a:gd name="T80" fmla="*/ 180 w 3011"/>
                <a:gd name="T81" fmla="*/ 3186 h 4314"/>
                <a:gd name="T82" fmla="*/ 87 w 3011"/>
                <a:gd name="T83" fmla="*/ 2895 h 4314"/>
                <a:gd name="T84" fmla="*/ 29 w 3011"/>
                <a:gd name="T85" fmla="*/ 2592 h 4314"/>
                <a:gd name="T86" fmla="*/ 0 w 3011"/>
                <a:gd name="T87" fmla="*/ 2270 h 43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011"/>
                <a:gd name="T133" fmla="*/ 0 h 4314"/>
                <a:gd name="T134" fmla="*/ 3011 w 3011"/>
                <a:gd name="T135" fmla="*/ 4314 h 43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011" h="4314">
                  <a:moveTo>
                    <a:pt x="0" y="2154"/>
                  </a:moveTo>
                  <a:lnTo>
                    <a:pt x="0" y="2154"/>
                  </a:lnTo>
                  <a:lnTo>
                    <a:pt x="0" y="2044"/>
                  </a:lnTo>
                  <a:lnTo>
                    <a:pt x="6" y="1935"/>
                  </a:lnTo>
                  <a:lnTo>
                    <a:pt x="18" y="1825"/>
                  </a:lnTo>
                  <a:lnTo>
                    <a:pt x="29" y="1722"/>
                  </a:lnTo>
                  <a:lnTo>
                    <a:pt x="47" y="1619"/>
                  </a:lnTo>
                  <a:lnTo>
                    <a:pt x="64" y="1515"/>
                  </a:lnTo>
                  <a:lnTo>
                    <a:pt x="87" y="1412"/>
                  </a:lnTo>
                  <a:lnTo>
                    <a:pt x="116" y="1315"/>
                  </a:lnTo>
                  <a:lnTo>
                    <a:pt x="145" y="1219"/>
                  </a:lnTo>
                  <a:lnTo>
                    <a:pt x="180" y="1128"/>
                  </a:lnTo>
                  <a:lnTo>
                    <a:pt x="215" y="1038"/>
                  </a:lnTo>
                  <a:lnTo>
                    <a:pt x="256" y="948"/>
                  </a:lnTo>
                  <a:lnTo>
                    <a:pt x="297" y="864"/>
                  </a:lnTo>
                  <a:lnTo>
                    <a:pt x="343" y="787"/>
                  </a:lnTo>
                  <a:lnTo>
                    <a:pt x="390" y="703"/>
                  </a:lnTo>
                  <a:lnTo>
                    <a:pt x="442" y="632"/>
                  </a:lnTo>
                  <a:lnTo>
                    <a:pt x="494" y="561"/>
                  </a:lnTo>
                  <a:lnTo>
                    <a:pt x="547" y="490"/>
                  </a:lnTo>
                  <a:lnTo>
                    <a:pt x="605" y="425"/>
                  </a:lnTo>
                  <a:lnTo>
                    <a:pt x="663" y="367"/>
                  </a:lnTo>
                  <a:lnTo>
                    <a:pt x="721" y="309"/>
                  </a:lnTo>
                  <a:lnTo>
                    <a:pt x="785" y="258"/>
                  </a:lnTo>
                  <a:lnTo>
                    <a:pt x="855" y="213"/>
                  </a:lnTo>
                  <a:lnTo>
                    <a:pt x="919" y="167"/>
                  </a:lnTo>
                  <a:lnTo>
                    <a:pt x="988" y="129"/>
                  </a:lnTo>
                  <a:lnTo>
                    <a:pt x="1058" y="97"/>
                  </a:lnTo>
                  <a:lnTo>
                    <a:pt x="1128" y="64"/>
                  </a:lnTo>
                  <a:lnTo>
                    <a:pt x="1203" y="45"/>
                  </a:lnTo>
                  <a:lnTo>
                    <a:pt x="1273" y="26"/>
                  </a:lnTo>
                  <a:lnTo>
                    <a:pt x="1349" y="13"/>
                  </a:lnTo>
                  <a:lnTo>
                    <a:pt x="1430" y="0"/>
                  </a:lnTo>
                  <a:lnTo>
                    <a:pt x="1506" y="0"/>
                  </a:lnTo>
                  <a:lnTo>
                    <a:pt x="1581" y="0"/>
                  </a:lnTo>
                  <a:lnTo>
                    <a:pt x="1657" y="13"/>
                  </a:lnTo>
                  <a:lnTo>
                    <a:pt x="1732" y="26"/>
                  </a:lnTo>
                  <a:lnTo>
                    <a:pt x="1808" y="45"/>
                  </a:lnTo>
                  <a:lnTo>
                    <a:pt x="1884" y="64"/>
                  </a:lnTo>
                  <a:lnTo>
                    <a:pt x="1953" y="97"/>
                  </a:lnTo>
                  <a:lnTo>
                    <a:pt x="2023" y="129"/>
                  </a:lnTo>
                  <a:lnTo>
                    <a:pt x="2093" y="167"/>
                  </a:lnTo>
                  <a:lnTo>
                    <a:pt x="2157" y="213"/>
                  </a:lnTo>
                  <a:lnTo>
                    <a:pt x="2221" y="258"/>
                  </a:lnTo>
                  <a:lnTo>
                    <a:pt x="2285" y="309"/>
                  </a:lnTo>
                  <a:lnTo>
                    <a:pt x="2349" y="367"/>
                  </a:lnTo>
                  <a:lnTo>
                    <a:pt x="2407" y="425"/>
                  </a:lnTo>
                  <a:lnTo>
                    <a:pt x="2465" y="490"/>
                  </a:lnTo>
                  <a:lnTo>
                    <a:pt x="2517" y="561"/>
                  </a:lnTo>
                  <a:lnTo>
                    <a:pt x="2570" y="632"/>
                  </a:lnTo>
                  <a:lnTo>
                    <a:pt x="2622" y="703"/>
                  </a:lnTo>
                  <a:lnTo>
                    <a:pt x="2668" y="787"/>
                  </a:lnTo>
                  <a:lnTo>
                    <a:pt x="2715" y="864"/>
                  </a:lnTo>
                  <a:lnTo>
                    <a:pt x="2756" y="948"/>
                  </a:lnTo>
                  <a:lnTo>
                    <a:pt x="2796" y="1038"/>
                  </a:lnTo>
                  <a:lnTo>
                    <a:pt x="2831" y="1128"/>
                  </a:lnTo>
                  <a:lnTo>
                    <a:pt x="2866" y="1219"/>
                  </a:lnTo>
                  <a:lnTo>
                    <a:pt x="2895" y="1315"/>
                  </a:lnTo>
                  <a:lnTo>
                    <a:pt x="2918" y="1412"/>
                  </a:lnTo>
                  <a:lnTo>
                    <a:pt x="2942" y="1515"/>
                  </a:lnTo>
                  <a:lnTo>
                    <a:pt x="2965" y="1619"/>
                  </a:lnTo>
                  <a:lnTo>
                    <a:pt x="2982" y="1722"/>
                  </a:lnTo>
                  <a:lnTo>
                    <a:pt x="2994" y="1825"/>
                  </a:lnTo>
                  <a:lnTo>
                    <a:pt x="3006" y="1935"/>
                  </a:lnTo>
                  <a:lnTo>
                    <a:pt x="3011" y="2044"/>
                  </a:lnTo>
                  <a:lnTo>
                    <a:pt x="3011" y="2154"/>
                  </a:lnTo>
                  <a:lnTo>
                    <a:pt x="3011" y="2270"/>
                  </a:lnTo>
                  <a:lnTo>
                    <a:pt x="3006" y="2379"/>
                  </a:lnTo>
                  <a:lnTo>
                    <a:pt x="2994" y="2483"/>
                  </a:lnTo>
                  <a:lnTo>
                    <a:pt x="2982" y="2592"/>
                  </a:lnTo>
                  <a:lnTo>
                    <a:pt x="2965" y="2695"/>
                  </a:lnTo>
                  <a:lnTo>
                    <a:pt x="2942" y="2799"/>
                  </a:lnTo>
                  <a:lnTo>
                    <a:pt x="2918" y="2895"/>
                  </a:lnTo>
                  <a:lnTo>
                    <a:pt x="2895" y="2999"/>
                  </a:lnTo>
                  <a:lnTo>
                    <a:pt x="2866" y="3095"/>
                  </a:lnTo>
                  <a:lnTo>
                    <a:pt x="2831" y="3186"/>
                  </a:lnTo>
                  <a:lnTo>
                    <a:pt x="2796" y="3276"/>
                  </a:lnTo>
                  <a:lnTo>
                    <a:pt x="2756" y="3366"/>
                  </a:lnTo>
                  <a:lnTo>
                    <a:pt x="2715" y="3450"/>
                  </a:lnTo>
                  <a:lnTo>
                    <a:pt x="2668" y="3527"/>
                  </a:lnTo>
                  <a:lnTo>
                    <a:pt x="2622" y="3605"/>
                  </a:lnTo>
                  <a:lnTo>
                    <a:pt x="2570" y="3682"/>
                  </a:lnTo>
                  <a:lnTo>
                    <a:pt x="2517" y="3753"/>
                  </a:lnTo>
                  <a:lnTo>
                    <a:pt x="2465" y="3824"/>
                  </a:lnTo>
                  <a:lnTo>
                    <a:pt x="2407" y="3889"/>
                  </a:lnTo>
                  <a:lnTo>
                    <a:pt x="2349" y="3947"/>
                  </a:lnTo>
                  <a:lnTo>
                    <a:pt x="2285" y="4005"/>
                  </a:lnTo>
                  <a:lnTo>
                    <a:pt x="2221" y="4056"/>
                  </a:lnTo>
                  <a:lnTo>
                    <a:pt x="2157" y="4101"/>
                  </a:lnTo>
                  <a:lnTo>
                    <a:pt x="2093" y="4147"/>
                  </a:lnTo>
                  <a:lnTo>
                    <a:pt x="2023" y="4185"/>
                  </a:lnTo>
                  <a:lnTo>
                    <a:pt x="1953" y="4217"/>
                  </a:lnTo>
                  <a:lnTo>
                    <a:pt x="1884" y="4243"/>
                  </a:lnTo>
                  <a:lnTo>
                    <a:pt x="1808" y="4269"/>
                  </a:lnTo>
                  <a:lnTo>
                    <a:pt x="1732" y="4288"/>
                  </a:lnTo>
                  <a:lnTo>
                    <a:pt x="1657" y="4301"/>
                  </a:lnTo>
                  <a:lnTo>
                    <a:pt x="1581" y="4314"/>
                  </a:lnTo>
                  <a:lnTo>
                    <a:pt x="1506" y="4314"/>
                  </a:lnTo>
                  <a:lnTo>
                    <a:pt x="1430" y="4314"/>
                  </a:lnTo>
                  <a:lnTo>
                    <a:pt x="1349" y="4301"/>
                  </a:lnTo>
                  <a:lnTo>
                    <a:pt x="1273" y="4288"/>
                  </a:lnTo>
                  <a:lnTo>
                    <a:pt x="1203" y="4269"/>
                  </a:lnTo>
                  <a:lnTo>
                    <a:pt x="1128" y="4243"/>
                  </a:lnTo>
                  <a:lnTo>
                    <a:pt x="1058" y="4217"/>
                  </a:lnTo>
                  <a:lnTo>
                    <a:pt x="988" y="4185"/>
                  </a:lnTo>
                  <a:lnTo>
                    <a:pt x="919" y="4147"/>
                  </a:lnTo>
                  <a:lnTo>
                    <a:pt x="855" y="4101"/>
                  </a:lnTo>
                  <a:lnTo>
                    <a:pt x="785" y="4056"/>
                  </a:lnTo>
                  <a:lnTo>
                    <a:pt x="721" y="4005"/>
                  </a:lnTo>
                  <a:lnTo>
                    <a:pt x="663" y="3947"/>
                  </a:lnTo>
                  <a:lnTo>
                    <a:pt x="605" y="3889"/>
                  </a:lnTo>
                  <a:lnTo>
                    <a:pt x="547" y="3824"/>
                  </a:lnTo>
                  <a:lnTo>
                    <a:pt x="494" y="3753"/>
                  </a:lnTo>
                  <a:lnTo>
                    <a:pt x="442" y="3682"/>
                  </a:lnTo>
                  <a:lnTo>
                    <a:pt x="390" y="3605"/>
                  </a:lnTo>
                  <a:lnTo>
                    <a:pt x="343" y="3527"/>
                  </a:lnTo>
                  <a:lnTo>
                    <a:pt x="297" y="3450"/>
                  </a:lnTo>
                  <a:lnTo>
                    <a:pt x="256" y="3366"/>
                  </a:lnTo>
                  <a:lnTo>
                    <a:pt x="215" y="3276"/>
                  </a:lnTo>
                  <a:lnTo>
                    <a:pt x="180" y="3186"/>
                  </a:lnTo>
                  <a:lnTo>
                    <a:pt x="145" y="3095"/>
                  </a:lnTo>
                  <a:lnTo>
                    <a:pt x="116" y="2999"/>
                  </a:lnTo>
                  <a:lnTo>
                    <a:pt x="87" y="2895"/>
                  </a:lnTo>
                  <a:lnTo>
                    <a:pt x="64" y="2799"/>
                  </a:lnTo>
                  <a:lnTo>
                    <a:pt x="47" y="2695"/>
                  </a:lnTo>
                  <a:lnTo>
                    <a:pt x="29" y="2592"/>
                  </a:lnTo>
                  <a:lnTo>
                    <a:pt x="18" y="2483"/>
                  </a:lnTo>
                  <a:lnTo>
                    <a:pt x="6" y="2379"/>
                  </a:lnTo>
                  <a:lnTo>
                    <a:pt x="0" y="2270"/>
                  </a:lnTo>
                  <a:lnTo>
                    <a:pt x="0" y="2154"/>
                  </a:lnTo>
                  <a:close/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" name="Freeform 227"/>
            <p:cNvSpPr>
              <a:spLocks/>
            </p:cNvSpPr>
            <p:nvPr/>
          </p:nvSpPr>
          <p:spPr bwMode="auto">
            <a:xfrm>
              <a:off x="-376" y="471"/>
              <a:ext cx="2504" cy="410"/>
            </a:xfrm>
            <a:custGeom>
              <a:avLst/>
              <a:gdLst>
                <a:gd name="T0" fmla="*/ 0 w 2506"/>
                <a:gd name="T1" fmla="*/ 0 h 412"/>
                <a:gd name="T2" fmla="*/ 0 w 2506"/>
                <a:gd name="T3" fmla="*/ 0 h 412"/>
                <a:gd name="T4" fmla="*/ 41 w 2506"/>
                <a:gd name="T5" fmla="*/ 51 h 412"/>
                <a:gd name="T6" fmla="*/ 93 w 2506"/>
                <a:gd name="T7" fmla="*/ 96 h 412"/>
                <a:gd name="T8" fmla="*/ 151 w 2506"/>
                <a:gd name="T9" fmla="*/ 141 h 412"/>
                <a:gd name="T10" fmla="*/ 215 w 2506"/>
                <a:gd name="T11" fmla="*/ 180 h 412"/>
                <a:gd name="T12" fmla="*/ 285 w 2506"/>
                <a:gd name="T13" fmla="*/ 219 h 412"/>
                <a:gd name="T14" fmla="*/ 361 w 2506"/>
                <a:gd name="T15" fmla="*/ 251 h 412"/>
                <a:gd name="T16" fmla="*/ 436 w 2506"/>
                <a:gd name="T17" fmla="*/ 283 h 412"/>
                <a:gd name="T18" fmla="*/ 517 w 2506"/>
                <a:gd name="T19" fmla="*/ 309 h 412"/>
                <a:gd name="T20" fmla="*/ 599 w 2506"/>
                <a:gd name="T21" fmla="*/ 335 h 412"/>
                <a:gd name="T22" fmla="*/ 692 w 2506"/>
                <a:gd name="T23" fmla="*/ 354 h 412"/>
                <a:gd name="T24" fmla="*/ 872 w 2506"/>
                <a:gd name="T25" fmla="*/ 386 h 412"/>
                <a:gd name="T26" fmla="*/ 1064 w 2506"/>
                <a:gd name="T27" fmla="*/ 406 h 412"/>
                <a:gd name="T28" fmla="*/ 1256 w 2506"/>
                <a:gd name="T29" fmla="*/ 412 h 412"/>
                <a:gd name="T30" fmla="*/ 1448 w 2506"/>
                <a:gd name="T31" fmla="*/ 406 h 412"/>
                <a:gd name="T32" fmla="*/ 1639 w 2506"/>
                <a:gd name="T33" fmla="*/ 386 h 412"/>
                <a:gd name="T34" fmla="*/ 1820 w 2506"/>
                <a:gd name="T35" fmla="*/ 354 h 412"/>
                <a:gd name="T36" fmla="*/ 1907 w 2506"/>
                <a:gd name="T37" fmla="*/ 335 h 412"/>
                <a:gd name="T38" fmla="*/ 1994 w 2506"/>
                <a:gd name="T39" fmla="*/ 309 h 412"/>
                <a:gd name="T40" fmla="*/ 2070 w 2506"/>
                <a:gd name="T41" fmla="*/ 283 h 412"/>
                <a:gd name="T42" fmla="*/ 2151 w 2506"/>
                <a:gd name="T43" fmla="*/ 251 h 412"/>
                <a:gd name="T44" fmla="*/ 2221 w 2506"/>
                <a:gd name="T45" fmla="*/ 219 h 412"/>
                <a:gd name="T46" fmla="*/ 2291 w 2506"/>
                <a:gd name="T47" fmla="*/ 180 h 412"/>
                <a:gd name="T48" fmla="*/ 2354 w 2506"/>
                <a:gd name="T49" fmla="*/ 141 h 412"/>
                <a:gd name="T50" fmla="*/ 2407 w 2506"/>
                <a:gd name="T51" fmla="*/ 96 h 412"/>
                <a:gd name="T52" fmla="*/ 2459 w 2506"/>
                <a:gd name="T53" fmla="*/ 51 h 412"/>
                <a:gd name="T54" fmla="*/ 2506 w 2506"/>
                <a:gd name="T55" fmla="*/ 0 h 41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506"/>
                <a:gd name="T85" fmla="*/ 0 h 412"/>
                <a:gd name="T86" fmla="*/ 2506 w 2506"/>
                <a:gd name="T87" fmla="*/ 412 h 41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506" h="412">
                  <a:moveTo>
                    <a:pt x="0" y="0"/>
                  </a:moveTo>
                  <a:lnTo>
                    <a:pt x="0" y="0"/>
                  </a:lnTo>
                  <a:lnTo>
                    <a:pt x="41" y="51"/>
                  </a:lnTo>
                  <a:lnTo>
                    <a:pt x="93" y="96"/>
                  </a:lnTo>
                  <a:lnTo>
                    <a:pt x="151" y="141"/>
                  </a:lnTo>
                  <a:lnTo>
                    <a:pt x="215" y="180"/>
                  </a:lnTo>
                  <a:lnTo>
                    <a:pt x="285" y="219"/>
                  </a:lnTo>
                  <a:lnTo>
                    <a:pt x="361" y="251"/>
                  </a:lnTo>
                  <a:lnTo>
                    <a:pt x="436" y="283"/>
                  </a:lnTo>
                  <a:lnTo>
                    <a:pt x="517" y="309"/>
                  </a:lnTo>
                  <a:lnTo>
                    <a:pt x="599" y="335"/>
                  </a:lnTo>
                  <a:lnTo>
                    <a:pt x="692" y="354"/>
                  </a:lnTo>
                  <a:lnTo>
                    <a:pt x="872" y="386"/>
                  </a:lnTo>
                  <a:lnTo>
                    <a:pt x="1064" y="406"/>
                  </a:lnTo>
                  <a:lnTo>
                    <a:pt x="1256" y="412"/>
                  </a:lnTo>
                  <a:lnTo>
                    <a:pt x="1448" y="406"/>
                  </a:lnTo>
                  <a:lnTo>
                    <a:pt x="1639" y="386"/>
                  </a:lnTo>
                  <a:lnTo>
                    <a:pt x="1820" y="354"/>
                  </a:lnTo>
                  <a:lnTo>
                    <a:pt x="1907" y="335"/>
                  </a:lnTo>
                  <a:lnTo>
                    <a:pt x="1994" y="309"/>
                  </a:lnTo>
                  <a:lnTo>
                    <a:pt x="2070" y="283"/>
                  </a:lnTo>
                  <a:lnTo>
                    <a:pt x="2151" y="251"/>
                  </a:lnTo>
                  <a:lnTo>
                    <a:pt x="2221" y="219"/>
                  </a:lnTo>
                  <a:lnTo>
                    <a:pt x="2291" y="180"/>
                  </a:lnTo>
                  <a:lnTo>
                    <a:pt x="2354" y="141"/>
                  </a:lnTo>
                  <a:lnTo>
                    <a:pt x="2407" y="96"/>
                  </a:lnTo>
                  <a:lnTo>
                    <a:pt x="2459" y="51"/>
                  </a:lnTo>
                  <a:lnTo>
                    <a:pt x="2506" y="0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" name="Freeform 228"/>
            <p:cNvSpPr>
              <a:spLocks/>
            </p:cNvSpPr>
            <p:nvPr/>
          </p:nvSpPr>
          <p:spPr bwMode="auto">
            <a:xfrm>
              <a:off x="-1118" y="1039"/>
              <a:ext cx="4000" cy="694"/>
            </a:xfrm>
            <a:custGeom>
              <a:avLst/>
              <a:gdLst>
                <a:gd name="T0" fmla="*/ 0 w 4000"/>
                <a:gd name="T1" fmla="*/ 0 h 690"/>
                <a:gd name="T2" fmla="*/ 0 w 4000"/>
                <a:gd name="T3" fmla="*/ 0 h 690"/>
                <a:gd name="T4" fmla="*/ 70 w 4000"/>
                <a:gd name="T5" fmla="*/ 83 h 690"/>
                <a:gd name="T6" fmla="*/ 145 w 4000"/>
                <a:gd name="T7" fmla="*/ 161 h 690"/>
                <a:gd name="T8" fmla="*/ 233 w 4000"/>
                <a:gd name="T9" fmla="*/ 232 h 690"/>
                <a:gd name="T10" fmla="*/ 331 w 4000"/>
                <a:gd name="T11" fmla="*/ 303 h 690"/>
                <a:gd name="T12" fmla="*/ 442 w 4000"/>
                <a:gd name="T13" fmla="*/ 361 h 690"/>
                <a:gd name="T14" fmla="*/ 558 w 4000"/>
                <a:gd name="T15" fmla="*/ 419 h 690"/>
                <a:gd name="T16" fmla="*/ 680 w 4000"/>
                <a:gd name="T17" fmla="*/ 470 h 690"/>
                <a:gd name="T18" fmla="*/ 808 w 4000"/>
                <a:gd name="T19" fmla="*/ 515 h 690"/>
                <a:gd name="T20" fmla="*/ 948 w 4000"/>
                <a:gd name="T21" fmla="*/ 554 h 690"/>
                <a:gd name="T22" fmla="*/ 1087 w 4000"/>
                <a:gd name="T23" fmla="*/ 593 h 690"/>
                <a:gd name="T24" fmla="*/ 1232 w 4000"/>
                <a:gd name="T25" fmla="*/ 619 h 690"/>
                <a:gd name="T26" fmla="*/ 1378 w 4000"/>
                <a:gd name="T27" fmla="*/ 644 h 690"/>
                <a:gd name="T28" fmla="*/ 1535 w 4000"/>
                <a:gd name="T29" fmla="*/ 664 h 690"/>
                <a:gd name="T30" fmla="*/ 1686 w 4000"/>
                <a:gd name="T31" fmla="*/ 677 h 690"/>
                <a:gd name="T32" fmla="*/ 1843 w 4000"/>
                <a:gd name="T33" fmla="*/ 683 h 690"/>
                <a:gd name="T34" fmla="*/ 2000 w 4000"/>
                <a:gd name="T35" fmla="*/ 690 h 690"/>
                <a:gd name="T36" fmla="*/ 2157 w 4000"/>
                <a:gd name="T37" fmla="*/ 683 h 690"/>
                <a:gd name="T38" fmla="*/ 2308 w 4000"/>
                <a:gd name="T39" fmla="*/ 677 h 690"/>
                <a:gd name="T40" fmla="*/ 2465 w 4000"/>
                <a:gd name="T41" fmla="*/ 664 h 690"/>
                <a:gd name="T42" fmla="*/ 2616 w 4000"/>
                <a:gd name="T43" fmla="*/ 644 h 690"/>
                <a:gd name="T44" fmla="*/ 2767 w 4000"/>
                <a:gd name="T45" fmla="*/ 619 h 690"/>
                <a:gd name="T46" fmla="*/ 2912 w 4000"/>
                <a:gd name="T47" fmla="*/ 593 h 690"/>
                <a:gd name="T48" fmla="*/ 3052 w 4000"/>
                <a:gd name="T49" fmla="*/ 554 h 690"/>
                <a:gd name="T50" fmla="*/ 3186 w 4000"/>
                <a:gd name="T51" fmla="*/ 515 h 690"/>
                <a:gd name="T52" fmla="*/ 3319 w 4000"/>
                <a:gd name="T53" fmla="*/ 470 h 690"/>
                <a:gd name="T54" fmla="*/ 3441 w 4000"/>
                <a:gd name="T55" fmla="*/ 419 h 690"/>
                <a:gd name="T56" fmla="*/ 3558 w 4000"/>
                <a:gd name="T57" fmla="*/ 361 h 690"/>
                <a:gd name="T58" fmla="*/ 3662 w 4000"/>
                <a:gd name="T59" fmla="*/ 303 h 690"/>
                <a:gd name="T60" fmla="*/ 3761 w 4000"/>
                <a:gd name="T61" fmla="*/ 232 h 690"/>
                <a:gd name="T62" fmla="*/ 3854 w 4000"/>
                <a:gd name="T63" fmla="*/ 161 h 690"/>
                <a:gd name="T64" fmla="*/ 3930 w 4000"/>
                <a:gd name="T65" fmla="*/ 83 h 690"/>
                <a:gd name="T66" fmla="*/ 4000 w 4000"/>
                <a:gd name="T67" fmla="*/ 0 h 69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000"/>
                <a:gd name="T103" fmla="*/ 0 h 690"/>
                <a:gd name="T104" fmla="*/ 4000 w 4000"/>
                <a:gd name="T105" fmla="*/ 690 h 69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000" h="690">
                  <a:moveTo>
                    <a:pt x="0" y="0"/>
                  </a:moveTo>
                  <a:lnTo>
                    <a:pt x="0" y="0"/>
                  </a:lnTo>
                  <a:lnTo>
                    <a:pt x="70" y="83"/>
                  </a:lnTo>
                  <a:lnTo>
                    <a:pt x="145" y="161"/>
                  </a:lnTo>
                  <a:lnTo>
                    <a:pt x="233" y="232"/>
                  </a:lnTo>
                  <a:lnTo>
                    <a:pt x="331" y="303"/>
                  </a:lnTo>
                  <a:lnTo>
                    <a:pt x="442" y="361"/>
                  </a:lnTo>
                  <a:lnTo>
                    <a:pt x="558" y="419"/>
                  </a:lnTo>
                  <a:lnTo>
                    <a:pt x="680" y="470"/>
                  </a:lnTo>
                  <a:lnTo>
                    <a:pt x="808" y="515"/>
                  </a:lnTo>
                  <a:lnTo>
                    <a:pt x="948" y="554"/>
                  </a:lnTo>
                  <a:lnTo>
                    <a:pt x="1087" y="593"/>
                  </a:lnTo>
                  <a:lnTo>
                    <a:pt x="1232" y="619"/>
                  </a:lnTo>
                  <a:lnTo>
                    <a:pt x="1378" y="644"/>
                  </a:lnTo>
                  <a:lnTo>
                    <a:pt x="1535" y="664"/>
                  </a:lnTo>
                  <a:lnTo>
                    <a:pt x="1686" y="677"/>
                  </a:lnTo>
                  <a:lnTo>
                    <a:pt x="1843" y="683"/>
                  </a:lnTo>
                  <a:lnTo>
                    <a:pt x="2000" y="690"/>
                  </a:lnTo>
                  <a:lnTo>
                    <a:pt x="2157" y="683"/>
                  </a:lnTo>
                  <a:lnTo>
                    <a:pt x="2308" y="677"/>
                  </a:lnTo>
                  <a:lnTo>
                    <a:pt x="2465" y="664"/>
                  </a:lnTo>
                  <a:lnTo>
                    <a:pt x="2616" y="644"/>
                  </a:lnTo>
                  <a:lnTo>
                    <a:pt x="2767" y="619"/>
                  </a:lnTo>
                  <a:lnTo>
                    <a:pt x="2912" y="593"/>
                  </a:lnTo>
                  <a:lnTo>
                    <a:pt x="3052" y="554"/>
                  </a:lnTo>
                  <a:lnTo>
                    <a:pt x="3186" y="515"/>
                  </a:lnTo>
                  <a:lnTo>
                    <a:pt x="3319" y="470"/>
                  </a:lnTo>
                  <a:lnTo>
                    <a:pt x="3441" y="419"/>
                  </a:lnTo>
                  <a:lnTo>
                    <a:pt x="3558" y="361"/>
                  </a:lnTo>
                  <a:lnTo>
                    <a:pt x="3662" y="303"/>
                  </a:lnTo>
                  <a:lnTo>
                    <a:pt x="3761" y="232"/>
                  </a:lnTo>
                  <a:lnTo>
                    <a:pt x="3854" y="161"/>
                  </a:lnTo>
                  <a:lnTo>
                    <a:pt x="3930" y="83"/>
                  </a:lnTo>
                  <a:lnTo>
                    <a:pt x="4000" y="0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" name="Freeform 229"/>
            <p:cNvSpPr>
              <a:spLocks/>
            </p:cNvSpPr>
            <p:nvPr/>
          </p:nvSpPr>
          <p:spPr bwMode="auto">
            <a:xfrm>
              <a:off x="-376" y="3800"/>
              <a:ext cx="2504" cy="410"/>
            </a:xfrm>
            <a:custGeom>
              <a:avLst/>
              <a:gdLst>
                <a:gd name="T0" fmla="*/ 2506 w 2506"/>
                <a:gd name="T1" fmla="*/ 406 h 406"/>
                <a:gd name="T2" fmla="*/ 2506 w 2506"/>
                <a:gd name="T3" fmla="*/ 406 h 406"/>
                <a:gd name="T4" fmla="*/ 2459 w 2506"/>
                <a:gd name="T5" fmla="*/ 361 h 406"/>
                <a:gd name="T6" fmla="*/ 2413 w 2506"/>
                <a:gd name="T7" fmla="*/ 316 h 406"/>
                <a:gd name="T8" fmla="*/ 2354 w 2506"/>
                <a:gd name="T9" fmla="*/ 271 h 406"/>
                <a:gd name="T10" fmla="*/ 2291 w 2506"/>
                <a:gd name="T11" fmla="*/ 232 h 406"/>
                <a:gd name="T12" fmla="*/ 2221 w 2506"/>
                <a:gd name="T13" fmla="*/ 193 h 406"/>
                <a:gd name="T14" fmla="*/ 2145 w 2506"/>
                <a:gd name="T15" fmla="*/ 161 h 406"/>
                <a:gd name="T16" fmla="*/ 2070 w 2506"/>
                <a:gd name="T17" fmla="*/ 129 h 406"/>
                <a:gd name="T18" fmla="*/ 1988 w 2506"/>
                <a:gd name="T19" fmla="*/ 103 h 406"/>
                <a:gd name="T20" fmla="*/ 1901 w 2506"/>
                <a:gd name="T21" fmla="*/ 77 h 406"/>
                <a:gd name="T22" fmla="*/ 1814 w 2506"/>
                <a:gd name="T23" fmla="*/ 58 h 406"/>
                <a:gd name="T24" fmla="*/ 1634 w 2506"/>
                <a:gd name="T25" fmla="*/ 26 h 406"/>
                <a:gd name="T26" fmla="*/ 1442 w 2506"/>
                <a:gd name="T27" fmla="*/ 6 h 406"/>
                <a:gd name="T28" fmla="*/ 1250 w 2506"/>
                <a:gd name="T29" fmla="*/ 0 h 406"/>
                <a:gd name="T30" fmla="*/ 1058 w 2506"/>
                <a:gd name="T31" fmla="*/ 6 h 406"/>
                <a:gd name="T32" fmla="*/ 866 w 2506"/>
                <a:gd name="T33" fmla="*/ 26 h 406"/>
                <a:gd name="T34" fmla="*/ 686 w 2506"/>
                <a:gd name="T35" fmla="*/ 58 h 406"/>
                <a:gd name="T36" fmla="*/ 599 w 2506"/>
                <a:gd name="T37" fmla="*/ 77 h 406"/>
                <a:gd name="T38" fmla="*/ 512 w 2506"/>
                <a:gd name="T39" fmla="*/ 103 h 406"/>
                <a:gd name="T40" fmla="*/ 430 w 2506"/>
                <a:gd name="T41" fmla="*/ 129 h 406"/>
                <a:gd name="T42" fmla="*/ 355 w 2506"/>
                <a:gd name="T43" fmla="*/ 161 h 406"/>
                <a:gd name="T44" fmla="*/ 285 w 2506"/>
                <a:gd name="T45" fmla="*/ 193 h 406"/>
                <a:gd name="T46" fmla="*/ 215 w 2506"/>
                <a:gd name="T47" fmla="*/ 232 h 406"/>
                <a:gd name="T48" fmla="*/ 151 w 2506"/>
                <a:gd name="T49" fmla="*/ 271 h 406"/>
                <a:gd name="T50" fmla="*/ 93 w 2506"/>
                <a:gd name="T51" fmla="*/ 316 h 406"/>
                <a:gd name="T52" fmla="*/ 47 w 2506"/>
                <a:gd name="T53" fmla="*/ 361 h 406"/>
                <a:gd name="T54" fmla="*/ 0 w 2506"/>
                <a:gd name="T55" fmla="*/ 406 h 40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506"/>
                <a:gd name="T85" fmla="*/ 0 h 406"/>
                <a:gd name="T86" fmla="*/ 2506 w 2506"/>
                <a:gd name="T87" fmla="*/ 406 h 40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506" h="406">
                  <a:moveTo>
                    <a:pt x="2506" y="406"/>
                  </a:moveTo>
                  <a:lnTo>
                    <a:pt x="2506" y="406"/>
                  </a:lnTo>
                  <a:lnTo>
                    <a:pt x="2459" y="361"/>
                  </a:lnTo>
                  <a:lnTo>
                    <a:pt x="2413" y="316"/>
                  </a:lnTo>
                  <a:lnTo>
                    <a:pt x="2354" y="271"/>
                  </a:lnTo>
                  <a:lnTo>
                    <a:pt x="2291" y="232"/>
                  </a:lnTo>
                  <a:lnTo>
                    <a:pt x="2221" y="193"/>
                  </a:lnTo>
                  <a:lnTo>
                    <a:pt x="2145" y="161"/>
                  </a:lnTo>
                  <a:lnTo>
                    <a:pt x="2070" y="129"/>
                  </a:lnTo>
                  <a:lnTo>
                    <a:pt x="1988" y="103"/>
                  </a:lnTo>
                  <a:lnTo>
                    <a:pt x="1901" y="77"/>
                  </a:lnTo>
                  <a:lnTo>
                    <a:pt x="1814" y="58"/>
                  </a:lnTo>
                  <a:lnTo>
                    <a:pt x="1634" y="26"/>
                  </a:lnTo>
                  <a:lnTo>
                    <a:pt x="1442" y="6"/>
                  </a:lnTo>
                  <a:lnTo>
                    <a:pt x="1250" y="0"/>
                  </a:lnTo>
                  <a:lnTo>
                    <a:pt x="1058" y="6"/>
                  </a:lnTo>
                  <a:lnTo>
                    <a:pt x="866" y="26"/>
                  </a:lnTo>
                  <a:lnTo>
                    <a:pt x="686" y="58"/>
                  </a:lnTo>
                  <a:lnTo>
                    <a:pt x="599" y="77"/>
                  </a:lnTo>
                  <a:lnTo>
                    <a:pt x="512" y="103"/>
                  </a:lnTo>
                  <a:lnTo>
                    <a:pt x="430" y="129"/>
                  </a:lnTo>
                  <a:lnTo>
                    <a:pt x="355" y="161"/>
                  </a:lnTo>
                  <a:lnTo>
                    <a:pt x="285" y="193"/>
                  </a:lnTo>
                  <a:lnTo>
                    <a:pt x="215" y="232"/>
                  </a:lnTo>
                  <a:lnTo>
                    <a:pt x="151" y="271"/>
                  </a:lnTo>
                  <a:lnTo>
                    <a:pt x="93" y="316"/>
                  </a:lnTo>
                  <a:lnTo>
                    <a:pt x="47" y="361"/>
                  </a:lnTo>
                  <a:lnTo>
                    <a:pt x="0" y="406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" name="Freeform 230"/>
            <p:cNvSpPr>
              <a:spLocks/>
            </p:cNvSpPr>
            <p:nvPr/>
          </p:nvSpPr>
          <p:spPr bwMode="auto">
            <a:xfrm>
              <a:off x="-1124" y="2949"/>
              <a:ext cx="4000" cy="694"/>
            </a:xfrm>
            <a:custGeom>
              <a:avLst/>
              <a:gdLst>
                <a:gd name="T0" fmla="*/ 4000 w 4000"/>
                <a:gd name="T1" fmla="*/ 690 h 690"/>
                <a:gd name="T2" fmla="*/ 4000 w 4000"/>
                <a:gd name="T3" fmla="*/ 690 h 690"/>
                <a:gd name="T4" fmla="*/ 3930 w 4000"/>
                <a:gd name="T5" fmla="*/ 607 h 690"/>
                <a:gd name="T6" fmla="*/ 3854 w 4000"/>
                <a:gd name="T7" fmla="*/ 529 h 690"/>
                <a:gd name="T8" fmla="*/ 3767 w 4000"/>
                <a:gd name="T9" fmla="*/ 458 h 690"/>
                <a:gd name="T10" fmla="*/ 3668 w 4000"/>
                <a:gd name="T11" fmla="*/ 387 h 690"/>
                <a:gd name="T12" fmla="*/ 3558 w 4000"/>
                <a:gd name="T13" fmla="*/ 329 h 690"/>
                <a:gd name="T14" fmla="*/ 3442 w 4000"/>
                <a:gd name="T15" fmla="*/ 271 h 690"/>
                <a:gd name="T16" fmla="*/ 3320 w 4000"/>
                <a:gd name="T17" fmla="*/ 220 h 690"/>
                <a:gd name="T18" fmla="*/ 3192 w 4000"/>
                <a:gd name="T19" fmla="*/ 175 h 690"/>
                <a:gd name="T20" fmla="*/ 3052 w 4000"/>
                <a:gd name="T21" fmla="*/ 136 h 690"/>
                <a:gd name="T22" fmla="*/ 2913 w 4000"/>
                <a:gd name="T23" fmla="*/ 97 h 690"/>
                <a:gd name="T24" fmla="*/ 2767 w 4000"/>
                <a:gd name="T25" fmla="*/ 71 h 690"/>
                <a:gd name="T26" fmla="*/ 2622 w 4000"/>
                <a:gd name="T27" fmla="*/ 46 h 690"/>
                <a:gd name="T28" fmla="*/ 2465 w 4000"/>
                <a:gd name="T29" fmla="*/ 26 h 690"/>
                <a:gd name="T30" fmla="*/ 2314 w 4000"/>
                <a:gd name="T31" fmla="*/ 13 h 690"/>
                <a:gd name="T32" fmla="*/ 2157 w 4000"/>
                <a:gd name="T33" fmla="*/ 0 h 690"/>
                <a:gd name="T34" fmla="*/ 2000 w 4000"/>
                <a:gd name="T35" fmla="*/ 0 h 690"/>
                <a:gd name="T36" fmla="*/ 1843 w 4000"/>
                <a:gd name="T37" fmla="*/ 0 h 690"/>
                <a:gd name="T38" fmla="*/ 1686 w 4000"/>
                <a:gd name="T39" fmla="*/ 13 h 690"/>
                <a:gd name="T40" fmla="*/ 1535 w 4000"/>
                <a:gd name="T41" fmla="*/ 26 h 690"/>
                <a:gd name="T42" fmla="*/ 1384 w 4000"/>
                <a:gd name="T43" fmla="*/ 46 h 690"/>
                <a:gd name="T44" fmla="*/ 1233 w 4000"/>
                <a:gd name="T45" fmla="*/ 71 h 690"/>
                <a:gd name="T46" fmla="*/ 1087 w 4000"/>
                <a:gd name="T47" fmla="*/ 97 h 690"/>
                <a:gd name="T48" fmla="*/ 948 w 4000"/>
                <a:gd name="T49" fmla="*/ 136 h 690"/>
                <a:gd name="T50" fmla="*/ 814 w 4000"/>
                <a:gd name="T51" fmla="*/ 175 h 690"/>
                <a:gd name="T52" fmla="*/ 680 w 4000"/>
                <a:gd name="T53" fmla="*/ 220 h 690"/>
                <a:gd name="T54" fmla="*/ 558 w 4000"/>
                <a:gd name="T55" fmla="*/ 271 h 690"/>
                <a:gd name="T56" fmla="*/ 442 w 4000"/>
                <a:gd name="T57" fmla="*/ 329 h 690"/>
                <a:gd name="T58" fmla="*/ 337 w 4000"/>
                <a:gd name="T59" fmla="*/ 387 h 690"/>
                <a:gd name="T60" fmla="*/ 239 w 4000"/>
                <a:gd name="T61" fmla="*/ 458 h 690"/>
                <a:gd name="T62" fmla="*/ 146 w 4000"/>
                <a:gd name="T63" fmla="*/ 529 h 690"/>
                <a:gd name="T64" fmla="*/ 70 w 4000"/>
                <a:gd name="T65" fmla="*/ 607 h 690"/>
                <a:gd name="T66" fmla="*/ 0 w 4000"/>
                <a:gd name="T67" fmla="*/ 690 h 69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000"/>
                <a:gd name="T103" fmla="*/ 0 h 690"/>
                <a:gd name="T104" fmla="*/ 4000 w 4000"/>
                <a:gd name="T105" fmla="*/ 690 h 69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000" h="690">
                  <a:moveTo>
                    <a:pt x="4000" y="690"/>
                  </a:moveTo>
                  <a:lnTo>
                    <a:pt x="4000" y="690"/>
                  </a:lnTo>
                  <a:lnTo>
                    <a:pt x="3930" y="607"/>
                  </a:lnTo>
                  <a:lnTo>
                    <a:pt x="3854" y="529"/>
                  </a:lnTo>
                  <a:lnTo>
                    <a:pt x="3767" y="458"/>
                  </a:lnTo>
                  <a:lnTo>
                    <a:pt x="3668" y="387"/>
                  </a:lnTo>
                  <a:lnTo>
                    <a:pt x="3558" y="329"/>
                  </a:lnTo>
                  <a:lnTo>
                    <a:pt x="3442" y="271"/>
                  </a:lnTo>
                  <a:lnTo>
                    <a:pt x="3320" y="220"/>
                  </a:lnTo>
                  <a:lnTo>
                    <a:pt x="3192" y="175"/>
                  </a:lnTo>
                  <a:lnTo>
                    <a:pt x="3052" y="136"/>
                  </a:lnTo>
                  <a:lnTo>
                    <a:pt x="2913" y="97"/>
                  </a:lnTo>
                  <a:lnTo>
                    <a:pt x="2767" y="71"/>
                  </a:lnTo>
                  <a:lnTo>
                    <a:pt x="2622" y="46"/>
                  </a:lnTo>
                  <a:lnTo>
                    <a:pt x="2465" y="26"/>
                  </a:lnTo>
                  <a:lnTo>
                    <a:pt x="2314" y="13"/>
                  </a:lnTo>
                  <a:lnTo>
                    <a:pt x="2157" y="0"/>
                  </a:lnTo>
                  <a:lnTo>
                    <a:pt x="2000" y="0"/>
                  </a:lnTo>
                  <a:lnTo>
                    <a:pt x="1843" y="0"/>
                  </a:lnTo>
                  <a:lnTo>
                    <a:pt x="1686" y="13"/>
                  </a:lnTo>
                  <a:lnTo>
                    <a:pt x="1535" y="26"/>
                  </a:lnTo>
                  <a:lnTo>
                    <a:pt x="1384" y="46"/>
                  </a:lnTo>
                  <a:lnTo>
                    <a:pt x="1233" y="71"/>
                  </a:lnTo>
                  <a:lnTo>
                    <a:pt x="1087" y="97"/>
                  </a:lnTo>
                  <a:lnTo>
                    <a:pt x="948" y="136"/>
                  </a:lnTo>
                  <a:lnTo>
                    <a:pt x="814" y="175"/>
                  </a:lnTo>
                  <a:lnTo>
                    <a:pt x="680" y="220"/>
                  </a:lnTo>
                  <a:lnTo>
                    <a:pt x="558" y="271"/>
                  </a:lnTo>
                  <a:lnTo>
                    <a:pt x="442" y="329"/>
                  </a:lnTo>
                  <a:lnTo>
                    <a:pt x="337" y="387"/>
                  </a:lnTo>
                  <a:lnTo>
                    <a:pt x="239" y="458"/>
                  </a:lnTo>
                  <a:lnTo>
                    <a:pt x="146" y="529"/>
                  </a:lnTo>
                  <a:lnTo>
                    <a:pt x="70" y="607"/>
                  </a:lnTo>
                  <a:lnTo>
                    <a:pt x="0" y="690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" name="Line 231"/>
            <p:cNvSpPr>
              <a:spLocks noChangeShapeType="1"/>
            </p:cNvSpPr>
            <p:nvPr/>
          </p:nvSpPr>
          <p:spPr bwMode="auto">
            <a:xfrm>
              <a:off x="873" y="180"/>
              <a:ext cx="0" cy="4321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" name="Line 232"/>
            <p:cNvSpPr>
              <a:spLocks noChangeShapeType="1"/>
            </p:cNvSpPr>
            <p:nvPr/>
          </p:nvSpPr>
          <p:spPr bwMode="auto">
            <a:xfrm>
              <a:off x="-1625" y="2337"/>
              <a:ext cx="500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da-DK" sz="18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8" name="Tekstboks 24"/>
          <p:cNvSpPr txBox="1">
            <a:spLocks noChangeArrowheads="1"/>
          </p:cNvSpPr>
          <p:nvPr userDrawn="1"/>
        </p:nvSpPr>
        <p:spPr bwMode="auto">
          <a:xfrm>
            <a:off x="2070101" y="6334126"/>
            <a:ext cx="5264151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sz="1400" dirty="0">
                <a:solidFill>
                  <a:prstClr val="white">
                    <a:lumMod val="50000"/>
                  </a:prstClr>
                </a:solidFill>
                <a:cs typeface="Arial" charset="0"/>
              </a:rPr>
              <a:t>PSC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sz="1400" dirty="0">
                <a:solidFill>
                  <a:prstClr val="white">
                    <a:lumMod val="50000"/>
                  </a:prstClr>
                </a:solidFill>
                <a:cs typeface="Arial" charset="0"/>
              </a:rPr>
              <a:t>INTOSAI Professional Standards </a:t>
            </a:r>
            <a:r>
              <a:rPr lang="da-DK" sz="1400" dirty="0" err="1">
                <a:solidFill>
                  <a:prstClr val="white">
                    <a:lumMod val="50000"/>
                  </a:prstClr>
                </a:solidFill>
                <a:cs typeface="Arial" charset="0"/>
              </a:rPr>
              <a:t>Committee</a:t>
            </a:r>
            <a:endParaRPr lang="da-DK" sz="1400" dirty="0">
              <a:solidFill>
                <a:prstClr val="white">
                  <a:lumMod val="50000"/>
                </a:prstClr>
              </a:solidFill>
              <a:cs typeface="Arial" charset="0"/>
            </a:endParaRPr>
          </a:p>
        </p:txBody>
      </p:sp>
      <p:cxnSp>
        <p:nvCxnSpPr>
          <p:cNvPr id="20" name="Lige forbindelse 19"/>
          <p:cNvCxnSpPr/>
          <p:nvPr userDrawn="1"/>
        </p:nvCxnSpPr>
        <p:spPr>
          <a:xfrm>
            <a:off x="381000" y="5715000"/>
            <a:ext cx="1152525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29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AC60E-3CF1-48A3-B85E-461835D3B20F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28-05-2015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43882-8DE9-42A7-9FFE-D0E8104F2AF3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94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60251-FE1C-4457-A86B-7B63E83634A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28/05/2015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4B069-AA1D-4F58-B8A4-CE99B6D09B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37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Due process</a:t>
            </a:r>
            <a:endParaRPr lang="en-GB" dirty="0"/>
          </a:p>
        </p:txBody>
      </p:sp>
      <p:sp>
        <p:nvSpPr>
          <p:cNvPr id="6" name="Pentagon 5"/>
          <p:cNvSpPr/>
          <p:nvPr/>
        </p:nvSpPr>
        <p:spPr>
          <a:xfrm>
            <a:off x="2221389" y="3647020"/>
            <a:ext cx="1073227" cy="995040"/>
          </a:xfrm>
          <a:prstGeom prst="homePlate">
            <a:avLst>
              <a:gd name="adj" fmla="val 23446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4245004" y="3645024"/>
            <a:ext cx="1130916" cy="1008112"/>
          </a:xfrm>
          <a:prstGeom prst="homePlate">
            <a:avLst>
              <a:gd name="adj" fmla="val 11117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6703381" y="3717032"/>
            <a:ext cx="1016994" cy="1008112"/>
          </a:xfrm>
          <a:prstGeom prst="homePlate">
            <a:avLst>
              <a:gd name="adj" fmla="val 1375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2351585" y="3751874"/>
            <a:ext cx="9740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prstClr val="black"/>
                </a:solidFill>
              </a:rPr>
              <a:t>Initial</a:t>
            </a:r>
            <a:br>
              <a:rPr lang="en-GB" sz="1200">
                <a:solidFill>
                  <a:prstClr val="black"/>
                </a:solidFill>
              </a:rPr>
            </a:br>
            <a:r>
              <a:rPr lang="en-GB" sz="1200">
                <a:solidFill>
                  <a:prstClr val="black"/>
                </a:solidFill>
              </a:rPr>
              <a:t>assessment</a:t>
            </a:r>
          </a:p>
        </p:txBody>
      </p:sp>
      <p:sp>
        <p:nvSpPr>
          <p:cNvPr id="12" name="Æseløre 11"/>
          <p:cNvSpPr/>
          <p:nvPr/>
        </p:nvSpPr>
        <p:spPr>
          <a:xfrm>
            <a:off x="3325668" y="3194973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Tekstboks 12"/>
          <p:cNvSpPr txBox="1"/>
          <p:nvPr/>
        </p:nvSpPr>
        <p:spPr>
          <a:xfrm>
            <a:off x="3321718" y="3194973"/>
            <a:ext cx="974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Project</a:t>
            </a:r>
          </a:p>
          <a:p>
            <a:r>
              <a:rPr lang="en-GB" sz="1400" b="1">
                <a:solidFill>
                  <a:prstClr val="black"/>
                </a:solidFill>
              </a:rPr>
              <a:t>Proposal</a:t>
            </a:r>
          </a:p>
        </p:txBody>
      </p:sp>
      <p:sp>
        <p:nvSpPr>
          <p:cNvPr id="14" name="Tekstboks 13"/>
          <p:cNvSpPr txBox="1"/>
          <p:nvPr/>
        </p:nvSpPr>
        <p:spPr>
          <a:xfrm>
            <a:off x="4257822" y="3717033"/>
            <a:ext cx="1262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prstClr val="black"/>
                </a:solidFill>
              </a:rPr>
              <a:t>Drafting by</a:t>
            </a:r>
          </a:p>
          <a:p>
            <a:r>
              <a:rPr lang="en-GB" sz="1200" dirty="0">
                <a:solidFill>
                  <a:prstClr val="black"/>
                </a:solidFill>
              </a:rPr>
              <a:t>project group/</a:t>
            </a:r>
          </a:p>
          <a:p>
            <a:r>
              <a:rPr lang="en-GB" sz="1200" dirty="0">
                <a:solidFill>
                  <a:prstClr val="black"/>
                </a:solidFill>
              </a:rPr>
              <a:t>Subcommittee </a:t>
            </a:r>
            <a:br>
              <a:rPr lang="en-GB" sz="1200" dirty="0">
                <a:solidFill>
                  <a:prstClr val="black"/>
                </a:solidFill>
              </a:rPr>
            </a:b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15" name="Æseløre 14"/>
          <p:cNvSpPr/>
          <p:nvPr/>
        </p:nvSpPr>
        <p:spPr>
          <a:xfrm>
            <a:off x="5807969" y="3212976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Tekstboks 15"/>
          <p:cNvSpPr txBox="1"/>
          <p:nvPr/>
        </p:nvSpPr>
        <p:spPr>
          <a:xfrm>
            <a:off x="5769990" y="3193812"/>
            <a:ext cx="974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Exposure </a:t>
            </a:r>
          </a:p>
          <a:p>
            <a:r>
              <a:rPr lang="en-GB" sz="1400" b="1">
                <a:solidFill>
                  <a:prstClr val="black"/>
                </a:solidFill>
              </a:rPr>
              <a:t>Draft</a:t>
            </a:r>
          </a:p>
        </p:txBody>
      </p:sp>
      <p:sp>
        <p:nvSpPr>
          <p:cNvPr id="17" name="Æseløre 16"/>
          <p:cNvSpPr/>
          <p:nvPr/>
        </p:nvSpPr>
        <p:spPr>
          <a:xfrm>
            <a:off x="7758593" y="3222630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Ligebenet trekant 17"/>
          <p:cNvSpPr/>
          <p:nvPr/>
        </p:nvSpPr>
        <p:spPr>
          <a:xfrm rot="10800000">
            <a:off x="3431704" y="2960947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9" name="Tekstboks 18"/>
          <p:cNvSpPr txBox="1"/>
          <p:nvPr/>
        </p:nvSpPr>
        <p:spPr>
          <a:xfrm>
            <a:off x="3215679" y="2165956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(1)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24" name="Tekstboks 23"/>
          <p:cNvSpPr txBox="1"/>
          <p:nvPr/>
        </p:nvSpPr>
        <p:spPr>
          <a:xfrm>
            <a:off x="7758593" y="3212976"/>
            <a:ext cx="974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Endors-ment </a:t>
            </a:r>
          </a:p>
          <a:p>
            <a:r>
              <a:rPr lang="en-GB" sz="1400" b="1">
                <a:solidFill>
                  <a:prstClr val="black"/>
                </a:solidFill>
              </a:rPr>
              <a:t>version</a:t>
            </a:r>
          </a:p>
        </p:txBody>
      </p:sp>
      <p:sp>
        <p:nvSpPr>
          <p:cNvPr id="25" name="Æseløre 24"/>
          <p:cNvSpPr/>
          <p:nvPr/>
        </p:nvSpPr>
        <p:spPr>
          <a:xfrm>
            <a:off x="4943873" y="4365104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Æseløre 26"/>
          <p:cNvSpPr/>
          <p:nvPr/>
        </p:nvSpPr>
        <p:spPr>
          <a:xfrm>
            <a:off x="5053860" y="4517504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Tekstboks 27"/>
          <p:cNvSpPr txBox="1"/>
          <p:nvPr/>
        </p:nvSpPr>
        <p:spPr>
          <a:xfrm>
            <a:off x="5015880" y="457702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prstClr val="black"/>
                </a:solidFill>
              </a:rPr>
              <a:t>(Preliminary </a:t>
            </a:r>
          </a:p>
          <a:p>
            <a:r>
              <a:rPr lang="en-GB" sz="1200">
                <a:solidFill>
                  <a:prstClr val="black"/>
                </a:solidFill>
              </a:rPr>
              <a:t>drafts)</a:t>
            </a:r>
          </a:p>
        </p:txBody>
      </p:sp>
      <p:sp>
        <p:nvSpPr>
          <p:cNvPr id="29" name="Ligebenet trekant 28"/>
          <p:cNvSpPr/>
          <p:nvPr/>
        </p:nvSpPr>
        <p:spPr>
          <a:xfrm rot="10800000">
            <a:off x="5951724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Ligebenet trekant 30"/>
          <p:cNvSpPr/>
          <p:nvPr/>
        </p:nvSpPr>
        <p:spPr>
          <a:xfrm rot="10800000">
            <a:off x="7895940" y="2957465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Tekstboks 32"/>
          <p:cNvSpPr txBox="1"/>
          <p:nvPr/>
        </p:nvSpPr>
        <p:spPr>
          <a:xfrm>
            <a:off x="6778102" y="3814611"/>
            <a:ext cx="9740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Public Exposure </a:t>
            </a:r>
          </a:p>
          <a:p>
            <a:r>
              <a:rPr lang="en-GB" sz="1200">
                <a:solidFill>
                  <a:prstClr val="black"/>
                </a:solidFill>
              </a:rPr>
              <a:t>(90 days minimum) </a:t>
            </a:r>
          </a:p>
        </p:txBody>
      </p:sp>
      <p:sp>
        <p:nvSpPr>
          <p:cNvPr id="34" name="Ligebenet trekant 33"/>
          <p:cNvSpPr/>
          <p:nvPr/>
        </p:nvSpPr>
        <p:spPr>
          <a:xfrm rot="10800000">
            <a:off x="8847615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Tekstboks 34"/>
          <p:cNvSpPr txBox="1"/>
          <p:nvPr/>
        </p:nvSpPr>
        <p:spPr>
          <a:xfrm>
            <a:off x="8584710" y="2145630"/>
            <a:ext cx="1080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Confirmation </a:t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Governing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Board </a:t>
            </a:r>
          </a:p>
        </p:txBody>
      </p:sp>
      <p:sp>
        <p:nvSpPr>
          <p:cNvPr id="36" name="Ligebenet trekant 35"/>
          <p:cNvSpPr/>
          <p:nvPr/>
        </p:nvSpPr>
        <p:spPr>
          <a:xfrm rot="10800000">
            <a:off x="9790612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7" name="Tekstboks 36"/>
          <p:cNvSpPr txBox="1"/>
          <p:nvPr/>
        </p:nvSpPr>
        <p:spPr>
          <a:xfrm>
            <a:off x="9567695" y="2164215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Endorsement </a:t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INCOSAI</a:t>
            </a:r>
          </a:p>
        </p:txBody>
      </p:sp>
      <p:sp>
        <p:nvSpPr>
          <p:cNvPr id="38" name="Æseløre 37"/>
          <p:cNvSpPr/>
          <p:nvPr/>
        </p:nvSpPr>
        <p:spPr>
          <a:xfrm>
            <a:off x="9684576" y="3212976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9" name="Tekstboks 38"/>
          <p:cNvSpPr txBox="1"/>
          <p:nvPr/>
        </p:nvSpPr>
        <p:spPr>
          <a:xfrm>
            <a:off x="9673733" y="3253659"/>
            <a:ext cx="9740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prstClr val="black"/>
                </a:solidFill>
              </a:rPr>
              <a:t>ISSAI</a:t>
            </a:r>
          </a:p>
          <a:p>
            <a:r>
              <a:rPr lang="en-GB" sz="1400" b="1" dirty="0">
                <a:solidFill>
                  <a:prstClr val="black"/>
                </a:solidFill>
              </a:rPr>
              <a:t>/</a:t>
            </a:r>
          </a:p>
          <a:p>
            <a:r>
              <a:rPr lang="en-GB" sz="1400" b="1" dirty="0">
                <a:solidFill>
                  <a:prstClr val="black"/>
                </a:solidFill>
              </a:rPr>
              <a:t>INTOSAI GOV</a:t>
            </a:r>
          </a:p>
          <a:p>
            <a:endParaRPr lang="en-GB" sz="1400" b="1" dirty="0">
              <a:solidFill>
                <a:prstClr val="black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1358892" y="2785284"/>
            <a:ext cx="936104" cy="9317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2" name="Æseløre 41"/>
          <p:cNvSpPr/>
          <p:nvPr/>
        </p:nvSpPr>
        <p:spPr>
          <a:xfrm>
            <a:off x="7574140" y="4509120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3" name="Tekstboks 42"/>
          <p:cNvSpPr txBox="1"/>
          <p:nvPr/>
        </p:nvSpPr>
        <p:spPr>
          <a:xfrm>
            <a:off x="7608168" y="4581129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prstClr val="black"/>
                </a:solidFill>
              </a:rPr>
              <a:t>All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comments published</a:t>
            </a:r>
          </a:p>
        </p:txBody>
      </p:sp>
      <p:sp>
        <p:nvSpPr>
          <p:cNvPr id="46" name="Tekstboks 45"/>
          <p:cNvSpPr txBox="1"/>
          <p:nvPr/>
        </p:nvSpPr>
        <p:spPr>
          <a:xfrm>
            <a:off x="1116339" y="2188166"/>
            <a:ext cx="12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Maintenance</a:t>
            </a:r>
          </a:p>
          <a:p>
            <a:pPr algn="ctr"/>
            <a:r>
              <a:rPr lang="en-GB" sz="1200" b="1" dirty="0" err="1" smtClean="0">
                <a:solidFill>
                  <a:prstClr val="black"/>
                </a:solidFill>
              </a:rPr>
              <a:t>responsibillity</a:t>
            </a:r>
            <a:endParaRPr lang="en-GB" sz="1200" b="1" dirty="0">
              <a:solidFill>
                <a:prstClr val="black"/>
              </a:solidFill>
            </a:endParaRPr>
          </a:p>
        </p:txBody>
      </p:sp>
      <p:sp>
        <p:nvSpPr>
          <p:cNvPr id="47" name="Tekstboks 46"/>
          <p:cNvSpPr txBox="1"/>
          <p:nvPr/>
        </p:nvSpPr>
        <p:spPr>
          <a:xfrm>
            <a:off x="1215985" y="2852936"/>
            <a:ext cx="12071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>
                <a:solidFill>
                  <a:prstClr val="black"/>
                </a:solidFill>
              </a:rPr>
              <a:t>Monitoring </a:t>
            </a:r>
            <a:br>
              <a:rPr lang="en-GB" sz="1050">
                <a:solidFill>
                  <a:prstClr val="black"/>
                </a:solidFill>
              </a:rPr>
            </a:br>
            <a:r>
              <a:rPr lang="en-GB" sz="1050">
                <a:solidFill>
                  <a:prstClr val="black"/>
                </a:solidFill>
              </a:rPr>
              <a:t>and</a:t>
            </a:r>
          </a:p>
          <a:p>
            <a:pPr algn="ctr"/>
            <a:r>
              <a:rPr lang="en-GB" sz="1050" dirty="0">
                <a:solidFill>
                  <a:prstClr val="black"/>
                </a:solidFill>
              </a:rPr>
              <a:t>regular </a:t>
            </a:r>
            <a:br>
              <a:rPr lang="en-GB" sz="1050" dirty="0">
                <a:solidFill>
                  <a:prstClr val="black"/>
                </a:solidFill>
              </a:rPr>
            </a:br>
            <a:r>
              <a:rPr lang="en-GB" sz="1050" dirty="0">
                <a:solidFill>
                  <a:prstClr val="black"/>
                </a:solidFill>
              </a:rPr>
              <a:t>reviews</a:t>
            </a:r>
          </a:p>
        </p:txBody>
      </p:sp>
      <p:cxnSp>
        <p:nvCxnSpPr>
          <p:cNvPr id="49" name="Lige pilforbindelse 48"/>
          <p:cNvCxnSpPr/>
          <p:nvPr/>
        </p:nvCxnSpPr>
        <p:spPr>
          <a:xfrm>
            <a:off x="8991631" y="3645024"/>
            <a:ext cx="43204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boks 18"/>
          <p:cNvSpPr txBox="1"/>
          <p:nvPr/>
        </p:nvSpPr>
        <p:spPr>
          <a:xfrm>
            <a:off x="2259515" y="2162474"/>
            <a:ext cx="1059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Classification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Chair</a:t>
            </a: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45" name="Tekstboks 18"/>
          <p:cNvSpPr txBox="1"/>
          <p:nvPr/>
        </p:nvSpPr>
        <p:spPr>
          <a:xfrm>
            <a:off x="7525541" y="2167587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(3)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48" name="Tekstboks 18"/>
          <p:cNvSpPr txBox="1"/>
          <p:nvPr/>
        </p:nvSpPr>
        <p:spPr>
          <a:xfrm>
            <a:off x="5637901" y="2153659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(2)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50" name="Ligebenet trekant 49"/>
          <p:cNvSpPr/>
          <p:nvPr/>
        </p:nvSpPr>
        <p:spPr>
          <a:xfrm rot="10800000">
            <a:off x="2545014" y="2981728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0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led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624" y="-171400"/>
            <a:ext cx="7056784" cy="705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8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/>
          <p:cNvGrpSpPr/>
          <p:nvPr/>
        </p:nvGrpSpPr>
        <p:grpSpPr>
          <a:xfrm>
            <a:off x="412604" y="3153257"/>
            <a:ext cx="2118360" cy="2514600"/>
            <a:chOff x="1783080" y="2011680"/>
            <a:chExt cx="2118360" cy="2514600"/>
          </a:xfrm>
        </p:grpSpPr>
        <p:sp>
          <p:nvSpPr>
            <p:cNvPr id="3" name="Ellipse 2"/>
            <p:cNvSpPr/>
            <p:nvPr/>
          </p:nvSpPr>
          <p:spPr>
            <a:xfrm>
              <a:off x="1783080" y="2354580"/>
              <a:ext cx="2118360" cy="21717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grpSp>
          <p:nvGrpSpPr>
            <p:cNvPr id="4" name="Gruppe 3"/>
            <p:cNvGrpSpPr/>
            <p:nvPr/>
          </p:nvGrpSpPr>
          <p:grpSpPr>
            <a:xfrm>
              <a:off x="2286000" y="2011680"/>
              <a:ext cx="990600" cy="685800"/>
              <a:chOff x="2286000" y="2011680"/>
              <a:chExt cx="990600" cy="685800"/>
            </a:xfrm>
          </p:grpSpPr>
          <p:sp>
            <p:nvSpPr>
              <p:cNvPr id="8" name="Ellipse 7"/>
              <p:cNvSpPr/>
              <p:nvPr/>
            </p:nvSpPr>
            <p:spPr>
              <a:xfrm>
                <a:off x="2286000" y="2011680"/>
                <a:ext cx="990600" cy="685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9" name="Tekstboks 4"/>
              <p:cNvSpPr txBox="1"/>
              <p:nvPr/>
            </p:nvSpPr>
            <p:spPr>
              <a:xfrm>
                <a:off x="2308860" y="2179320"/>
                <a:ext cx="944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dirty="0" smtClean="0"/>
                  <a:t>PSC SC</a:t>
                </a:r>
                <a:endParaRPr lang="da-DK" dirty="0"/>
              </a:p>
            </p:txBody>
          </p:sp>
        </p:grpSp>
        <p:sp>
          <p:nvSpPr>
            <p:cNvPr id="5" name="Ellipse 4"/>
            <p:cNvSpPr/>
            <p:nvPr/>
          </p:nvSpPr>
          <p:spPr>
            <a:xfrm>
              <a:off x="2523780" y="3529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2842260" y="2697480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1943880" y="2767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uppe 9"/>
          <p:cNvGrpSpPr/>
          <p:nvPr/>
        </p:nvGrpSpPr>
        <p:grpSpPr>
          <a:xfrm>
            <a:off x="5797345" y="3116100"/>
            <a:ext cx="2118360" cy="2514600"/>
            <a:chOff x="1783080" y="2011680"/>
            <a:chExt cx="2118360" cy="2514600"/>
          </a:xfrm>
        </p:grpSpPr>
        <p:sp>
          <p:nvSpPr>
            <p:cNvPr id="11" name="Ellipse 10"/>
            <p:cNvSpPr/>
            <p:nvPr/>
          </p:nvSpPr>
          <p:spPr>
            <a:xfrm>
              <a:off x="1783080" y="2354580"/>
              <a:ext cx="2118360" cy="21717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grpSp>
          <p:nvGrpSpPr>
            <p:cNvPr id="12" name="Gruppe 11"/>
            <p:cNvGrpSpPr/>
            <p:nvPr/>
          </p:nvGrpSpPr>
          <p:grpSpPr>
            <a:xfrm>
              <a:off x="2286000" y="2011680"/>
              <a:ext cx="990600" cy="685800"/>
              <a:chOff x="2286000" y="2011680"/>
              <a:chExt cx="990600" cy="685800"/>
            </a:xfrm>
          </p:grpSpPr>
          <p:sp>
            <p:nvSpPr>
              <p:cNvPr id="16" name="Ellipse 15"/>
              <p:cNvSpPr/>
              <p:nvPr/>
            </p:nvSpPr>
            <p:spPr>
              <a:xfrm>
                <a:off x="2286000" y="2011680"/>
                <a:ext cx="990600" cy="685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17" name="Tekstboks 18"/>
              <p:cNvSpPr txBox="1"/>
              <p:nvPr/>
            </p:nvSpPr>
            <p:spPr>
              <a:xfrm>
                <a:off x="2308860" y="2179320"/>
                <a:ext cx="944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dirty="0"/>
                  <a:t>K</a:t>
                </a:r>
                <a:r>
                  <a:rPr lang="da-DK" dirty="0" smtClean="0"/>
                  <a:t>SC SC</a:t>
                </a:r>
                <a:endParaRPr lang="da-DK" dirty="0"/>
              </a:p>
            </p:txBody>
          </p:sp>
        </p:grpSp>
        <p:sp>
          <p:nvSpPr>
            <p:cNvPr id="13" name="Ellipse 12"/>
            <p:cNvSpPr/>
            <p:nvPr/>
          </p:nvSpPr>
          <p:spPr>
            <a:xfrm>
              <a:off x="2523780" y="3529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Ellipse 13"/>
            <p:cNvSpPr/>
            <p:nvPr/>
          </p:nvSpPr>
          <p:spPr>
            <a:xfrm>
              <a:off x="2842260" y="2697480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15" name="Ellipse 14"/>
            <p:cNvSpPr/>
            <p:nvPr/>
          </p:nvSpPr>
          <p:spPr>
            <a:xfrm>
              <a:off x="1943880" y="2767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uppe 17"/>
          <p:cNvGrpSpPr/>
          <p:nvPr/>
        </p:nvGrpSpPr>
        <p:grpSpPr>
          <a:xfrm>
            <a:off x="3200398" y="3116100"/>
            <a:ext cx="2118360" cy="2514600"/>
            <a:chOff x="1783080" y="2011680"/>
            <a:chExt cx="2118360" cy="2514600"/>
          </a:xfrm>
        </p:grpSpPr>
        <p:sp>
          <p:nvSpPr>
            <p:cNvPr id="19" name="Ellipse 18"/>
            <p:cNvSpPr/>
            <p:nvPr/>
          </p:nvSpPr>
          <p:spPr>
            <a:xfrm>
              <a:off x="1783080" y="2354580"/>
              <a:ext cx="2118360" cy="21717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grpSp>
          <p:nvGrpSpPr>
            <p:cNvPr id="20" name="Gruppe 19"/>
            <p:cNvGrpSpPr/>
            <p:nvPr/>
          </p:nvGrpSpPr>
          <p:grpSpPr>
            <a:xfrm>
              <a:off x="2286000" y="2011680"/>
              <a:ext cx="990600" cy="685800"/>
              <a:chOff x="2286000" y="2011680"/>
              <a:chExt cx="990600" cy="685800"/>
            </a:xfrm>
          </p:grpSpPr>
          <p:sp>
            <p:nvSpPr>
              <p:cNvPr id="24" name="Ellipse 23"/>
              <p:cNvSpPr/>
              <p:nvPr/>
            </p:nvSpPr>
            <p:spPr>
              <a:xfrm>
                <a:off x="2286000" y="2011680"/>
                <a:ext cx="990600" cy="685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25" name="Tekstboks 26"/>
              <p:cNvSpPr txBox="1"/>
              <p:nvPr/>
            </p:nvSpPr>
            <p:spPr>
              <a:xfrm>
                <a:off x="2308860" y="2179320"/>
                <a:ext cx="944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dirty="0" smtClean="0"/>
                  <a:t>CBC SC</a:t>
                </a:r>
                <a:endParaRPr lang="da-DK" dirty="0"/>
              </a:p>
            </p:txBody>
          </p:sp>
        </p:grpSp>
        <p:sp>
          <p:nvSpPr>
            <p:cNvPr id="21" name="Ellipse 20"/>
            <p:cNvSpPr/>
            <p:nvPr/>
          </p:nvSpPr>
          <p:spPr>
            <a:xfrm>
              <a:off x="2523780" y="3529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Ellipse 21"/>
            <p:cNvSpPr/>
            <p:nvPr/>
          </p:nvSpPr>
          <p:spPr>
            <a:xfrm>
              <a:off x="2842260" y="2697480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23" name="Ellipse 22"/>
            <p:cNvSpPr/>
            <p:nvPr/>
          </p:nvSpPr>
          <p:spPr>
            <a:xfrm>
              <a:off x="1943880" y="2767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51" name="Rektangel 50"/>
          <p:cNvSpPr/>
          <p:nvPr/>
        </p:nvSpPr>
        <p:spPr>
          <a:xfrm>
            <a:off x="8591288" y="485533"/>
            <a:ext cx="3186545" cy="24142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8" name="Tekstfelt 57"/>
          <p:cNvSpPr txBox="1"/>
          <p:nvPr/>
        </p:nvSpPr>
        <p:spPr>
          <a:xfrm>
            <a:off x="9522241" y="555634"/>
            <a:ext cx="25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www.issai.org</a:t>
            </a:r>
            <a:endParaRPr lang="da-DK" dirty="0"/>
          </a:p>
        </p:txBody>
      </p:sp>
      <p:sp>
        <p:nvSpPr>
          <p:cNvPr id="59" name="Æseløre 58"/>
          <p:cNvSpPr/>
          <p:nvPr/>
        </p:nvSpPr>
        <p:spPr>
          <a:xfrm rot="500506">
            <a:off x="3571766" y="1722742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0" name="Æseløre 59"/>
          <p:cNvSpPr/>
          <p:nvPr/>
        </p:nvSpPr>
        <p:spPr>
          <a:xfrm rot="500506">
            <a:off x="3724166" y="1875142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1" name="Æseløre 60"/>
          <p:cNvSpPr/>
          <p:nvPr/>
        </p:nvSpPr>
        <p:spPr>
          <a:xfrm rot="500506">
            <a:off x="4342105" y="1698125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2" name="Æseløre 61"/>
          <p:cNvSpPr/>
          <p:nvPr/>
        </p:nvSpPr>
        <p:spPr>
          <a:xfrm rot="500506">
            <a:off x="5718289" y="1967663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3" name="Æseløre 62"/>
          <p:cNvSpPr/>
          <p:nvPr/>
        </p:nvSpPr>
        <p:spPr>
          <a:xfrm rot="500506">
            <a:off x="6148867" y="1663813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4" name="Æseløre 63"/>
          <p:cNvSpPr/>
          <p:nvPr/>
        </p:nvSpPr>
        <p:spPr>
          <a:xfrm rot="500506">
            <a:off x="7750370" y="1878704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5" name="Æseløre 64"/>
          <p:cNvSpPr/>
          <p:nvPr/>
        </p:nvSpPr>
        <p:spPr>
          <a:xfrm rot="500506">
            <a:off x="7398030" y="1513784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7" name="Æseløre 66"/>
          <p:cNvSpPr/>
          <p:nvPr/>
        </p:nvSpPr>
        <p:spPr>
          <a:xfrm rot="500506">
            <a:off x="7866198" y="2318775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8" name="Æseløre 67"/>
          <p:cNvSpPr/>
          <p:nvPr/>
        </p:nvSpPr>
        <p:spPr>
          <a:xfrm rot="500506">
            <a:off x="5098053" y="1216432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9" name="Æseløre 68"/>
          <p:cNvSpPr/>
          <p:nvPr/>
        </p:nvSpPr>
        <p:spPr>
          <a:xfrm>
            <a:off x="8835747" y="996538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0" name="Æseløre 69"/>
          <p:cNvSpPr/>
          <p:nvPr/>
        </p:nvSpPr>
        <p:spPr>
          <a:xfrm>
            <a:off x="9608495" y="996537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1" name="Æseløre 70"/>
          <p:cNvSpPr/>
          <p:nvPr/>
        </p:nvSpPr>
        <p:spPr>
          <a:xfrm>
            <a:off x="10381243" y="996536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2" name="Æseløre 71"/>
          <p:cNvSpPr/>
          <p:nvPr/>
        </p:nvSpPr>
        <p:spPr>
          <a:xfrm>
            <a:off x="11153991" y="996535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pSp>
        <p:nvGrpSpPr>
          <p:cNvPr id="74" name="Gruppe 73"/>
          <p:cNvGrpSpPr/>
          <p:nvPr/>
        </p:nvGrpSpPr>
        <p:grpSpPr>
          <a:xfrm>
            <a:off x="10680496" y="2137361"/>
            <a:ext cx="1240696" cy="1200329"/>
            <a:chOff x="10749470" y="2957508"/>
            <a:chExt cx="1240696" cy="1200329"/>
          </a:xfrm>
        </p:grpSpPr>
        <p:sp>
          <p:nvSpPr>
            <p:cNvPr id="73" name="Tekstfelt 72"/>
            <p:cNvSpPr txBox="1"/>
            <p:nvPr/>
          </p:nvSpPr>
          <p:spPr>
            <a:xfrm>
              <a:off x="10749470" y="2957508"/>
              <a:ext cx="1240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7200" dirty="0" smtClean="0">
                  <a:solidFill>
                    <a:schemeClr val="accent5">
                      <a:lumMod val="50000"/>
                    </a:schemeClr>
                  </a:solidFill>
                  <a:sym typeface="Webdings" panose="05030102010509060703" pitchFamily="18" charset="2"/>
                </a:rPr>
                <a:t></a:t>
              </a:r>
              <a:endParaRPr lang="da-DK" sz="72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6" name="Smilende ansigt 65"/>
            <p:cNvSpPr/>
            <p:nvPr/>
          </p:nvSpPr>
          <p:spPr>
            <a:xfrm>
              <a:off x="11153991" y="3089587"/>
              <a:ext cx="284018" cy="257227"/>
            </a:xfrm>
            <a:prstGeom prst="smileyFac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  <p:sp>
        <p:nvSpPr>
          <p:cNvPr id="78" name="Æseløre 77"/>
          <p:cNvSpPr/>
          <p:nvPr/>
        </p:nvSpPr>
        <p:spPr>
          <a:xfrm>
            <a:off x="9578144" y="1970241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9" name="Æseløre 78"/>
          <p:cNvSpPr/>
          <p:nvPr/>
        </p:nvSpPr>
        <p:spPr>
          <a:xfrm>
            <a:off x="8830000" y="1970245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84" name="Lige forbindelse 83"/>
          <p:cNvCxnSpPr/>
          <p:nvPr/>
        </p:nvCxnSpPr>
        <p:spPr>
          <a:xfrm flipV="1">
            <a:off x="2692578" y="2213074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/>
          <p:cNvCxnSpPr/>
          <p:nvPr/>
        </p:nvCxnSpPr>
        <p:spPr>
          <a:xfrm flipV="1">
            <a:off x="2632309" y="2592306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Lige forbindelse 85"/>
          <p:cNvCxnSpPr/>
          <p:nvPr/>
        </p:nvCxnSpPr>
        <p:spPr>
          <a:xfrm flipV="1">
            <a:off x="2926840" y="2761905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Lige forbindelse 86"/>
          <p:cNvCxnSpPr/>
          <p:nvPr/>
        </p:nvCxnSpPr>
        <p:spPr>
          <a:xfrm flipV="1">
            <a:off x="4803103" y="2578464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Lige forbindelse 87"/>
          <p:cNvCxnSpPr/>
          <p:nvPr/>
        </p:nvCxnSpPr>
        <p:spPr>
          <a:xfrm flipV="1">
            <a:off x="4792035" y="3043930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Lige forbindelse 88"/>
          <p:cNvCxnSpPr/>
          <p:nvPr/>
        </p:nvCxnSpPr>
        <p:spPr>
          <a:xfrm flipV="1">
            <a:off x="5089367" y="3155819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Lige forbindelse 89"/>
          <p:cNvCxnSpPr/>
          <p:nvPr/>
        </p:nvCxnSpPr>
        <p:spPr>
          <a:xfrm flipV="1">
            <a:off x="6497834" y="2619186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Lige forbindelse 90"/>
          <p:cNvCxnSpPr/>
          <p:nvPr/>
        </p:nvCxnSpPr>
        <p:spPr>
          <a:xfrm flipV="1">
            <a:off x="6804373" y="2694023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Lige forbindelse 91"/>
          <p:cNvCxnSpPr/>
          <p:nvPr/>
        </p:nvCxnSpPr>
        <p:spPr>
          <a:xfrm flipV="1">
            <a:off x="7001634" y="2911300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27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Due process</a:t>
            </a:r>
            <a:endParaRPr lang="en-GB" dirty="0"/>
          </a:p>
        </p:txBody>
      </p:sp>
      <p:sp>
        <p:nvSpPr>
          <p:cNvPr id="6" name="Pentagon 5"/>
          <p:cNvSpPr/>
          <p:nvPr/>
        </p:nvSpPr>
        <p:spPr>
          <a:xfrm>
            <a:off x="2221389" y="3647020"/>
            <a:ext cx="1073227" cy="995040"/>
          </a:xfrm>
          <a:prstGeom prst="homePlate">
            <a:avLst>
              <a:gd name="adj" fmla="val 23446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4245004" y="3645024"/>
            <a:ext cx="1130916" cy="1008112"/>
          </a:xfrm>
          <a:prstGeom prst="homePlate">
            <a:avLst>
              <a:gd name="adj" fmla="val 11117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6703381" y="3717032"/>
            <a:ext cx="1016994" cy="1008112"/>
          </a:xfrm>
          <a:prstGeom prst="homePlate">
            <a:avLst>
              <a:gd name="adj" fmla="val 1375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2351585" y="3751874"/>
            <a:ext cx="9740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prstClr val="black"/>
                </a:solidFill>
              </a:rPr>
              <a:t>Initial</a:t>
            </a:r>
            <a:br>
              <a:rPr lang="en-GB" sz="1200">
                <a:solidFill>
                  <a:prstClr val="black"/>
                </a:solidFill>
              </a:rPr>
            </a:br>
            <a:r>
              <a:rPr lang="en-GB" sz="1200">
                <a:solidFill>
                  <a:prstClr val="black"/>
                </a:solidFill>
              </a:rPr>
              <a:t>assessment</a:t>
            </a:r>
          </a:p>
        </p:txBody>
      </p:sp>
      <p:sp>
        <p:nvSpPr>
          <p:cNvPr id="12" name="Æseløre 11"/>
          <p:cNvSpPr/>
          <p:nvPr/>
        </p:nvSpPr>
        <p:spPr>
          <a:xfrm>
            <a:off x="3325668" y="3194973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Tekstboks 12"/>
          <p:cNvSpPr txBox="1"/>
          <p:nvPr/>
        </p:nvSpPr>
        <p:spPr>
          <a:xfrm>
            <a:off x="3321718" y="3194973"/>
            <a:ext cx="974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Project</a:t>
            </a:r>
          </a:p>
          <a:p>
            <a:r>
              <a:rPr lang="en-GB" sz="1400" b="1">
                <a:solidFill>
                  <a:prstClr val="black"/>
                </a:solidFill>
              </a:rPr>
              <a:t>Proposal</a:t>
            </a:r>
          </a:p>
        </p:txBody>
      </p:sp>
      <p:sp>
        <p:nvSpPr>
          <p:cNvPr id="14" name="Tekstboks 13"/>
          <p:cNvSpPr txBox="1"/>
          <p:nvPr/>
        </p:nvSpPr>
        <p:spPr>
          <a:xfrm>
            <a:off x="4257822" y="3717033"/>
            <a:ext cx="1262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prstClr val="black"/>
                </a:solidFill>
              </a:rPr>
              <a:t>Drafting by</a:t>
            </a:r>
          </a:p>
          <a:p>
            <a:r>
              <a:rPr lang="en-GB" sz="1200" dirty="0">
                <a:solidFill>
                  <a:prstClr val="black"/>
                </a:solidFill>
              </a:rPr>
              <a:t>project group/</a:t>
            </a:r>
          </a:p>
          <a:p>
            <a:r>
              <a:rPr lang="en-GB" sz="1200" dirty="0">
                <a:solidFill>
                  <a:prstClr val="black"/>
                </a:solidFill>
              </a:rPr>
              <a:t>Subcommittee </a:t>
            </a:r>
            <a:br>
              <a:rPr lang="en-GB" sz="1200" dirty="0">
                <a:solidFill>
                  <a:prstClr val="black"/>
                </a:solidFill>
              </a:rPr>
            </a:b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15" name="Æseløre 14"/>
          <p:cNvSpPr/>
          <p:nvPr/>
        </p:nvSpPr>
        <p:spPr>
          <a:xfrm>
            <a:off x="5807969" y="3212976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Tekstboks 15"/>
          <p:cNvSpPr txBox="1"/>
          <p:nvPr/>
        </p:nvSpPr>
        <p:spPr>
          <a:xfrm>
            <a:off x="5769990" y="3193812"/>
            <a:ext cx="974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Exposure </a:t>
            </a:r>
          </a:p>
          <a:p>
            <a:r>
              <a:rPr lang="en-GB" sz="1400" b="1">
                <a:solidFill>
                  <a:prstClr val="black"/>
                </a:solidFill>
              </a:rPr>
              <a:t>Draft</a:t>
            </a:r>
          </a:p>
        </p:txBody>
      </p:sp>
      <p:sp>
        <p:nvSpPr>
          <p:cNvPr id="17" name="Æseløre 16"/>
          <p:cNvSpPr/>
          <p:nvPr/>
        </p:nvSpPr>
        <p:spPr>
          <a:xfrm>
            <a:off x="7758593" y="3222630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Ligebenet trekant 17"/>
          <p:cNvSpPr/>
          <p:nvPr/>
        </p:nvSpPr>
        <p:spPr>
          <a:xfrm rot="10800000">
            <a:off x="3431704" y="2960947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9" name="Tekstboks 18"/>
          <p:cNvSpPr txBox="1"/>
          <p:nvPr/>
        </p:nvSpPr>
        <p:spPr>
          <a:xfrm>
            <a:off x="3215679" y="2165956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(1)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24" name="Tekstboks 23"/>
          <p:cNvSpPr txBox="1"/>
          <p:nvPr/>
        </p:nvSpPr>
        <p:spPr>
          <a:xfrm>
            <a:off x="7758593" y="3212976"/>
            <a:ext cx="974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Endors-ment </a:t>
            </a:r>
          </a:p>
          <a:p>
            <a:r>
              <a:rPr lang="en-GB" sz="1400" b="1">
                <a:solidFill>
                  <a:prstClr val="black"/>
                </a:solidFill>
              </a:rPr>
              <a:t>version</a:t>
            </a:r>
          </a:p>
        </p:txBody>
      </p:sp>
      <p:sp>
        <p:nvSpPr>
          <p:cNvPr id="25" name="Æseløre 24"/>
          <p:cNvSpPr/>
          <p:nvPr/>
        </p:nvSpPr>
        <p:spPr>
          <a:xfrm>
            <a:off x="4943873" y="4365104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Æseløre 26"/>
          <p:cNvSpPr/>
          <p:nvPr/>
        </p:nvSpPr>
        <p:spPr>
          <a:xfrm>
            <a:off x="5053860" y="4517504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Tekstboks 27"/>
          <p:cNvSpPr txBox="1"/>
          <p:nvPr/>
        </p:nvSpPr>
        <p:spPr>
          <a:xfrm>
            <a:off x="5015880" y="457702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prstClr val="black"/>
                </a:solidFill>
              </a:rPr>
              <a:t>(Preliminary </a:t>
            </a:r>
          </a:p>
          <a:p>
            <a:r>
              <a:rPr lang="en-GB" sz="1200">
                <a:solidFill>
                  <a:prstClr val="black"/>
                </a:solidFill>
              </a:rPr>
              <a:t>drafts)</a:t>
            </a:r>
          </a:p>
        </p:txBody>
      </p:sp>
      <p:sp>
        <p:nvSpPr>
          <p:cNvPr id="29" name="Ligebenet trekant 28"/>
          <p:cNvSpPr/>
          <p:nvPr/>
        </p:nvSpPr>
        <p:spPr>
          <a:xfrm rot="10800000">
            <a:off x="5951724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Ligebenet trekant 30"/>
          <p:cNvSpPr/>
          <p:nvPr/>
        </p:nvSpPr>
        <p:spPr>
          <a:xfrm rot="10800000">
            <a:off x="7895940" y="2957465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Tekstboks 32"/>
          <p:cNvSpPr txBox="1"/>
          <p:nvPr/>
        </p:nvSpPr>
        <p:spPr>
          <a:xfrm>
            <a:off x="6778102" y="3814611"/>
            <a:ext cx="9740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Public Exposure </a:t>
            </a:r>
          </a:p>
          <a:p>
            <a:r>
              <a:rPr lang="en-GB" sz="1200">
                <a:solidFill>
                  <a:prstClr val="black"/>
                </a:solidFill>
              </a:rPr>
              <a:t>(90 days minimum) </a:t>
            </a:r>
          </a:p>
        </p:txBody>
      </p:sp>
      <p:sp>
        <p:nvSpPr>
          <p:cNvPr id="34" name="Ligebenet trekant 33"/>
          <p:cNvSpPr/>
          <p:nvPr/>
        </p:nvSpPr>
        <p:spPr>
          <a:xfrm rot="10800000">
            <a:off x="8847615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Tekstboks 34"/>
          <p:cNvSpPr txBox="1"/>
          <p:nvPr/>
        </p:nvSpPr>
        <p:spPr>
          <a:xfrm>
            <a:off x="8584710" y="2145630"/>
            <a:ext cx="1080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Confirmation </a:t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Governing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Board </a:t>
            </a:r>
          </a:p>
        </p:txBody>
      </p:sp>
      <p:sp>
        <p:nvSpPr>
          <p:cNvPr id="36" name="Ligebenet trekant 35"/>
          <p:cNvSpPr/>
          <p:nvPr/>
        </p:nvSpPr>
        <p:spPr>
          <a:xfrm rot="10800000">
            <a:off x="9790612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7" name="Tekstboks 36"/>
          <p:cNvSpPr txBox="1"/>
          <p:nvPr/>
        </p:nvSpPr>
        <p:spPr>
          <a:xfrm>
            <a:off x="9567695" y="2164215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Endorsement </a:t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INCOSAI</a:t>
            </a:r>
          </a:p>
        </p:txBody>
      </p:sp>
      <p:sp>
        <p:nvSpPr>
          <p:cNvPr id="38" name="Æseløre 37"/>
          <p:cNvSpPr/>
          <p:nvPr/>
        </p:nvSpPr>
        <p:spPr>
          <a:xfrm>
            <a:off x="9684576" y="3212976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9" name="Tekstboks 38"/>
          <p:cNvSpPr txBox="1"/>
          <p:nvPr/>
        </p:nvSpPr>
        <p:spPr>
          <a:xfrm>
            <a:off x="9673733" y="3253659"/>
            <a:ext cx="9740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prstClr val="black"/>
                </a:solidFill>
              </a:rPr>
              <a:t>ISSAI</a:t>
            </a:r>
          </a:p>
          <a:p>
            <a:r>
              <a:rPr lang="en-GB" sz="1400" b="1" dirty="0">
                <a:solidFill>
                  <a:prstClr val="black"/>
                </a:solidFill>
              </a:rPr>
              <a:t>/</a:t>
            </a:r>
          </a:p>
          <a:p>
            <a:r>
              <a:rPr lang="en-GB" sz="1400" b="1" dirty="0">
                <a:solidFill>
                  <a:prstClr val="black"/>
                </a:solidFill>
              </a:rPr>
              <a:t>INTOSAI GOV</a:t>
            </a:r>
          </a:p>
          <a:p>
            <a:endParaRPr lang="en-GB" sz="1400" b="1" dirty="0">
              <a:solidFill>
                <a:prstClr val="black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1358892" y="2785284"/>
            <a:ext cx="936104" cy="9317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2" name="Æseløre 41"/>
          <p:cNvSpPr/>
          <p:nvPr/>
        </p:nvSpPr>
        <p:spPr>
          <a:xfrm>
            <a:off x="7574140" y="4509120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3" name="Tekstboks 42"/>
          <p:cNvSpPr txBox="1"/>
          <p:nvPr/>
        </p:nvSpPr>
        <p:spPr>
          <a:xfrm>
            <a:off x="7608168" y="4581129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prstClr val="black"/>
                </a:solidFill>
              </a:rPr>
              <a:t>All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comments published</a:t>
            </a:r>
          </a:p>
        </p:txBody>
      </p:sp>
      <p:sp>
        <p:nvSpPr>
          <p:cNvPr id="46" name="Tekstboks 45"/>
          <p:cNvSpPr txBox="1"/>
          <p:nvPr/>
        </p:nvSpPr>
        <p:spPr>
          <a:xfrm>
            <a:off x="1116339" y="2188166"/>
            <a:ext cx="12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Maintenance</a:t>
            </a:r>
          </a:p>
          <a:p>
            <a:pPr algn="ctr"/>
            <a:r>
              <a:rPr lang="en-GB" sz="1200" b="1" dirty="0" err="1" smtClean="0">
                <a:solidFill>
                  <a:prstClr val="black"/>
                </a:solidFill>
              </a:rPr>
              <a:t>responsibillity</a:t>
            </a:r>
            <a:endParaRPr lang="en-GB" sz="1200" b="1" dirty="0">
              <a:solidFill>
                <a:prstClr val="black"/>
              </a:solidFill>
            </a:endParaRPr>
          </a:p>
        </p:txBody>
      </p:sp>
      <p:sp>
        <p:nvSpPr>
          <p:cNvPr id="47" name="Tekstboks 46"/>
          <p:cNvSpPr txBox="1"/>
          <p:nvPr/>
        </p:nvSpPr>
        <p:spPr>
          <a:xfrm>
            <a:off x="1215985" y="2852936"/>
            <a:ext cx="12071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>
                <a:solidFill>
                  <a:prstClr val="black"/>
                </a:solidFill>
              </a:rPr>
              <a:t>Monitoring </a:t>
            </a:r>
            <a:br>
              <a:rPr lang="en-GB" sz="1050">
                <a:solidFill>
                  <a:prstClr val="black"/>
                </a:solidFill>
              </a:rPr>
            </a:br>
            <a:r>
              <a:rPr lang="en-GB" sz="1050">
                <a:solidFill>
                  <a:prstClr val="black"/>
                </a:solidFill>
              </a:rPr>
              <a:t>and</a:t>
            </a:r>
          </a:p>
          <a:p>
            <a:pPr algn="ctr"/>
            <a:r>
              <a:rPr lang="en-GB" sz="1050" dirty="0">
                <a:solidFill>
                  <a:prstClr val="black"/>
                </a:solidFill>
              </a:rPr>
              <a:t>regular </a:t>
            </a:r>
            <a:br>
              <a:rPr lang="en-GB" sz="1050" dirty="0">
                <a:solidFill>
                  <a:prstClr val="black"/>
                </a:solidFill>
              </a:rPr>
            </a:br>
            <a:r>
              <a:rPr lang="en-GB" sz="1050" dirty="0">
                <a:solidFill>
                  <a:prstClr val="black"/>
                </a:solidFill>
              </a:rPr>
              <a:t>reviews</a:t>
            </a:r>
          </a:p>
        </p:txBody>
      </p:sp>
      <p:cxnSp>
        <p:nvCxnSpPr>
          <p:cNvPr id="49" name="Lige pilforbindelse 48"/>
          <p:cNvCxnSpPr/>
          <p:nvPr/>
        </p:nvCxnSpPr>
        <p:spPr>
          <a:xfrm>
            <a:off x="8991631" y="3645024"/>
            <a:ext cx="43204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boks 18"/>
          <p:cNvSpPr txBox="1"/>
          <p:nvPr/>
        </p:nvSpPr>
        <p:spPr>
          <a:xfrm>
            <a:off x="2259515" y="2162474"/>
            <a:ext cx="1059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Classification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Chair</a:t>
            </a: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45" name="Tekstboks 18"/>
          <p:cNvSpPr txBox="1"/>
          <p:nvPr/>
        </p:nvSpPr>
        <p:spPr>
          <a:xfrm>
            <a:off x="7525541" y="2167587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(3)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48" name="Tekstboks 18"/>
          <p:cNvSpPr txBox="1"/>
          <p:nvPr/>
        </p:nvSpPr>
        <p:spPr>
          <a:xfrm>
            <a:off x="5637901" y="2153659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(2)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50" name="Ligebenet trekant 49"/>
          <p:cNvSpPr/>
          <p:nvPr/>
        </p:nvSpPr>
        <p:spPr>
          <a:xfrm rot="10800000">
            <a:off x="2545014" y="2981728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78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Due process</a:t>
            </a:r>
            <a:endParaRPr lang="en-GB" dirty="0"/>
          </a:p>
        </p:txBody>
      </p:sp>
      <p:sp>
        <p:nvSpPr>
          <p:cNvPr id="6" name="Pentagon 5"/>
          <p:cNvSpPr/>
          <p:nvPr/>
        </p:nvSpPr>
        <p:spPr>
          <a:xfrm>
            <a:off x="2221389" y="3647020"/>
            <a:ext cx="1073227" cy="995040"/>
          </a:xfrm>
          <a:prstGeom prst="homePlate">
            <a:avLst>
              <a:gd name="adj" fmla="val 23446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4245004" y="3645024"/>
            <a:ext cx="1130916" cy="1008112"/>
          </a:xfrm>
          <a:prstGeom prst="homePlate">
            <a:avLst>
              <a:gd name="adj" fmla="val 11117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6703381" y="3717032"/>
            <a:ext cx="1016994" cy="1008112"/>
          </a:xfrm>
          <a:prstGeom prst="homePlate">
            <a:avLst>
              <a:gd name="adj" fmla="val 1375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2351585" y="3751874"/>
            <a:ext cx="9740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prstClr val="black"/>
                </a:solidFill>
              </a:rPr>
              <a:t>Initial</a:t>
            </a:r>
            <a:br>
              <a:rPr lang="en-GB" sz="1200">
                <a:solidFill>
                  <a:prstClr val="black"/>
                </a:solidFill>
              </a:rPr>
            </a:br>
            <a:r>
              <a:rPr lang="en-GB" sz="1200">
                <a:solidFill>
                  <a:prstClr val="black"/>
                </a:solidFill>
              </a:rPr>
              <a:t>assessment</a:t>
            </a:r>
          </a:p>
        </p:txBody>
      </p:sp>
      <p:sp>
        <p:nvSpPr>
          <p:cNvPr id="12" name="Æseløre 11"/>
          <p:cNvSpPr/>
          <p:nvPr/>
        </p:nvSpPr>
        <p:spPr>
          <a:xfrm>
            <a:off x="3325668" y="3194973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Tekstboks 12"/>
          <p:cNvSpPr txBox="1"/>
          <p:nvPr/>
        </p:nvSpPr>
        <p:spPr>
          <a:xfrm>
            <a:off x="3321718" y="3194973"/>
            <a:ext cx="974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Project</a:t>
            </a:r>
          </a:p>
          <a:p>
            <a:r>
              <a:rPr lang="en-GB" sz="1400" b="1">
                <a:solidFill>
                  <a:prstClr val="black"/>
                </a:solidFill>
              </a:rPr>
              <a:t>Proposal</a:t>
            </a:r>
          </a:p>
        </p:txBody>
      </p:sp>
      <p:sp>
        <p:nvSpPr>
          <p:cNvPr id="14" name="Tekstboks 13"/>
          <p:cNvSpPr txBox="1"/>
          <p:nvPr/>
        </p:nvSpPr>
        <p:spPr>
          <a:xfrm>
            <a:off x="4257822" y="3717033"/>
            <a:ext cx="1262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prstClr val="black"/>
                </a:solidFill>
              </a:rPr>
              <a:t>Drafting by</a:t>
            </a:r>
          </a:p>
          <a:p>
            <a:r>
              <a:rPr lang="en-GB" sz="1200" dirty="0">
                <a:solidFill>
                  <a:prstClr val="black"/>
                </a:solidFill>
              </a:rPr>
              <a:t>project group/</a:t>
            </a:r>
          </a:p>
          <a:p>
            <a:r>
              <a:rPr lang="en-GB" sz="1200" dirty="0">
                <a:solidFill>
                  <a:prstClr val="black"/>
                </a:solidFill>
              </a:rPr>
              <a:t>Subcommittee </a:t>
            </a:r>
            <a:br>
              <a:rPr lang="en-GB" sz="1200" dirty="0">
                <a:solidFill>
                  <a:prstClr val="black"/>
                </a:solidFill>
              </a:rPr>
            </a:b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15" name="Æseløre 14"/>
          <p:cNvSpPr/>
          <p:nvPr/>
        </p:nvSpPr>
        <p:spPr>
          <a:xfrm>
            <a:off x="5807969" y="3212976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Tekstboks 15"/>
          <p:cNvSpPr txBox="1"/>
          <p:nvPr/>
        </p:nvSpPr>
        <p:spPr>
          <a:xfrm>
            <a:off x="5769990" y="3193812"/>
            <a:ext cx="974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Exposure </a:t>
            </a:r>
          </a:p>
          <a:p>
            <a:r>
              <a:rPr lang="en-GB" sz="1400" b="1">
                <a:solidFill>
                  <a:prstClr val="black"/>
                </a:solidFill>
              </a:rPr>
              <a:t>Draft</a:t>
            </a:r>
          </a:p>
        </p:txBody>
      </p:sp>
      <p:sp>
        <p:nvSpPr>
          <p:cNvPr id="17" name="Æseløre 16"/>
          <p:cNvSpPr/>
          <p:nvPr/>
        </p:nvSpPr>
        <p:spPr>
          <a:xfrm>
            <a:off x="7758593" y="3222630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Ligebenet trekant 17"/>
          <p:cNvSpPr/>
          <p:nvPr/>
        </p:nvSpPr>
        <p:spPr>
          <a:xfrm rot="10800000">
            <a:off x="3431704" y="2960947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9" name="Tekstboks 18"/>
          <p:cNvSpPr txBox="1"/>
          <p:nvPr/>
        </p:nvSpPr>
        <p:spPr>
          <a:xfrm>
            <a:off x="3215679" y="2165956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(1)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24" name="Tekstboks 23"/>
          <p:cNvSpPr txBox="1"/>
          <p:nvPr/>
        </p:nvSpPr>
        <p:spPr>
          <a:xfrm>
            <a:off x="7758593" y="3212976"/>
            <a:ext cx="974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Endors-ment </a:t>
            </a:r>
          </a:p>
          <a:p>
            <a:r>
              <a:rPr lang="en-GB" sz="1400" b="1">
                <a:solidFill>
                  <a:prstClr val="black"/>
                </a:solidFill>
              </a:rPr>
              <a:t>version</a:t>
            </a:r>
          </a:p>
        </p:txBody>
      </p:sp>
      <p:sp>
        <p:nvSpPr>
          <p:cNvPr id="25" name="Æseløre 24"/>
          <p:cNvSpPr/>
          <p:nvPr/>
        </p:nvSpPr>
        <p:spPr>
          <a:xfrm>
            <a:off x="4943873" y="4365104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Æseløre 26"/>
          <p:cNvSpPr/>
          <p:nvPr/>
        </p:nvSpPr>
        <p:spPr>
          <a:xfrm>
            <a:off x="5053860" y="4517504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Tekstboks 27"/>
          <p:cNvSpPr txBox="1"/>
          <p:nvPr/>
        </p:nvSpPr>
        <p:spPr>
          <a:xfrm>
            <a:off x="5015880" y="457702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prstClr val="black"/>
                </a:solidFill>
              </a:rPr>
              <a:t>(Preliminary </a:t>
            </a:r>
          </a:p>
          <a:p>
            <a:r>
              <a:rPr lang="en-GB" sz="1200">
                <a:solidFill>
                  <a:prstClr val="black"/>
                </a:solidFill>
              </a:rPr>
              <a:t>drafts)</a:t>
            </a:r>
          </a:p>
        </p:txBody>
      </p:sp>
      <p:sp>
        <p:nvSpPr>
          <p:cNvPr id="29" name="Ligebenet trekant 28"/>
          <p:cNvSpPr/>
          <p:nvPr/>
        </p:nvSpPr>
        <p:spPr>
          <a:xfrm rot="10800000">
            <a:off x="5951724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Ligebenet trekant 30"/>
          <p:cNvSpPr/>
          <p:nvPr/>
        </p:nvSpPr>
        <p:spPr>
          <a:xfrm rot="10800000">
            <a:off x="7895940" y="2957465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Tekstboks 32"/>
          <p:cNvSpPr txBox="1"/>
          <p:nvPr/>
        </p:nvSpPr>
        <p:spPr>
          <a:xfrm>
            <a:off x="6778102" y="3814611"/>
            <a:ext cx="9740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Public Exposure </a:t>
            </a:r>
          </a:p>
          <a:p>
            <a:r>
              <a:rPr lang="en-GB" sz="1200">
                <a:solidFill>
                  <a:prstClr val="black"/>
                </a:solidFill>
              </a:rPr>
              <a:t>(90 days minimum) </a:t>
            </a:r>
          </a:p>
        </p:txBody>
      </p:sp>
      <p:sp>
        <p:nvSpPr>
          <p:cNvPr id="34" name="Ligebenet trekant 33"/>
          <p:cNvSpPr/>
          <p:nvPr/>
        </p:nvSpPr>
        <p:spPr>
          <a:xfrm rot="10800000">
            <a:off x="8847615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Tekstboks 34"/>
          <p:cNvSpPr txBox="1"/>
          <p:nvPr/>
        </p:nvSpPr>
        <p:spPr>
          <a:xfrm>
            <a:off x="8584710" y="2145630"/>
            <a:ext cx="1080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Confirmation </a:t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Governing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Board </a:t>
            </a:r>
          </a:p>
        </p:txBody>
      </p:sp>
      <p:sp>
        <p:nvSpPr>
          <p:cNvPr id="36" name="Ligebenet trekant 35"/>
          <p:cNvSpPr/>
          <p:nvPr/>
        </p:nvSpPr>
        <p:spPr>
          <a:xfrm rot="10800000">
            <a:off x="9790612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7" name="Tekstboks 36"/>
          <p:cNvSpPr txBox="1"/>
          <p:nvPr/>
        </p:nvSpPr>
        <p:spPr>
          <a:xfrm>
            <a:off x="9567695" y="2164215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Endorsement </a:t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INCOSAI</a:t>
            </a:r>
          </a:p>
        </p:txBody>
      </p:sp>
      <p:sp>
        <p:nvSpPr>
          <p:cNvPr id="38" name="Æseløre 37"/>
          <p:cNvSpPr/>
          <p:nvPr/>
        </p:nvSpPr>
        <p:spPr>
          <a:xfrm>
            <a:off x="9684576" y="3212976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9" name="Tekstboks 38"/>
          <p:cNvSpPr txBox="1"/>
          <p:nvPr/>
        </p:nvSpPr>
        <p:spPr>
          <a:xfrm>
            <a:off x="9673733" y="3253659"/>
            <a:ext cx="9740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prstClr val="black"/>
                </a:solidFill>
              </a:rPr>
              <a:t>ISSAI</a:t>
            </a:r>
          </a:p>
          <a:p>
            <a:r>
              <a:rPr lang="en-GB" sz="1400" b="1" dirty="0">
                <a:solidFill>
                  <a:prstClr val="black"/>
                </a:solidFill>
              </a:rPr>
              <a:t>/</a:t>
            </a:r>
          </a:p>
          <a:p>
            <a:r>
              <a:rPr lang="en-GB" sz="1400" b="1" dirty="0">
                <a:solidFill>
                  <a:prstClr val="black"/>
                </a:solidFill>
              </a:rPr>
              <a:t>INTOSAI GOV</a:t>
            </a:r>
          </a:p>
          <a:p>
            <a:endParaRPr lang="en-GB" sz="1400" b="1" dirty="0">
              <a:solidFill>
                <a:prstClr val="black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1358892" y="2785284"/>
            <a:ext cx="936104" cy="9317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2" name="Æseløre 41"/>
          <p:cNvSpPr/>
          <p:nvPr/>
        </p:nvSpPr>
        <p:spPr>
          <a:xfrm>
            <a:off x="7574140" y="4509120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3" name="Tekstboks 42"/>
          <p:cNvSpPr txBox="1"/>
          <p:nvPr/>
        </p:nvSpPr>
        <p:spPr>
          <a:xfrm>
            <a:off x="7608168" y="4581129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prstClr val="black"/>
                </a:solidFill>
              </a:rPr>
              <a:t>All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comments published</a:t>
            </a:r>
          </a:p>
        </p:txBody>
      </p:sp>
      <p:sp>
        <p:nvSpPr>
          <p:cNvPr id="46" name="Tekstboks 45"/>
          <p:cNvSpPr txBox="1"/>
          <p:nvPr/>
        </p:nvSpPr>
        <p:spPr>
          <a:xfrm>
            <a:off x="1116339" y="2188166"/>
            <a:ext cx="12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Maintenance</a:t>
            </a:r>
          </a:p>
          <a:p>
            <a:pPr algn="ctr"/>
            <a:r>
              <a:rPr lang="en-GB" sz="1200" b="1" dirty="0" err="1" smtClean="0">
                <a:solidFill>
                  <a:prstClr val="black"/>
                </a:solidFill>
              </a:rPr>
              <a:t>responsibillity</a:t>
            </a:r>
            <a:endParaRPr lang="en-GB" sz="1200" b="1" dirty="0">
              <a:solidFill>
                <a:prstClr val="black"/>
              </a:solidFill>
            </a:endParaRPr>
          </a:p>
        </p:txBody>
      </p:sp>
      <p:sp>
        <p:nvSpPr>
          <p:cNvPr id="47" name="Tekstboks 46"/>
          <p:cNvSpPr txBox="1"/>
          <p:nvPr/>
        </p:nvSpPr>
        <p:spPr>
          <a:xfrm>
            <a:off x="1215985" y="2852936"/>
            <a:ext cx="12071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>
                <a:solidFill>
                  <a:prstClr val="black"/>
                </a:solidFill>
              </a:rPr>
              <a:t>Monitoring </a:t>
            </a:r>
            <a:br>
              <a:rPr lang="en-GB" sz="1050">
                <a:solidFill>
                  <a:prstClr val="black"/>
                </a:solidFill>
              </a:rPr>
            </a:br>
            <a:r>
              <a:rPr lang="en-GB" sz="1050">
                <a:solidFill>
                  <a:prstClr val="black"/>
                </a:solidFill>
              </a:rPr>
              <a:t>and</a:t>
            </a:r>
          </a:p>
          <a:p>
            <a:pPr algn="ctr"/>
            <a:r>
              <a:rPr lang="en-GB" sz="1050" dirty="0">
                <a:solidFill>
                  <a:prstClr val="black"/>
                </a:solidFill>
              </a:rPr>
              <a:t>regular </a:t>
            </a:r>
            <a:br>
              <a:rPr lang="en-GB" sz="1050" dirty="0">
                <a:solidFill>
                  <a:prstClr val="black"/>
                </a:solidFill>
              </a:rPr>
            </a:br>
            <a:r>
              <a:rPr lang="en-GB" sz="1050" dirty="0">
                <a:solidFill>
                  <a:prstClr val="black"/>
                </a:solidFill>
              </a:rPr>
              <a:t>reviews</a:t>
            </a:r>
          </a:p>
        </p:txBody>
      </p:sp>
      <p:cxnSp>
        <p:nvCxnSpPr>
          <p:cNvPr id="49" name="Lige pilforbindelse 48"/>
          <p:cNvCxnSpPr/>
          <p:nvPr/>
        </p:nvCxnSpPr>
        <p:spPr>
          <a:xfrm>
            <a:off x="8991631" y="3645024"/>
            <a:ext cx="43204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boks 18"/>
          <p:cNvSpPr txBox="1"/>
          <p:nvPr/>
        </p:nvSpPr>
        <p:spPr>
          <a:xfrm>
            <a:off x="2259515" y="2162474"/>
            <a:ext cx="1059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Classification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Chair</a:t>
            </a: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45" name="Tekstboks 18"/>
          <p:cNvSpPr txBox="1"/>
          <p:nvPr/>
        </p:nvSpPr>
        <p:spPr>
          <a:xfrm>
            <a:off x="7525541" y="2167587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(3)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48" name="Tekstboks 18"/>
          <p:cNvSpPr txBox="1"/>
          <p:nvPr/>
        </p:nvSpPr>
        <p:spPr>
          <a:xfrm>
            <a:off x="5637901" y="2153659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(2)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50" name="Ligebenet trekant 49"/>
          <p:cNvSpPr/>
          <p:nvPr/>
        </p:nvSpPr>
        <p:spPr>
          <a:xfrm rot="10800000">
            <a:off x="2545014" y="2981728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" name="Afrundet rektangel 2"/>
          <p:cNvSpPr/>
          <p:nvPr/>
        </p:nvSpPr>
        <p:spPr>
          <a:xfrm>
            <a:off x="2473102" y="2430716"/>
            <a:ext cx="6238858" cy="4783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A </a:t>
            </a:r>
            <a:r>
              <a:rPr lang="da-DK" dirty="0" err="1" smtClean="0">
                <a:solidFill>
                  <a:schemeClr val="tx1"/>
                </a:solidFill>
              </a:rPr>
              <a:t>common</a:t>
            </a:r>
            <a:r>
              <a:rPr lang="da-DK" dirty="0" smtClean="0">
                <a:solidFill>
                  <a:schemeClr val="tx1"/>
                </a:solidFill>
              </a:rPr>
              <a:t> forum for the Framework of Professional Standards</a:t>
            </a:r>
            <a:endParaRPr lang="da-D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1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5"/>
          <p:cNvSpPr txBox="1"/>
          <p:nvPr/>
        </p:nvSpPr>
        <p:spPr>
          <a:xfrm>
            <a:off x="655526" y="194033"/>
            <a:ext cx="38021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prstClr val="black"/>
                </a:solidFill>
              </a:rPr>
              <a:t>- but </a:t>
            </a:r>
            <a:r>
              <a:rPr lang="da-DK" sz="3200" b="1" dirty="0" err="1" smtClean="0">
                <a:solidFill>
                  <a:prstClr val="black"/>
                </a:solidFill>
              </a:rPr>
              <a:t>reemphasize</a:t>
            </a:r>
            <a:r>
              <a:rPr lang="da-DK" sz="3200" b="1" dirty="0" smtClean="0">
                <a:solidFill>
                  <a:prstClr val="black"/>
                </a:solidFill>
              </a:rPr>
              <a:t> the </a:t>
            </a:r>
            <a:r>
              <a:rPr lang="da-DK" sz="3200" b="1" dirty="0" err="1" smtClean="0">
                <a:solidFill>
                  <a:prstClr val="black"/>
                </a:solidFill>
              </a:rPr>
              <a:t>value</a:t>
            </a:r>
            <a:r>
              <a:rPr lang="da-DK" sz="3200" b="1" dirty="0" smtClean="0">
                <a:solidFill>
                  <a:prstClr val="black"/>
                </a:solidFill>
              </a:rPr>
              <a:t> </a:t>
            </a:r>
            <a:r>
              <a:rPr lang="da-DK" sz="3200" b="1" dirty="0" err="1" smtClean="0">
                <a:solidFill>
                  <a:prstClr val="black"/>
                </a:solidFill>
              </a:rPr>
              <a:t>circle</a:t>
            </a:r>
            <a:r>
              <a:rPr lang="da-DK" sz="3200" b="1" dirty="0" smtClean="0">
                <a:solidFill>
                  <a:prstClr val="black"/>
                </a:solidFill>
              </a:rPr>
              <a:t> </a:t>
            </a:r>
            <a:endParaRPr lang="da-DK" sz="3200" b="1" dirty="0">
              <a:solidFill>
                <a:prstClr val="black"/>
              </a:solidFill>
            </a:endParaRPr>
          </a:p>
        </p:txBody>
      </p:sp>
      <p:grpSp>
        <p:nvGrpSpPr>
          <p:cNvPr id="7" name="Gruppe 6"/>
          <p:cNvGrpSpPr/>
          <p:nvPr/>
        </p:nvGrpSpPr>
        <p:grpSpPr>
          <a:xfrm>
            <a:off x="838201" y="-962220"/>
            <a:ext cx="11236365" cy="7467168"/>
            <a:chOff x="838201" y="-948366"/>
            <a:chExt cx="11236365" cy="7467168"/>
          </a:xfrm>
        </p:grpSpPr>
        <p:graphicFrame>
          <p:nvGraphicFramePr>
            <p:cNvPr id="2" name="Diagram 1"/>
            <p:cNvGraphicFramePr/>
            <p:nvPr>
              <p:extLst>
                <p:ext uri="{D42A27DB-BD31-4B8C-83A1-F6EECF244321}">
                  <p14:modId xmlns:p14="http://schemas.microsoft.com/office/powerpoint/2010/main" val="3506397095"/>
                </p:ext>
              </p:extLst>
            </p:nvPr>
          </p:nvGraphicFramePr>
          <p:xfrm>
            <a:off x="1098550" y="-948366"/>
            <a:ext cx="10502900" cy="629641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5" name="Tekstfelt 4"/>
            <p:cNvSpPr txBox="1"/>
            <p:nvPr/>
          </p:nvSpPr>
          <p:spPr>
            <a:xfrm>
              <a:off x="838201" y="1625193"/>
              <a:ext cx="23612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400" dirty="0" err="1" smtClean="0">
                  <a:solidFill>
                    <a:prstClr val="black"/>
                  </a:solidFill>
                </a:rPr>
                <a:t>Sustainable</a:t>
              </a:r>
              <a:endParaRPr lang="da-DK" sz="2400" dirty="0" smtClean="0">
                <a:solidFill>
                  <a:prstClr val="black"/>
                </a:solidFill>
              </a:endParaRPr>
            </a:p>
            <a:p>
              <a:r>
                <a:rPr lang="da-DK" sz="2400" dirty="0" smtClean="0">
                  <a:solidFill>
                    <a:prstClr val="black"/>
                  </a:solidFill>
                </a:rPr>
                <a:t>professional standard-</a:t>
              </a:r>
              <a:r>
                <a:rPr lang="da-DK" sz="2400" dirty="0" err="1" smtClean="0">
                  <a:solidFill>
                    <a:prstClr val="black"/>
                  </a:solidFill>
                </a:rPr>
                <a:t>setting</a:t>
              </a:r>
              <a:r>
                <a:rPr lang="da-DK" sz="2400" dirty="0" smtClean="0">
                  <a:solidFill>
                    <a:prstClr val="black"/>
                  </a:solidFill>
                </a:rPr>
                <a:t>  </a:t>
              </a:r>
              <a:endParaRPr lang="da-DK" sz="2400" dirty="0">
                <a:solidFill>
                  <a:prstClr val="black"/>
                </a:solidFill>
              </a:endParaRPr>
            </a:p>
          </p:txBody>
        </p:sp>
        <p:sp>
          <p:nvSpPr>
            <p:cNvPr id="49" name="Tekstfelt 48"/>
            <p:cNvSpPr txBox="1"/>
            <p:nvPr/>
          </p:nvSpPr>
          <p:spPr>
            <a:xfrm>
              <a:off x="8883433" y="655698"/>
              <a:ext cx="319113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400" dirty="0" smtClean="0">
                  <a:solidFill>
                    <a:prstClr val="black"/>
                  </a:solidFill>
                </a:rPr>
                <a:t>Promote </a:t>
              </a:r>
              <a:r>
                <a:rPr lang="da-DK" sz="2400" dirty="0" err="1" smtClean="0">
                  <a:solidFill>
                    <a:prstClr val="black"/>
                  </a:solidFill>
                </a:rPr>
                <a:t>capacity</a:t>
              </a:r>
              <a:r>
                <a:rPr lang="da-DK" sz="2400" dirty="0" smtClean="0">
                  <a:solidFill>
                    <a:prstClr val="black"/>
                  </a:solidFill>
                </a:rPr>
                <a:t> </a:t>
              </a:r>
              <a:r>
                <a:rPr lang="da-DK" sz="2400" dirty="0" err="1" smtClean="0">
                  <a:solidFill>
                    <a:prstClr val="black"/>
                  </a:solidFill>
                </a:rPr>
                <a:t>development</a:t>
              </a:r>
              <a:r>
                <a:rPr lang="da-DK" sz="2400" dirty="0" smtClean="0">
                  <a:solidFill>
                    <a:prstClr val="black"/>
                  </a:solidFill>
                </a:rPr>
                <a:t> </a:t>
              </a:r>
              <a:r>
                <a:rPr lang="da-DK" sz="2400" dirty="0" err="1" smtClean="0">
                  <a:solidFill>
                    <a:prstClr val="black"/>
                  </a:solidFill>
                </a:rPr>
                <a:t>across</a:t>
              </a:r>
              <a:r>
                <a:rPr lang="da-DK" sz="2400" dirty="0" smtClean="0">
                  <a:solidFill>
                    <a:prstClr val="black"/>
                  </a:solidFill>
                </a:rPr>
                <a:t> regions  </a:t>
              </a:r>
              <a:r>
                <a:rPr lang="da-DK" sz="2400" dirty="0" err="1" smtClean="0">
                  <a:solidFill>
                    <a:prstClr val="black"/>
                  </a:solidFill>
                </a:rPr>
                <a:t>based</a:t>
              </a:r>
              <a:r>
                <a:rPr lang="da-DK" sz="2400" dirty="0" smtClean="0">
                  <a:solidFill>
                    <a:prstClr val="black"/>
                  </a:solidFill>
                </a:rPr>
                <a:t> on standards  </a:t>
              </a:r>
              <a:endParaRPr lang="da-DK" sz="2400" dirty="0">
                <a:solidFill>
                  <a:prstClr val="black"/>
                </a:solidFill>
              </a:endParaRPr>
            </a:p>
          </p:txBody>
        </p:sp>
        <p:sp>
          <p:nvSpPr>
            <p:cNvPr id="56" name="Tekstfelt 55"/>
            <p:cNvSpPr txBox="1"/>
            <p:nvPr/>
          </p:nvSpPr>
          <p:spPr>
            <a:xfrm>
              <a:off x="5393974" y="5687805"/>
              <a:ext cx="41616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400" dirty="0" err="1" smtClean="0">
                  <a:solidFill>
                    <a:prstClr val="black"/>
                  </a:solidFill>
                </a:rPr>
                <a:t>Coordinated</a:t>
              </a:r>
              <a:r>
                <a:rPr lang="da-DK" sz="2400" dirty="0" smtClean="0">
                  <a:solidFill>
                    <a:prstClr val="black"/>
                  </a:solidFill>
                </a:rPr>
                <a:t> </a:t>
              </a:r>
              <a:r>
                <a:rPr lang="da-DK" sz="2400" dirty="0" err="1" smtClean="0">
                  <a:solidFill>
                    <a:prstClr val="black"/>
                  </a:solidFill>
                </a:rPr>
                <a:t>development</a:t>
              </a:r>
              <a:r>
                <a:rPr lang="da-DK" sz="2400" dirty="0" smtClean="0">
                  <a:solidFill>
                    <a:prstClr val="black"/>
                  </a:solidFill>
                </a:rPr>
                <a:t> and </a:t>
              </a:r>
              <a:r>
                <a:rPr lang="da-DK" sz="2400" dirty="0" err="1" smtClean="0">
                  <a:solidFill>
                    <a:prstClr val="black"/>
                  </a:solidFill>
                </a:rPr>
                <a:t>sharing</a:t>
              </a:r>
              <a:r>
                <a:rPr lang="da-DK" sz="2400" dirty="0" smtClean="0">
                  <a:solidFill>
                    <a:prstClr val="black"/>
                  </a:solidFill>
                </a:rPr>
                <a:t> of </a:t>
              </a:r>
              <a:r>
                <a:rPr lang="da-DK" sz="2400" dirty="0" err="1" smtClean="0">
                  <a:solidFill>
                    <a:prstClr val="black"/>
                  </a:solidFill>
                </a:rPr>
                <a:t>knowledge</a:t>
              </a:r>
              <a:endParaRPr lang="da-DK" sz="2400" dirty="0">
                <a:solidFill>
                  <a:prstClr val="black"/>
                </a:solidFill>
              </a:endParaRPr>
            </a:p>
          </p:txBody>
        </p:sp>
        <p:grpSp>
          <p:nvGrpSpPr>
            <p:cNvPr id="16" name="Gruppe 15"/>
            <p:cNvGrpSpPr/>
            <p:nvPr/>
          </p:nvGrpSpPr>
          <p:grpSpPr>
            <a:xfrm>
              <a:off x="2955924" y="575875"/>
              <a:ext cx="6607175" cy="5322541"/>
              <a:chOff x="2955924" y="128200"/>
              <a:chExt cx="6607175" cy="5322541"/>
            </a:xfrm>
          </p:grpSpPr>
          <p:graphicFrame>
            <p:nvGraphicFramePr>
              <p:cNvPr id="4" name="Diagram 3"/>
              <p:cNvGraphicFramePr/>
              <p:nvPr>
                <p:extLst/>
              </p:nvPr>
            </p:nvGraphicFramePr>
            <p:xfrm>
              <a:off x="2955924" y="481125"/>
              <a:ext cx="6607175" cy="41148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  <p:sp>
            <p:nvSpPr>
              <p:cNvPr id="3" name="Ellipse 2"/>
              <p:cNvSpPr/>
              <p:nvPr/>
            </p:nvSpPr>
            <p:spPr>
              <a:xfrm>
                <a:off x="5562600" y="1790700"/>
                <a:ext cx="1390650" cy="1323975"/>
              </a:xfrm>
              <a:prstGeom prst="ellipse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Bue 8"/>
              <p:cNvSpPr/>
              <p:nvPr/>
            </p:nvSpPr>
            <p:spPr>
              <a:xfrm rot="7196759">
                <a:off x="3610061" y="116096"/>
                <a:ext cx="4386512" cy="5216108"/>
              </a:xfrm>
              <a:prstGeom prst="arc">
                <a:avLst>
                  <a:gd name="adj1" fmla="val 16138624"/>
                  <a:gd name="adj2" fmla="val 1431028"/>
                </a:avLst>
              </a:prstGeom>
              <a:ln w="412750">
                <a:solidFill>
                  <a:srgbClr val="5B9BD5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prstClr val="black"/>
                  </a:solidFill>
                </a:endParaRPr>
              </a:p>
            </p:txBody>
          </p:sp>
          <p:sp>
            <p:nvSpPr>
              <p:cNvPr id="11" name="Tekstfelt 10"/>
              <p:cNvSpPr txBox="1"/>
              <p:nvPr/>
            </p:nvSpPr>
            <p:spPr>
              <a:xfrm>
                <a:off x="5630549" y="2076746"/>
                <a:ext cx="11703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1200" b="1" dirty="0" smtClean="0">
                    <a:solidFill>
                      <a:prstClr val="black"/>
                    </a:solidFill>
                  </a:rPr>
                  <a:t>Model </a:t>
                </a:r>
                <a:r>
                  <a:rPr lang="da-DK" sz="1200" b="1" dirty="0" err="1" smtClean="0">
                    <a:solidFill>
                      <a:prstClr val="black"/>
                    </a:solidFill>
                  </a:rPr>
                  <a:t>organistation</a:t>
                </a:r>
                <a:endParaRPr lang="da-DK" sz="1200" b="1" dirty="0" smtClean="0">
                  <a:solidFill>
                    <a:prstClr val="black"/>
                  </a:solidFill>
                </a:endParaRPr>
              </a:p>
              <a:p>
                <a:pPr algn="ctr"/>
                <a:r>
                  <a:rPr lang="da-DK" sz="1200" b="1" dirty="0" smtClean="0">
                    <a:solidFill>
                      <a:prstClr val="black"/>
                    </a:solidFill>
                  </a:rPr>
                  <a:t>(</a:t>
                </a:r>
                <a:r>
                  <a:rPr lang="da-DK" sz="1200" b="1" dirty="0" err="1" smtClean="0">
                    <a:solidFill>
                      <a:prstClr val="black"/>
                    </a:solidFill>
                  </a:rPr>
                  <a:t>goal</a:t>
                </a:r>
                <a:r>
                  <a:rPr lang="da-DK" sz="1200" b="1" dirty="0" smtClean="0">
                    <a:solidFill>
                      <a:prstClr val="black"/>
                    </a:solidFill>
                  </a:rPr>
                  <a:t> 4)</a:t>
                </a:r>
                <a:endParaRPr lang="da-DK" sz="12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Tekstfelt 11"/>
              <p:cNvSpPr txBox="1"/>
              <p:nvPr/>
            </p:nvSpPr>
            <p:spPr>
              <a:xfrm>
                <a:off x="4772991" y="1552647"/>
                <a:ext cx="11703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1200" b="1" dirty="0" smtClean="0">
                    <a:solidFill>
                      <a:prstClr val="black"/>
                    </a:solidFill>
                  </a:rPr>
                  <a:t>Professional</a:t>
                </a:r>
                <a:br>
                  <a:rPr lang="da-DK" sz="1200" b="1" dirty="0" smtClean="0">
                    <a:solidFill>
                      <a:prstClr val="black"/>
                    </a:solidFill>
                  </a:rPr>
                </a:br>
                <a:r>
                  <a:rPr lang="da-DK" sz="1200" b="1" dirty="0" smtClean="0">
                    <a:solidFill>
                      <a:prstClr val="black"/>
                    </a:solidFill>
                  </a:rPr>
                  <a:t>Standards</a:t>
                </a:r>
              </a:p>
              <a:p>
                <a:pPr algn="ctr"/>
                <a:r>
                  <a:rPr lang="da-DK" sz="1200" b="1" dirty="0" smtClean="0">
                    <a:solidFill>
                      <a:prstClr val="black"/>
                    </a:solidFill>
                  </a:rPr>
                  <a:t>(</a:t>
                </a:r>
                <a:r>
                  <a:rPr lang="da-DK" sz="1200" b="1" dirty="0" err="1" smtClean="0">
                    <a:solidFill>
                      <a:prstClr val="black"/>
                    </a:solidFill>
                  </a:rPr>
                  <a:t>goal</a:t>
                </a:r>
                <a:r>
                  <a:rPr lang="da-DK" sz="1200" b="1" dirty="0" smtClean="0">
                    <a:solidFill>
                      <a:prstClr val="black"/>
                    </a:solidFill>
                  </a:rPr>
                  <a:t> 1)</a:t>
                </a:r>
                <a:endParaRPr lang="da-DK" sz="12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Tekstfelt 12"/>
              <p:cNvSpPr txBox="1"/>
              <p:nvPr/>
            </p:nvSpPr>
            <p:spPr>
              <a:xfrm>
                <a:off x="6577268" y="1460926"/>
                <a:ext cx="117030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1200" b="1" dirty="0" err="1" smtClean="0">
                    <a:solidFill>
                      <a:prstClr val="black"/>
                    </a:solidFill>
                  </a:rPr>
                  <a:t>Institutional</a:t>
                </a:r>
                <a:endParaRPr lang="da-DK" sz="1200" b="1" dirty="0" smtClean="0">
                  <a:solidFill>
                    <a:prstClr val="black"/>
                  </a:solidFill>
                </a:endParaRPr>
              </a:p>
              <a:p>
                <a:pPr algn="ctr"/>
                <a:r>
                  <a:rPr lang="da-DK" sz="1200" b="1" dirty="0" err="1" smtClean="0">
                    <a:solidFill>
                      <a:prstClr val="black"/>
                    </a:solidFill>
                  </a:rPr>
                  <a:t>Capacity</a:t>
                </a:r>
                <a:r>
                  <a:rPr lang="da-DK" sz="1200" b="1" dirty="0" smtClean="0">
                    <a:solidFill>
                      <a:prstClr val="black"/>
                    </a:solidFill>
                  </a:rPr>
                  <a:t> Building</a:t>
                </a:r>
              </a:p>
              <a:p>
                <a:pPr algn="ctr"/>
                <a:r>
                  <a:rPr lang="da-DK" sz="1200" b="1" dirty="0" smtClean="0">
                    <a:solidFill>
                      <a:prstClr val="black"/>
                    </a:solidFill>
                  </a:rPr>
                  <a:t>(</a:t>
                </a:r>
                <a:r>
                  <a:rPr lang="da-DK" sz="1200" b="1" dirty="0" err="1" smtClean="0">
                    <a:solidFill>
                      <a:prstClr val="black"/>
                    </a:solidFill>
                  </a:rPr>
                  <a:t>goal</a:t>
                </a:r>
                <a:r>
                  <a:rPr lang="da-DK" sz="1200" b="1" dirty="0" smtClean="0">
                    <a:solidFill>
                      <a:prstClr val="black"/>
                    </a:solidFill>
                  </a:rPr>
                  <a:t> 2)</a:t>
                </a:r>
                <a:endParaRPr lang="da-DK" sz="12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Tekstfelt 13"/>
              <p:cNvSpPr txBox="1"/>
              <p:nvPr/>
            </p:nvSpPr>
            <p:spPr>
              <a:xfrm>
                <a:off x="5393974" y="3226904"/>
                <a:ext cx="158331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1200" b="1" dirty="0" smtClean="0">
                    <a:solidFill>
                      <a:prstClr val="black"/>
                    </a:solidFill>
                  </a:rPr>
                  <a:t>Knowledge </a:t>
                </a:r>
                <a:r>
                  <a:rPr lang="da-DK" sz="1200" b="1" dirty="0" err="1" smtClean="0">
                    <a:solidFill>
                      <a:prstClr val="black"/>
                    </a:solidFill>
                  </a:rPr>
                  <a:t>Sharing</a:t>
                </a:r>
                <a:r>
                  <a:rPr lang="da-DK" sz="1200" b="1" dirty="0" smtClean="0">
                    <a:solidFill>
                      <a:prstClr val="black"/>
                    </a:solidFill>
                  </a:rPr>
                  <a:t>/Knowledge Services</a:t>
                </a:r>
              </a:p>
              <a:p>
                <a:pPr algn="ctr"/>
                <a:r>
                  <a:rPr lang="da-DK" sz="1200" b="1" dirty="0" smtClean="0">
                    <a:solidFill>
                      <a:prstClr val="black"/>
                    </a:solidFill>
                  </a:rPr>
                  <a:t>(</a:t>
                </a:r>
                <a:r>
                  <a:rPr lang="da-DK" sz="1200" b="1" dirty="0" err="1" smtClean="0">
                    <a:solidFill>
                      <a:prstClr val="black"/>
                    </a:solidFill>
                  </a:rPr>
                  <a:t>goal</a:t>
                </a:r>
                <a:r>
                  <a:rPr lang="da-DK" sz="1200" b="1" dirty="0" smtClean="0">
                    <a:solidFill>
                      <a:prstClr val="black"/>
                    </a:solidFill>
                  </a:rPr>
                  <a:t> 3)</a:t>
                </a:r>
                <a:endParaRPr lang="da-DK" sz="12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Bue 56"/>
              <p:cNvSpPr/>
              <p:nvPr/>
            </p:nvSpPr>
            <p:spPr>
              <a:xfrm rot="14712663">
                <a:off x="3940305" y="-286598"/>
                <a:ext cx="4386512" cy="5216108"/>
              </a:xfrm>
              <a:prstGeom prst="arc">
                <a:avLst>
                  <a:gd name="adj1" fmla="val 16138624"/>
                  <a:gd name="adj2" fmla="val 1431028"/>
                </a:avLst>
              </a:prstGeom>
              <a:ln w="412750">
                <a:solidFill>
                  <a:srgbClr val="5B9BD5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Bue 57"/>
              <p:cNvSpPr/>
              <p:nvPr/>
            </p:nvSpPr>
            <p:spPr>
              <a:xfrm>
                <a:off x="4270549" y="234633"/>
                <a:ext cx="4386512" cy="5216108"/>
              </a:xfrm>
              <a:prstGeom prst="arc">
                <a:avLst>
                  <a:gd name="adj1" fmla="val 16138624"/>
                  <a:gd name="adj2" fmla="val 1431028"/>
                </a:avLst>
              </a:prstGeom>
              <a:ln w="412750">
                <a:solidFill>
                  <a:srgbClr val="5B9BD5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883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/>
          <p:cNvGrpSpPr/>
          <p:nvPr/>
        </p:nvGrpSpPr>
        <p:grpSpPr>
          <a:xfrm>
            <a:off x="1835640" y="1883045"/>
            <a:ext cx="2118360" cy="2514600"/>
            <a:chOff x="1783080" y="2011680"/>
            <a:chExt cx="2118360" cy="2514600"/>
          </a:xfrm>
        </p:grpSpPr>
        <p:sp>
          <p:nvSpPr>
            <p:cNvPr id="7" name="Ellipse 6"/>
            <p:cNvSpPr/>
            <p:nvPr/>
          </p:nvSpPr>
          <p:spPr>
            <a:xfrm>
              <a:off x="1783080" y="2354580"/>
              <a:ext cx="2118360" cy="21717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prstClr val="white"/>
                </a:solidFill>
              </a:endParaRPr>
            </a:p>
          </p:txBody>
        </p:sp>
        <p:grpSp>
          <p:nvGrpSpPr>
            <p:cNvPr id="6" name="Gruppe 5"/>
            <p:cNvGrpSpPr/>
            <p:nvPr/>
          </p:nvGrpSpPr>
          <p:grpSpPr>
            <a:xfrm>
              <a:off x="2286000" y="2011680"/>
              <a:ext cx="990600" cy="685800"/>
              <a:chOff x="2286000" y="2011680"/>
              <a:chExt cx="990600" cy="685800"/>
            </a:xfrm>
          </p:grpSpPr>
          <p:sp>
            <p:nvSpPr>
              <p:cNvPr id="4" name="Ellipse 3"/>
              <p:cNvSpPr/>
              <p:nvPr/>
            </p:nvSpPr>
            <p:spPr>
              <a:xfrm>
                <a:off x="2286000" y="2011680"/>
                <a:ext cx="990600" cy="685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prstClr val="white"/>
                  </a:solidFill>
                </a:endParaRPr>
              </a:p>
            </p:txBody>
          </p:sp>
          <p:sp>
            <p:nvSpPr>
              <p:cNvPr id="5" name="Tekstboks 4"/>
              <p:cNvSpPr txBox="1"/>
              <p:nvPr/>
            </p:nvSpPr>
            <p:spPr>
              <a:xfrm>
                <a:off x="2308860" y="2179320"/>
                <a:ext cx="944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dirty="0" smtClean="0">
                    <a:solidFill>
                      <a:prstClr val="black"/>
                    </a:solidFill>
                  </a:rPr>
                  <a:t>PSC SC</a:t>
                </a:r>
                <a:endParaRPr lang="da-DK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8" name="Ellipse 7"/>
            <p:cNvSpPr/>
            <p:nvPr/>
          </p:nvSpPr>
          <p:spPr>
            <a:xfrm>
              <a:off x="2523780" y="3529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prstClr val="white"/>
                  </a:solidFill>
                </a:rPr>
                <a:t>Sub com</a:t>
              </a:r>
              <a:endParaRPr lang="da-DK" sz="1400" dirty="0">
                <a:solidFill>
                  <a:prstClr val="white"/>
                </a:solidFill>
              </a:endParaRPr>
            </a:p>
          </p:txBody>
        </p:sp>
        <p:sp>
          <p:nvSpPr>
            <p:cNvPr id="9" name="Ellipse 8"/>
            <p:cNvSpPr/>
            <p:nvPr/>
          </p:nvSpPr>
          <p:spPr>
            <a:xfrm>
              <a:off x="2842260" y="2697480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prstClr val="white"/>
                  </a:solidFill>
                </a:rPr>
                <a:t>Sub com</a:t>
              </a:r>
              <a:endParaRPr lang="da-DK" sz="1400" dirty="0">
                <a:solidFill>
                  <a:prstClr val="white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1943880" y="2767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prstClr val="white"/>
                  </a:solidFill>
                </a:rPr>
                <a:t>Sub com</a:t>
              </a:r>
              <a:endParaRPr lang="da-DK" sz="14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2" name="Gruppe 11"/>
          <p:cNvGrpSpPr/>
          <p:nvPr/>
        </p:nvGrpSpPr>
        <p:grpSpPr>
          <a:xfrm>
            <a:off x="8457420" y="1883045"/>
            <a:ext cx="2118360" cy="2514600"/>
            <a:chOff x="1783080" y="2011680"/>
            <a:chExt cx="2118360" cy="2514600"/>
          </a:xfrm>
        </p:grpSpPr>
        <p:sp>
          <p:nvSpPr>
            <p:cNvPr id="13" name="Ellipse 12"/>
            <p:cNvSpPr/>
            <p:nvPr/>
          </p:nvSpPr>
          <p:spPr>
            <a:xfrm>
              <a:off x="1783080" y="2354580"/>
              <a:ext cx="2118360" cy="21717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prstClr val="white"/>
                </a:solidFill>
              </a:endParaRPr>
            </a:p>
          </p:txBody>
        </p:sp>
        <p:grpSp>
          <p:nvGrpSpPr>
            <p:cNvPr id="14" name="Gruppe 13"/>
            <p:cNvGrpSpPr/>
            <p:nvPr/>
          </p:nvGrpSpPr>
          <p:grpSpPr>
            <a:xfrm>
              <a:off x="2286000" y="2011680"/>
              <a:ext cx="990600" cy="685800"/>
              <a:chOff x="2286000" y="2011680"/>
              <a:chExt cx="990600" cy="685800"/>
            </a:xfrm>
          </p:grpSpPr>
          <p:sp>
            <p:nvSpPr>
              <p:cNvPr id="18" name="Ellipse 17"/>
              <p:cNvSpPr/>
              <p:nvPr/>
            </p:nvSpPr>
            <p:spPr>
              <a:xfrm>
                <a:off x="2286000" y="2011680"/>
                <a:ext cx="990600" cy="685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Tekstboks 18"/>
              <p:cNvSpPr txBox="1"/>
              <p:nvPr/>
            </p:nvSpPr>
            <p:spPr>
              <a:xfrm>
                <a:off x="2308860" y="2179320"/>
                <a:ext cx="944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dirty="0">
                    <a:solidFill>
                      <a:prstClr val="black"/>
                    </a:solidFill>
                  </a:rPr>
                  <a:t>K</a:t>
                </a:r>
                <a:r>
                  <a:rPr lang="da-DK" dirty="0" smtClean="0">
                    <a:solidFill>
                      <a:prstClr val="black"/>
                    </a:solidFill>
                  </a:rPr>
                  <a:t>SC SC</a:t>
                </a:r>
                <a:endParaRPr lang="da-DK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5" name="Ellipse 14"/>
            <p:cNvSpPr/>
            <p:nvPr/>
          </p:nvSpPr>
          <p:spPr>
            <a:xfrm>
              <a:off x="2523780" y="3529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prstClr val="white"/>
                  </a:solidFill>
                </a:rPr>
                <a:t>Sub com</a:t>
              </a:r>
              <a:endParaRPr lang="da-DK" sz="1400" dirty="0">
                <a:solidFill>
                  <a:prstClr val="white"/>
                </a:solidFill>
              </a:endParaRPr>
            </a:p>
          </p:txBody>
        </p:sp>
        <p:sp>
          <p:nvSpPr>
            <p:cNvPr id="16" name="Ellipse 15"/>
            <p:cNvSpPr/>
            <p:nvPr/>
          </p:nvSpPr>
          <p:spPr>
            <a:xfrm>
              <a:off x="2842260" y="2697480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prstClr val="white"/>
                  </a:solidFill>
                </a:rPr>
                <a:t>Sub com</a:t>
              </a:r>
              <a:endParaRPr lang="da-DK" sz="1400" dirty="0">
                <a:solidFill>
                  <a:prstClr val="white"/>
                </a:solidFill>
              </a:endParaRPr>
            </a:p>
          </p:txBody>
        </p:sp>
        <p:sp>
          <p:nvSpPr>
            <p:cNvPr id="17" name="Ellipse 16"/>
            <p:cNvSpPr/>
            <p:nvPr/>
          </p:nvSpPr>
          <p:spPr>
            <a:xfrm>
              <a:off x="1943880" y="2767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prstClr val="white"/>
                  </a:solidFill>
                </a:rPr>
                <a:t>Sub com</a:t>
              </a:r>
              <a:endParaRPr lang="da-DK" sz="14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0" name="Gruppe 19"/>
          <p:cNvGrpSpPr/>
          <p:nvPr/>
        </p:nvGrpSpPr>
        <p:grpSpPr>
          <a:xfrm>
            <a:off x="5105400" y="1883045"/>
            <a:ext cx="2118360" cy="2514600"/>
            <a:chOff x="1783080" y="2011680"/>
            <a:chExt cx="2118360" cy="2514600"/>
          </a:xfrm>
        </p:grpSpPr>
        <p:sp>
          <p:nvSpPr>
            <p:cNvPr id="21" name="Ellipse 20"/>
            <p:cNvSpPr/>
            <p:nvPr/>
          </p:nvSpPr>
          <p:spPr>
            <a:xfrm>
              <a:off x="1783080" y="2354580"/>
              <a:ext cx="2118360" cy="21717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prstClr val="white"/>
                </a:solidFill>
              </a:endParaRPr>
            </a:p>
          </p:txBody>
        </p:sp>
        <p:grpSp>
          <p:nvGrpSpPr>
            <p:cNvPr id="22" name="Gruppe 21"/>
            <p:cNvGrpSpPr/>
            <p:nvPr/>
          </p:nvGrpSpPr>
          <p:grpSpPr>
            <a:xfrm>
              <a:off x="2286000" y="2011680"/>
              <a:ext cx="990600" cy="685800"/>
              <a:chOff x="2286000" y="2011680"/>
              <a:chExt cx="990600" cy="685800"/>
            </a:xfrm>
          </p:grpSpPr>
          <p:sp>
            <p:nvSpPr>
              <p:cNvPr id="26" name="Ellipse 25"/>
              <p:cNvSpPr/>
              <p:nvPr/>
            </p:nvSpPr>
            <p:spPr>
              <a:xfrm>
                <a:off x="2286000" y="2011680"/>
                <a:ext cx="990600" cy="685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kstboks 26"/>
              <p:cNvSpPr txBox="1"/>
              <p:nvPr/>
            </p:nvSpPr>
            <p:spPr>
              <a:xfrm>
                <a:off x="2308860" y="2179320"/>
                <a:ext cx="944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dirty="0" smtClean="0">
                    <a:solidFill>
                      <a:prstClr val="black"/>
                    </a:solidFill>
                  </a:rPr>
                  <a:t>CBC SC</a:t>
                </a:r>
                <a:endParaRPr lang="da-DK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3" name="Ellipse 22"/>
            <p:cNvSpPr/>
            <p:nvPr/>
          </p:nvSpPr>
          <p:spPr>
            <a:xfrm>
              <a:off x="2523780" y="3529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prstClr val="white"/>
                  </a:solidFill>
                </a:rPr>
                <a:t>Sub com</a:t>
              </a:r>
              <a:endParaRPr lang="da-DK" sz="1400" dirty="0">
                <a:solidFill>
                  <a:prstClr val="white"/>
                </a:solidFill>
              </a:endParaRPr>
            </a:p>
          </p:txBody>
        </p:sp>
        <p:sp>
          <p:nvSpPr>
            <p:cNvPr id="24" name="Ellipse 23"/>
            <p:cNvSpPr/>
            <p:nvPr/>
          </p:nvSpPr>
          <p:spPr>
            <a:xfrm>
              <a:off x="2842260" y="2697480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prstClr val="white"/>
                  </a:solidFill>
                </a:rPr>
                <a:t>Sub com</a:t>
              </a:r>
              <a:endParaRPr lang="da-DK" sz="1400" dirty="0">
                <a:solidFill>
                  <a:prstClr val="white"/>
                </a:solidFill>
              </a:endParaRPr>
            </a:p>
          </p:txBody>
        </p:sp>
        <p:sp>
          <p:nvSpPr>
            <p:cNvPr id="25" name="Ellipse 24"/>
            <p:cNvSpPr/>
            <p:nvPr/>
          </p:nvSpPr>
          <p:spPr>
            <a:xfrm>
              <a:off x="1943880" y="2767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prstClr val="white"/>
                  </a:solidFill>
                </a:rPr>
                <a:t>Sub com</a:t>
              </a:r>
              <a:endParaRPr lang="da-DK" sz="1400" dirty="0">
                <a:solidFill>
                  <a:prstClr val="white"/>
                </a:solidFill>
              </a:endParaRPr>
            </a:p>
          </p:txBody>
        </p:sp>
      </p:grpSp>
      <p:sp>
        <p:nvSpPr>
          <p:cNvPr id="31" name="Højrepil 30"/>
          <p:cNvSpPr/>
          <p:nvPr/>
        </p:nvSpPr>
        <p:spPr>
          <a:xfrm>
            <a:off x="1341120" y="4648200"/>
            <a:ext cx="2761858" cy="1876781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 smtClean="0">
                <a:solidFill>
                  <a:prstClr val="white"/>
                </a:solidFill>
              </a:rPr>
              <a:t>Professional standards </a:t>
            </a:r>
            <a:r>
              <a:rPr lang="da-DK" sz="1600" b="1" dirty="0" err="1" smtClean="0">
                <a:solidFill>
                  <a:prstClr val="white"/>
                </a:solidFill>
              </a:rPr>
              <a:t>framework</a:t>
            </a:r>
            <a:r>
              <a:rPr lang="da-DK" sz="1600" b="1" dirty="0" smtClean="0">
                <a:solidFill>
                  <a:prstClr val="white"/>
                </a:solidFill>
              </a:rPr>
              <a:t> (</a:t>
            </a:r>
            <a:r>
              <a:rPr lang="da-DK" sz="1600" b="1" dirty="0" err="1" smtClean="0">
                <a:solidFill>
                  <a:prstClr val="white"/>
                </a:solidFill>
              </a:rPr>
              <a:t>including</a:t>
            </a:r>
            <a:r>
              <a:rPr lang="da-DK" sz="1600" b="1" dirty="0" smtClean="0">
                <a:solidFill>
                  <a:prstClr val="white"/>
                </a:solidFill>
              </a:rPr>
              <a:t>  </a:t>
            </a:r>
            <a:r>
              <a:rPr lang="da-DK" sz="1600" b="1" dirty="0" err="1" smtClean="0">
                <a:solidFill>
                  <a:prstClr val="white"/>
                </a:solidFill>
              </a:rPr>
              <a:t>competency</a:t>
            </a:r>
            <a:r>
              <a:rPr lang="da-DK" sz="1600" b="1" dirty="0" smtClean="0">
                <a:solidFill>
                  <a:prstClr val="white"/>
                </a:solidFill>
              </a:rPr>
              <a:t> </a:t>
            </a:r>
            <a:r>
              <a:rPr lang="da-DK" sz="1600" b="1" dirty="0" err="1" smtClean="0">
                <a:solidFill>
                  <a:prstClr val="white"/>
                </a:solidFill>
              </a:rPr>
              <a:t>framework</a:t>
            </a:r>
            <a:r>
              <a:rPr lang="da-DK" sz="1200" b="1" dirty="0" smtClean="0">
                <a:solidFill>
                  <a:prstClr val="white"/>
                </a:solidFill>
              </a:rPr>
              <a:t>)</a:t>
            </a:r>
            <a:endParaRPr lang="da-DK" sz="1200" b="1" dirty="0">
              <a:solidFill>
                <a:prstClr val="white"/>
              </a:solidFill>
            </a:endParaRPr>
          </a:p>
        </p:txBody>
      </p:sp>
      <p:sp>
        <p:nvSpPr>
          <p:cNvPr id="32" name="Højrepil 31"/>
          <p:cNvSpPr/>
          <p:nvPr/>
        </p:nvSpPr>
        <p:spPr>
          <a:xfrm>
            <a:off x="5105400" y="4648200"/>
            <a:ext cx="2712569" cy="1876781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 err="1" smtClean="0">
                <a:solidFill>
                  <a:prstClr val="white"/>
                </a:solidFill>
              </a:rPr>
              <a:t>Capacity</a:t>
            </a:r>
            <a:r>
              <a:rPr lang="da-DK" sz="1600" b="1" dirty="0" smtClean="0">
                <a:solidFill>
                  <a:prstClr val="white"/>
                </a:solidFill>
              </a:rPr>
              <a:t> </a:t>
            </a:r>
            <a:r>
              <a:rPr lang="da-DK" sz="1600" b="1" dirty="0" err="1" smtClean="0">
                <a:solidFill>
                  <a:prstClr val="white"/>
                </a:solidFill>
              </a:rPr>
              <a:t>development</a:t>
            </a:r>
            <a:r>
              <a:rPr lang="da-DK" sz="1600" b="1" dirty="0" smtClean="0">
                <a:solidFill>
                  <a:prstClr val="white"/>
                </a:solidFill>
              </a:rPr>
              <a:t>, </a:t>
            </a:r>
            <a:r>
              <a:rPr lang="da-DK" sz="1600" b="1" dirty="0" err="1" smtClean="0">
                <a:solidFill>
                  <a:prstClr val="white"/>
                </a:solidFill>
              </a:rPr>
              <a:t>implementation</a:t>
            </a:r>
            <a:r>
              <a:rPr lang="da-DK" sz="1600" b="1" dirty="0" smtClean="0">
                <a:solidFill>
                  <a:prstClr val="white"/>
                </a:solidFill>
              </a:rPr>
              <a:t> and </a:t>
            </a:r>
            <a:r>
              <a:rPr lang="da-DK" sz="1600" b="1" dirty="0" err="1" smtClean="0">
                <a:solidFill>
                  <a:prstClr val="white"/>
                </a:solidFill>
              </a:rPr>
              <a:t>certification</a:t>
            </a:r>
            <a:endParaRPr lang="da-DK" sz="1600" b="1" dirty="0">
              <a:solidFill>
                <a:prstClr val="white"/>
              </a:solidFill>
            </a:endParaRPr>
          </a:p>
        </p:txBody>
      </p:sp>
      <p:sp>
        <p:nvSpPr>
          <p:cNvPr id="33" name="Højrepil 32"/>
          <p:cNvSpPr/>
          <p:nvPr/>
        </p:nvSpPr>
        <p:spPr>
          <a:xfrm>
            <a:off x="8457420" y="4648199"/>
            <a:ext cx="2756309" cy="1876781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 smtClean="0">
                <a:solidFill>
                  <a:prstClr val="white"/>
                </a:solidFill>
              </a:rPr>
              <a:t>Knowledge </a:t>
            </a:r>
            <a:r>
              <a:rPr lang="da-DK" sz="1600" b="1" dirty="0" err="1" smtClean="0">
                <a:solidFill>
                  <a:prstClr val="white"/>
                </a:solidFill>
              </a:rPr>
              <a:t>sharing</a:t>
            </a:r>
            <a:r>
              <a:rPr lang="da-DK" sz="1600" b="1" dirty="0" smtClean="0">
                <a:solidFill>
                  <a:prstClr val="white"/>
                </a:solidFill>
              </a:rPr>
              <a:t> ,  </a:t>
            </a:r>
            <a:r>
              <a:rPr lang="da-DK" sz="1600" b="1" dirty="0" err="1" smtClean="0">
                <a:solidFill>
                  <a:prstClr val="white"/>
                </a:solidFill>
              </a:rPr>
              <a:t>knowledge</a:t>
            </a:r>
            <a:r>
              <a:rPr lang="da-DK" sz="1600" b="1" dirty="0" smtClean="0">
                <a:solidFill>
                  <a:prstClr val="white"/>
                </a:solidFill>
              </a:rPr>
              <a:t> </a:t>
            </a:r>
            <a:r>
              <a:rPr lang="da-DK" sz="1600" b="1" dirty="0" err="1" smtClean="0">
                <a:solidFill>
                  <a:prstClr val="white"/>
                </a:solidFill>
              </a:rPr>
              <a:t>development</a:t>
            </a:r>
            <a:r>
              <a:rPr lang="da-DK" sz="1600" b="1" dirty="0" smtClean="0">
                <a:solidFill>
                  <a:prstClr val="white"/>
                </a:solidFill>
              </a:rPr>
              <a:t> and </a:t>
            </a:r>
            <a:r>
              <a:rPr lang="da-DK" sz="1600" b="1" dirty="0" err="1" smtClean="0">
                <a:solidFill>
                  <a:prstClr val="white"/>
                </a:solidFill>
              </a:rPr>
              <a:t>verification</a:t>
            </a:r>
            <a:endParaRPr lang="da-DK" sz="1600" b="1" dirty="0">
              <a:solidFill>
                <a:prstClr val="white"/>
              </a:solidFill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844290" y="157655"/>
            <a:ext cx="4503420" cy="127700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 err="1" smtClean="0">
                <a:solidFill>
                  <a:prstClr val="black"/>
                </a:solidFill>
              </a:rPr>
              <a:t>Tasks</a:t>
            </a:r>
            <a:r>
              <a:rPr lang="da-DK" b="1" dirty="0" smtClean="0">
                <a:solidFill>
                  <a:prstClr val="black"/>
                </a:solidFill>
              </a:rPr>
              <a:t> of the </a:t>
            </a:r>
            <a:r>
              <a:rPr lang="da-DK" b="1" dirty="0" err="1" smtClean="0">
                <a:solidFill>
                  <a:prstClr val="black"/>
                </a:solidFill>
              </a:rPr>
              <a:t>three</a:t>
            </a:r>
            <a:r>
              <a:rPr lang="da-DK" b="1" dirty="0" smtClean="0">
                <a:solidFill>
                  <a:prstClr val="black"/>
                </a:solidFill>
              </a:rPr>
              <a:t> </a:t>
            </a:r>
            <a:r>
              <a:rPr lang="da-DK" b="1" dirty="0" err="1" smtClean="0">
                <a:solidFill>
                  <a:prstClr val="black"/>
                </a:solidFill>
              </a:rPr>
              <a:t>Steering</a:t>
            </a:r>
            <a:r>
              <a:rPr lang="da-DK" b="1" dirty="0" smtClean="0">
                <a:solidFill>
                  <a:prstClr val="black"/>
                </a:solidFill>
              </a:rPr>
              <a:t> </a:t>
            </a:r>
            <a:r>
              <a:rPr lang="da-DK" b="1" dirty="0" err="1" smtClean="0">
                <a:solidFill>
                  <a:prstClr val="black"/>
                </a:solidFill>
              </a:rPr>
              <a:t>Committees</a:t>
            </a:r>
            <a:r>
              <a:rPr lang="da-DK" dirty="0" smtClean="0">
                <a:solidFill>
                  <a:prstClr val="black"/>
                </a:solidFill>
              </a:rPr>
              <a:t>:</a:t>
            </a:r>
          </a:p>
          <a:p>
            <a:pPr algn="ctr"/>
            <a:r>
              <a:rPr lang="da-DK" dirty="0" err="1" smtClean="0">
                <a:solidFill>
                  <a:prstClr val="black"/>
                </a:solidFill>
              </a:rPr>
              <a:t>Approval</a:t>
            </a:r>
            <a:r>
              <a:rPr lang="da-DK" dirty="0" smtClean="0">
                <a:solidFill>
                  <a:prstClr val="black"/>
                </a:solidFill>
              </a:rPr>
              <a:t> </a:t>
            </a:r>
            <a:r>
              <a:rPr lang="da-DK" dirty="0">
                <a:solidFill>
                  <a:prstClr val="black"/>
                </a:solidFill>
              </a:rPr>
              <a:t>of professional standards</a:t>
            </a:r>
          </a:p>
          <a:p>
            <a:pPr algn="ctr"/>
            <a:r>
              <a:rPr lang="da-DK" dirty="0" smtClean="0">
                <a:solidFill>
                  <a:prstClr val="black"/>
                </a:solidFill>
              </a:rPr>
              <a:t>Roll-out of professional standards</a:t>
            </a:r>
            <a:endParaRPr lang="da-DK" dirty="0">
              <a:solidFill>
                <a:prstClr val="black"/>
              </a:solidFill>
            </a:endParaRPr>
          </a:p>
          <a:p>
            <a:pPr algn="ctr"/>
            <a:r>
              <a:rPr lang="da-DK" dirty="0" err="1">
                <a:solidFill>
                  <a:prstClr val="black"/>
                </a:solidFill>
              </a:rPr>
              <a:t>Coordination</a:t>
            </a:r>
            <a:r>
              <a:rPr lang="da-DK" dirty="0">
                <a:solidFill>
                  <a:prstClr val="black"/>
                </a:solidFill>
              </a:rPr>
              <a:t> of WG</a:t>
            </a:r>
          </a:p>
        </p:txBody>
      </p:sp>
    </p:spTree>
    <p:extLst>
      <p:ext uri="{BB962C8B-B14F-4D97-AF65-F5344CB8AC3E}">
        <p14:creationId xmlns:p14="http://schemas.microsoft.com/office/powerpoint/2010/main" val="412466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Højrepil 30"/>
          <p:cNvSpPr/>
          <p:nvPr/>
        </p:nvSpPr>
        <p:spPr>
          <a:xfrm>
            <a:off x="1341120" y="4648200"/>
            <a:ext cx="2761858" cy="1876781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 smtClean="0">
                <a:solidFill>
                  <a:prstClr val="white"/>
                </a:solidFill>
              </a:rPr>
              <a:t>Professional standards </a:t>
            </a:r>
            <a:r>
              <a:rPr lang="da-DK" sz="1600" b="1" dirty="0" err="1" smtClean="0">
                <a:solidFill>
                  <a:prstClr val="white"/>
                </a:solidFill>
              </a:rPr>
              <a:t>framework</a:t>
            </a:r>
            <a:r>
              <a:rPr lang="da-DK" sz="1600" b="1" dirty="0" smtClean="0">
                <a:solidFill>
                  <a:prstClr val="white"/>
                </a:solidFill>
              </a:rPr>
              <a:t> (</a:t>
            </a:r>
            <a:r>
              <a:rPr lang="da-DK" sz="1600" b="1" dirty="0" err="1" smtClean="0">
                <a:solidFill>
                  <a:prstClr val="white"/>
                </a:solidFill>
              </a:rPr>
              <a:t>including</a:t>
            </a:r>
            <a:r>
              <a:rPr lang="da-DK" sz="1600" b="1" dirty="0" smtClean="0">
                <a:solidFill>
                  <a:prstClr val="white"/>
                </a:solidFill>
              </a:rPr>
              <a:t>  </a:t>
            </a:r>
            <a:r>
              <a:rPr lang="da-DK" sz="1600" b="1" dirty="0" err="1" smtClean="0">
                <a:solidFill>
                  <a:prstClr val="white"/>
                </a:solidFill>
              </a:rPr>
              <a:t>competency</a:t>
            </a:r>
            <a:r>
              <a:rPr lang="da-DK" sz="1600" b="1" dirty="0" smtClean="0">
                <a:solidFill>
                  <a:prstClr val="white"/>
                </a:solidFill>
              </a:rPr>
              <a:t> </a:t>
            </a:r>
            <a:r>
              <a:rPr lang="da-DK" sz="1600" b="1" dirty="0" err="1" smtClean="0">
                <a:solidFill>
                  <a:prstClr val="white"/>
                </a:solidFill>
              </a:rPr>
              <a:t>framework</a:t>
            </a:r>
            <a:r>
              <a:rPr lang="da-DK" sz="1200" b="1" dirty="0" smtClean="0">
                <a:solidFill>
                  <a:prstClr val="white"/>
                </a:solidFill>
              </a:rPr>
              <a:t>)</a:t>
            </a:r>
            <a:endParaRPr lang="da-DK" sz="1200" b="1" dirty="0">
              <a:solidFill>
                <a:prstClr val="white"/>
              </a:solidFill>
            </a:endParaRPr>
          </a:p>
        </p:txBody>
      </p:sp>
      <p:sp>
        <p:nvSpPr>
          <p:cNvPr id="32" name="Højrepil 31"/>
          <p:cNvSpPr/>
          <p:nvPr/>
        </p:nvSpPr>
        <p:spPr>
          <a:xfrm>
            <a:off x="5105400" y="4648200"/>
            <a:ext cx="2712569" cy="1876781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 err="1" smtClean="0">
                <a:solidFill>
                  <a:prstClr val="white"/>
                </a:solidFill>
              </a:rPr>
              <a:t>Capacity</a:t>
            </a:r>
            <a:r>
              <a:rPr lang="da-DK" sz="1600" b="1" dirty="0" smtClean="0">
                <a:solidFill>
                  <a:prstClr val="white"/>
                </a:solidFill>
              </a:rPr>
              <a:t> </a:t>
            </a:r>
            <a:r>
              <a:rPr lang="da-DK" sz="1600" b="1" dirty="0" err="1" smtClean="0">
                <a:solidFill>
                  <a:prstClr val="white"/>
                </a:solidFill>
              </a:rPr>
              <a:t>development</a:t>
            </a:r>
            <a:r>
              <a:rPr lang="da-DK" sz="1600" b="1" dirty="0" smtClean="0">
                <a:solidFill>
                  <a:prstClr val="white"/>
                </a:solidFill>
              </a:rPr>
              <a:t>, </a:t>
            </a:r>
            <a:r>
              <a:rPr lang="da-DK" sz="1600" b="1" dirty="0" err="1" smtClean="0">
                <a:solidFill>
                  <a:prstClr val="white"/>
                </a:solidFill>
              </a:rPr>
              <a:t>implementation</a:t>
            </a:r>
            <a:r>
              <a:rPr lang="da-DK" sz="1600" b="1" dirty="0" smtClean="0">
                <a:solidFill>
                  <a:prstClr val="white"/>
                </a:solidFill>
              </a:rPr>
              <a:t> and </a:t>
            </a:r>
            <a:r>
              <a:rPr lang="da-DK" sz="1600" b="1" dirty="0" err="1" smtClean="0">
                <a:solidFill>
                  <a:prstClr val="white"/>
                </a:solidFill>
              </a:rPr>
              <a:t>certification</a:t>
            </a:r>
            <a:endParaRPr lang="da-DK" sz="1600" b="1" dirty="0">
              <a:solidFill>
                <a:prstClr val="white"/>
              </a:solidFill>
            </a:endParaRPr>
          </a:p>
        </p:txBody>
      </p:sp>
      <p:sp>
        <p:nvSpPr>
          <p:cNvPr id="33" name="Højrepil 32"/>
          <p:cNvSpPr/>
          <p:nvPr/>
        </p:nvSpPr>
        <p:spPr>
          <a:xfrm>
            <a:off x="8457420" y="4648199"/>
            <a:ext cx="2756309" cy="1876781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 smtClean="0">
                <a:solidFill>
                  <a:prstClr val="white"/>
                </a:solidFill>
              </a:rPr>
              <a:t>Knowledge </a:t>
            </a:r>
            <a:r>
              <a:rPr lang="da-DK" sz="1600" b="1" dirty="0" err="1" smtClean="0">
                <a:solidFill>
                  <a:prstClr val="white"/>
                </a:solidFill>
              </a:rPr>
              <a:t>sharing</a:t>
            </a:r>
            <a:r>
              <a:rPr lang="da-DK" sz="1600" b="1" dirty="0" smtClean="0">
                <a:solidFill>
                  <a:prstClr val="white"/>
                </a:solidFill>
              </a:rPr>
              <a:t> ,  </a:t>
            </a:r>
            <a:r>
              <a:rPr lang="da-DK" sz="1600" b="1" dirty="0" err="1" smtClean="0">
                <a:solidFill>
                  <a:prstClr val="white"/>
                </a:solidFill>
              </a:rPr>
              <a:t>knowledge</a:t>
            </a:r>
            <a:r>
              <a:rPr lang="da-DK" sz="1600" b="1" dirty="0" smtClean="0">
                <a:solidFill>
                  <a:prstClr val="white"/>
                </a:solidFill>
              </a:rPr>
              <a:t> </a:t>
            </a:r>
            <a:r>
              <a:rPr lang="da-DK" sz="1600" b="1" dirty="0" err="1" smtClean="0">
                <a:solidFill>
                  <a:prstClr val="white"/>
                </a:solidFill>
              </a:rPr>
              <a:t>development</a:t>
            </a:r>
            <a:r>
              <a:rPr lang="da-DK" sz="1600" b="1" dirty="0" smtClean="0">
                <a:solidFill>
                  <a:prstClr val="white"/>
                </a:solidFill>
              </a:rPr>
              <a:t> and </a:t>
            </a:r>
            <a:r>
              <a:rPr lang="da-DK" sz="1600" b="1" dirty="0" err="1" smtClean="0">
                <a:solidFill>
                  <a:prstClr val="white"/>
                </a:solidFill>
              </a:rPr>
              <a:t>verification</a:t>
            </a:r>
            <a:endParaRPr lang="da-DK" sz="1600" b="1" dirty="0">
              <a:solidFill>
                <a:prstClr val="white"/>
              </a:solidFill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3844290" y="157655"/>
            <a:ext cx="4503420" cy="127700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 err="1" smtClean="0">
                <a:solidFill>
                  <a:prstClr val="black"/>
                </a:solidFill>
              </a:rPr>
              <a:t>Tasks</a:t>
            </a:r>
            <a:r>
              <a:rPr lang="da-DK" b="1" dirty="0" smtClean="0">
                <a:solidFill>
                  <a:prstClr val="black"/>
                </a:solidFill>
              </a:rPr>
              <a:t> of the </a:t>
            </a:r>
            <a:r>
              <a:rPr lang="da-DK" b="1" dirty="0" err="1" smtClean="0">
                <a:solidFill>
                  <a:prstClr val="black"/>
                </a:solidFill>
              </a:rPr>
              <a:t>three</a:t>
            </a:r>
            <a:r>
              <a:rPr lang="da-DK" b="1" dirty="0" smtClean="0">
                <a:solidFill>
                  <a:prstClr val="black"/>
                </a:solidFill>
              </a:rPr>
              <a:t> </a:t>
            </a:r>
            <a:r>
              <a:rPr lang="da-DK" b="1" dirty="0" err="1" smtClean="0">
                <a:solidFill>
                  <a:prstClr val="black"/>
                </a:solidFill>
              </a:rPr>
              <a:t>Steering</a:t>
            </a:r>
            <a:r>
              <a:rPr lang="da-DK" b="1" dirty="0" smtClean="0">
                <a:solidFill>
                  <a:prstClr val="black"/>
                </a:solidFill>
              </a:rPr>
              <a:t> </a:t>
            </a:r>
            <a:r>
              <a:rPr lang="da-DK" b="1" dirty="0" err="1" smtClean="0">
                <a:solidFill>
                  <a:prstClr val="black"/>
                </a:solidFill>
              </a:rPr>
              <a:t>Committees</a:t>
            </a:r>
            <a:r>
              <a:rPr lang="da-DK" dirty="0" smtClean="0">
                <a:solidFill>
                  <a:prstClr val="black"/>
                </a:solidFill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 err="1" smtClean="0">
                <a:solidFill>
                  <a:prstClr val="black"/>
                </a:solidFill>
              </a:rPr>
              <a:t>Approval</a:t>
            </a:r>
            <a:r>
              <a:rPr lang="da-DK" dirty="0" smtClean="0">
                <a:solidFill>
                  <a:prstClr val="black"/>
                </a:solidFill>
              </a:rPr>
              <a:t> </a:t>
            </a:r>
            <a:r>
              <a:rPr lang="da-DK" dirty="0">
                <a:solidFill>
                  <a:prstClr val="black"/>
                </a:solidFill>
              </a:rPr>
              <a:t>of professional standards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prstClr val="black"/>
                </a:solidFill>
              </a:rPr>
              <a:t>Roll-out of professional standards</a:t>
            </a:r>
            <a:endParaRPr lang="da-DK" dirty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 err="1">
                <a:solidFill>
                  <a:prstClr val="black"/>
                </a:solidFill>
              </a:rPr>
              <a:t>Coordination</a:t>
            </a:r>
            <a:r>
              <a:rPr lang="da-DK" dirty="0">
                <a:solidFill>
                  <a:prstClr val="black"/>
                </a:solidFill>
              </a:rPr>
              <a:t> of WG</a:t>
            </a:r>
          </a:p>
        </p:txBody>
      </p:sp>
      <p:cxnSp>
        <p:nvCxnSpPr>
          <p:cNvPr id="35" name="Lige pilforbindelse 34"/>
          <p:cNvCxnSpPr/>
          <p:nvPr/>
        </p:nvCxnSpPr>
        <p:spPr>
          <a:xfrm flipH="1">
            <a:off x="2979683" y="651364"/>
            <a:ext cx="1434662" cy="336884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Lige pilforbindelse 44"/>
          <p:cNvCxnSpPr/>
          <p:nvPr/>
        </p:nvCxnSpPr>
        <p:spPr>
          <a:xfrm>
            <a:off x="4414345" y="895189"/>
            <a:ext cx="1056289" cy="29673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Lige pilforbindelse 45"/>
          <p:cNvCxnSpPr/>
          <p:nvPr/>
        </p:nvCxnSpPr>
        <p:spPr>
          <a:xfrm>
            <a:off x="4660020" y="1337164"/>
            <a:ext cx="3506518" cy="25253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kstboks 56"/>
          <p:cNvSpPr txBox="1"/>
          <p:nvPr/>
        </p:nvSpPr>
        <p:spPr>
          <a:xfrm>
            <a:off x="1238250" y="4134859"/>
            <a:ext cx="2606040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err="1" smtClean="0">
                <a:solidFill>
                  <a:prstClr val="black"/>
                </a:solidFill>
              </a:rPr>
              <a:t>Approval</a:t>
            </a:r>
            <a:r>
              <a:rPr lang="da-DK" dirty="0" smtClean="0">
                <a:solidFill>
                  <a:prstClr val="black"/>
                </a:solidFill>
              </a:rPr>
              <a:t> of professional standards</a:t>
            </a:r>
            <a:endParaRPr lang="da-DK" dirty="0">
              <a:solidFill>
                <a:prstClr val="black"/>
              </a:solidFill>
            </a:endParaRPr>
          </a:p>
        </p:txBody>
      </p:sp>
      <p:sp>
        <p:nvSpPr>
          <p:cNvPr id="58" name="Tekstboks 57"/>
          <p:cNvSpPr txBox="1"/>
          <p:nvPr/>
        </p:nvSpPr>
        <p:spPr>
          <a:xfrm>
            <a:off x="4546110" y="4163797"/>
            <a:ext cx="2606040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da-DK" dirty="0" smtClean="0">
                <a:solidFill>
                  <a:prstClr val="black"/>
                </a:solidFill>
              </a:rPr>
              <a:t>Roll-out of professional standards</a:t>
            </a:r>
          </a:p>
        </p:txBody>
      </p:sp>
      <p:sp>
        <p:nvSpPr>
          <p:cNvPr id="59" name="Tekstboks 58"/>
          <p:cNvSpPr txBox="1"/>
          <p:nvPr/>
        </p:nvSpPr>
        <p:spPr>
          <a:xfrm>
            <a:off x="7670939" y="4147015"/>
            <a:ext cx="2606040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da-DK" dirty="0" err="1" smtClean="0">
                <a:solidFill>
                  <a:prstClr val="black"/>
                </a:solidFill>
              </a:rPr>
              <a:t>Coordination</a:t>
            </a:r>
            <a:r>
              <a:rPr lang="da-DK" dirty="0" smtClean="0">
                <a:solidFill>
                  <a:prstClr val="black"/>
                </a:solidFill>
              </a:rPr>
              <a:t> of WG</a:t>
            </a:r>
          </a:p>
        </p:txBody>
      </p:sp>
    </p:spTree>
    <p:extLst>
      <p:ext uri="{BB962C8B-B14F-4D97-AF65-F5344CB8AC3E}">
        <p14:creationId xmlns:p14="http://schemas.microsoft.com/office/powerpoint/2010/main" val="86738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øjrepil 13"/>
          <p:cNvSpPr/>
          <p:nvPr/>
        </p:nvSpPr>
        <p:spPr>
          <a:xfrm>
            <a:off x="7280086" y="2827902"/>
            <a:ext cx="1819796" cy="821085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 dirty="0">
              <a:solidFill>
                <a:prstClr val="white"/>
              </a:solidFill>
            </a:endParaRPr>
          </a:p>
        </p:txBody>
      </p:sp>
      <p:sp>
        <p:nvSpPr>
          <p:cNvPr id="15" name="Tekstfelt 14"/>
          <p:cNvSpPr txBox="1"/>
          <p:nvPr/>
        </p:nvSpPr>
        <p:spPr>
          <a:xfrm>
            <a:off x="1259637" y="2463280"/>
            <a:ext cx="1343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 err="1" smtClean="0">
                <a:solidFill>
                  <a:prstClr val="black"/>
                </a:solidFill>
              </a:rPr>
              <a:t>Goal</a:t>
            </a:r>
            <a:r>
              <a:rPr lang="da-DK" sz="1200" dirty="0" smtClean="0">
                <a:solidFill>
                  <a:prstClr val="black"/>
                </a:solidFill>
              </a:rPr>
              <a:t> </a:t>
            </a:r>
            <a:r>
              <a:rPr lang="da-DK" sz="1200" dirty="0" err="1" smtClean="0">
                <a:solidFill>
                  <a:prstClr val="black"/>
                </a:solidFill>
              </a:rPr>
              <a:t>leader</a:t>
            </a:r>
            <a:endParaRPr lang="da-DK" sz="1200" dirty="0" smtClean="0">
              <a:solidFill>
                <a:prstClr val="black"/>
              </a:solidFill>
            </a:endParaRPr>
          </a:p>
          <a:p>
            <a:pPr algn="ctr"/>
            <a:r>
              <a:rPr lang="da-DK" sz="1200" dirty="0" smtClean="0">
                <a:solidFill>
                  <a:prstClr val="black"/>
                </a:solidFill>
              </a:rPr>
              <a:t>Strategic </a:t>
            </a:r>
            <a:r>
              <a:rPr lang="da-DK" sz="1200" dirty="0" err="1" smtClean="0">
                <a:solidFill>
                  <a:prstClr val="black"/>
                </a:solidFill>
              </a:rPr>
              <a:t>Goal</a:t>
            </a:r>
            <a:r>
              <a:rPr lang="da-DK" sz="1200" dirty="0" smtClean="0">
                <a:solidFill>
                  <a:prstClr val="black"/>
                </a:solidFill>
              </a:rPr>
              <a:t> 1</a:t>
            </a:r>
            <a:endParaRPr lang="da-DK" sz="1200" dirty="0">
              <a:solidFill>
                <a:prstClr val="black"/>
              </a:solidFill>
            </a:endParaRPr>
          </a:p>
        </p:txBody>
      </p:sp>
      <p:sp>
        <p:nvSpPr>
          <p:cNvPr id="19" name="Tekstfelt 18"/>
          <p:cNvSpPr txBox="1"/>
          <p:nvPr/>
        </p:nvSpPr>
        <p:spPr>
          <a:xfrm>
            <a:off x="4331167" y="2463280"/>
            <a:ext cx="1343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 err="1" smtClean="0">
                <a:solidFill>
                  <a:prstClr val="black"/>
                </a:solidFill>
              </a:rPr>
              <a:t>Goal</a:t>
            </a:r>
            <a:r>
              <a:rPr lang="da-DK" sz="1200" dirty="0" smtClean="0">
                <a:solidFill>
                  <a:prstClr val="black"/>
                </a:solidFill>
              </a:rPr>
              <a:t> </a:t>
            </a:r>
            <a:r>
              <a:rPr lang="da-DK" sz="1200" dirty="0" err="1" smtClean="0">
                <a:solidFill>
                  <a:prstClr val="black"/>
                </a:solidFill>
              </a:rPr>
              <a:t>leader</a:t>
            </a:r>
            <a:endParaRPr lang="da-DK" sz="1200" dirty="0" smtClean="0">
              <a:solidFill>
                <a:prstClr val="black"/>
              </a:solidFill>
            </a:endParaRPr>
          </a:p>
          <a:p>
            <a:pPr algn="ctr"/>
            <a:r>
              <a:rPr lang="da-DK" sz="1200" dirty="0" smtClean="0">
                <a:solidFill>
                  <a:prstClr val="black"/>
                </a:solidFill>
              </a:rPr>
              <a:t>Strategic </a:t>
            </a:r>
            <a:r>
              <a:rPr lang="da-DK" sz="1200" dirty="0" err="1" smtClean="0">
                <a:solidFill>
                  <a:prstClr val="black"/>
                </a:solidFill>
              </a:rPr>
              <a:t>Goal</a:t>
            </a:r>
            <a:r>
              <a:rPr lang="da-DK" sz="1200" dirty="0" smtClean="0">
                <a:solidFill>
                  <a:prstClr val="black"/>
                </a:solidFill>
              </a:rPr>
              <a:t> 2</a:t>
            </a:r>
            <a:endParaRPr lang="da-DK" sz="1200" dirty="0">
              <a:solidFill>
                <a:prstClr val="black"/>
              </a:solidFill>
            </a:endParaRPr>
          </a:p>
        </p:txBody>
      </p:sp>
      <p:sp>
        <p:nvSpPr>
          <p:cNvPr id="20" name="Tekstfelt 19"/>
          <p:cNvSpPr txBox="1"/>
          <p:nvPr/>
        </p:nvSpPr>
        <p:spPr>
          <a:xfrm>
            <a:off x="7287590" y="2450638"/>
            <a:ext cx="1343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 err="1" smtClean="0">
                <a:solidFill>
                  <a:prstClr val="black"/>
                </a:solidFill>
              </a:rPr>
              <a:t>Goal</a:t>
            </a:r>
            <a:r>
              <a:rPr lang="da-DK" sz="1200" dirty="0" smtClean="0">
                <a:solidFill>
                  <a:prstClr val="black"/>
                </a:solidFill>
              </a:rPr>
              <a:t> </a:t>
            </a:r>
            <a:r>
              <a:rPr lang="da-DK" sz="1200" dirty="0" err="1" smtClean="0">
                <a:solidFill>
                  <a:prstClr val="black"/>
                </a:solidFill>
              </a:rPr>
              <a:t>leader</a:t>
            </a:r>
            <a:endParaRPr lang="da-DK" sz="1200" dirty="0" smtClean="0">
              <a:solidFill>
                <a:prstClr val="black"/>
              </a:solidFill>
            </a:endParaRPr>
          </a:p>
          <a:p>
            <a:pPr algn="ctr"/>
            <a:r>
              <a:rPr lang="da-DK" sz="1200" dirty="0" smtClean="0">
                <a:solidFill>
                  <a:prstClr val="black"/>
                </a:solidFill>
              </a:rPr>
              <a:t>Strategic </a:t>
            </a:r>
            <a:r>
              <a:rPr lang="da-DK" sz="1200" dirty="0" err="1" smtClean="0">
                <a:solidFill>
                  <a:prstClr val="black"/>
                </a:solidFill>
              </a:rPr>
              <a:t>Goal</a:t>
            </a:r>
            <a:r>
              <a:rPr lang="da-DK" sz="1200" dirty="0" smtClean="0">
                <a:solidFill>
                  <a:prstClr val="black"/>
                </a:solidFill>
              </a:rPr>
              <a:t> 3</a:t>
            </a:r>
            <a:endParaRPr lang="da-DK" sz="1200" dirty="0">
              <a:solidFill>
                <a:prstClr val="black"/>
              </a:solidFill>
            </a:endParaRPr>
          </a:p>
        </p:txBody>
      </p:sp>
      <p:cxnSp>
        <p:nvCxnSpPr>
          <p:cNvPr id="29" name="Lige forbindelse 28"/>
          <p:cNvCxnSpPr/>
          <p:nvPr/>
        </p:nvCxnSpPr>
        <p:spPr>
          <a:xfrm flipV="1">
            <a:off x="750618" y="2360642"/>
            <a:ext cx="5162" cy="41521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/>
          <p:cNvCxnSpPr/>
          <p:nvPr/>
        </p:nvCxnSpPr>
        <p:spPr>
          <a:xfrm>
            <a:off x="750618" y="2341979"/>
            <a:ext cx="2738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Lige forbindelse 32"/>
          <p:cNvCxnSpPr/>
          <p:nvPr/>
        </p:nvCxnSpPr>
        <p:spPr>
          <a:xfrm>
            <a:off x="3480319" y="2360641"/>
            <a:ext cx="0" cy="4086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Lige forbindelse 34"/>
          <p:cNvCxnSpPr/>
          <p:nvPr/>
        </p:nvCxnSpPr>
        <p:spPr>
          <a:xfrm>
            <a:off x="3816221" y="2341979"/>
            <a:ext cx="0" cy="4086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Lige forbindelse 37"/>
          <p:cNvCxnSpPr/>
          <p:nvPr/>
        </p:nvCxnSpPr>
        <p:spPr>
          <a:xfrm>
            <a:off x="3816221" y="2341979"/>
            <a:ext cx="2738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Lige forbindelse 38"/>
          <p:cNvCxnSpPr/>
          <p:nvPr/>
        </p:nvCxnSpPr>
        <p:spPr>
          <a:xfrm>
            <a:off x="6554246" y="2341979"/>
            <a:ext cx="0" cy="4086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Lige forbindelse 39"/>
          <p:cNvCxnSpPr/>
          <p:nvPr/>
        </p:nvCxnSpPr>
        <p:spPr>
          <a:xfrm>
            <a:off x="6862160" y="2341979"/>
            <a:ext cx="0" cy="4086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Lige forbindelse 40"/>
          <p:cNvCxnSpPr/>
          <p:nvPr/>
        </p:nvCxnSpPr>
        <p:spPr>
          <a:xfrm>
            <a:off x="6862160" y="2341979"/>
            <a:ext cx="2738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Lige forbindelse 41"/>
          <p:cNvCxnSpPr/>
          <p:nvPr/>
        </p:nvCxnSpPr>
        <p:spPr>
          <a:xfrm>
            <a:off x="9600185" y="2341979"/>
            <a:ext cx="0" cy="4086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llipse 44"/>
          <p:cNvSpPr/>
          <p:nvPr/>
        </p:nvSpPr>
        <p:spPr>
          <a:xfrm>
            <a:off x="4082141" y="4795926"/>
            <a:ext cx="956382" cy="40831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smtClean="0">
                <a:solidFill>
                  <a:prstClr val="white"/>
                </a:solidFill>
              </a:rPr>
              <a:t>IDI</a:t>
            </a:r>
            <a:endParaRPr lang="da-DK" sz="1200" dirty="0">
              <a:solidFill>
                <a:prstClr val="white"/>
              </a:solidFill>
            </a:endParaRPr>
          </a:p>
        </p:txBody>
      </p:sp>
      <p:sp>
        <p:nvSpPr>
          <p:cNvPr id="46" name="Ellipse 45"/>
          <p:cNvSpPr/>
          <p:nvPr/>
        </p:nvSpPr>
        <p:spPr>
          <a:xfrm>
            <a:off x="4169781" y="5476655"/>
            <a:ext cx="1035301" cy="42961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smtClean="0">
                <a:solidFill>
                  <a:prstClr val="white"/>
                </a:solidFill>
              </a:rPr>
              <a:t>Regions</a:t>
            </a:r>
            <a:endParaRPr lang="da-DK" sz="1200" dirty="0">
              <a:solidFill>
                <a:prstClr val="white"/>
              </a:solidFill>
            </a:endParaRPr>
          </a:p>
        </p:txBody>
      </p:sp>
      <p:sp>
        <p:nvSpPr>
          <p:cNvPr id="47" name="Ellipse 46"/>
          <p:cNvSpPr/>
          <p:nvPr/>
        </p:nvSpPr>
        <p:spPr>
          <a:xfrm>
            <a:off x="5331945" y="5299778"/>
            <a:ext cx="1104786" cy="4407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smtClean="0">
                <a:solidFill>
                  <a:prstClr val="white"/>
                </a:solidFill>
              </a:rPr>
              <a:t>Providers</a:t>
            </a:r>
            <a:endParaRPr lang="da-DK" sz="1200" dirty="0">
              <a:solidFill>
                <a:prstClr val="white"/>
              </a:solidFill>
            </a:endParaRPr>
          </a:p>
        </p:txBody>
      </p:sp>
      <p:sp>
        <p:nvSpPr>
          <p:cNvPr id="49" name="Tekstfelt 48"/>
          <p:cNvSpPr txBox="1"/>
          <p:nvPr/>
        </p:nvSpPr>
        <p:spPr>
          <a:xfrm>
            <a:off x="7311913" y="3845725"/>
            <a:ext cx="1688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dirty="0" err="1" smtClean="0">
                <a:solidFill>
                  <a:prstClr val="black"/>
                </a:solidFill>
              </a:rPr>
              <a:t>Coordination</a:t>
            </a:r>
            <a:endParaRPr lang="da-DK" sz="1400" dirty="0">
              <a:solidFill>
                <a:prstClr val="black"/>
              </a:solidFill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7097586" y="4276990"/>
            <a:ext cx="520780" cy="50930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smtClean="0">
                <a:solidFill>
                  <a:prstClr val="white"/>
                </a:solidFill>
              </a:rPr>
              <a:t>IC</a:t>
            </a:r>
            <a:endParaRPr lang="da-DK" sz="1200" dirty="0">
              <a:solidFill>
                <a:prstClr val="white"/>
              </a:solidFill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7709864" y="4213008"/>
            <a:ext cx="596144" cy="53569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smtClean="0">
                <a:solidFill>
                  <a:prstClr val="white"/>
                </a:solidFill>
              </a:rPr>
              <a:t>EA</a:t>
            </a:r>
            <a:endParaRPr lang="da-DK" sz="1200" dirty="0">
              <a:solidFill>
                <a:prstClr val="white"/>
              </a:solidFill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8157743" y="4683715"/>
            <a:ext cx="598876" cy="45580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smtClean="0">
                <a:solidFill>
                  <a:prstClr val="white"/>
                </a:solidFill>
              </a:rPr>
              <a:t>CAS</a:t>
            </a:r>
            <a:endParaRPr lang="da-DK" sz="1200" dirty="0">
              <a:solidFill>
                <a:prstClr val="white"/>
              </a:solidFill>
            </a:endParaRPr>
          </a:p>
        </p:txBody>
      </p:sp>
      <p:sp>
        <p:nvSpPr>
          <p:cNvPr id="62" name="Ellipse 61"/>
          <p:cNvSpPr/>
          <p:nvPr/>
        </p:nvSpPr>
        <p:spPr>
          <a:xfrm>
            <a:off x="8554815" y="4151984"/>
            <a:ext cx="674259" cy="50930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smtClean="0">
                <a:solidFill>
                  <a:prstClr val="white"/>
                </a:solidFill>
              </a:rPr>
              <a:t>PD</a:t>
            </a:r>
            <a:endParaRPr lang="da-DK" sz="1200" dirty="0">
              <a:solidFill>
                <a:prstClr val="white"/>
              </a:solidFill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8256954" y="5290229"/>
            <a:ext cx="595784" cy="53335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50" dirty="0" smtClean="0">
                <a:solidFill>
                  <a:prstClr val="white"/>
                </a:solidFill>
              </a:rPr>
              <a:t>PAS</a:t>
            </a:r>
            <a:endParaRPr lang="da-DK" sz="1050" dirty="0">
              <a:solidFill>
                <a:prstClr val="white"/>
              </a:solidFill>
            </a:endParaRPr>
          </a:p>
        </p:txBody>
      </p:sp>
      <p:sp>
        <p:nvSpPr>
          <p:cNvPr id="64" name="Ellipse 63"/>
          <p:cNvSpPr/>
          <p:nvPr/>
        </p:nvSpPr>
        <p:spPr>
          <a:xfrm>
            <a:off x="8768758" y="4969062"/>
            <a:ext cx="617819" cy="50497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 smtClean="0">
                <a:solidFill>
                  <a:prstClr val="white"/>
                </a:solidFill>
              </a:rPr>
              <a:t>FAS</a:t>
            </a:r>
            <a:endParaRPr lang="da-DK" sz="1100" dirty="0">
              <a:solidFill>
                <a:prstClr val="white"/>
              </a:solidFill>
            </a:endParaRPr>
          </a:p>
        </p:txBody>
      </p:sp>
      <p:sp>
        <p:nvSpPr>
          <p:cNvPr id="68" name="Ellipse 67"/>
          <p:cNvSpPr/>
          <p:nvPr/>
        </p:nvSpPr>
        <p:spPr>
          <a:xfrm>
            <a:off x="6935399" y="4847606"/>
            <a:ext cx="803173" cy="556044"/>
          </a:xfrm>
          <a:prstGeom prst="ellipse">
            <a:avLst/>
          </a:prstGeom>
          <a:solidFill>
            <a:srgbClr val="92D05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50" dirty="0" smtClean="0">
                <a:solidFill>
                  <a:prstClr val="white"/>
                </a:solidFill>
              </a:rPr>
              <a:t>WG</a:t>
            </a:r>
          </a:p>
        </p:txBody>
      </p:sp>
      <p:sp>
        <p:nvSpPr>
          <p:cNvPr id="69" name="Ellipse 68"/>
          <p:cNvSpPr/>
          <p:nvPr/>
        </p:nvSpPr>
        <p:spPr>
          <a:xfrm>
            <a:off x="7624349" y="5192443"/>
            <a:ext cx="618521" cy="55169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50" dirty="0" smtClean="0">
                <a:solidFill>
                  <a:prstClr val="white"/>
                </a:solidFill>
              </a:rPr>
              <a:t>TF</a:t>
            </a:r>
            <a:endParaRPr lang="da-DK" sz="1050" dirty="0">
              <a:solidFill>
                <a:prstClr val="white"/>
              </a:solidFill>
            </a:endParaRPr>
          </a:p>
        </p:txBody>
      </p:sp>
      <p:sp>
        <p:nvSpPr>
          <p:cNvPr id="70" name="Ellipse 69"/>
          <p:cNvSpPr/>
          <p:nvPr/>
        </p:nvSpPr>
        <p:spPr>
          <a:xfrm>
            <a:off x="6935399" y="5696467"/>
            <a:ext cx="1134571" cy="685663"/>
          </a:xfrm>
          <a:prstGeom prst="ellipse">
            <a:avLst/>
          </a:prstGeom>
          <a:solidFill>
            <a:srgbClr val="92D050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r>
              <a:rPr lang="da-DK" sz="1050" dirty="0" err="1" smtClean="0">
                <a:solidFill>
                  <a:prstClr val="white"/>
                </a:solidFill>
              </a:rPr>
              <a:t>Community</a:t>
            </a:r>
            <a:r>
              <a:rPr lang="da-DK" sz="1050" dirty="0" smtClean="0">
                <a:solidFill>
                  <a:prstClr val="white"/>
                </a:solidFill>
              </a:rPr>
              <a:t> of </a:t>
            </a:r>
            <a:r>
              <a:rPr lang="da-DK" sz="1050" dirty="0" err="1" smtClean="0">
                <a:solidFill>
                  <a:prstClr val="white"/>
                </a:solidFill>
              </a:rPr>
              <a:t>practise</a:t>
            </a:r>
            <a:endParaRPr lang="da-DK" sz="1050" dirty="0">
              <a:solidFill>
                <a:prstClr val="white"/>
              </a:solidFill>
            </a:endParaRPr>
          </a:p>
        </p:txBody>
      </p:sp>
      <p:sp>
        <p:nvSpPr>
          <p:cNvPr id="71" name="Ellipse 70"/>
          <p:cNvSpPr/>
          <p:nvPr/>
        </p:nvSpPr>
        <p:spPr>
          <a:xfrm>
            <a:off x="8392376" y="5875899"/>
            <a:ext cx="1134571" cy="685663"/>
          </a:xfrm>
          <a:prstGeom prst="ellipse">
            <a:avLst/>
          </a:prstGeom>
          <a:solidFill>
            <a:srgbClr val="92D050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r>
              <a:rPr lang="da-DK" sz="1050" dirty="0" err="1" smtClean="0">
                <a:solidFill>
                  <a:prstClr val="white"/>
                </a:solidFill>
              </a:rPr>
              <a:t>Community</a:t>
            </a:r>
            <a:r>
              <a:rPr lang="da-DK" sz="1050" dirty="0" smtClean="0">
                <a:solidFill>
                  <a:prstClr val="white"/>
                </a:solidFill>
              </a:rPr>
              <a:t> of </a:t>
            </a:r>
            <a:r>
              <a:rPr lang="da-DK" sz="1050" dirty="0" err="1" smtClean="0">
                <a:solidFill>
                  <a:prstClr val="white"/>
                </a:solidFill>
              </a:rPr>
              <a:t>practise</a:t>
            </a:r>
            <a:endParaRPr lang="da-DK" sz="1050" dirty="0">
              <a:solidFill>
                <a:prstClr val="white"/>
              </a:solidFill>
            </a:endParaRPr>
          </a:p>
        </p:txBody>
      </p:sp>
      <p:sp>
        <p:nvSpPr>
          <p:cNvPr id="73" name="Højre klammeparentes 72"/>
          <p:cNvSpPr/>
          <p:nvPr/>
        </p:nvSpPr>
        <p:spPr>
          <a:xfrm>
            <a:off x="9673424" y="2360641"/>
            <a:ext cx="81259" cy="415212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>
              <a:solidFill>
                <a:prstClr val="black"/>
              </a:solidFill>
            </a:endParaRPr>
          </a:p>
        </p:txBody>
      </p:sp>
      <p:sp>
        <p:nvSpPr>
          <p:cNvPr id="74" name="Højre klammeparentes 73"/>
          <p:cNvSpPr/>
          <p:nvPr/>
        </p:nvSpPr>
        <p:spPr>
          <a:xfrm>
            <a:off x="9673424" y="1165839"/>
            <a:ext cx="125420" cy="11233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>
              <a:solidFill>
                <a:prstClr val="black"/>
              </a:solidFill>
            </a:endParaRPr>
          </a:p>
        </p:txBody>
      </p:sp>
      <p:sp>
        <p:nvSpPr>
          <p:cNvPr id="75" name="Tekstfelt 74"/>
          <p:cNvSpPr txBox="1"/>
          <p:nvPr/>
        </p:nvSpPr>
        <p:spPr>
          <a:xfrm>
            <a:off x="9853127" y="1358199"/>
            <a:ext cx="2113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solidFill>
                  <a:prstClr val="black"/>
                </a:solidFill>
              </a:rPr>
              <a:t>Strategic </a:t>
            </a:r>
            <a:r>
              <a:rPr lang="da-DK" dirty="0" err="1" smtClean="0">
                <a:solidFill>
                  <a:prstClr val="black"/>
                </a:solidFill>
              </a:rPr>
              <a:t>level</a:t>
            </a:r>
            <a:endParaRPr lang="da-DK" dirty="0">
              <a:solidFill>
                <a:prstClr val="black"/>
              </a:solidFill>
            </a:endParaRPr>
          </a:p>
        </p:txBody>
      </p:sp>
      <p:sp>
        <p:nvSpPr>
          <p:cNvPr id="77" name="Bue 76"/>
          <p:cNvSpPr/>
          <p:nvPr/>
        </p:nvSpPr>
        <p:spPr>
          <a:xfrm>
            <a:off x="5477364" y="1581862"/>
            <a:ext cx="4122821" cy="1581226"/>
          </a:xfrm>
          <a:prstGeom prst="arc">
            <a:avLst>
              <a:gd name="adj1" fmla="val 16200000"/>
              <a:gd name="adj2" fmla="val 21443096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>
              <a:solidFill>
                <a:prstClr val="black"/>
              </a:solidFill>
            </a:endParaRPr>
          </a:p>
        </p:txBody>
      </p:sp>
      <p:sp>
        <p:nvSpPr>
          <p:cNvPr id="81" name="Bue 80"/>
          <p:cNvSpPr/>
          <p:nvPr/>
        </p:nvSpPr>
        <p:spPr>
          <a:xfrm>
            <a:off x="-1219794" y="1581861"/>
            <a:ext cx="4141777" cy="1642188"/>
          </a:xfrm>
          <a:prstGeom prst="arc">
            <a:avLst>
              <a:gd name="adj1" fmla="val 16200000"/>
              <a:gd name="adj2" fmla="val 21443096"/>
            </a:avLst>
          </a:prstGeom>
          <a:ln w="28575">
            <a:prstDash val="dash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>
              <a:solidFill>
                <a:prstClr val="black"/>
              </a:solidFill>
            </a:endParaRPr>
          </a:p>
        </p:txBody>
      </p:sp>
      <p:cxnSp>
        <p:nvCxnSpPr>
          <p:cNvPr id="83" name="Lige pilforbindelse 82"/>
          <p:cNvCxnSpPr/>
          <p:nvPr/>
        </p:nvCxnSpPr>
        <p:spPr>
          <a:xfrm>
            <a:off x="830428" y="2289223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felt 2"/>
          <p:cNvSpPr txBox="1"/>
          <p:nvPr/>
        </p:nvSpPr>
        <p:spPr>
          <a:xfrm>
            <a:off x="4386135" y="6447447"/>
            <a:ext cx="23576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 smtClean="0">
                <a:solidFill>
                  <a:prstClr val="black"/>
                </a:solidFill>
              </a:rPr>
              <a:t>Content and </a:t>
            </a:r>
            <a:r>
              <a:rPr lang="da-DK" sz="1200" b="1" dirty="0" err="1" smtClean="0">
                <a:solidFill>
                  <a:prstClr val="black"/>
                </a:solidFill>
              </a:rPr>
              <a:t>expertise</a:t>
            </a:r>
            <a:endParaRPr lang="da-DK" sz="1200" b="1" dirty="0">
              <a:solidFill>
                <a:prstClr val="black"/>
              </a:solidFill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6856221" y="3638242"/>
            <a:ext cx="520780" cy="50930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smtClean="0">
                <a:solidFill>
                  <a:prstClr val="white"/>
                </a:solidFill>
              </a:rPr>
              <a:t>IT</a:t>
            </a:r>
            <a:endParaRPr lang="da-DK" sz="1200" dirty="0">
              <a:solidFill>
                <a:prstClr val="white"/>
              </a:solidFill>
            </a:endParaRPr>
          </a:p>
        </p:txBody>
      </p:sp>
      <p:sp>
        <p:nvSpPr>
          <p:cNvPr id="53" name="Ellipse 52"/>
          <p:cNvSpPr/>
          <p:nvPr/>
        </p:nvSpPr>
        <p:spPr>
          <a:xfrm>
            <a:off x="9063116" y="3703760"/>
            <a:ext cx="520780" cy="50930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smtClean="0">
                <a:solidFill>
                  <a:prstClr val="white"/>
                </a:solidFill>
              </a:rPr>
              <a:t>AR</a:t>
            </a:r>
            <a:endParaRPr lang="da-DK" sz="1200" dirty="0">
              <a:solidFill>
                <a:prstClr val="white"/>
              </a:solidFill>
            </a:endParaRPr>
          </a:p>
        </p:txBody>
      </p:sp>
      <p:sp>
        <p:nvSpPr>
          <p:cNvPr id="67" name="Tekstfelt 10"/>
          <p:cNvSpPr txBox="1"/>
          <p:nvPr/>
        </p:nvSpPr>
        <p:spPr>
          <a:xfrm>
            <a:off x="2985795" y="1258696"/>
            <a:ext cx="451601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dirty="0" smtClean="0">
                <a:solidFill>
                  <a:prstClr val="black"/>
                </a:solidFill>
              </a:rPr>
              <a:t>Management and </a:t>
            </a:r>
            <a:r>
              <a:rPr lang="da-DK" b="1" dirty="0" err="1" smtClean="0">
                <a:solidFill>
                  <a:prstClr val="black"/>
                </a:solidFill>
              </a:rPr>
              <a:t>Coordination</a:t>
            </a:r>
            <a:r>
              <a:rPr lang="da-DK" b="1" dirty="0" smtClean="0">
                <a:solidFill>
                  <a:prstClr val="black"/>
                </a:solidFill>
              </a:rPr>
              <a:t> of Professional </a:t>
            </a:r>
            <a:r>
              <a:rPr lang="da-DK" b="1" dirty="0" err="1" smtClean="0">
                <a:solidFill>
                  <a:prstClr val="black"/>
                </a:solidFill>
              </a:rPr>
              <a:t>Matters</a:t>
            </a:r>
            <a:endParaRPr lang="da-DK" b="1" dirty="0" smtClean="0">
              <a:solidFill>
                <a:prstClr val="black"/>
              </a:solidFill>
            </a:endParaRPr>
          </a:p>
        </p:txBody>
      </p:sp>
      <p:grpSp>
        <p:nvGrpSpPr>
          <p:cNvPr id="76" name="Gruppe 75"/>
          <p:cNvGrpSpPr/>
          <p:nvPr/>
        </p:nvGrpSpPr>
        <p:grpSpPr>
          <a:xfrm>
            <a:off x="2596161" y="6039298"/>
            <a:ext cx="5401405" cy="715319"/>
            <a:chOff x="2504379" y="5661579"/>
            <a:chExt cx="5401405" cy="715319"/>
          </a:xfrm>
        </p:grpSpPr>
        <p:sp>
          <p:nvSpPr>
            <p:cNvPr id="78" name="Opadgående pil 77"/>
            <p:cNvSpPr/>
            <p:nvPr/>
          </p:nvSpPr>
          <p:spPr>
            <a:xfrm>
              <a:off x="4976131" y="5661579"/>
              <a:ext cx="320733" cy="487110"/>
            </a:xfrm>
            <a:prstGeom prst="upArrow">
              <a:avLst/>
            </a:prstGeom>
            <a:solidFill>
              <a:schemeClr val="accent1">
                <a:lumMod val="20000"/>
                <a:lumOff val="80000"/>
                <a:alpha val="65000"/>
              </a:schemeClr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79" name="Højrepil 78"/>
            <p:cNvSpPr/>
            <p:nvPr/>
          </p:nvSpPr>
          <p:spPr>
            <a:xfrm>
              <a:off x="2504379" y="6034974"/>
              <a:ext cx="5401405" cy="341924"/>
            </a:xfrm>
            <a:prstGeom prst="rightArrow">
              <a:avLst/>
            </a:prstGeom>
            <a:solidFill>
              <a:schemeClr val="accent1">
                <a:lumMod val="20000"/>
                <a:lumOff val="80000"/>
                <a:alpha val="65000"/>
              </a:schemeClr>
            </a:solidFill>
            <a:ln>
              <a:prstDash val="sysDash"/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80" name="Gruppe 79"/>
          <p:cNvGrpSpPr/>
          <p:nvPr/>
        </p:nvGrpSpPr>
        <p:grpSpPr>
          <a:xfrm>
            <a:off x="112458" y="120891"/>
            <a:ext cx="11543759" cy="318303"/>
            <a:chOff x="283858" y="2659139"/>
            <a:chExt cx="11543759" cy="318303"/>
          </a:xfrm>
        </p:grpSpPr>
        <p:sp>
          <p:nvSpPr>
            <p:cNvPr id="82" name="Tekstfelt 3"/>
            <p:cNvSpPr txBox="1"/>
            <p:nvPr/>
          </p:nvSpPr>
          <p:spPr>
            <a:xfrm>
              <a:off x="3603122" y="2669665"/>
              <a:ext cx="892965" cy="30777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smtClean="0">
                  <a:solidFill>
                    <a:prstClr val="black"/>
                  </a:solidFill>
                </a:rPr>
                <a:t>INCOSAI</a:t>
              </a:r>
              <a:endParaRPr lang="da-DK" sz="1400" dirty="0">
                <a:solidFill>
                  <a:prstClr val="black"/>
                </a:solidFill>
              </a:endParaRPr>
            </a:p>
          </p:txBody>
        </p:sp>
        <p:sp>
          <p:nvSpPr>
            <p:cNvPr id="84" name="Tekstfelt 4"/>
            <p:cNvSpPr txBox="1"/>
            <p:nvPr/>
          </p:nvSpPr>
          <p:spPr>
            <a:xfrm>
              <a:off x="6529474" y="2659139"/>
              <a:ext cx="860149" cy="30777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smtClean="0">
                  <a:solidFill>
                    <a:prstClr val="black"/>
                  </a:solidFill>
                </a:rPr>
                <a:t>GB</a:t>
              </a:r>
              <a:endParaRPr lang="da-DK" sz="1400" dirty="0">
                <a:solidFill>
                  <a:prstClr val="black"/>
                </a:solidFill>
              </a:endParaRPr>
            </a:p>
          </p:txBody>
        </p:sp>
        <p:sp>
          <p:nvSpPr>
            <p:cNvPr id="85" name="Tekstfelt 8"/>
            <p:cNvSpPr txBox="1"/>
            <p:nvPr/>
          </p:nvSpPr>
          <p:spPr>
            <a:xfrm>
              <a:off x="10960513" y="2659139"/>
              <a:ext cx="867104" cy="30777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smtClean="0">
                  <a:solidFill>
                    <a:prstClr val="black"/>
                  </a:solidFill>
                </a:rPr>
                <a:t>IDI</a:t>
              </a:r>
              <a:endParaRPr lang="da-DK" sz="1400" dirty="0">
                <a:solidFill>
                  <a:prstClr val="black"/>
                </a:solidFill>
              </a:endParaRPr>
            </a:p>
          </p:txBody>
        </p:sp>
        <p:sp>
          <p:nvSpPr>
            <p:cNvPr id="86" name="Tekstfelt 50"/>
            <p:cNvSpPr txBox="1"/>
            <p:nvPr/>
          </p:nvSpPr>
          <p:spPr>
            <a:xfrm>
              <a:off x="7574403" y="2669665"/>
              <a:ext cx="1696879" cy="30777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err="1" smtClean="0">
                  <a:solidFill>
                    <a:prstClr val="black"/>
                  </a:solidFill>
                </a:rPr>
                <a:t>Emerging</a:t>
              </a:r>
              <a:r>
                <a:rPr lang="da-DK" sz="1400" dirty="0" smtClean="0">
                  <a:solidFill>
                    <a:prstClr val="black"/>
                  </a:solidFill>
                </a:rPr>
                <a:t> </a:t>
              </a:r>
              <a:r>
                <a:rPr lang="da-DK" sz="1400" dirty="0" err="1" smtClean="0">
                  <a:solidFill>
                    <a:prstClr val="black"/>
                  </a:solidFill>
                </a:rPr>
                <a:t>Issues</a:t>
              </a:r>
              <a:r>
                <a:rPr lang="da-DK" sz="1400" dirty="0" smtClean="0">
                  <a:solidFill>
                    <a:prstClr val="black"/>
                  </a:solidFill>
                </a:rPr>
                <a:t> TF</a:t>
              </a:r>
              <a:endParaRPr lang="da-DK" sz="1400" dirty="0">
                <a:solidFill>
                  <a:prstClr val="black"/>
                </a:solidFill>
              </a:endParaRPr>
            </a:p>
          </p:txBody>
        </p:sp>
        <p:sp>
          <p:nvSpPr>
            <p:cNvPr id="87" name="Tekstfelt 53"/>
            <p:cNvSpPr txBox="1"/>
            <p:nvPr/>
          </p:nvSpPr>
          <p:spPr>
            <a:xfrm>
              <a:off x="283858" y="2659146"/>
              <a:ext cx="2360345" cy="30777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smtClean="0">
                  <a:solidFill>
                    <a:prstClr val="black"/>
                  </a:solidFill>
                </a:rPr>
                <a:t>Regional </a:t>
              </a:r>
              <a:r>
                <a:rPr lang="da-DK" sz="1400" dirty="0" err="1" smtClean="0">
                  <a:solidFill>
                    <a:prstClr val="black"/>
                  </a:solidFill>
                </a:rPr>
                <a:t>Working</a:t>
              </a:r>
              <a:r>
                <a:rPr lang="da-DK" sz="1400" dirty="0" smtClean="0">
                  <a:solidFill>
                    <a:prstClr val="black"/>
                  </a:solidFill>
                </a:rPr>
                <a:t> Groups</a:t>
              </a:r>
              <a:endParaRPr lang="da-DK" sz="1400" dirty="0">
                <a:solidFill>
                  <a:prstClr val="black"/>
                </a:solidFill>
              </a:endParaRPr>
            </a:p>
          </p:txBody>
        </p:sp>
        <p:sp>
          <p:nvSpPr>
            <p:cNvPr id="88" name="Tekstfelt 54"/>
            <p:cNvSpPr txBox="1"/>
            <p:nvPr/>
          </p:nvSpPr>
          <p:spPr>
            <a:xfrm>
              <a:off x="4606449" y="2659142"/>
              <a:ext cx="1783358" cy="30777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smtClean="0">
                  <a:solidFill>
                    <a:prstClr val="black"/>
                  </a:solidFill>
                </a:rPr>
                <a:t>General </a:t>
              </a:r>
              <a:r>
                <a:rPr lang="da-DK" sz="1400" dirty="0" err="1" smtClean="0">
                  <a:solidFill>
                    <a:prstClr val="black"/>
                  </a:solidFill>
                </a:rPr>
                <a:t>Secretariat</a:t>
              </a:r>
              <a:endParaRPr lang="da-DK" sz="1400" dirty="0">
                <a:solidFill>
                  <a:prstClr val="black"/>
                </a:solidFill>
              </a:endParaRPr>
            </a:p>
          </p:txBody>
        </p:sp>
        <p:sp>
          <p:nvSpPr>
            <p:cNvPr id="89" name="Tekstfelt 50"/>
            <p:cNvSpPr txBox="1"/>
            <p:nvPr/>
          </p:nvSpPr>
          <p:spPr>
            <a:xfrm>
              <a:off x="9419048" y="2659143"/>
              <a:ext cx="1409931" cy="30777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smtClean="0">
                  <a:solidFill>
                    <a:prstClr val="black"/>
                  </a:solidFill>
                </a:rPr>
                <a:t>IJGA</a:t>
              </a:r>
              <a:endParaRPr lang="da-DK" sz="1400" dirty="0">
                <a:solidFill>
                  <a:prstClr val="black"/>
                </a:solidFill>
              </a:endParaRPr>
            </a:p>
          </p:txBody>
        </p:sp>
        <p:sp>
          <p:nvSpPr>
            <p:cNvPr id="90" name="Tekstfelt 8"/>
            <p:cNvSpPr txBox="1"/>
            <p:nvPr/>
          </p:nvSpPr>
          <p:spPr>
            <a:xfrm>
              <a:off x="2718625" y="2659139"/>
              <a:ext cx="684872" cy="30777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smtClean="0">
                  <a:solidFill>
                    <a:prstClr val="black"/>
                  </a:solidFill>
                </a:rPr>
                <a:t>FAC</a:t>
              </a:r>
              <a:endParaRPr lang="da-DK" sz="1400" dirty="0">
                <a:solidFill>
                  <a:prstClr val="black"/>
                </a:solidFill>
              </a:endParaRPr>
            </a:p>
          </p:txBody>
        </p:sp>
      </p:grpSp>
      <p:sp>
        <p:nvSpPr>
          <p:cNvPr id="91" name="Højrepil 90"/>
          <p:cNvSpPr/>
          <p:nvPr/>
        </p:nvSpPr>
        <p:spPr>
          <a:xfrm>
            <a:off x="4481461" y="2931813"/>
            <a:ext cx="1819796" cy="821085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 dirty="0">
              <a:solidFill>
                <a:prstClr val="white"/>
              </a:solidFill>
            </a:endParaRPr>
          </a:p>
        </p:txBody>
      </p:sp>
      <p:sp>
        <p:nvSpPr>
          <p:cNvPr id="92" name="Højrepil 91"/>
          <p:cNvSpPr/>
          <p:nvPr/>
        </p:nvSpPr>
        <p:spPr>
          <a:xfrm>
            <a:off x="1682836" y="3035724"/>
            <a:ext cx="1819796" cy="821085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 dirty="0">
              <a:solidFill>
                <a:prstClr val="white"/>
              </a:solidFill>
            </a:endParaRPr>
          </a:p>
        </p:txBody>
      </p:sp>
      <p:sp>
        <p:nvSpPr>
          <p:cNvPr id="93" name="Afrundet rektangel 92"/>
          <p:cNvSpPr/>
          <p:nvPr/>
        </p:nvSpPr>
        <p:spPr>
          <a:xfrm>
            <a:off x="1082758" y="4016432"/>
            <a:ext cx="2152606" cy="9288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smtClean="0">
                <a:solidFill>
                  <a:prstClr val="black"/>
                </a:solidFill>
              </a:rPr>
              <a:t>A </a:t>
            </a:r>
            <a:r>
              <a:rPr lang="da-DK" sz="1600" dirty="0" err="1" smtClean="0">
                <a:solidFill>
                  <a:prstClr val="black"/>
                </a:solidFill>
              </a:rPr>
              <a:t>common</a:t>
            </a:r>
            <a:r>
              <a:rPr lang="da-DK" sz="1600" dirty="0" smtClean="0">
                <a:solidFill>
                  <a:prstClr val="black"/>
                </a:solidFill>
              </a:rPr>
              <a:t> forum for the Framework of Professional Standards</a:t>
            </a:r>
            <a:endParaRPr lang="da-DK" sz="1600" dirty="0">
              <a:solidFill>
                <a:prstClr val="black"/>
              </a:solidFill>
            </a:endParaRPr>
          </a:p>
        </p:txBody>
      </p:sp>
      <p:sp>
        <p:nvSpPr>
          <p:cNvPr id="96" name="Rektangel 95"/>
          <p:cNvSpPr/>
          <p:nvPr/>
        </p:nvSpPr>
        <p:spPr>
          <a:xfrm>
            <a:off x="1045549" y="5312439"/>
            <a:ext cx="2307907" cy="78052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da-DK" kern="0" dirty="0" smtClean="0">
                <a:solidFill>
                  <a:prstClr val="black"/>
                </a:solidFill>
              </a:rPr>
              <a:t>Common </a:t>
            </a:r>
            <a:r>
              <a:rPr lang="da-DK" kern="0" dirty="0" err="1" smtClean="0">
                <a:solidFill>
                  <a:prstClr val="black"/>
                </a:solidFill>
              </a:rPr>
              <a:t>supporting</a:t>
            </a:r>
            <a:r>
              <a:rPr lang="da-DK" kern="0" dirty="0" smtClean="0">
                <a:solidFill>
                  <a:prstClr val="black"/>
                </a:solidFill>
              </a:rPr>
              <a:t> </a:t>
            </a:r>
            <a:r>
              <a:rPr lang="da-DK" kern="0" dirty="0" err="1" smtClean="0">
                <a:solidFill>
                  <a:prstClr val="black"/>
                </a:solidFill>
              </a:rPr>
              <a:t>functions</a:t>
            </a:r>
            <a:endParaRPr lang="da-DK" kern="0" dirty="0" smtClean="0">
              <a:solidFill>
                <a:prstClr val="black"/>
              </a:solidFill>
            </a:endParaRPr>
          </a:p>
        </p:txBody>
      </p:sp>
      <p:sp>
        <p:nvSpPr>
          <p:cNvPr id="97" name="Oval billedforklaring 96"/>
          <p:cNvSpPr/>
          <p:nvPr/>
        </p:nvSpPr>
        <p:spPr>
          <a:xfrm>
            <a:off x="8271177" y="1082075"/>
            <a:ext cx="3977667" cy="3485120"/>
          </a:xfrm>
          <a:prstGeom prst="wedgeEllipseCallout">
            <a:avLst>
              <a:gd name="adj1" fmla="val -63896"/>
              <a:gd name="adj2" fmla="val -2993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600" b="1" dirty="0" err="1" smtClean="0">
                <a:solidFill>
                  <a:prstClr val="black"/>
                </a:solidFill>
              </a:rPr>
              <a:t>Suggested</a:t>
            </a:r>
            <a:r>
              <a:rPr lang="da-DK" sz="1600" b="1" dirty="0" smtClean="0">
                <a:solidFill>
                  <a:prstClr val="black"/>
                </a:solidFill>
              </a:rPr>
              <a:t> </a:t>
            </a:r>
            <a:r>
              <a:rPr lang="da-DK" sz="1600" b="1" dirty="0" err="1" smtClean="0">
                <a:solidFill>
                  <a:prstClr val="black"/>
                </a:solidFill>
              </a:rPr>
              <a:t>membership</a:t>
            </a:r>
            <a:r>
              <a:rPr lang="da-DK" sz="1200" b="1" dirty="0" smtClean="0">
                <a:solidFill>
                  <a:prstClr val="black"/>
                </a:solidFill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1600" dirty="0" smtClean="0">
                <a:solidFill>
                  <a:prstClr val="black"/>
                </a:solidFill>
              </a:rPr>
              <a:t>FAC with </a:t>
            </a:r>
            <a:r>
              <a:rPr lang="da-DK" sz="1600" dirty="0" err="1" smtClean="0">
                <a:solidFill>
                  <a:prstClr val="black"/>
                </a:solidFill>
              </a:rPr>
              <a:t>Goal</a:t>
            </a:r>
            <a:r>
              <a:rPr lang="da-DK" sz="1600" dirty="0" smtClean="0">
                <a:solidFill>
                  <a:prstClr val="black"/>
                </a:solidFill>
              </a:rPr>
              <a:t> </a:t>
            </a:r>
            <a:r>
              <a:rPr lang="da-DK" sz="1600" dirty="0" err="1" smtClean="0">
                <a:solidFill>
                  <a:prstClr val="black"/>
                </a:solidFill>
              </a:rPr>
              <a:t>leaders</a:t>
            </a:r>
            <a:endParaRPr lang="da-DK" sz="1600" dirty="0" smtClean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1600" dirty="0" smtClean="0">
              <a:solidFill>
                <a:prstClr val="black"/>
              </a:solidFill>
            </a:endParaRPr>
          </a:p>
          <a:p>
            <a:r>
              <a:rPr lang="da-DK" sz="1600" b="1" dirty="0" smtClean="0">
                <a:solidFill>
                  <a:prstClr val="black"/>
                </a:solidFill>
              </a:rPr>
              <a:t>Observers/</a:t>
            </a:r>
            <a:r>
              <a:rPr lang="da-DK" sz="1600" b="1" dirty="0" err="1" smtClean="0">
                <a:solidFill>
                  <a:prstClr val="black"/>
                </a:solidFill>
              </a:rPr>
              <a:t>Advisers</a:t>
            </a:r>
            <a:r>
              <a:rPr lang="da-DK" sz="1600" b="1" dirty="0" smtClean="0">
                <a:solidFill>
                  <a:prstClr val="black"/>
                </a:solidFill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1600" dirty="0" smtClean="0">
                <a:solidFill>
                  <a:prstClr val="black"/>
                </a:solidFill>
              </a:rPr>
              <a:t>Common </a:t>
            </a:r>
            <a:r>
              <a:rPr lang="da-DK" sz="1600" dirty="0">
                <a:solidFill>
                  <a:prstClr val="black"/>
                </a:solidFill>
              </a:rPr>
              <a:t>Forum </a:t>
            </a:r>
            <a:r>
              <a:rPr lang="da-DK" sz="1600" dirty="0" smtClean="0">
                <a:solidFill>
                  <a:prstClr val="black"/>
                </a:solidFill>
              </a:rPr>
              <a:t>Chair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prstClr val="black"/>
                </a:solidFill>
              </a:rPr>
              <a:t>F</a:t>
            </a:r>
            <a:r>
              <a:rPr lang="da-DK" sz="1600" dirty="0" smtClean="0">
                <a:solidFill>
                  <a:prstClr val="black"/>
                </a:solidFill>
              </a:rPr>
              <a:t>AS</a:t>
            </a:r>
            <a:r>
              <a:rPr lang="da-DK" sz="1600" dirty="0">
                <a:solidFill>
                  <a:prstClr val="black"/>
                </a:solidFill>
              </a:rPr>
              <a:t>, PAS, CAS </a:t>
            </a:r>
            <a:r>
              <a:rPr lang="da-DK" sz="1600" dirty="0" err="1" smtClean="0">
                <a:solidFill>
                  <a:prstClr val="black"/>
                </a:solidFill>
              </a:rPr>
              <a:t>chairs</a:t>
            </a:r>
            <a:endParaRPr lang="da-DK" sz="1600" dirty="0" smtClean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prstClr val="black"/>
                </a:solidFill>
              </a:rPr>
              <a:t>Expert </a:t>
            </a:r>
            <a:r>
              <a:rPr lang="da-DK" sz="1600" dirty="0" err="1" smtClean="0">
                <a:solidFill>
                  <a:prstClr val="black"/>
                </a:solidFill>
              </a:rPr>
              <a:t>representatives</a:t>
            </a:r>
            <a:endParaRPr lang="da-DK" sz="1600" dirty="0" smtClean="0">
              <a:solidFill>
                <a:prstClr val="black"/>
              </a:solidFill>
            </a:endParaRPr>
          </a:p>
          <a:p>
            <a:endParaRPr lang="da-DK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23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6660238"/>
              </p:ext>
            </p:extLst>
          </p:nvPr>
        </p:nvGraphicFramePr>
        <p:xfrm>
          <a:off x="2753544" y="548502"/>
          <a:ext cx="8229600" cy="587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Element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INTOSAI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IAASB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IIA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GAO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INTOSAI GOV 9200</a:t>
                      </a:r>
                      <a:endParaRPr lang="da-D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smtClean="0"/>
                        <a:t>Stakeholder</a:t>
                      </a:r>
                      <a:r>
                        <a:rPr lang="da-DK" sz="1200" baseline="0" smtClean="0"/>
                        <a:t> input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Very </a:t>
                      </a:r>
                      <a:r>
                        <a:rPr lang="da-DK" sz="1200" dirty="0" err="1" smtClean="0"/>
                        <a:t>limited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Oversight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baseline="0" dirty="0" err="1" smtClean="0"/>
                        <a:t>Formally</a:t>
                      </a:r>
                      <a:r>
                        <a:rPr lang="da-DK" sz="1200" baseline="0" dirty="0" smtClean="0"/>
                        <a:t> </a:t>
                      </a:r>
                      <a:r>
                        <a:rPr lang="da-DK" sz="1200" baseline="0" dirty="0" err="1" smtClean="0"/>
                        <a:t>yes</a:t>
                      </a:r>
                      <a:r>
                        <a:rPr lang="da-DK" sz="1200" baseline="0" dirty="0" smtClean="0"/>
                        <a:t> (GB)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(Yes)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Deciding</a:t>
                      </a:r>
                      <a:r>
                        <a:rPr lang="da-DK" sz="1200" dirty="0" smtClean="0"/>
                        <a:t> on </a:t>
                      </a:r>
                      <a:r>
                        <a:rPr lang="da-DK" sz="1200" dirty="0" err="1" smtClean="0"/>
                        <a:t>content</a:t>
                      </a:r>
                      <a:r>
                        <a:rPr lang="da-DK" sz="1200" dirty="0" smtClean="0"/>
                        <a:t> of standards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Formal</a:t>
                      </a:r>
                      <a:r>
                        <a:rPr lang="da-DK" sz="1200" baseline="0" dirty="0" smtClean="0"/>
                        <a:t> </a:t>
                      </a:r>
                      <a:r>
                        <a:rPr lang="da-DK" sz="1200" baseline="0" dirty="0" err="1" smtClean="0"/>
                        <a:t>competencies</a:t>
                      </a:r>
                      <a:r>
                        <a:rPr lang="da-DK" sz="1200" baseline="0" dirty="0" smtClean="0"/>
                        <a:t> in 3 SC (PSC, KSC, CBC)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Board – IAASB</a:t>
                      </a:r>
                    </a:p>
                    <a:p>
                      <a:r>
                        <a:rPr lang="da-DK" sz="1200" dirty="0" smtClean="0"/>
                        <a:t>17 </a:t>
                      </a:r>
                      <a:r>
                        <a:rPr lang="da-DK" sz="1200" dirty="0" err="1" smtClean="0"/>
                        <a:t>members</a:t>
                      </a:r>
                      <a:r>
                        <a:rPr lang="da-DK" sz="1200" dirty="0" smtClean="0"/>
                        <a:t> and full-time </a:t>
                      </a:r>
                      <a:r>
                        <a:rPr lang="da-DK" sz="1200" dirty="0" err="1" smtClean="0"/>
                        <a:t>chair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Board – IIASB</a:t>
                      </a:r>
                    </a:p>
                    <a:p>
                      <a:r>
                        <a:rPr lang="da-DK" sz="1200" dirty="0" smtClean="0"/>
                        <a:t>Min. 14 </a:t>
                      </a:r>
                      <a:r>
                        <a:rPr lang="da-DK" sz="1200" dirty="0" err="1" smtClean="0"/>
                        <a:t>members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GAO</a:t>
                      </a:r>
                    </a:p>
                    <a:p>
                      <a:r>
                        <a:rPr lang="da-DK" sz="1200" dirty="0" smtClean="0"/>
                        <a:t>Input from </a:t>
                      </a:r>
                      <a:r>
                        <a:rPr lang="da-DK" sz="1200" dirty="0" err="1" smtClean="0"/>
                        <a:t>Advisory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Council</a:t>
                      </a:r>
                      <a:r>
                        <a:rPr lang="da-DK" sz="1200" baseline="0" dirty="0" smtClean="0"/>
                        <a:t> and GAO audit standard team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Independent </a:t>
                      </a:r>
                      <a:r>
                        <a:rPr lang="da-DK" sz="1200" dirty="0" err="1" smtClean="0"/>
                        <a:t>selection</a:t>
                      </a:r>
                      <a:r>
                        <a:rPr lang="da-DK" sz="1200" dirty="0" smtClean="0"/>
                        <a:t> procedure </a:t>
                      </a:r>
                      <a:r>
                        <a:rPr lang="da-DK" sz="1200" dirty="0" smtClean="0"/>
                        <a:t>for </a:t>
                      </a:r>
                      <a:r>
                        <a:rPr lang="da-DK" sz="1200" dirty="0" smtClean="0"/>
                        <a:t>standard-setting </a:t>
                      </a:r>
                      <a:r>
                        <a:rPr lang="da-DK" sz="1200" dirty="0" err="1" smtClean="0"/>
                        <a:t>body</a:t>
                      </a:r>
                      <a:r>
                        <a:rPr lang="da-DK" sz="1200" dirty="0" smtClean="0"/>
                        <a:t> </a:t>
                      </a:r>
                      <a:endParaRPr lang="da-D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Developing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draft</a:t>
                      </a:r>
                      <a:r>
                        <a:rPr lang="da-DK" sz="1200" baseline="0" dirty="0" smtClean="0"/>
                        <a:t> standards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Project </a:t>
                      </a:r>
                      <a:r>
                        <a:rPr lang="da-DK" sz="1200" dirty="0" err="1" smtClean="0"/>
                        <a:t>groups</a:t>
                      </a:r>
                      <a:r>
                        <a:rPr lang="da-DK" sz="1200" dirty="0" smtClean="0"/>
                        <a:t> and </a:t>
                      </a:r>
                      <a:r>
                        <a:rPr lang="da-DK" sz="1200" dirty="0" err="1" smtClean="0"/>
                        <a:t>task</a:t>
                      </a:r>
                      <a:r>
                        <a:rPr lang="da-DK" sz="1200" dirty="0" smtClean="0"/>
                        <a:t> forces or </a:t>
                      </a:r>
                      <a:r>
                        <a:rPr lang="da-DK" sz="1200" dirty="0" err="1" smtClean="0"/>
                        <a:t>subcomittees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Task</a:t>
                      </a:r>
                      <a:r>
                        <a:rPr lang="da-DK" sz="1200" dirty="0" smtClean="0"/>
                        <a:t> Force with IAASB </a:t>
                      </a:r>
                      <a:r>
                        <a:rPr lang="da-DK" sz="1200" dirty="0" err="1" smtClean="0"/>
                        <a:t>member</a:t>
                      </a:r>
                      <a:r>
                        <a:rPr lang="da-DK" sz="1200" baseline="0" dirty="0" smtClean="0"/>
                        <a:t> as team </a:t>
                      </a:r>
                      <a:r>
                        <a:rPr lang="da-DK" sz="1200" baseline="0" dirty="0" err="1" smtClean="0"/>
                        <a:t>leader</a:t>
                      </a:r>
                      <a:r>
                        <a:rPr lang="da-DK" sz="1200" baseline="0" dirty="0" smtClean="0"/>
                        <a:t>.  </a:t>
                      </a:r>
                      <a:r>
                        <a:rPr lang="da-DK" sz="1200" baseline="0" dirty="0" err="1" smtClean="0"/>
                        <a:t>Secr</a:t>
                      </a:r>
                      <a:r>
                        <a:rPr lang="da-DK" sz="1200" baseline="0" dirty="0" smtClean="0"/>
                        <a:t> </a:t>
                      </a:r>
                      <a:r>
                        <a:rPr lang="da-DK" sz="1200" baseline="0" dirty="0" err="1" smtClean="0"/>
                        <a:t>assists</a:t>
                      </a:r>
                      <a:r>
                        <a:rPr lang="da-DK" sz="1200" baseline="0" dirty="0" smtClean="0"/>
                        <a:t> </a:t>
                      </a:r>
                      <a:r>
                        <a:rPr lang="da-DK" sz="1200" baseline="0" dirty="0" err="1" smtClean="0"/>
                        <a:t>drafting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Project team w team </a:t>
                      </a:r>
                      <a:r>
                        <a:rPr lang="da-DK" sz="1200" dirty="0" err="1" smtClean="0"/>
                        <a:t>leader</a:t>
                      </a:r>
                      <a:r>
                        <a:rPr lang="da-DK" sz="1200" dirty="0" smtClean="0"/>
                        <a:t>.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GAO audit standards</a:t>
                      </a:r>
                      <a:r>
                        <a:rPr lang="da-DK" sz="1200" baseline="0" dirty="0" smtClean="0"/>
                        <a:t> team.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Standards </a:t>
                      </a:r>
                      <a:r>
                        <a:rPr lang="da-DK" sz="1200" dirty="0" err="1" smtClean="0"/>
                        <a:t>usually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developed</a:t>
                      </a:r>
                      <a:r>
                        <a:rPr lang="da-DK" sz="1200" dirty="0" smtClean="0"/>
                        <a:t> w input from a </a:t>
                      </a:r>
                      <a:r>
                        <a:rPr lang="da-DK" sz="1200" dirty="0" err="1" smtClean="0"/>
                        <a:t>task</a:t>
                      </a:r>
                      <a:r>
                        <a:rPr lang="da-DK" sz="1200" dirty="0" smtClean="0"/>
                        <a:t> force and </a:t>
                      </a:r>
                      <a:r>
                        <a:rPr lang="da-DK" sz="1200" dirty="0" err="1" smtClean="0"/>
                        <a:t>experts</a:t>
                      </a:r>
                      <a:endParaRPr lang="da-D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Adm</a:t>
                      </a:r>
                      <a:r>
                        <a:rPr lang="da-DK" sz="1200" dirty="0" smtClean="0"/>
                        <a:t> support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Limited </a:t>
                      </a:r>
                      <a:r>
                        <a:rPr lang="da-DK" sz="1200" baseline="0" dirty="0" smtClean="0"/>
                        <a:t>(PSC </a:t>
                      </a:r>
                      <a:r>
                        <a:rPr lang="da-DK" sz="1200" baseline="0" dirty="0" err="1" smtClean="0"/>
                        <a:t>secr</a:t>
                      </a:r>
                      <a:r>
                        <a:rPr lang="da-DK" sz="1200" baseline="0" dirty="0" smtClean="0"/>
                        <a:t>.)</a:t>
                      </a:r>
                    </a:p>
                    <a:p>
                      <a:r>
                        <a:rPr lang="da-DK" sz="1200" baseline="0" dirty="0" smtClean="0"/>
                        <a:t>No support to </a:t>
                      </a:r>
                      <a:r>
                        <a:rPr lang="da-DK" sz="1200" baseline="0" dirty="0" err="1" smtClean="0"/>
                        <a:t>project</a:t>
                      </a:r>
                      <a:r>
                        <a:rPr lang="da-DK" sz="1200" baseline="0" dirty="0" smtClean="0"/>
                        <a:t> </a:t>
                      </a:r>
                      <a:r>
                        <a:rPr lang="da-DK" sz="1200" baseline="0" dirty="0" err="1" smtClean="0"/>
                        <a:t>groups</a:t>
                      </a:r>
                      <a:r>
                        <a:rPr lang="da-DK" sz="1200" baseline="0" dirty="0" smtClean="0"/>
                        <a:t> or </a:t>
                      </a:r>
                      <a:r>
                        <a:rPr lang="da-DK" sz="1200" baseline="0" dirty="0" err="1" smtClean="0"/>
                        <a:t>drafting</a:t>
                      </a:r>
                      <a:r>
                        <a:rPr lang="da-DK" sz="1200" baseline="0" dirty="0" smtClean="0"/>
                        <a:t>.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Adequate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resources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should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be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available</a:t>
                      </a:r>
                      <a:endParaRPr lang="da-D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Financing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In-kind</a:t>
                      </a:r>
                    </a:p>
                    <a:p>
                      <a:r>
                        <a:rPr lang="da-DK" sz="1200" dirty="0" smtClean="0"/>
                        <a:t>No</a:t>
                      </a:r>
                      <a:r>
                        <a:rPr lang="da-DK" sz="1200" baseline="0" dirty="0" smtClean="0"/>
                        <a:t> </a:t>
                      </a:r>
                      <a:r>
                        <a:rPr lang="da-DK" sz="1200" baseline="0" dirty="0" err="1" smtClean="0"/>
                        <a:t>funding</a:t>
                      </a:r>
                      <a:r>
                        <a:rPr lang="da-DK" sz="1200" baseline="0" dirty="0" smtClean="0"/>
                        <a:t> of </a:t>
                      </a:r>
                      <a:r>
                        <a:rPr lang="da-DK" sz="1200" baseline="0" dirty="0" err="1" smtClean="0"/>
                        <a:t>expenses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 </a:t>
                      </a:r>
                    </a:p>
                    <a:p>
                      <a:r>
                        <a:rPr lang="da-DK" sz="1200" dirty="0" smtClean="0"/>
                        <a:t>(</a:t>
                      </a:r>
                      <a:r>
                        <a:rPr lang="da-DK" sz="1200" dirty="0" err="1" smtClean="0"/>
                        <a:t>employees</a:t>
                      </a:r>
                      <a:r>
                        <a:rPr lang="da-DK" sz="1200" dirty="0" smtClean="0"/>
                        <a:t>)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 err="1" smtClean="0"/>
                        <a:t>Adequate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resources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should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be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available</a:t>
                      </a:r>
                      <a:endParaRPr lang="da-DK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Implementation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IDI, </a:t>
                      </a:r>
                      <a:r>
                        <a:rPr lang="da-DK" sz="1200" dirty="0" err="1" smtClean="0"/>
                        <a:t>subcom-mittees</a:t>
                      </a:r>
                      <a:r>
                        <a:rPr lang="da-DK" sz="1200" dirty="0" smtClean="0"/>
                        <a:t>, PSC </a:t>
                      </a:r>
                      <a:r>
                        <a:rPr lang="da-DK" sz="1200" dirty="0" err="1" smtClean="0"/>
                        <a:t>Secr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N/A</a:t>
                      </a:r>
                      <a:endParaRPr lang="da-D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Responsiveness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Some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degree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…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Some</a:t>
                      </a:r>
                      <a:r>
                        <a:rPr lang="da-DK" sz="1200" dirty="0" smtClean="0"/>
                        <a:t> </a:t>
                      </a:r>
                      <a:r>
                        <a:rPr lang="da-DK" sz="1200" dirty="0" err="1" smtClean="0"/>
                        <a:t>degree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 err="1" smtClean="0"/>
                        <a:t>Transparancy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200" dirty="0" smtClean="0"/>
                        <a:t>Yes</a:t>
                      </a:r>
                      <a:endParaRPr lang="da-DK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Ligebenet trekant 1"/>
          <p:cNvSpPr/>
          <p:nvPr/>
        </p:nvSpPr>
        <p:spPr>
          <a:xfrm rot="5400000">
            <a:off x="2130136" y="1977738"/>
            <a:ext cx="526473" cy="5749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269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ktangel 29"/>
          <p:cNvSpPr/>
          <p:nvPr/>
        </p:nvSpPr>
        <p:spPr>
          <a:xfrm>
            <a:off x="4498155" y="5520175"/>
            <a:ext cx="2307907" cy="7805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Rektangel 1"/>
          <p:cNvSpPr/>
          <p:nvPr/>
        </p:nvSpPr>
        <p:spPr>
          <a:xfrm>
            <a:off x="676575" y="397654"/>
            <a:ext cx="1223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Leadership</a:t>
            </a:r>
            <a:endParaRPr lang="da-DK" dirty="0"/>
          </a:p>
        </p:txBody>
      </p:sp>
      <p:sp>
        <p:nvSpPr>
          <p:cNvPr id="3" name="Rektangel 2"/>
          <p:cNvSpPr/>
          <p:nvPr/>
        </p:nvSpPr>
        <p:spPr>
          <a:xfrm>
            <a:off x="735378" y="2253739"/>
            <a:ext cx="2739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Approval and classification</a:t>
            </a:r>
            <a:endParaRPr lang="da-DK" dirty="0"/>
          </a:p>
        </p:txBody>
      </p:sp>
      <p:sp>
        <p:nvSpPr>
          <p:cNvPr id="4" name="Rektangel 3"/>
          <p:cNvSpPr/>
          <p:nvPr/>
        </p:nvSpPr>
        <p:spPr>
          <a:xfrm>
            <a:off x="769121" y="3826685"/>
            <a:ext cx="28585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of </a:t>
            </a:r>
            <a:endParaRPr lang="en-GB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draft 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professional standards</a:t>
            </a:r>
            <a:endParaRPr lang="da-DK" dirty="0"/>
          </a:p>
        </p:txBody>
      </p:sp>
      <p:sp>
        <p:nvSpPr>
          <p:cNvPr id="6" name="Rektangel 5"/>
          <p:cNvSpPr/>
          <p:nvPr/>
        </p:nvSpPr>
        <p:spPr>
          <a:xfrm>
            <a:off x="751337" y="5335511"/>
            <a:ext cx="2182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Supporting functions</a:t>
            </a:r>
            <a:endParaRPr lang="da-DK" dirty="0"/>
          </a:p>
        </p:txBody>
      </p:sp>
      <p:sp>
        <p:nvSpPr>
          <p:cNvPr id="9" name="Ellipse 8"/>
          <p:cNvSpPr/>
          <p:nvPr/>
        </p:nvSpPr>
        <p:spPr>
          <a:xfrm>
            <a:off x="4321235" y="2306656"/>
            <a:ext cx="2598855" cy="15804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/>
          <p:cNvSpPr/>
          <p:nvPr/>
        </p:nvSpPr>
        <p:spPr>
          <a:xfrm>
            <a:off x="4415952" y="580507"/>
            <a:ext cx="2307907" cy="7805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Ellipse 12"/>
          <p:cNvSpPr/>
          <p:nvPr/>
        </p:nvSpPr>
        <p:spPr>
          <a:xfrm>
            <a:off x="3871220" y="3826685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222038" y="4000610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6572856" y="3695164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cxnSp>
        <p:nvCxnSpPr>
          <p:cNvPr id="22" name="Lige pilforbindelse 21"/>
          <p:cNvCxnSpPr/>
          <p:nvPr/>
        </p:nvCxnSpPr>
        <p:spPr>
          <a:xfrm>
            <a:off x="5569905" y="1510145"/>
            <a:ext cx="15423" cy="747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felt 30"/>
          <p:cNvSpPr txBox="1"/>
          <p:nvPr/>
        </p:nvSpPr>
        <p:spPr>
          <a:xfrm>
            <a:off x="4121727" y="1510145"/>
            <a:ext cx="741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079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/>
          <p:cNvGrpSpPr/>
          <p:nvPr/>
        </p:nvGrpSpPr>
        <p:grpSpPr>
          <a:xfrm>
            <a:off x="401476" y="3145873"/>
            <a:ext cx="2118360" cy="2514600"/>
            <a:chOff x="1783080" y="2011680"/>
            <a:chExt cx="2118360" cy="2514600"/>
          </a:xfrm>
        </p:grpSpPr>
        <p:sp>
          <p:nvSpPr>
            <p:cNvPr id="3" name="Ellipse 2"/>
            <p:cNvSpPr/>
            <p:nvPr/>
          </p:nvSpPr>
          <p:spPr>
            <a:xfrm>
              <a:off x="1783080" y="2354580"/>
              <a:ext cx="2118360" cy="21717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grpSp>
          <p:nvGrpSpPr>
            <p:cNvPr id="4" name="Gruppe 3"/>
            <p:cNvGrpSpPr/>
            <p:nvPr/>
          </p:nvGrpSpPr>
          <p:grpSpPr>
            <a:xfrm>
              <a:off x="2286000" y="2011680"/>
              <a:ext cx="990600" cy="685800"/>
              <a:chOff x="2286000" y="2011680"/>
              <a:chExt cx="990600" cy="685800"/>
            </a:xfrm>
          </p:grpSpPr>
          <p:sp>
            <p:nvSpPr>
              <p:cNvPr id="8" name="Ellipse 7"/>
              <p:cNvSpPr/>
              <p:nvPr/>
            </p:nvSpPr>
            <p:spPr>
              <a:xfrm>
                <a:off x="2286000" y="2011680"/>
                <a:ext cx="990600" cy="685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9" name="Tekstboks 4"/>
              <p:cNvSpPr txBox="1"/>
              <p:nvPr/>
            </p:nvSpPr>
            <p:spPr>
              <a:xfrm>
                <a:off x="2308860" y="2179320"/>
                <a:ext cx="944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dirty="0" smtClean="0"/>
                  <a:t>PSC SC</a:t>
                </a:r>
                <a:endParaRPr lang="da-DK" dirty="0"/>
              </a:p>
            </p:txBody>
          </p:sp>
        </p:grpSp>
        <p:sp>
          <p:nvSpPr>
            <p:cNvPr id="5" name="Ellipse 4"/>
            <p:cNvSpPr/>
            <p:nvPr/>
          </p:nvSpPr>
          <p:spPr>
            <a:xfrm>
              <a:off x="2523780" y="3529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2842260" y="2697480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1943880" y="2767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uppe 9"/>
          <p:cNvGrpSpPr/>
          <p:nvPr/>
        </p:nvGrpSpPr>
        <p:grpSpPr>
          <a:xfrm>
            <a:off x="5797345" y="3116100"/>
            <a:ext cx="2118360" cy="2514600"/>
            <a:chOff x="1783080" y="2011680"/>
            <a:chExt cx="2118360" cy="2514600"/>
          </a:xfrm>
        </p:grpSpPr>
        <p:sp>
          <p:nvSpPr>
            <p:cNvPr id="11" name="Ellipse 10"/>
            <p:cNvSpPr/>
            <p:nvPr/>
          </p:nvSpPr>
          <p:spPr>
            <a:xfrm>
              <a:off x="1783080" y="2354580"/>
              <a:ext cx="2118360" cy="21717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grpSp>
          <p:nvGrpSpPr>
            <p:cNvPr id="12" name="Gruppe 11"/>
            <p:cNvGrpSpPr/>
            <p:nvPr/>
          </p:nvGrpSpPr>
          <p:grpSpPr>
            <a:xfrm>
              <a:off x="2286000" y="2011680"/>
              <a:ext cx="990600" cy="685800"/>
              <a:chOff x="2286000" y="2011680"/>
              <a:chExt cx="990600" cy="685800"/>
            </a:xfrm>
          </p:grpSpPr>
          <p:sp>
            <p:nvSpPr>
              <p:cNvPr id="16" name="Ellipse 15"/>
              <p:cNvSpPr/>
              <p:nvPr/>
            </p:nvSpPr>
            <p:spPr>
              <a:xfrm>
                <a:off x="2286000" y="2011680"/>
                <a:ext cx="990600" cy="685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17" name="Tekstboks 18"/>
              <p:cNvSpPr txBox="1"/>
              <p:nvPr/>
            </p:nvSpPr>
            <p:spPr>
              <a:xfrm>
                <a:off x="2308860" y="2179320"/>
                <a:ext cx="944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dirty="0"/>
                  <a:t>K</a:t>
                </a:r>
                <a:r>
                  <a:rPr lang="da-DK" dirty="0" smtClean="0"/>
                  <a:t>SC SC</a:t>
                </a:r>
                <a:endParaRPr lang="da-DK" dirty="0"/>
              </a:p>
            </p:txBody>
          </p:sp>
        </p:grpSp>
        <p:sp>
          <p:nvSpPr>
            <p:cNvPr id="13" name="Ellipse 12"/>
            <p:cNvSpPr/>
            <p:nvPr/>
          </p:nvSpPr>
          <p:spPr>
            <a:xfrm>
              <a:off x="2523780" y="3529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Ellipse 13"/>
            <p:cNvSpPr/>
            <p:nvPr/>
          </p:nvSpPr>
          <p:spPr>
            <a:xfrm>
              <a:off x="2842260" y="2697480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15" name="Ellipse 14"/>
            <p:cNvSpPr/>
            <p:nvPr/>
          </p:nvSpPr>
          <p:spPr>
            <a:xfrm>
              <a:off x="1943880" y="2767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uppe 17"/>
          <p:cNvGrpSpPr/>
          <p:nvPr/>
        </p:nvGrpSpPr>
        <p:grpSpPr>
          <a:xfrm>
            <a:off x="3200398" y="3116100"/>
            <a:ext cx="2118360" cy="2514600"/>
            <a:chOff x="1783080" y="2011680"/>
            <a:chExt cx="2118360" cy="2514600"/>
          </a:xfrm>
        </p:grpSpPr>
        <p:sp>
          <p:nvSpPr>
            <p:cNvPr id="19" name="Ellipse 18"/>
            <p:cNvSpPr/>
            <p:nvPr/>
          </p:nvSpPr>
          <p:spPr>
            <a:xfrm>
              <a:off x="1783080" y="2354580"/>
              <a:ext cx="2118360" cy="21717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2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grpSp>
          <p:nvGrpSpPr>
            <p:cNvPr id="20" name="Gruppe 19"/>
            <p:cNvGrpSpPr/>
            <p:nvPr/>
          </p:nvGrpSpPr>
          <p:grpSpPr>
            <a:xfrm>
              <a:off x="2286000" y="2011680"/>
              <a:ext cx="990600" cy="685800"/>
              <a:chOff x="2286000" y="2011680"/>
              <a:chExt cx="990600" cy="685800"/>
            </a:xfrm>
          </p:grpSpPr>
          <p:sp>
            <p:nvSpPr>
              <p:cNvPr id="24" name="Ellipse 23"/>
              <p:cNvSpPr/>
              <p:nvPr/>
            </p:nvSpPr>
            <p:spPr>
              <a:xfrm>
                <a:off x="2286000" y="2011680"/>
                <a:ext cx="990600" cy="685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25" name="Tekstboks 26"/>
              <p:cNvSpPr txBox="1"/>
              <p:nvPr/>
            </p:nvSpPr>
            <p:spPr>
              <a:xfrm>
                <a:off x="2308860" y="2179320"/>
                <a:ext cx="9448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dirty="0" smtClean="0"/>
                  <a:t>CBC SC</a:t>
                </a:r>
                <a:endParaRPr lang="da-DK" dirty="0"/>
              </a:p>
            </p:txBody>
          </p:sp>
        </p:grpSp>
        <p:sp>
          <p:nvSpPr>
            <p:cNvPr id="21" name="Ellipse 20"/>
            <p:cNvSpPr/>
            <p:nvPr/>
          </p:nvSpPr>
          <p:spPr>
            <a:xfrm>
              <a:off x="2523780" y="3529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Ellipse 21"/>
            <p:cNvSpPr/>
            <p:nvPr/>
          </p:nvSpPr>
          <p:spPr>
            <a:xfrm>
              <a:off x="2842260" y="2697480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  <p:sp>
          <p:nvSpPr>
            <p:cNvPr id="23" name="Ellipse 22"/>
            <p:cNvSpPr/>
            <p:nvPr/>
          </p:nvSpPr>
          <p:spPr>
            <a:xfrm>
              <a:off x="1943880" y="2767192"/>
              <a:ext cx="729960" cy="746307"/>
            </a:xfrm>
            <a:prstGeom prst="ellipse">
              <a:avLst/>
            </a:prstGeom>
            <a:solidFill>
              <a:srgbClr val="CEEAB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dirty="0" smtClean="0">
                  <a:solidFill>
                    <a:schemeClr val="tx1"/>
                  </a:solidFill>
                </a:rPr>
                <a:t>Sub com</a:t>
              </a:r>
              <a:endParaRPr lang="da-DK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51" name="Rektangel 50"/>
          <p:cNvSpPr/>
          <p:nvPr/>
        </p:nvSpPr>
        <p:spPr>
          <a:xfrm>
            <a:off x="8591288" y="485533"/>
            <a:ext cx="3186545" cy="24142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8" name="Tekstfelt 57"/>
          <p:cNvSpPr txBox="1"/>
          <p:nvPr/>
        </p:nvSpPr>
        <p:spPr>
          <a:xfrm>
            <a:off x="9522241" y="555634"/>
            <a:ext cx="25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www.issai.org</a:t>
            </a:r>
            <a:endParaRPr lang="da-DK" dirty="0"/>
          </a:p>
        </p:txBody>
      </p:sp>
      <p:sp>
        <p:nvSpPr>
          <p:cNvPr id="59" name="Æseløre 58"/>
          <p:cNvSpPr/>
          <p:nvPr/>
        </p:nvSpPr>
        <p:spPr>
          <a:xfrm rot="500506">
            <a:off x="3571766" y="1722742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0" name="Æseløre 59"/>
          <p:cNvSpPr/>
          <p:nvPr/>
        </p:nvSpPr>
        <p:spPr>
          <a:xfrm rot="500506">
            <a:off x="3724166" y="1875142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1" name="Æseløre 60"/>
          <p:cNvSpPr/>
          <p:nvPr/>
        </p:nvSpPr>
        <p:spPr>
          <a:xfrm rot="500506">
            <a:off x="4342105" y="1698125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2" name="Æseløre 61"/>
          <p:cNvSpPr/>
          <p:nvPr/>
        </p:nvSpPr>
        <p:spPr>
          <a:xfrm rot="500506">
            <a:off x="5718289" y="1967663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3" name="Æseløre 62"/>
          <p:cNvSpPr/>
          <p:nvPr/>
        </p:nvSpPr>
        <p:spPr>
          <a:xfrm rot="500506">
            <a:off x="6148867" y="1663813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4" name="Æseløre 63"/>
          <p:cNvSpPr/>
          <p:nvPr/>
        </p:nvSpPr>
        <p:spPr>
          <a:xfrm rot="500506">
            <a:off x="7750370" y="1878704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5" name="Æseløre 64"/>
          <p:cNvSpPr/>
          <p:nvPr/>
        </p:nvSpPr>
        <p:spPr>
          <a:xfrm rot="500506">
            <a:off x="7398030" y="1513784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7" name="Æseløre 66"/>
          <p:cNvSpPr/>
          <p:nvPr/>
        </p:nvSpPr>
        <p:spPr>
          <a:xfrm rot="500506">
            <a:off x="7866198" y="2318775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8" name="Æseløre 67"/>
          <p:cNvSpPr/>
          <p:nvPr/>
        </p:nvSpPr>
        <p:spPr>
          <a:xfrm rot="500506">
            <a:off x="5098053" y="1216432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9" name="Æseløre 68"/>
          <p:cNvSpPr/>
          <p:nvPr/>
        </p:nvSpPr>
        <p:spPr>
          <a:xfrm>
            <a:off x="8835747" y="996538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0" name="Æseløre 69"/>
          <p:cNvSpPr/>
          <p:nvPr/>
        </p:nvSpPr>
        <p:spPr>
          <a:xfrm>
            <a:off x="9608495" y="996537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1" name="Æseløre 70"/>
          <p:cNvSpPr/>
          <p:nvPr/>
        </p:nvSpPr>
        <p:spPr>
          <a:xfrm>
            <a:off x="10381243" y="996536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2" name="Æseløre 71"/>
          <p:cNvSpPr/>
          <p:nvPr/>
        </p:nvSpPr>
        <p:spPr>
          <a:xfrm>
            <a:off x="11153991" y="996535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pSp>
        <p:nvGrpSpPr>
          <p:cNvPr id="74" name="Gruppe 73"/>
          <p:cNvGrpSpPr/>
          <p:nvPr/>
        </p:nvGrpSpPr>
        <p:grpSpPr>
          <a:xfrm>
            <a:off x="10680496" y="2137361"/>
            <a:ext cx="1240696" cy="1200329"/>
            <a:chOff x="10749470" y="2957508"/>
            <a:chExt cx="1240696" cy="1200329"/>
          </a:xfrm>
        </p:grpSpPr>
        <p:sp>
          <p:nvSpPr>
            <p:cNvPr id="73" name="Tekstfelt 72"/>
            <p:cNvSpPr txBox="1"/>
            <p:nvPr/>
          </p:nvSpPr>
          <p:spPr>
            <a:xfrm>
              <a:off x="10749470" y="2957508"/>
              <a:ext cx="1240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7200" dirty="0" smtClean="0">
                  <a:solidFill>
                    <a:schemeClr val="accent5">
                      <a:lumMod val="50000"/>
                    </a:schemeClr>
                  </a:solidFill>
                  <a:sym typeface="Webdings" panose="05030102010509060703" pitchFamily="18" charset="2"/>
                </a:rPr>
                <a:t></a:t>
              </a:r>
              <a:endParaRPr lang="da-DK" sz="72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6" name="Smilende ansigt 65"/>
            <p:cNvSpPr/>
            <p:nvPr/>
          </p:nvSpPr>
          <p:spPr>
            <a:xfrm>
              <a:off x="11153991" y="3089587"/>
              <a:ext cx="284018" cy="257227"/>
            </a:xfrm>
            <a:prstGeom prst="smileyFac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  <p:sp>
        <p:nvSpPr>
          <p:cNvPr id="78" name="Æseløre 77"/>
          <p:cNvSpPr/>
          <p:nvPr/>
        </p:nvSpPr>
        <p:spPr>
          <a:xfrm>
            <a:off x="9578144" y="1970241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9" name="Æseløre 78"/>
          <p:cNvSpPr/>
          <p:nvPr/>
        </p:nvSpPr>
        <p:spPr>
          <a:xfrm>
            <a:off x="8830000" y="1970245"/>
            <a:ext cx="467948" cy="804794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84" name="Lige forbindelse 83"/>
          <p:cNvCxnSpPr/>
          <p:nvPr/>
        </p:nvCxnSpPr>
        <p:spPr>
          <a:xfrm flipV="1">
            <a:off x="2692578" y="2213074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/>
          <p:cNvCxnSpPr/>
          <p:nvPr/>
        </p:nvCxnSpPr>
        <p:spPr>
          <a:xfrm flipV="1">
            <a:off x="2632309" y="2592306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Lige forbindelse 85"/>
          <p:cNvCxnSpPr/>
          <p:nvPr/>
        </p:nvCxnSpPr>
        <p:spPr>
          <a:xfrm flipV="1">
            <a:off x="2926840" y="2761905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Lige forbindelse 86"/>
          <p:cNvCxnSpPr/>
          <p:nvPr/>
        </p:nvCxnSpPr>
        <p:spPr>
          <a:xfrm flipV="1">
            <a:off x="4803103" y="2578464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Lige forbindelse 87"/>
          <p:cNvCxnSpPr/>
          <p:nvPr/>
        </p:nvCxnSpPr>
        <p:spPr>
          <a:xfrm flipV="1">
            <a:off x="4792035" y="3043930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Lige forbindelse 88"/>
          <p:cNvCxnSpPr/>
          <p:nvPr/>
        </p:nvCxnSpPr>
        <p:spPr>
          <a:xfrm flipV="1">
            <a:off x="5089367" y="3155819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Lige forbindelse 89"/>
          <p:cNvCxnSpPr/>
          <p:nvPr/>
        </p:nvCxnSpPr>
        <p:spPr>
          <a:xfrm flipV="1">
            <a:off x="6497834" y="2619186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Lige forbindelse 90"/>
          <p:cNvCxnSpPr/>
          <p:nvPr/>
        </p:nvCxnSpPr>
        <p:spPr>
          <a:xfrm flipV="1">
            <a:off x="6804373" y="2694023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Lige forbindelse 91"/>
          <p:cNvCxnSpPr/>
          <p:nvPr/>
        </p:nvCxnSpPr>
        <p:spPr>
          <a:xfrm flipV="1">
            <a:off x="7001634" y="2911300"/>
            <a:ext cx="548945" cy="203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591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ktangel 29"/>
          <p:cNvSpPr/>
          <p:nvPr/>
        </p:nvSpPr>
        <p:spPr>
          <a:xfrm>
            <a:off x="4498155" y="5520175"/>
            <a:ext cx="2307907" cy="7805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Rektangel 1"/>
          <p:cNvSpPr/>
          <p:nvPr/>
        </p:nvSpPr>
        <p:spPr>
          <a:xfrm>
            <a:off x="676575" y="397654"/>
            <a:ext cx="1223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Leadership</a:t>
            </a:r>
            <a:endParaRPr lang="da-DK" dirty="0"/>
          </a:p>
        </p:txBody>
      </p:sp>
      <p:sp>
        <p:nvSpPr>
          <p:cNvPr id="3" name="Rektangel 2"/>
          <p:cNvSpPr/>
          <p:nvPr/>
        </p:nvSpPr>
        <p:spPr>
          <a:xfrm>
            <a:off x="735378" y="2253739"/>
            <a:ext cx="2739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Approval and classification</a:t>
            </a:r>
            <a:endParaRPr lang="da-DK" dirty="0"/>
          </a:p>
        </p:txBody>
      </p:sp>
      <p:sp>
        <p:nvSpPr>
          <p:cNvPr id="4" name="Rektangel 3"/>
          <p:cNvSpPr/>
          <p:nvPr/>
        </p:nvSpPr>
        <p:spPr>
          <a:xfrm>
            <a:off x="769121" y="3826685"/>
            <a:ext cx="28585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of </a:t>
            </a:r>
            <a:endParaRPr lang="en-GB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draft 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professional standards</a:t>
            </a:r>
            <a:endParaRPr lang="da-DK" dirty="0"/>
          </a:p>
        </p:txBody>
      </p:sp>
      <p:sp>
        <p:nvSpPr>
          <p:cNvPr id="6" name="Rektangel 5"/>
          <p:cNvSpPr/>
          <p:nvPr/>
        </p:nvSpPr>
        <p:spPr>
          <a:xfrm>
            <a:off x="751337" y="5335511"/>
            <a:ext cx="2182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Supporting functions</a:t>
            </a:r>
            <a:endParaRPr lang="da-DK" dirty="0"/>
          </a:p>
        </p:txBody>
      </p:sp>
      <p:sp>
        <p:nvSpPr>
          <p:cNvPr id="9" name="Ellipse 8"/>
          <p:cNvSpPr/>
          <p:nvPr/>
        </p:nvSpPr>
        <p:spPr>
          <a:xfrm>
            <a:off x="4321235" y="2306656"/>
            <a:ext cx="2598855" cy="15804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/>
          <p:cNvSpPr/>
          <p:nvPr/>
        </p:nvSpPr>
        <p:spPr>
          <a:xfrm>
            <a:off x="4415952" y="580507"/>
            <a:ext cx="2307907" cy="7805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Ellipse 12"/>
          <p:cNvSpPr/>
          <p:nvPr/>
        </p:nvSpPr>
        <p:spPr>
          <a:xfrm>
            <a:off x="3871220" y="3826685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222038" y="4000610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6572856" y="3695164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cxnSp>
        <p:nvCxnSpPr>
          <p:cNvPr id="22" name="Lige pilforbindelse 21"/>
          <p:cNvCxnSpPr/>
          <p:nvPr/>
        </p:nvCxnSpPr>
        <p:spPr>
          <a:xfrm>
            <a:off x="5569905" y="1510145"/>
            <a:ext cx="15423" cy="747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felt 30"/>
          <p:cNvSpPr txBox="1"/>
          <p:nvPr/>
        </p:nvSpPr>
        <p:spPr>
          <a:xfrm>
            <a:off x="4121727" y="1510145"/>
            <a:ext cx="741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/>
          </a:p>
        </p:txBody>
      </p:sp>
      <p:sp>
        <p:nvSpPr>
          <p:cNvPr id="16" name="Rektangel 15"/>
          <p:cNvSpPr/>
          <p:nvPr/>
        </p:nvSpPr>
        <p:spPr>
          <a:xfrm>
            <a:off x="8098881" y="2229892"/>
            <a:ext cx="1941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Stakeholder  input</a:t>
            </a:r>
            <a:endParaRPr lang="da-DK" dirty="0"/>
          </a:p>
        </p:txBody>
      </p:sp>
      <p:sp>
        <p:nvSpPr>
          <p:cNvPr id="17" name="Rektangel 16"/>
          <p:cNvSpPr/>
          <p:nvPr/>
        </p:nvSpPr>
        <p:spPr>
          <a:xfrm>
            <a:off x="7493302" y="359316"/>
            <a:ext cx="3317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Oversight and final endorsement</a:t>
            </a:r>
            <a:endParaRPr lang="da-DK" dirty="0"/>
          </a:p>
        </p:txBody>
      </p:sp>
      <p:cxnSp>
        <p:nvCxnSpPr>
          <p:cNvPr id="18" name="Lige forbindelse 17"/>
          <p:cNvCxnSpPr/>
          <p:nvPr/>
        </p:nvCxnSpPr>
        <p:spPr>
          <a:xfrm>
            <a:off x="7051964" y="3068071"/>
            <a:ext cx="903159" cy="1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8097981" y="2640963"/>
            <a:ext cx="1946565" cy="1182239"/>
          </a:xfrm>
          <a:prstGeom prst="ellips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0" name="Ellipse 19"/>
          <p:cNvSpPr/>
          <p:nvPr/>
        </p:nvSpPr>
        <p:spPr>
          <a:xfrm>
            <a:off x="8097981" y="766986"/>
            <a:ext cx="1941944" cy="1174051"/>
          </a:xfrm>
          <a:prstGeom prst="ellips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Rektangel 20"/>
          <p:cNvSpPr/>
          <p:nvPr/>
        </p:nvSpPr>
        <p:spPr>
          <a:xfrm>
            <a:off x="7493302" y="5245949"/>
            <a:ext cx="3679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 to the INTOSAI organisation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479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ktangel 29"/>
          <p:cNvSpPr/>
          <p:nvPr/>
        </p:nvSpPr>
        <p:spPr>
          <a:xfrm>
            <a:off x="4498155" y="5520175"/>
            <a:ext cx="2307907" cy="7805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Rektangel 1"/>
          <p:cNvSpPr/>
          <p:nvPr/>
        </p:nvSpPr>
        <p:spPr>
          <a:xfrm>
            <a:off x="676575" y="397654"/>
            <a:ext cx="1223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Leadership</a:t>
            </a:r>
            <a:endParaRPr lang="da-DK" dirty="0"/>
          </a:p>
        </p:txBody>
      </p:sp>
      <p:sp>
        <p:nvSpPr>
          <p:cNvPr id="3" name="Rektangel 2"/>
          <p:cNvSpPr/>
          <p:nvPr/>
        </p:nvSpPr>
        <p:spPr>
          <a:xfrm>
            <a:off x="735378" y="2253739"/>
            <a:ext cx="2739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Approval and classification</a:t>
            </a:r>
            <a:endParaRPr lang="da-DK" dirty="0"/>
          </a:p>
        </p:txBody>
      </p:sp>
      <p:sp>
        <p:nvSpPr>
          <p:cNvPr id="4" name="Rektangel 3"/>
          <p:cNvSpPr/>
          <p:nvPr/>
        </p:nvSpPr>
        <p:spPr>
          <a:xfrm>
            <a:off x="769121" y="3826685"/>
            <a:ext cx="28585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of </a:t>
            </a:r>
            <a:endParaRPr lang="en-GB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draft 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professional standards</a:t>
            </a:r>
            <a:endParaRPr lang="da-DK" dirty="0"/>
          </a:p>
        </p:txBody>
      </p:sp>
      <p:sp>
        <p:nvSpPr>
          <p:cNvPr id="6" name="Rektangel 5"/>
          <p:cNvSpPr/>
          <p:nvPr/>
        </p:nvSpPr>
        <p:spPr>
          <a:xfrm>
            <a:off x="751337" y="5335511"/>
            <a:ext cx="2182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Supporting functions</a:t>
            </a:r>
            <a:endParaRPr lang="da-DK" dirty="0"/>
          </a:p>
        </p:txBody>
      </p:sp>
      <p:sp>
        <p:nvSpPr>
          <p:cNvPr id="9" name="Ellipse 8"/>
          <p:cNvSpPr/>
          <p:nvPr/>
        </p:nvSpPr>
        <p:spPr>
          <a:xfrm>
            <a:off x="4321235" y="2313583"/>
            <a:ext cx="2598855" cy="15804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/>
          <p:cNvSpPr/>
          <p:nvPr/>
        </p:nvSpPr>
        <p:spPr>
          <a:xfrm>
            <a:off x="4415952" y="580507"/>
            <a:ext cx="2307907" cy="7805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Ellipse 12"/>
          <p:cNvSpPr/>
          <p:nvPr/>
        </p:nvSpPr>
        <p:spPr>
          <a:xfrm>
            <a:off x="3871220" y="3826685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222038" y="4000610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6572856" y="3695164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cxnSp>
        <p:nvCxnSpPr>
          <p:cNvPr id="22" name="Lige pilforbindelse 21"/>
          <p:cNvCxnSpPr/>
          <p:nvPr/>
        </p:nvCxnSpPr>
        <p:spPr>
          <a:xfrm>
            <a:off x="5569905" y="1510145"/>
            <a:ext cx="15423" cy="747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felt 30"/>
          <p:cNvSpPr txBox="1"/>
          <p:nvPr/>
        </p:nvSpPr>
        <p:spPr>
          <a:xfrm>
            <a:off x="4121727" y="1510145"/>
            <a:ext cx="741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/>
          </a:p>
        </p:txBody>
      </p:sp>
      <p:sp>
        <p:nvSpPr>
          <p:cNvPr id="16" name="Rektangel 15"/>
          <p:cNvSpPr/>
          <p:nvPr/>
        </p:nvSpPr>
        <p:spPr>
          <a:xfrm>
            <a:off x="8098881" y="2229892"/>
            <a:ext cx="1941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Stakeholder  input</a:t>
            </a:r>
            <a:endParaRPr lang="da-DK" dirty="0"/>
          </a:p>
        </p:txBody>
      </p:sp>
      <p:sp>
        <p:nvSpPr>
          <p:cNvPr id="17" name="Rektangel 16"/>
          <p:cNvSpPr/>
          <p:nvPr/>
        </p:nvSpPr>
        <p:spPr>
          <a:xfrm>
            <a:off x="7493302" y="359316"/>
            <a:ext cx="3317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Oversight and final endorsement</a:t>
            </a:r>
            <a:endParaRPr lang="da-DK" dirty="0"/>
          </a:p>
        </p:txBody>
      </p:sp>
      <p:cxnSp>
        <p:nvCxnSpPr>
          <p:cNvPr id="18" name="Lige forbindelse 17"/>
          <p:cNvCxnSpPr/>
          <p:nvPr/>
        </p:nvCxnSpPr>
        <p:spPr>
          <a:xfrm>
            <a:off x="7051964" y="3068071"/>
            <a:ext cx="903159" cy="1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8097981" y="2640963"/>
            <a:ext cx="1946565" cy="1182239"/>
          </a:xfrm>
          <a:prstGeom prst="ellips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0" name="Ellipse 19"/>
          <p:cNvSpPr/>
          <p:nvPr/>
        </p:nvSpPr>
        <p:spPr>
          <a:xfrm>
            <a:off x="8097981" y="766986"/>
            <a:ext cx="1941944" cy="1174051"/>
          </a:xfrm>
          <a:prstGeom prst="ellips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Rektangel 20"/>
          <p:cNvSpPr/>
          <p:nvPr/>
        </p:nvSpPr>
        <p:spPr>
          <a:xfrm>
            <a:off x="7493302" y="5245949"/>
            <a:ext cx="3679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 to the INTOSAI organisation</a:t>
            </a:r>
            <a:endParaRPr lang="da-DK" dirty="0"/>
          </a:p>
        </p:txBody>
      </p:sp>
      <p:sp>
        <p:nvSpPr>
          <p:cNvPr id="23" name="Tekstfelt 22"/>
          <p:cNvSpPr txBox="1"/>
          <p:nvPr/>
        </p:nvSpPr>
        <p:spPr>
          <a:xfrm>
            <a:off x="4337014" y="1571705"/>
            <a:ext cx="1315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 smtClean="0"/>
              <a:t>Nomination and </a:t>
            </a:r>
            <a:r>
              <a:rPr lang="da-DK" sz="1400" dirty="0" err="1" smtClean="0"/>
              <a:t>appointment</a:t>
            </a:r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38135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ktangel 29"/>
          <p:cNvSpPr/>
          <p:nvPr/>
        </p:nvSpPr>
        <p:spPr>
          <a:xfrm>
            <a:off x="4498155" y="5520175"/>
            <a:ext cx="2307907" cy="7805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Rektangel 1"/>
          <p:cNvSpPr/>
          <p:nvPr/>
        </p:nvSpPr>
        <p:spPr>
          <a:xfrm>
            <a:off x="676575" y="397654"/>
            <a:ext cx="1223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Leadership</a:t>
            </a:r>
            <a:endParaRPr lang="da-DK" dirty="0"/>
          </a:p>
        </p:txBody>
      </p:sp>
      <p:sp>
        <p:nvSpPr>
          <p:cNvPr id="3" name="Rektangel 2"/>
          <p:cNvSpPr/>
          <p:nvPr/>
        </p:nvSpPr>
        <p:spPr>
          <a:xfrm>
            <a:off x="735378" y="2253739"/>
            <a:ext cx="2739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Approval and classification</a:t>
            </a:r>
            <a:endParaRPr lang="da-DK" dirty="0"/>
          </a:p>
        </p:txBody>
      </p:sp>
      <p:sp>
        <p:nvSpPr>
          <p:cNvPr id="4" name="Rektangel 3"/>
          <p:cNvSpPr/>
          <p:nvPr/>
        </p:nvSpPr>
        <p:spPr>
          <a:xfrm>
            <a:off x="769121" y="3826685"/>
            <a:ext cx="28585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of </a:t>
            </a:r>
            <a:endParaRPr lang="en-GB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draft 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professional standards</a:t>
            </a:r>
            <a:endParaRPr lang="da-DK" dirty="0"/>
          </a:p>
        </p:txBody>
      </p:sp>
      <p:sp>
        <p:nvSpPr>
          <p:cNvPr id="5" name="Rektangel 4"/>
          <p:cNvSpPr/>
          <p:nvPr/>
        </p:nvSpPr>
        <p:spPr>
          <a:xfrm>
            <a:off x="8098881" y="2229892"/>
            <a:ext cx="1941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Stakeholder  input</a:t>
            </a:r>
            <a:endParaRPr lang="da-DK" dirty="0"/>
          </a:p>
        </p:txBody>
      </p:sp>
      <p:sp>
        <p:nvSpPr>
          <p:cNvPr id="6" name="Rektangel 5"/>
          <p:cNvSpPr/>
          <p:nvPr/>
        </p:nvSpPr>
        <p:spPr>
          <a:xfrm>
            <a:off x="751337" y="5335511"/>
            <a:ext cx="2182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Supporting functions</a:t>
            </a:r>
            <a:endParaRPr lang="da-DK" dirty="0"/>
          </a:p>
        </p:txBody>
      </p:sp>
      <p:sp>
        <p:nvSpPr>
          <p:cNvPr id="7" name="Rektangel 6"/>
          <p:cNvSpPr/>
          <p:nvPr/>
        </p:nvSpPr>
        <p:spPr>
          <a:xfrm>
            <a:off x="7493302" y="359316"/>
            <a:ext cx="3317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Oversight and final endorsement</a:t>
            </a:r>
            <a:endParaRPr lang="da-DK" dirty="0"/>
          </a:p>
        </p:txBody>
      </p:sp>
      <p:sp>
        <p:nvSpPr>
          <p:cNvPr id="8" name="Rektangel 7"/>
          <p:cNvSpPr/>
          <p:nvPr/>
        </p:nvSpPr>
        <p:spPr>
          <a:xfrm>
            <a:off x="7493302" y="5245949"/>
            <a:ext cx="3679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 to the INTOSAI organisation</a:t>
            </a:r>
            <a:endParaRPr lang="da-DK" dirty="0"/>
          </a:p>
        </p:txBody>
      </p:sp>
      <p:sp>
        <p:nvSpPr>
          <p:cNvPr id="9" name="Ellipse 8"/>
          <p:cNvSpPr/>
          <p:nvPr/>
        </p:nvSpPr>
        <p:spPr>
          <a:xfrm>
            <a:off x="4321235" y="2306656"/>
            <a:ext cx="2598855" cy="15804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/>
          <p:cNvSpPr/>
          <p:nvPr/>
        </p:nvSpPr>
        <p:spPr>
          <a:xfrm>
            <a:off x="4415952" y="580507"/>
            <a:ext cx="2307907" cy="7805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Ellipse 12"/>
          <p:cNvSpPr/>
          <p:nvPr/>
        </p:nvSpPr>
        <p:spPr>
          <a:xfrm>
            <a:off x="3871220" y="3826685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 smtClean="0">
                <a:solidFill>
                  <a:schemeClr val="tx1"/>
                </a:solidFill>
              </a:rPr>
              <a:t>Sub</a:t>
            </a:r>
          </a:p>
          <a:p>
            <a:pPr algn="ctr"/>
            <a:r>
              <a:rPr lang="da-DK" sz="1400" dirty="0" err="1" smtClean="0">
                <a:solidFill>
                  <a:schemeClr val="tx1"/>
                </a:solidFill>
              </a:rPr>
              <a:t>Coms</a:t>
            </a:r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222038" y="4000610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 smtClean="0">
                <a:solidFill>
                  <a:schemeClr val="tx1"/>
                </a:solidFill>
              </a:rPr>
              <a:t>Project </a:t>
            </a:r>
            <a:r>
              <a:rPr lang="da-DK" sz="1400" dirty="0" err="1" smtClean="0">
                <a:solidFill>
                  <a:schemeClr val="tx1"/>
                </a:solidFill>
              </a:rPr>
              <a:t>groups</a:t>
            </a:r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6572856" y="3695164"/>
            <a:ext cx="1123342" cy="746307"/>
          </a:xfrm>
          <a:prstGeom prst="ellipse">
            <a:avLst/>
          </a:prstGeom>
          <a:solidFill>
            <a:srgbClr val="CEE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 err="1" smtClean="0">
                <a:solidFill>
                  <a:schemeClr val="tx1"/>
                </a:solidFill>
              </a:rPr>
              <a:t>Drafting</a:t>
            </a:r>
            <a:endParaRPr lang="da-DK" sz="1400" dirty="0" smtClean="0">
              <a:solidFill>
                <a:schemeClr val="tx1"/>
              </a:solidFill>
            </a:endParaRPr>
          </a:p>
          <a:p>
            <a:pPr algn="ctr"/>
            <a:r>
              <a:rPr lang="da-DK" sz="1400" dirty="0" smtClean="0">
                <a:solidFill>
                  <a:schemeClr val="tx1"/>
                </a:solidFill>
              </a:rPr>
              <a:t>team</a:t>
            </a:r>
            <a:endParaRPr lang="da-DK" sz="1400" dirty="0">
              <a:solidFill>
                <a:schemeClr val="tx1"/>
              </a:solidFill>
            </a:endParaRPr>
          </a:p>
        </p:txBody>
      </p:sp>
      <p:cxnSp>
        <p:nvCxnSpPr>
          <p:cNvPr id="17" name="Lige forbindelse 16"/>
          <p:cNvCxnSpPr/>
          <p:nvPr/>
        </p:nvCxnSpPr>
        <p:spPr>
          <a:xfrm>
            <a:off x="7051964" y="3068071"/>
            <a:ext cx="903159" cy="1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/>
          <p:cNvSpPr/>
          <p:nvPr/>
        </p:nvSpPr>
        <p:spPr>
          <a:xfrm>
            <a:off x="8097981" y="2640963"/>
            <a:ext cx="1946565" cy="1182239"/>
          </a:xfrm>
          <a:prstGeom prst="ellips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22" name="Lige pilforbindelse 21"/>
          <p:cNvCxnSpPr/>
          <p:nvPr/>
        </p:nvCxnSpPr>
        <p:spPr>
          <a:xfrm>
            <a:off x="5569905" y="1510145"/>
            <a:ext cx="15423" cy="747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8097981" y="766986"/>
            <a:ext cx="1941944" cy="1174051"/>
          </a:xfrm>
          <a:prstGeom prst="ellips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1" name="Tekstfelt 30"/>
          <p:cNvSpPr txBox="1"/>
          <p:nvPr/>
        </p:nvSpPr>
        <p:spPr>
          <a:xfrm>
            <a:off x="4121727" y="1510145"/>
            <a:ext cx="741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/>
          </a:p>
        </p:txBody>
      </p:sp>
      <p:sp>
        <p:nvSpPr>
          <p:cNvPr id="10" name="Tekstfelt 9"/>
          <p:cNvSpPr txBox="1"/>
          <p:nvPr/>
        </p:nvSpPr>
        <p:spPr>
          <a:xfrm>
            <a:off x="4330087" y="1571705"/>
            <a:ext cx="1315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Nomination</a:t>
            </a:r>
            <a:r>
              <a:rPr lang="da-DK" sz="1400" dirty="0" smtClean="0"/>
              <a:t> </a:t>
            </a:r>
            <a:r>
              <a:rPr lang="da-DK" sz="1400" dirty="0" smtClean="0"/>
              <a:t>and </a:t>
            </a:r>
            <a:r>
              <a:rPr lang="da-DK" sz="1400" dirty="0" err="1" smtClean="0"/>
              <a:t>appointment</a:t>
            </a:r>
            <a:endParaRPr lang="da-DK" sz="1400" dirty="0"/>
          </a:p>
        </p:txBody>
      </p:sp>
      <p:sp>
        <p:nvSpPr>
          <p:cNvPr id="16" name="Tekstfelt 15"/>
          <p:cNvSpPr txBox="1"/>
          <p:nvPr/>
        </p:nvSpPr>
        <p:spPr>
          <a:xfrm>
            <a:off x="4799473" y="753027"/>
            <a:ext cx="1835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(</a:t>
            </a:r>
            <a:r>
              <a:rPr lang="da-DK" dirty="0" err="1" smtClean="0"/>
              <a:t>goal</a:t>
            </a:r>
            <a:r>
              <a:rPr lang="da-DK" dirty="0" smtClean="0"/>
              <a:t> </a:t>
            </a:r>
            <a:r>
              <a:rPr lang="da-DK" dirty="0" err="1" smtClean="0"/>
              <a:t>chairs</a:t>
            </a:r>
            <a:r>
              <a:rPr lang="da-DK" dirty="0" smtClean="0"/>
              <a:t>)</a:t>
            </a:r>
            <a:endParaRPr lang="da-DK" dirty="0"/>
          </a:p>
        </p:txBody>
      </p:sp>
      <p:sp>
        <p:nvSpPr>
          <p:cNvPr id="23" name="Tekstfelt 22"/>
          <p:cNvSpPr txBox="1"/>
          <p:nvPr/>
        </p:nvSpPr>
        <p:spPr>
          <a:xfrm>
            <a:off x="8251866" y="2994452"/>
            <a:ext cx="1835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(</a:t>
            </a:r>
            <a:r>
              <a:rPr lang="da-DK" dirty="0" err="1" smtClean="0"/>
              <a:t>Advisory</a:t>
            </a:r>
            <a:r>
              <a:rPr lang="da-DK" dirty="0" smtClean="0"/>
              <a:t> </a:t>
            </a:r>
            <a:r>
              <a:rPr lang="da-DK" dirty="0" err="1" smtClean="0"/>
              <a:t>group</a:t>
            </a:r>
            <a:r>
              <a:rPr lang="da-DK" dirty="0"/>
              <a:t>)</a:t>
            </a:r>
            <a:endParaRPr lang="da-DK" dirty="0"/>
          </a:p>
        </p:txBody>
      </p:sp>
      <p:sp>
        <p:nvSpPr>
          <p:cNvPr id="24" name="Tekstfelt 23"/>
          <p:cNvSpPr txBox="1"/>
          <p:nvPr/>
        </p:nvSpPr>
        <p:spPr>
          <a:xfrm>
            <a:off x="8251866" y="1048480"/>
            <a:ext cx="1835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/>
              <a:t>Governing</a:t>
            </a:r>
            <a:r>
              <a:rPr lang="da-DK" dirty="0" smtClean="0"/>
              <a:t> Board</a:t>
            </a:r>
          </a:p>
          <a:p>
            <a:r>
              <a:rPr lang="da-DK" dirty="0" smtClean="0"/>
              <a:t>INCOSAI</a:t>
            </a:r>
            <a:endParaRPr lang="da-DK" dirty="0"/>
          </a:p>
        </p:txBody>
      </p:sp>
      <p:sp>
        <p:nvSpPr>
          <p:cNvPr id="18" name="Æseløre 17"/>
          <p:cNvSpPr/>
          <p:nvPr/>
        </p:nvSpPr>
        <p:spPr>
          <a:xfrm rot="1309885">
            <a:off x="7765471" y="5744694"/>
            <a:ext cx="665018" cy="858982"/>
          </a:xfrm>
          <a:prstGeom prst="foldedCorner">
            <a:avLst>
              <a:gd name="adj" fmla="val 1354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Rektangel 18"/>
          <p:cNvSpPr/>
          <p:nvPr/>
        </p:nvSpPr>
        <p:spPr>
          <a:xfrm>
            <a:off x="8642524" y="5809240"/>
            <a:ext cx="247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dirty="0" smtClean="0"/>
              <a:t>TBD – INTOSAI </a:t>
            </a:r>
            <a:r>
              <a:rPr lang="da-DK" dirty="0" err="1" smtClean="0"/>
              <a:t>Statutes</a:t>
            </a:r>
            <a:r>
              <a:rPr lang="da-DK" dirty="0"/>
              <a:t>?</a:t>
            </a:r>
          </a:p>
        </p:txBody>
      </p:sp>
      <p:sp>
        <p:nvSpPr>
          <p:cNvPr id="27" name="Rektangel 26"/>
          <p:cNvSpPr/>
          <p:nvPr/>
        </p:nvSpPr>
        <p:spPr>
          <a:xfrm>
            <a:off x="8656565" y="6174185"/>
            <a:ext cx="23726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dirty="0" smtClean="0"/>
              <a:t>TBD – INTOSAI Budget?</a:t>
            </a:r>
            <a:endParaRPr lang="da-DK" dirty="0"/>
          </a:p>
        </p:txBody>
      </p:sp>
      <p:sp>
        <p:nvSpPr>
          <p:cNvPr id="28" name="Rektangel 27"/>
          <p:cNvSpPr/>
          <p:nvPr/>
        </p:nvSpPr>
        <p:spPr>
          <a:xfrm>
            <a:off x="4569120" y="5587274"/>
            <a:ext cx="22613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600" dirty="0" smtClean="0"/>
              <a:t>Common </a:t>
            </a:r>
            <a:r>
              <a:rPr lang="da-DK" sz="1600" dirty="0" err="1" smtClean="0"/>
              <a:t>supporting</a:t>
            </a:r>
            <a:r>
              <a:rPr lang="da-DK" sz="1600" dirty="0" smtClean="0"/>
              <a:t> </a:t>
            </a:r>
            <a:endParaRPr lang="da-DK" sz="1600" dirty="0" smtClean="0"/>
          </a:p>
          <a:p>
            <a:r>
              <a:rPr lang="da-DK" sz="1600" dirty="0" err="1" smtClean="0"/>
              <a:t>functions</a:t>
            </a:r>
            <a:r>
              <a:rPr lang="da-DK" sz="1600" dirty="0" smtClean="0"/>
              <a:t> </a:t>
            </a:r>
            <a:r>
              <a:rPr lang="da-DK" sz="1600" dirty="0" smtClean="0"/>
              <a:t>…. </a:t>
            </a:r>
            <a:r>
              <a:rPr lang="da-DK" sz="1600" dirty="0" smtClean="0"/>
              <a:t>to </a:t>
            </a:r>
            <a:r>
              <a:rPr lang="da-DK" sz="1600" dirty="0" err="1" smtClean="0"/>
              <a:t>be</a:t>
            </a:r>
            <a:r>
              <a:rPr lang="da-DK" sz="1600" dirty="0" smtClean="0"/>
              <a:t> </a:t>
            </a:r>
            <a:r>
              <a:rPr lang="da-DK" sz="1600" dirty="0" err="1" smtClean="0"/>
              <a:t>solved</a:t>
            </a:r>
            <a:endParaRPr lang="da-DK" sz="1600" dirty="0"/>
          </a:p>
        </p:txBody>
      </p:sp>
      <p:sp>
        <p:nvSpPr>
          <p:cNvPr id="32" name="Afrundet rektangel 31"/>
          <p:cNvSpPr/>
          <p:nvPr/>
        </p:nvSpPr>
        <p:spPr>
          <a:xfrm>
            <a:off x="4575807" y="2652735"/>
            <a:ext cx="2152606" cy="9288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smtClean="0">
                <a:solidFill>
                  <a:schemeClr val="tx1"/>
                </a:solidFill>
              </a:rPr>
              <a:t>A </a:t>
            </a:r>
            <a:r>
              <a:rPr lang="da-DK" sz="1600" dirty="0" err="1" smtClean="0">
                <a:solidFill>
                  <a:schemeClr val="tx1"/>
                </a:solidFill>
              </a:rPr>
              <a:t>common</a:t>
            </a:r>
            <a:r>
              <a:rPr lang="da-DK" sz="1600" dirty="0" smtClean="0">
                <a:solidFill>
                  <a:schemeClr val="tx1"/>
                </a:solidFill>
              </a:rPr>
              <a:t> forum for the Framework of Professional Standards</a:t>
            </a:r>
            <a:endParaRPr lang="da-DK" sz="1600" dirty="0">
              <a:solidFill>
                <a:schemeClr val="tx1"/>
              </a:solidFill>
            </a:endParaRPr>
          </a:p>
        </p:txBody>
      </p:sp>
      <p:sp>
        <p:nvSpPr>
          <p:cNvPr id="34" name="Tekstfelt 33"/>
          <p:cNvSpPr txBox="1"/>
          <p:nvPr/>
        </p:nvSpPr>
        <p:spPr>
          <a:xfrm>
            <a:off x="4337014" y="1571705"/>
            <a:ext cx="1315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 smtClean="0"/>
              <a:t>Nomination and </a:t>
            </a:r>
            <a:r>
              <a:rPr lang="da-DK" sz="1400" dirty="0" err="1" smtClean="0"/>
              <a:t>appointment</a:t>
            </a:r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370770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Due process</a:t>
            </a:r>
            <a:endParaRPr lang="en-GB" dirty="0"/>
          </a:p>
        </p:txBody>
      </p:sp>
      <p:sp>
        <p:nvSpPr>
          <p:cNvPr id="6" name="Pentagon 5"/>
          <p:cNvSpPr/>
          <p:nvPr/>
        </p:nvSpPr>
        <p:spPr>
          <a:xfrm>
            <a:off x="2221389" y="3647020"/>
            <a:ext cx="1073227" cy="995040"/>
          </a:xfrm>
          <a:prstGeom prst="homePlate">
            <a:avLst>
              <a:gd name="adj" fmla="val 23446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4245004" y="3645024"/>
            <a:ext cx="1130916" cy="1008112"/>
          </a:xfrm>
          <a:prstGeom prst="homePlate">
            <a:avLst>
              <a:gd name="adj" fmla="val 11117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6703381" y="3717032"/>
            <a:ext cx="1016994" cy="1008112"/>
          </a:xfrm>
          <a:prstGeom prst="homePlate">
            <a:avLst>
              <a:gd name="adj" fmla="val 1375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2351585" y="3751874"/>
            <a:ext cx="9740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prstClr val="black"/>
                </a:solidFill>
              </a:rPr>
              <a:t>Initial</a:t>
            </a:r>
            <a:br>
              <a:rPr lang="en-GB" sz="1200">
                <a:solidFill>
                  <a:prstClr val="black"/>
                </a:solidFill>
              </a:rPr>
            </a:br>
            <a:r>
              <a:rPr lang="en-GB" sz="1200">
                <a:solidFill>
                  <a:prstClr val="black"/>
                </a:solidFill>
              </a:rPr>
              <a:t>assessment</a:t>
            </a:r>
          </a:p>
        </p:txBody>
      </p:sp>
      <p:sp>
        <p:nvSpPr>
          <p:cNvPr id="12" name="Æseløre 11"/>
          <p:cNvSpPr/>
          <p:nvPr/>
        </p:nvSpPr>
        <p:spPr>
          <a:xfrm>
            <a:off x="3325668" y="3194973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Tekstboks 12"/>
          <p:cNvSpPr txBox="1"/>
          <p:nvPr/>
        </p:nvSpPr>
        <p:spPr>
          <a:xfrm>
            <a:off x="3321718" y="3194973"/>
            <a:ext cx="974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Project</a:t>
            </a:r>
          </a:p>
          <a:p>
            <a:r>
              <a:rPr lang="en-GB" sz="1400" b="1">
                <a:solidFill>
                  <a:prstClr val="black"/>
                </a:solidFill>
              </a:rPr>
              <a:t>Proposal</a:t>
            </a:r>
          </a:p>
        </p:txBody>
      </p:sp>
      <p:sp>
        <p:nvSpPr>
          <p:cNvPr id="14" name="Tekstboks 13"/>
          <p:cNvSpPr txBox="1"/>
          <p:nvPr/>
        </p:nvSpPr>
        <p:spPr>
          <a:xfrm>
            <a:off x="4257822" y="3717033"/>
            <a:ext cx="1262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prstClr val="black"/>
                </a:solidFill>
              </a:rPr>
              <a:t>Drafting by</a:t>
            </a:r>
          </a:p>
          <a:p>
            <a:r>
              <a:rPr lang="en-GB" sz="1200" dirty="0">
                <a:solidFill>
                  <a:prstClr val="black"/>
                </a:solidFill>
              </a:rPr>
              <a:t>project group/</a:t>
            </a:r>
          </a:p>
          <a:p>
            <a:r>
              <a:rPr lang="en-GB" sz="1200" dirty="0">
                <a:solidFill>
                  <a:prstClr val="black"/>
                </a:solidFill>
              </a:rPr>
              <a:t>Subcommittee </a:t>
            </a:r>
            <a:br>
              <a:rPr lang="en-GB" sz="1200" dirty="0">
                <a:solidFill>
                  <a:prstClr val="black"/>
                </a:solidFill>
              </a:rPr>
            </a:b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15" name="Æseløre 14"/>
          <p:cNvSpPr/>
          <p:nvPr/>
        </p:nvSpPr>
        <p:spPr>
          <a:xfrm>
            <a:off x="5807969" y="3212976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Tekstboks 15"/>
          <p:cNvSpPr txBox="1"/>
          <p:nvPr/>
        </p:nvSpPr>
        <p:spPr>
          <a:xfrm>
            <a:off x="5769990" y="3193812"/>
            <a:ext cx="974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Exposure </a:t>
            </a:r>
          </a:p>
          <a:p>
            <a:r>
              <a:rPr lang="en-GB" sz="1400" b="1">
                <a:solidFill>
                  <a:prstClr val="black"/>
                </a:solidFill>
              </a:rPr>
              <a:t>Draft</a:t>
            </a:r>
          </a:p>
        </p:txBody>
      </p:sp>
      <p:sp>
        <p:nvSpPr>
          <p:cNvPr id="17" name="Æseløre 16"/>
          <p:cNvSpPr/>
          <p:nvPr/>
        </p:nvSpPr>
        <p:spPr>
          <a:xfrm>
            <a:off x="7758593" y="3222630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Ligebenet trekant 17"/>
          <p:cNvSpPr/>
          <p:nvPr/>
        </p:nvSpPr>
        <p:spPr>
          <a:xfrm rot="10800000">
            <a:off x="3431704" y="2960947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9" name="Tekstboks 18"/>
          <p:cNvSpPr txBox="1"/>
          <p:nvPr/>
        </p:nvSpPr>
        <p:spPr>
          <a:xfrm>
            <a:off x="3215679" y="2165956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(1)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24" name="Tekstboks 23"/>
          <p:cNvSpPr txBox="1"/>
          <p:nvPr/>
        </p:nvSpPr>
        <p:spPr>
          <a:xfrm>
            <a:off x="7758593" y="3212976"/>
            <a:ext cx="974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Endors-ment </a:t>
            </a:r>
          </a:p>
          <a:p>
            <a:r>
              <a:rPr lang="en-GB" sz="1400" b="1">
                <a:solidFill>
                  <a:prstClr val="black"/>
                </a:solidFill>
              </a:rPr>
              <a:t>version</a:t>
            </a:r>
          </a:p>
        </p:txBody>
      </p:sp>
      <p:sp>
        <p:nvSpPr>
          <p:cNvPr id="25" name="Æseløre 24"/>
          <p:cNvSpPr/>
          <p:nvPr/>
        </p:nvSpPr>
        <p:spPr>
          <a:xfrm>
            <a:off x="4943873" y="4365104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Æseløre 26"/>
          <p:cNvSpPr/>
          <p:nvPr/>
        </p:nvSpPr>
        <p:spPr>
          <a:xfrm>
            <a:off x="5053860" y="4517504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Tekstboks 27"/>
          <p:cNvSpPr txBox="1"/>
          <p:nvPr/>
        </p:nvSpPr>
        <p:spPr>
          <a:xfrm>
            <a:off x="5015880" y="457702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prstClr val="black"/>
                </a:solidFill>
              </a:rPr>
              <a:t>(Preliminary </a:t>
            </a:r>
          </a:p>
          <a:p>
            <a:r>
              <a:rPr lang="en-GB" sz="1200">
                <a:solidFill>
                  <a:prstClr val="black"/>
                </a:solidFill>
              </a:rPr>
              <a:t>drafts)</a:t>
            </a:r>
          </a:p>
        </p:txBody>
      </p:sp>
      <p:sp>
        <p:nvSpPr>
          <p:cNvPr id="29" name="Ligebenet trekant 28"/>
          <p:cNvSpPr/>
          <p:nvPr/>
        </p:nvSpPr>
        <p:spPr>
          <a:xfrm rot="10800000">
            <a:off x="5951724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Ligebenet trekant 30"/>
          <p:cNvSpPr/>
          <p:nvPr/>
        </p:nvSpPr>
        <p:spPr>
          <a:xfrm rot="10800000">
            <a:off x="7895940" y="2957465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Tekstboks 32"/>
          <p:cNvSpPr txBox="1"/>
          <p:nvPr/>
        </p:nvSpPr>
        <p:spPr>
          <a:xfrm>
            <a:off x="6778102" y="3814611"/>
            <a:ext cx="9740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prstClr val="black"/>
                </a:solidFill>
              </a:rPr>
              <a:t>Public Exposure </a:t>
            </a:r>
          </a:p>
          <a:p>
            <a:r>
              <a:rPr lang="en-GB" sz="1200">
                <a:solidFill>
                  <a:prstClr val="black"/>
                </a:solidFill>
              </a:rPr>
              <a:t>(90 days minimum) </a:t>
            </a:r>
          </a:p>
        </p:txBody>
      </p:sp>
      <p:sp>
        <p:nvSpPr>
          <p:cNvPr id="34" name="Ligebenet trekant 33"/>
          <p:cNvSpPr/>
          <p:nvPr/>
        </p:nvSpPr>
        <p:spPr>
          <a:xfrm rot="10800000">
            <a:off x="8847615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Tekstboks 34"/>
          <p:cNvSpPr txBox="1"/>
          <p:nvPr/>
        </p:nvSpPr>
        <p:spPr>
          <a:xfrm>
            <a:off x="8584710" y="2145630"/>
            <a:ext cx="1080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Confirmation </a:t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Governing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Board </a:t>
            </a:r>
          </a:p>
        </p:txBody>
      </p:sp>
      <p:sp>
        <p:nvSpPr>
          <p:cNvPr id="36" name="Ligebenet trekant 35"/>
          <p:cNvSpPr/>
          <p:nvPr/>
        </p:nvSpPr>
        <p:spPr>
          <a:xfrm rot="10800000">
            <a:off x="9790612" y="2959206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7" name="Tekstboks 36"/>
          <p:cNvSpPr txBox="1"/>
          <p:nvPr/>
        </p:nvSpPr>
        <p:spPr>
          <a:xfrm>
            <a:off x="9567695" y="2164215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Endorsement </a:t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INCOSAI</a:t>
            </a:r>
          </a:p>
        </p:txBody>
      </p:sp>
      <p:sp>
        <p:nvSpPr>
          <p:cNvPr id="38" name="Æseløre 37"/>
          <p:cNvSpPr/>
          <p:nvPr/>
        </p:nvSpPr>
        <p:spPr>
          <a:xfrm>
            <a:off x="9684576" y="3212976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9" name="Tekstboks 38"/>
          <p:cNvSpPr txBox="1"/>
          <p:nvPr/>
        </p:nvSpPr>
        <p:spPr>
          <a:xfrm>
            <a:off x="9673733" y="3253659"/>
            <a:ext cx="9740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prstClr val="black"/>
                </a:solidFill>
              </a:rPr>
              <a:t>ISSAI</a:t>
            </a:r>
          </a:p>
          <a:p>
            <a:r>
              <a:rPr lang="en-GB" sz="1400" b="1" dirty="0">
                <a:solidFill>
                  <a:prstClr val="black"/>
                </a:solidFill>
              </a:rPr>
              <a:t>/</a:t>
            </a:r>
          </a:p>
          <a:p>
            <a:r>
              <a:rPr lang="en-GB" sz="1400" b="1" dirty="0">
                <a:solidFill>
                  <a:prstClr val="black"/>
                </a:solidFill>
              </a:rPr>
              <a:t>INTOSAI GOV</a:t>
            </a:r>
          </a:p>
          <a:p>
            <a:endParaRPr lang="en-GB" sz="1400" b="1" dirty="0">
              <a:solidFill>
                <a:prstClr val="black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1358892" y="2785284"/>
            <a:ext cx="936104" cy="9317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2" name="Æseløre 41"/>
          <p:cNvSpPr/>
          <p:nvPr/>
        </p:nvSpPr>
        <p:spPr>
          <a:xfrm>
            <a:off x="7574140" y="4509120"/>
            <a:ext cx="826117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3" name="Tekstboks 42"/>
          <p:cNvSpPr txBox="1"/>
          <p:nvPr/>
        </p:nvSpPr>
        <p:spPr>
          <a:xfrm>
            <a:off x="7608168" y="4581129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prstClr val="black"/>
                </a:solidFill>
              </a:rPr>
              <a:t>All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comments published</a:t>
            </a:r>
          </a:p>
        </p:txBody>
      </p:sp>
      <p:sp>
        <p:nvSpPr>
          <p:cNvPr id="46" name="Tekstboks 45"/>
          <p:cNvSpPr txBox="1"/>
          <p:nvPr/>
        </p:nvSpPr>
        <p:spPr>
          <a:xfrm>
            <a:off x="1116339" y="2188166"/>
            <a:ext cx="12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prstClr val="black"/>
                </a:solidFill>
              </a:rPr>
              <a:t>Maintenance</a:t>
            </a:r>
          </a:p>
          <a:p>
            <a:pPr algn="ctr"/>
            <a:r>
              <a:rPr lang="en-GB" sz="1200" b="1" dirty="0" err="1" smtClean="0">
                <a:solidFill>
                  <a:prstClr val="black"/>
                </a:solidFill>
              </a:rPr>
              <a:t>responsibillity</a:t>
            </a:r>
            <a:endParaRPr lang="en-GB" sz="1200" b="1" dirty="0">
              <a:solidFill>
                <a:prstClr val="black"/>
              </a:solidFill>
            </a:endParaRPr>
          </a:p>
        </p:txBody>
      </p:sp>
      <p:sp>
        <p:nvSpPr>
          <p:cNvPr id="47" name="Tekstboks 46"/>
          <p:cNvSpPr txBox="1"/>
          <p:nvPr/>
        </p:nvSpPr>
        <p:spPr>
          <a:xfrm>
            <a:off x="1215985" y="2852936"/>
            <a:ext cx="12071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>
                <a:solidFill>
                  <a:prstClr val="black"/>
                </a:solidFill>
              </a:rPr>
              <a:t>Monitoring </a:t>
            </a:r>
            <a:br>
              <a:rPr lang="en-GB" sz="1050">
                <a:solidFill>
                  <a:prstClr val="black"/>
                </a:solidFill>
              </a:rPr>
            </a:br>
            <a:r>
              <a:rPr lang="en-GB" sz="1050">
                <a:solidFill>
                  <a:prstClr val="black"/>
                </a:solidFill>
              </a:rPr>
              <a:t>and</a:t>
            </a:r>
          </a:p>
          <a:p>
            <a:pPr algn="ctr"/>
            <a:r>
              <a:rPr lang="en-GB" sz="1050" dirty="0">
                <a:solidFill>
                  <a:prstClr val="black"/>
                </a:solidFill>
              </a:rPr>
              <a:t>regular </a:t>
            </a:r>
            <a:br>
              <a:rPr lang="en-GB" sz="1050" dirty="0">
                <a:solidFill>
                  <a:prstClr val="black"/>
                </a:solidFill>
              </a:rPr>
            </a:br>
            <a:r>
              <a:rPr lang="en-GB" sz="1050" dirty="0">
                <a:solidFill>
                  <a:prstClr val="black"/>
                </a:solidFill>
              </a:rPr>
              <a:t>reviews</a:t>
            </a:r>
          </a:p>
        </p:txBody>
      </p:sp>
      <p:cxnSp>
        <p:nvCxnSpPr>
          <p:cNvPr id="49" name="Lige pilforbindelse 48"/>
          <p:cNvCxnSpPr/>
          <p:nvPr/>
        </p:nvCxnSpPr>
        <p:spPr>
          <a:xfrm>
            <a:off x="8991631" y="3645024"/>
            <a:ext cx="43204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boks 18"/>
          <p:cNvSpPr txBox="1"/>
          <p:nvPr/>
        </p:nvSpPr>
        <p:spPr>
          <a:xfrm>
            <a:off x="2259515" y="2162474"/>
            <a:ext cx="1059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Classification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Chair</a:t>
            </a: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45" name="Tekstboks 18"/>
          <p:cNvSpPr txBox="1"/>
          <p:nvPr/>
        </p:nvSpPr>
        <p:spPr>
          <a:xfrm>
            <a:off x="7525541" y="2167587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(3)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48" name="Tekstboks 18"/>
          <p:cNvSpPr txBox="1"/>
          <p:nvPr/>
        </p:nvSpPr>
        <p:spPr>
          <a:xfrm>
            <a:off x="5637901" y="2153659"/>
            <a:ext cx="118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</a:rPr>
              <a:t>Approval (2) </a:t>
            </a:r>
            <a:r>
              <a:rPr lang="en-GB" sz="1200" b="1" dirty="0">
                <a:solidFill>
                  <a:prstClr val="black"/>
                </a:solidFill>
              </a:rPr>
              <a:t/>
            </a:r>
            <a:br>
              <a:rPr lang="en-GB" sz="1200" b="1" dirty="0">
                <a:solidFill>
                  <a:prstClr val="black"/>
                </a:solidFill>
              </a:rPr>
            </a:br>
            <a:r>
              <a:rPr lang="en-GB" sz="1200" dirty="0">
                <a:solidFill>
                  <a:prstClr val="black"/>
                </a:solidFill>
              </a:rPr>
              <a:t>by </a:t>
            </a:r>
            <a:br>
              <a:rPr lang="en-GB" sz="1200" dirty="0">
                <a:solidFill>
                  <a:prstClr val="black"/>
                </a:solidFill>
              </a:rPr>
            </a:br>
            <a:r>
              <a:rPr lang="en-GB" sz="1200" dirty="0" smtClean="0">
                <a:solidFill>
                  <a:prstClr val="black"/>
                </a:solidFill>
              </a:rPr>
              <a:t>PSC / CBC / KSC</a:t>
            </a:r>
            <a:br>
              <a:rPr lang="en-GB" sz="1200" dirty="0" smtClean="0">
                <a:solidFill>
                  <a:prstClr val="black"/>
                </a:solidFill>
              </a:rPr>
            </a:br>
            <a:r>
              <a:rPr lang="en-GB" sz="1200" dirty="0" err="1" smtClean="0">
                <a:solidFill>
                  <a:prstClr val="black"/>
                </a:solidFill>
              </a:rPr>
              <a:t>SteerCom</a:t>
            </a:r>
            <a:endParaRPr lang="en-GB" sz="1200" dirty="0" smtClean="0">
              <a:solidFill>
                <a:prstClr val="black"/>
              </a:solidFill>
            </a:endParaRPr>
          </a:p>
        </p:txBody>
      </p:sp>
      <p:sp>
        <p:nvSpPr>
          <p:cNvPr id="50" name="Ligebenet trekant 49"/>
          <p:cNvSpPr/>
          <p:nvPr/>
        </p:nvSpPr>
        <p:spPr>
          <a:xfrm rot="10800000">
            <a:off x="2545014" y="2981728"/>
            <a:ext cx="576324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" name="Afrundet rektangel 2"/>
          <p:cNvSpPr/>
          <p:nvPr/>
        </p:nvSpPr>
        <p:spPr>
          <a:xfrm>
            <a:off x="2473102" y="2430716"/>
            <a:ext cx="6238858" cy="4783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A </a:t>
            </a:r>
            <a:r>
              <a:rPr lang="da-DK" dirty="0" err="1" smtClean="0">
                <a:solidFill>
                  <a:schemeClr val="tx1"/>
                </a:solidFill>
              </a:rPr>
              <a:t>common</a:t>
            </a:r>
            <a:r>
              <a:rPr lang="da-DK" dirty="0" smtClean="0">
                <a:solidFill>
                  <a:schemeClr val="tx1"/>
                </a:solidFill>
              </a:rPr>
              <a:t> forum for the Framework of Professional Standards</a:t>
            </a:r>
            <a:endParaRPr lang="da-D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62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Lige pilforbindelse 2"/>
          <p:cNvCxnSpPr/>
          <p:nvPr/>
        </p:nvCxnSpPr>
        <p:spPr>
          <a:xfrm flipV="1">
            <a:off x="869376" y="1711036"/>
            <a:ext cx="3058389" cy="20782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ktangel 5"/>
          <p:cNvSpPr/>
          <p:nvPr/>
        </p:nvSpPr>
        <p:spPr>
          <a:xfrm>
            <a:off x="4080164" y="900546"/>
            <a:ext cx="1087582" cy="54794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prstClr val="white"/>
              </a:solidFill>
            </a:endParaRPr>
          </a:p>
        </p:txBody>
      </p:sp>
      <p:cxnSp>
        <p:nvCxnSpPr>
          <p:cNvPr id="15" name="Lige pilforbindelse 14"/>
          <p:cNvCxnSpPr/>
          <p:nvPr/>
        </p:nvCxnSpPr>
        <p:spPr>
          <a:xfrm>
            <a:off x="5292436" y="1724892"/>
            <a:ext cx="5056909" cy="692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619994" y="1253838"/>
            <a:ext cx="1267693" cy="9143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 smtClean="0">
                <a:solidFill>
                  <a:prstClr val="black"/>
                </a:solidFill>
              </a:rPr>
              <a:t>PSC </a:t>
            </a:r>
            <a:r>
              <a:rPr lang="da-DK" sz="1400" dirty="0" err="1" smtClean="0">
                <a:solidFill>
                  <a:prstClr val="black"/>
                </a:solidFill>
              </a:rPr>
              <a:t>SteerCom</a:t>
            </a:r>
            <a:endParaRPr lang="da-DK" sz="1400" dirty="0">
              <a:solidFill>
                <a:prstClr val="black"/>
              </a:solidFill>
            </a:endParaRPr>
          </a:p>
        </p:txBody>
      </p:sp>
      <p:cxnSp>
        <p:nvCxnSpPr>
          <p:cNvPr id="27" name="Lige pilforbindelse 26"/>
          <p:cNvCxnSpPr/>
          <p:nvPr/>
        </p:nvCxnSpPr>
        <p:spPr>
          <a:xfrm flipV="1">
            <a:off x="7924800" y="2351814"/>
            <a:ext cx="394855" cy="1401045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ktangel 30"/>
          <p:cNvSpPr/>
          <p:nvPr/>
        </p:nvSpPr>
        <p:spPr>
          <a:xfrm>
            <a:off x="10439417" y="907474"/>
            <a:ext cx="1087582" cy="56041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prstClr val="white"/>
              </a:solidFill>
            </a:endParaRPr>
          </a:p>
        </p:txBody>
      </p:sp>
      <p:cxnSp>
        <p:nvCxnSpPr>
          <p:cNvPr id="36" name="Lige pilforbindelse 35"/>
          <p:cNvCxnSpPr/>
          <p:nvPr/>
        </p:nvCxnSpPr>
        <p:spPr>
          <a:xfrm flipV="1">
            <a:off x="6684930" y="4357257"/>
            <a:ext cx="3602087" cy="41568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Lige forbindelse 48"/>
          <p:cNvCxnSpPr/>
          <p:nvPr/>
        </p:nvCxnSpPr>
        <p:spPr>
          <a:xfrm flipH="1">
            <a:off x="2528456" y="907473"/>
            <a:ext cx="13856" cy="540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/>
          <p:cNvCxnSpPr/>
          <p:nvPr/>
        </p:nvCxnSpPr>
        <p:spPr>
          <a:xfrm flipH="1">
            <a:off x="3110348" y="928259"/>
            <a:ext cx="13856" cy="540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/>
          <p:cNvCxnSpPr/>
          <p:nvPr/>
        </p:nvCxnSpPr>
        <p:spPr>
          <a:xfrm flipH="1">
            <a:off x="3602185" y="949045"/>
            <a:ext cx="13856" cy="540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pilforbindelse 53"/>
          <p:cNvCxnSpPr/>
          <p:nvPr/>
        </p:nvCxnSpPr>
        <p:spPr>
          <a:xfrm>
            <a:off x="1406232" y="4398825"/>
            <a:ext cx="2417606" cy="24240"/>
          </a:xfrm>
          <a:prstGeom prst="straightConnector1">
            <a:avLst/>
          </a:prstGeom>
          <a:ln w="3810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pilforbindelse 54"/>
          <p:cNvCxnSpPr/>
          <p:nvPr/>
        </p:nvCxnSpPr>
        <p:spPr>
          <a:xfrm>
            <a:off x="6684930" y="4533901"/>
            <a:ext cx="3602087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lipse 55"/>
          <p:cNvSpPr/>
          <p:nvPr/>
        </p:nvSpPr>
        <p:spPr>
          <a:xfrm>
            <a:off x="7841678" y="1264229"/>
            <a:ext cx="1267693" cy="9143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 smtClean="0">
                <a:solidFill>
                  <a:prstClr val="black"/>
                </a:solidFill>
              </a:rPr>
              <a:t>PSC </a:t>
            </a:r>
            <a:r>
              <a:rPr lang="da-DK" sz="1400" dirty="0" err="1" smtClean="0">
                <a:solidFill>
                  <a:prstClr val="black"/>
                </a:solidFill>
              </a:rPr>
              <a:t>SteerCom</a:t>
            </a:r>
            <a:endParaRPr lang="da-DK" sz="1400" dirty="0">
              <a:solidFill>
                <a:prstClr val="black"/>
              </a:solidFill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5340964" y="3941627"/>
            <a:ext cx="1267693" cy="9143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prstClr val="black"/>
                </a:solidFill>
              </a:rPr>
              <a:t>Com. </a:t>
            </a:r>
            <a:r>
              <a:rPr lang="da-DK" dirty="0">
                <a:solidFill>
                  <a:prstClr val="black"/>
                </a:solidFill>
              </a:rPr>
              <a:t>f</a:t>
            </a:r>
            <a:r>
              <a:rPr lang="da-DK" dirty="0" smtClean="0">
                <a:solidFill>
                  <a:prstClr val="black"/>
                </a:solidFill>
              </a:rPr>
              <a:t>orum for FPS</a:t>
            </a:r>
            <a:endParaRPr lang="da-DK" sz="1400" dirty="0">
              <a:solidFill>
                <a:prstClr val="black"/>
              </a:solidFill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7197473" y="3983191"/>
            <a:ext cx="1267693" cy="9143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prstClr val="black"/>
                </a:solidFill>
              </a:rPr>
              <a:t>Com. </a:t>
            </a:r>
            <a:r>
              <a:rPr lang="da-DK" dirty="0">
                <a:solidFill>
                  <a:prstClr val="black"/>
                </a:solidFill>
              </a:rPr>
              <a:t>f</a:t>
            </a:r>
            <a:r>
              <a:rPr lang="da-DK" dirty="0" smtClean="0">
                <a:solidFill>
                  <a:prstClr val="black"/>
                </a:solidFill>
              </a:rPr>
              <a:t>orum for FPS</a:t>
            </a:r>
            <a:endParaRPr lang="da-DK" sz="1400" dirty="0">
              <a:solidFill>
                <a:prstClr val="black"/>
              </a:solidFill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8756110" y="3941628"/>
            <a:ext cx="1267693" cy="9143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prstClr val="black"/>
                </a:solidFill>
              </a:rPr>
              <a:t>Com. </a:t>
            </a:r>
            <a:r>
              <a:rPr lang="da-DK" dirty="0">
                <a:solidFill>
                  <a:prstClr val="black"/>
                </a:solidFill>
              </a:rPr>
              <a:t>f</a:t>
            </a:r>
            <a:r>
              <a:rPr lang="da-DK" dirty="0" smtClean="0">
                <a:solidFill>
                  <a:prstClr val="black"/>
                </a:solidFill>
              </a:rPr>
              <a:t>orum for FPS</a:t>
            </a:r>
            <a:endParaRPr lang="da-DK" sz="1400" dirty="0">
              <a:solidFill>
                <a:prstClr val="black"/>
              </a:solidFill>
            </a:endParaRPr>
          </a:p>
        </p:txBody>
      </p:sp>
      <p:sp>
        <p:nvSpPr>
          <p:cNvPr id="75" name="Tekstfelt 74"/>
          <p:cNvSpPr txBox="1"/>
          <p:nvPr/>
        </p:nvSpPr>
        <p:spPr>
          <a:xfrm>
            <a:off x="4128753" y="311728"/>
            <a:ext cx="1063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dirty="0" smtClean="0">
                <a:solidFill>
                  <a:prstClr val="black"/>
                </a:solidFill>
              </a:rPr>
              <a:t>GB 2015</a:t>
            </a:r>
            <a:endParaRPr lang="da-DK" sz="2000" dirty="0">
              <a:solidFill>
                <a:prstClr val="black"/>
              </a:solidFill>
            </a:endParaRPr>
          </a:p>
        </p:txBody>
      </p:sp>
      <p:sp>
        <p:nvSpPr>
          <p:cNvPr id="76" name="Tekstfelt 75"/>
          <p:cNvSpPr txBox="1"/>
          <p:nvPr/>
        </p:nvSpPr>
        <p:spPr>
          <a:xfrm>
            <a:off x="10418733" y="221672"/>
            <a:ext cx="10631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dirty="0" smtClean="0">
                <a:solidFill>
                  <a:prstClr val="black"/>
                </a:solidFill>
              </a:rPr>
              <a:t>GB 2016</a:t>
            </a:r>
          </a:p>
          <a:p>
            <a:r>
              <a:rPr lang="da-DK" sz="2000" dirty="0" smtClean="0">
                <a:solidFill>
                  <a:prstClr val="black"/>
                </a:solidFill>
              </a:rPr>
              <a:t>INCOSAI</a:t>
            </a:r>
            <a:endParaRPr lang="da-DK" sz="2000" dirty="0">
              <a:solidFill>
                <a:prstClr val="black"/>
              </a:solidFill>
            </a:endParaRPr>
          </a:p>
        </p:txBody>
      </p:sp>
      <p:sp>
        <p:nvSpPr>
          <p:cNvPr id="77" name="Tekstfelt 76"/>
          <p:cNvSpPr txBox="1"/>
          <p:nvPr/>
        </p:nvSpPr>
        <p:spPr>
          <a:xfrm>
            <a:off x="561156" y="3175282"/>
            <a:ext cx="2833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rgbClr val="70AD47">
                    <a:lumMod val="50000"/>
                  </a:srgbClr>
                </a:solidFill>
              </a:rPr>
              <a:t>Framework of PS</a:t>
            </a:r>
            <a:br>
              <a:rPr lang="da-DK" b="1" dirty="0" smtClean="0">
                <a:solidFill>
                  <a:srgbClr val="70AD47">
                    <a:lumMod val="50000"/>
                  </a:srgbClr>
                </a:solidFill>
              </a:rPr>
            </a:br>
            <a:r>
              <a:rPr lang="da-DK" b="1" dirty="0" smtClean="0">
                <a:solidFill>
                  <a:srgbClr val="70AD47">
                    <a:lumMod val="50000"/>
                  </a:srgbClr>
                </a:solidFill>
              </a:rPr>
              <a:t>(2007 </a:t>
            </a:r>
            <a:r>
              <a:rPr lang="da-DK" b="1" dirty="0" err="1" smtClean="0">
                <a:solidFill>
                  <a:srgbClr val="70AD47">
                    <a:lumMod val="50000"/>
                  </a:srgbClr>
                </a:solidFill>
              </a:rPr>
              <a:t>doc</a:t>
            </a:r>
            <a:r>
              <a:rPr lang="da-DK" b="1" dirty="0" smtClean="0">
                <a:solidFill>
                  <a:srgbClr val="70AD47">
                    <a:lumMod val="50000"/>
                  </a:srgbClr>
                </a:solidFill>
              </a:rPr>
              <a:t>.)</a:t>
            </a:r>
          </a:p>
        </p:txBody>
      </p:sp>
      <p:sp>
        <p:nvSpPr>
          <p:cNvPr id="78" name="Tekstfelt 77"/>
          <p:cNvSpPr txBox="1"/>
          <p:nvPr/>
        </p:nvSpPr>
        <p:spPr>
          <a:xfrm>
            <a:off x="1977759" y="1311393"/>
            <a:ext cx="1801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prstClr val="black"/>
                </a:solidFill>
              </a:rPr>
              <a:t>First </a:t>
            </a:r>
            <a:r>
              <a:rPr lang="da-DK" dirty="0" err="1" smtClean="0">
                <a:solidFill>
                  <a:prstClr val="black"/>
                </a:solidFill>
              </a:rPr>
              <a:t>draft</a:t>
            </a:r>
            <a:endParaRPr lang="da-DK" dirty="0" smtClean="0">
              <a:solidFill>
                <a:prstClr val="black"/>
              </a:solidFill>
            </a:endParaRPr>
          </a:p>
        </p:txBody>
      </p:sp>
      <p:sp>
        <p:nvSpPr>
          <p:cNvPr id="79" name="Tekstfelt 78"/>
          <p:cNvSpPr txBox="1"/>
          <p:nvPr/>
        </p:nvSpPr>
        <p:spPr>
          <a:xfrm>
            <a:off x="5382611" y="1304925"/>
            <a:ext cx="1801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prstClr val="black"/>
                </a:solidFill>
              </a:rPr>
              <a:t>Second </a:t>
            </a:r>
            <a:r>
              <a:rPr lang="da-DK" dirty="0" err="1" smtClean="0">
                <a:solidFill>
                  <a:prstClr val="black"/>
                </a:solidFill>
              </a:rPr>
              <a:t>draft</a:t>
            </a:r>
            <a:endParaRPr lang="da-DK" dirty="0" smtClean="0">
              <a:solidFill>
                <a:prstClr val="black"/>
              </a:solidFill>
            </a:endParaRPr>
          </a:p>
        </p:txBody>
      </p:sp>
      <p:sp>
        <p:nvSpPr>
          <p:cNvPr id="80" name="Tekstfelt 79"/>
          <p:cNvSpPr txBox="1"/>
          <p:nvPr/>
        </p:nvSpPr>
        <p:spPr>
          <a:xfrm>
            <a:off x="9102481" y="1316823"/>
            <a:ext cx="1801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prstClr val="black"/>
                </a:solidFill>
              </a:rPr>
              <a:t>Final </a:t>
            </a:r>
            <a:r>
              <a:rPr lang="da-DK" dirty="0" err="1" smtClean="0">
                <a:solidFill>
                  <a:prstClr val="black"/>
                </a:solidFill>
              </a:rPr>
              <a:t>draft</a:t>
            </a:r>
            <a:endParaRPr lang="da-DK" dirty="0" smtClean="0">
              <a:solidFill>
                <a:prstClr val="black"/>
              </a:solidFill>
            </a:endParaRPr>
          </a:p>
        </p:txBody>
      </p:sp>
      <p:sp>
        <p:nvSpPr>
          <p:cNvPr id="81" name="Tekstfelt 80"/>
          <p:cNvSpPr txBox="1"/>
          <p:nvPr/>
        </p:nvSpPr>
        <p:spPr>
          <a:xfrm>
            <a:off x="1887687" y="4440389"/>
            <a:ext cx="1801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prstClr val="black"/>
                </a:solidFill>
              </a:rPr>
              <a:t>First </a:t>
            </a:r>
            <a:r>
              <a:rPr lang="da-DK" dirty="0" err="1" smtClean="0">
                <a:solidFill>
                  <a:prstClr val="black"/>
                </a:solidFill>
              </a:rPr>
              <a:t>draft</a:t>
            </a:r>
            <a:endParaRPr lang="da-DK" dirty="0" smtClean="0">
              <a:solidFill>
                <a:prstClr val="black"/>
              </a:solidFill>
            </a:endParaRPr>
          </a:p>
        </p:txBody>
      </p:sp>
      <p:sp>
        <p:nvSpPr>
          <p:cNvPr id="82" name="Tekstfelt 81"/>
          <p:cNvSpPr txBox="1"/>
          <p:nvPr/>
        </p:nvSpPr>
        <p:spPr>
          <a:xfrm>
            <a:off x="575042" y="694212"/>
            <a:ext cx="1995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rgbClr val="002060"/>
                </a:solidFill>
              </a:rPr>
              <a:t>Due </a:t>
            </a:r>
            <a:r>
              <a:rPr lang="da-DK" b="1" dirty="0" err="1" smtClean="0">
                <a:solidFill>
                  <a:srgbClr val="002060"/>
                </a:solidFill>
              </a:rPr>
              <a:t>process</a:t>
            </a:r>
            <a:endParaRPr lang="da-DK" b="1" dirty="0" smtClean="0">
              <a:solidFill>
                <a:srgbClr val="002060"/>
              </a:solidFill>
            </a:endParaRPr>
          </a:p>
        </p:txBody>
      </p:sp>
      <p:sp>
        <p:nvSpPr>
          <p:cNvPr id="83" name="Tekstfelt 82"/>
          <p:cNvSpPr txBox="1"/>
          <p:nvPr/>
        </p:nvSpPr>
        <p:spPr>
          <a:xfrm>
            <a:off x="626924" y="3981030"/>
            <a:ext cx="2601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rgbClr val="C00000"/>
                </a:solidFill>
              </a:rPr>
              <a:t>Terms of reference </a:t>
            </a:r>
          </a:p>
          <a:p>
            <a:r>
              <a:rPr lang="da-DK" b="1" dirty="0" smtClean="0">
                <a:solidFill>
                  <a:srgbClr val="C00000"/>
                </a:solidFill>
              </a:rPr>
              <a:t>CFFPS</a:t>
            </a:r>
          </a:p>
        </p:txBody>
      </p:sp>
      <p:sp>
        <p:nvSpPr>
          <p:cNvPr id="86" name="Tekstfelt 85"/>
          <p:cNvSpPr txBox="1"/>
          <p:nvPr/>
        </p:nvSpPr>
        <p:spPr>
          <a:xfrm>
            <a:off x="6106466" y="2459962"/>
            <a:ext cx="19950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AD47">
                    <a:lumMod val="50000"/>
                  </a:srgbClr>
                </a:solidFill>
              </a:rPr>
              <a:t>Progress report on clarification of Framework of Professional Standards</a:t>
            </a:r>
          </a:p>
        </p:txBody>
      </p:sp>
      <p:sp>
        <p:nvSpPr>
          <p:cNvPr id="2" name="Tekstfelt 1"/>
          <p:cNvSpPr txBox="1"/>
          <p:nvPr/>
        </p:nvSpPr>
        <p:spPr>
          <a:xfrm>
            <a:off x="2324107" y="324045"/>
            <a:ext cx="671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prstClr val="black"/>
                </a:solidFill>
              </a:rPr>
              <a:t>CBC</a:t>
            </a:r>
            <a:endParaRPr lang="da-DK" dirty="0">
              <a:solidFill>
                <a:prstClr val="black"/>
              </a:solidFill>
            </a:endParaRPr>
          </a:p>
        </p:txBody>
      </p:sp>
      <p:sp>
        <p:nvSpPr>
          <p:cNvPr id="29" name="Tekstfelt 28"/>
          <p:cNvSpPr txBox="1"/>
          <p:nvPr/>
        </p:nvSpPr>
        <p:spPr>
          <a:xfrm>
            <a:off x="2933711" y="311719"/>
            <a:ext cx="671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prstClr val="black"/>
                </a:solidFill>
              </a:rPr>
              <a:t>KSC</a:t>
            </a:r>
            <a:endParaRPr lang="da-DK" dirty="0">
              <a:solidFill>
                <a:prstClr val="black"/>
              </a:solidFill>
            </a:endParaRPr>
          </a:p>
        </p:txBody>
      </p:sp>
      <p:sp>
        <p:nvSpPr>
          <p:cNvPr id="30" name="Tekstfelt 29"/>
          <p:cNvSpPr txBox="1"/>
          <p:nvPr/>
        </p:nvSpPr>
        <p:spPr>
          <a:xfrm>
            <a:off x="3425550" y="311723"/>
            <a:ext cx="671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prstClr val="black"/>
                </a:solidFill>
              </a:rPr>
              <a:t>FAC</a:t>
            </a:r>
            <a:endParaRPr lang="da-DK" dirty="0">
              <a:solidFill>
                <a:prstClr val="black"/>
              </a:solidFill>
            </a:endParaRPr>
          </a:p>
        </p:txBody>
      </p:sp>
      <p:cxnSp>
        <p:nvCxnSpPr>
          <p:cNvPr id="32" name="Lige pilforbindelse 31"/>
          <p:cNvCxnSpPr/>
          <p:nvPr/>
        </p:nvCxnSpPr>
        <p:spPr>
          <a:xfrm flipV="1">
            <a:off x="8231369" y="2408957"/>
            <a:ext cx="394855" cy="1401045"/>
          </a:xfrm>
          <a:prstGeom prst="straightConnector1">
            <a:avLst/>
          </a:prstGeom>
          <a:ln w="571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felt 3"/>
          <p:cNvSpPr txBox="1"/>
          <p:nvPr/>
        </p:nvSpPr>
        <p:spPr>
          <a:xfrm>
            <a:off x="8825294" y="2552295"/>
            <a:ext cx="1046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Advisory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group</a:t>
            </a:r>
            <a:r>
              <a:rPr lang="da-DK" dirty="0" smtClean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3545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1593274" y="2388324"/>
            <a:ext cx="9005454" cy="1902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solidFill>
                  <a:srgbClr val="53813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Should we adjust the language throughout the document in terms of replacing all references to ’ISSAIs and INTOSAI GOVs’ with references to ‘ISSAIs and other professional standards’? </a:t>
            </a:r>
            <a:endParaRPr lang="da-D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25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803562" y="276640"/>
            <a:ext cx="10868892" cy="6366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>
              <a:lnSpc>
                <a:spcPct val="107000"/>
              </a:lnSpc>
              <a:spcAft>
                <a:spcPts val="195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r>
              <a:rPr lang="en-GB" b="1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Approval </a:t>
            </a: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of exposure drafts </a:t>
            </a:r>
            <a:endParaRPr lang="da-DK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" marR="189230" indent="-6350">
              <a:lnSpc>
                <a:spcPct val="112000"/>
              </a:lnSpc>
              <a:spcAft>
                <a:spcPts val="210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Exposure drafts </a:t>
            </a:r>
            <a:r>
              <a:rPr lang="en-GB" strike="sngStrike" dirty="0">
                <a:solidFill>
                  <a:srgbClr val="53813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of the proposed ISSAI or INTOSAI GOV</a:t>
            </a:r>
            <a:r>
              <a:rPr lang="en-GB" dirty="0">
                <a:solidFill>
                  <a:srgbClr val="53813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are submitted to the </a:t>
            </a:r>
            <a:r>
              <a:rPr lang="en-GB" strike="sngStrike" dirty="0">
                <a:solidFill>
                  <a:srgbClr val="2E74B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steering committee</a:t>
            </a:r>
            <a:r>
              <a:rPr lang="en-GB" dirty="0">
                <a:solidFill>
                  <a:srgbClr val="2E74B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common forum 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 approval: </a:t>
            </a:r>
            <a:endParaRPr lang="da-DK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" marR="189230" indent="-6350">
              <a:lnSpc>
                <a:spcPct val="107000"/>
              </a:lnSpc>
              <a:spcAft>
                <a:spcPts val="205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da-DK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" marR="189230" indent="-6350">
              <a:lnSpc>
                <a:spcPct val="112000"/>
              </a:lnSpc>
              <a:spcAft>
                <a:spcPts val="210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The </a:t>
            </a:r>
            <a:r>
              <a:rPr lang="en-GB" strike="sngStrike" dirty="0">
                <a:solidFill>
                  <a:srgbClr val="2E74B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steering committee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2E74B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common forum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approves: </a:t>
            </a:r>
            <a:endParaRPr lang="da-DK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marR="189230" lvl="0" indent="-342900" fontAlgn="base">
              <a:lnSpc>
                <a:spcPct val="112000"/>
              </a:lnSpc>
              <a:spcAft>
                <a:spcPts val="21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that the exposure draft fulfils the purpose of the project in line with the directions of the approved project proposal and is of high quality; </a:t>
            </a:r>
            <a:endParaRPr lang="da-DK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marR="189230" lvl="0" indent="-342900" fontAlgn="base">
              <a:lnSpc>
                <a:spcPct val="112000"/>
              </a:lnSpc>
              <a:spcAft>
                <a:spcPts val="21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that any overlaps and inconsistencies in the ISSAI framework in relation to the proposed text have been appropriately addressed, and </a:t>
            </a:r>
            <a:endParaRPr lang="da-DK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marR="189230" lvl="0" indent="-342900" fontAlgn="base">
              <a:lnSpc>
                <a:spcPct val="112000"/>
              </a:lnSpc>
              <a:spcAft>
                <a:spcPts val="1975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that the exposure draft can be submitted for public exposure. </a:t>
            </a:r>
            <a:endParaRPr lang="da-DK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6350" marR="189230" indent="-6350">
              <a:lnSpc>
                <a:spcPct val="112000"/>
              </a:lnSpc>
              <a:spcAft>
                <a:spcPts val="1975"/>
              </a:spcAft>
            </a:pPr>
            <a:r>
              <a:rPr lang="en-GB" dirty="0">
                <a:solidFill>
                  <a:srgbClr val="53813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In case of proposed ISSAIs that will form part of the auditing standards issued by INTOSAI, the common forum further approves:</a:t>
            </a:r>
            <a:endParaRPr lang="da-DK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marR="189230" lvl="0" indent="-342900" fontAlgn="base">
              <a:lnSpc>
                <a:spcPct val="112000"/>
              </a:lnSpc>
              <a:spcAft>
                <a:spcPts val="21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38135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that the exposure draft is fully in accordance with the fundamental principles and concepts of public sector auditing as endorsed in 2013 by INCOSAI through the ISSAI 100 </a:t>
            </a:r>
            <a:endParaRPr lang="da-DK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marR="189230" lvl="0" indent="-342900" fontAlgn="base">
              <a:lnSpc>
                <a:spcPct val="112000"/>
              </a:lnSpc>
              <a:spcAft>
                <a:spcPts val="21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38135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that the proposed requirements are clear and appropriate for the purpose of supporting SAIs in various national settings in their efforts to provide public-sector audits of a high quality</a:t>
            </a:r>
            <a:endParaRPr lang="da-DK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marR="189230" lvl="0" indent="-342900" fontAlgn="base">
              <a:lnSpc>
                <a:spcPct val="112000"/>
              </a:lnSpc>
              <a:spcAft>
                <a:spcPts val="210"/>
              </a:spcAft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38135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that the proposed requirements provides sufficient safeguards to protect the public confidence in audits conducted in accordance with </a:t>
            </a:r>
            <a:r>
              <a:rPr lang="en-GB" dirty="0" smtClean="0">
                <a:solidFill>
                  <a:srgbClr val="538135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ISSAI</a:t>
            </a:r>
            <a:endParaRPr lang="da-DK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21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424114" y="1700164"/>
            <a:ext cx="4319587" cy="935003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10    The Mexico Declaration on SAI Independence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12    Value and benefits of SAIs	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20    Principles of Transparency and Accountability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30    Code of Ethics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40    Quality Control for SAIs</a:t>
            </a:r>
            <a:endParaRPr lang="da-DK" dirty="0"/>
          </a:p>
        </p:txBody>
      </p:sp>
      <p:sp>
        <p:nvSpPr>
          <p:cNvPr id="13" name="Rektangel 12"/>
          <p:cNvSpPr/>
          <p:nvPr/>
        </p:nvSpPr>
        <p:spPr>
          <a:xfrm>
            <a:off x="2424114" y="979836"/>
            <a:ext cx="4319587" cy="288925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1    The Lima Declaration </a:t>
            </a:r>
          </a:p>
        </p:txBody>
      </p:sp>
      <p:sp>
        <p:nvSpPr>
          <p:cNvPr id="17" name="Rektangel 16"/>
          <p:cNvSpPr/>
          <p:nvPr/>
        </p:nvSpPr>
        <p:spPr>
          <a:xfrm>
            <a:off x="2424114" y="4077072"/>
            <a:ext cx="4319587" cy="2376264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100" b="1" i="1" dirty="0">
                <a:solidFill>
                  <a:srgbClr val="002060"/>
                </a:solidFill>
              </a:rPr>
              <a:t>General auditing guidelines:</a:t>
            </a:r>
            <a:endParaRPr lang="da-DK" sz="1100" b="1" i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1000-2999 Financial Audit Guidelines 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3000-3900 Performance Audit Guidelines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4000-4999 Compliance Audit Guidelines</a:t>
            </a:r>
          </a:p>
          <a:p>
            <a:pPr>
              <a:defRPr/>
            </a:pPr>
            <a:endParaRPr lang="en-US" sz="1100" b="1" i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1100" b="1" i="1" dirty="0">
                <a:solidFill>
                  <a:srgbClr val="002060"/>
                </a:solidFill>
              </a:rPr>
              <a:t>Specific guidelines:</a:t>
            </a:r>
          </a:p>
          <a:p>
            <a:pPr>
              <a:defRPr/>
            </a:pPr>
            <a:r>
              <a:rPr lang="da-DK" sz="1100" b="1" dirty="0">
                <a:solidFill>
                  <a:schemeClr val="tx1"/>
                </a:solidFill>
              </a:rPr>
              <a:t>ISSAI 5000-5099   International Institutions</a:t>
            </a:r>
          </a:p>
          <a:p>
            <a:pPr>
              <a:defRPr/>
            </a:pPr>
            <a:r>
              <a:rPr lang="da-DK" sz="1100" b="1" dirty="0">
                <a:solidFill>
                  <a:schemeClr val="tx1"/>
                </a:solidFill>
              </a:rPr>
              <a:t>ISSAI 5100-5199   </a:t>
            </a:r>
            <a:r>
              <a:rPr lang="da-DK" sz="1100" b="1" dirty="0" err="1">
                <a:solidFill>
                  <a:schemeClr val="tx1"/>
                </a:solidFill>
              </a:rPr>
              <a:t>Environmental</a:t>
            </a:r>
            <a:r>
              <a:rPr lang="da-DK" sz="1100" b="1" dirty="0">
                <a:solidFill>
                  <a:schemeClr val="tx1"/>
                </a:solidFill>
              </a:rPr>
              <a:t> Audit</a:t>
            </a:r>
          </a:p>
          <a:p>
            <a:pPr>
              <a:defRPr/>
            </a:pPr>
            <a:r>
              <a:rPr lang="da-DK" sz="1100" b="1" dirty="0">
                <a:solidFill>
                  <a:schemeClr val="tx1"/>
                </a:solidFill>
              </a:rPr>
              <a:t>ISSAI 5200-5299   </a:t>
            </a:r>
            <a:r>
              <a:rPr lang="da-DK" sz="1100" b="1" dirty="0" err="1">
                <a:solidFill>
                  <a:schemeClr val="tx1"/>
                </a:solidFill>
              </a:rPr>
              <a:t>Privatisation</a:t>
            </a:r>
            <a:endParaRPr lang="da-DK" sz="11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da-DK" sz="1100" b="1" dirty="0">
                <a:solidFill>
                  <a:schemeClr val="tx1"/>
                </a:solidFill>
              </a:rPr>
              <a:t>ISSAI 5300-5399   </a:t>
            </a:r>
            <a:r>
              <a:rPr lang="da-DK" sz="1100" b="1" dirty="0" err="1">
                <a:solidFill>
                  <a:schemeClr val="tx1"/>
                </a:solidFill>
              </a:rPr>
              <a:t>IT-audit</a:t>
            </a:r>
            <a:endParaRPr lang="da-DK" sz="11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da-DK" sz="1100" b="1" dirty="0">
                <a:solidFill>
                  <a:schemeClr val="tx1"/>
                </a:solidFill>
              </a:rPr>
              <a:t>ISSAI 5400-5499   Audit of Public </a:t>
            </a:r>
            <a:r>
              <a:rPr lang="da-DK" sz="1100" b="1" dirty="0" err="1">
                <a:solidFill>
                  <a:schemeClr val="tx1"/>
                </a:solidFill>
              </a:rPr>
              <a:t>Debt</a:t>
            </a:r>
            <a:r>
              <a:rPr lang="da-DK" sz="1100" b="1" dirty="0">
                <a:solidFill>
                  <a:schemeClr val="tx1"/>
                </a:solidFill>
              </a:rPr>
              <a:t> 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5500-5599   Guidelines on Audit of Disaster-related Aid</a:t>
            </a:r>
            <a:endParaRPr lang="da-DK" sz="11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5600-5699   Guidelines on Peer Reviews </a:t>
            </a:r>
          </a:p>
        </p:txBody>
      </p:sp>
      <p:sp>
        <p:nvSpPr>
          <p:cNvPr id="26630" name="Rektangel 19"/>
          <p:cNvSpPr>
            <a:spLocks noChangeArrowheads="1"/>
          </p:cNvSpPr>
          <p:nvPr/>
        </p:nvSpPr>
        <p:spPr bwMode="auto">
          <a:xfrm>
            <a:off x="1774825" y="1407295"/>
            <a:ext cx="423589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200" b="1" i="1" dirty="0">
                <a:latin typeface="Arial" pitchFamily="34" charset="0"/>
                <a:cs typeface="Arial" pitchFamily="34" charset="0"/>
              </a:rPr>
              <a:t>Prerequisites for the functioning of SAIs</a:t>
            </a:r>
            <a:endParaRPr lang="da-DK" sz="1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Rektangel 20"/>
          <p:cNvSpPr>
            <a:spLocks noChangeArrowheads="1"/>
          </p:cNvSpPr>
          <p:nvPr/>
        </p:nvSpPr>
        <p:spPr bwMode="auto">
          <a:xfrm>
            <a:off x="1774826" y="2666791"/>
            <a:ext cx="396113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200" b="1" i="1" dirty="0">
                <a:latin typeface="Arial" pitchFamily="34" charset="0"/>
                <a:cs typeface="Arial" pitchFamily="34" charset="0"/>
              </a:rPr>
              <a:t>Fundamental Auditing Principles</a:t>
            </a:r>
            <a:endParaRPr lang="da-DK" sz="1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ktangel 21"/>
          <p:cNvSpPr>
            <a:spLocks noChangeArrowheads="1"/>
          </p:cNvSpPr>
          <p:nvPr/>
        </p:nvSpPr>
        <p:spPr bwMode="auto">
          <a:xfrm>
            <a:off x="1774825" y="3800074"/>
            <a:ext cx="36010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200" b="1" i="1" dirty="0">
                <a:latin typeface="Arial" pitchFamily="34" charset="0"/>
                <a:cs typeface="Arial" pitchFamily="34" charset="0"/>
              </a:rPr>
              <a:t>Auditing guidelines</a:t>
            </a:r>
            <a:endParaRPr lang="da-DK" sz="1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ktangel 25"/>
          <p:cNvSpPr>
            <a:spLocks noChangeArrowheads="1"/>
          </p:cNvSpPr>
          <p:nvPr/>
        </p:nvSpPr>
        <p:spPr bwMode="auto">
          <a:xfrm>
            <a:off x="1775618" y="195263"/>
            <a:ext cx="62645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The International Standards of Supreme Audit Institutions (ISSAI)</a:t>
            </a:r>
            <a:endParaRPr lang="da-DK" sz="14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ktangel 26"/>
          <p:cNvSpPr>
            <a:spLocks noChangeArrowheads="1"/>
          </p:cNvSpPr>
          <p:nvPr/>
        </p:nvSpPr>
        <p:spPr bwMode="auto">
          <a:xfrm>
            <a:off x="1774825" y="692697"/>
            <a:ext cx="423589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200" b="1" i="1" dirty="0">
                <a:latin typeface="Arial" pitchFamily="34" charset="0"/>
                <a:cs typeface="Arial" pitchFamily="34" charset="0"/>
              </a:rPr>
              <a:t>Founding Principles</a:t>
            </a:r>
            <a:endParaRPr lang="da-DK" sz="1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ktangel 11"/>
          <p:cNvSpPr/>
          <p:nvPr/>
        </p:nvSpPr>
        <p:spPr>
          <a:xfrm>
            <a:off x="2432992" y="3068316"/>
            <a:ext cx="4319587" cy="720725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100  Fundamental Principles of Public-Sector Auditing 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200  Fundamental Principles of Financial Auditing 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300  Fundamental Principles of Performance Auditing </a:t>
            </a: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ISSAI 400  Fundamental Principles of Compliance Auditing </a:t>
            </a:r>
            <a:endParaRPr lang="da-DK" dirty="0"/>
          </a:p>
        </p:txBody>
      </p:sp>
      <p:sp>
        <p:nvSpPr>
          <p:cNvPr id="2" name="Højre klammeparentes 1"/>
          <p:cNvSpPr/>
          <p:nvPr/>
        </p:nvSpPr>
        <p:spPr>
          <a:xfrm>
            <a:off x="6888088" y="1700164"/>
            <a:ext cx="864096" cy="3168997"/>
          </a:xfrm>
          <a:prstGeom prst="rightBrace">
            <a:avLst>
              <a:gd name="adj1" fmla="val 9135"/>
              <a:gd name="adj2" fmla="val 49781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5" name="Lige pilforbindelse 4"/>
          <p:cNvCxnSpPr/>
          <p:nvPr/>
        </p:nvCxnSpPr>
        <p:spPr>
          <a:xfrm flipH="1">
            <a:off x="6973537" y="1967345"/>
            <a:ext cx="916627" cy="2149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ktangel 13"/>
          <p:cNvSpPr/>
          <p:nvPr/>
        </p:nvSpPr>
        <p:spPr>
          <a:xfrm>
            <a:off x="7752184" y="5705922"/>
            <a:ext cx="4211216" cy="720725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100" b="1" dirty="0" smtClean="0">
                <a:solidFill>
                  <a:schemeClr val="tx1"/>
                </a:solidFill>
              </a:rPr>
              <a:t>INTOSAI GOV 9100-9199</a:t>
            </a:r>
            <a:r>
              <a:rPr lang="en-US" sz="1100" b="1" dirty="0" smtClean="0">
                <a:solidFill>
                  <a:schemeClr val="tx1"/>
                </a:solidFill>
              </a:rPr>
              <a:t>  Internal Control</a:t>
            </a:r>
            <a:endParaRPr lang="en-US" sz="11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INTOSAI GOV </a:t>
            </a:r>
            <a:r>
              <a:rPr lang="en-US" sz="1100" b="1" dirty="0" smtClean="0">
                <a:solidFill>
                  <a:schemeClr val="tx1"/>
                </a:solidFill>
              </a:rPr>
              <a:t>9200-9299 Accounting Standards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5" name="Rektangel 21"/>
          <p:cNvSpPr>
            <a:spLocks noChangeArrowheads="1"/>
          </p:cNvSpPr>
          <p:nvPr/>
        </p:nvSpPr>
        <p:spPr bwMode="auto">
          <a:xfrm>
            <a:off x="7205807" y="5380432"/>
            <a:ext cx="36010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INTOSAI Guidance for Good Governance</a:t>
            </a:r>
            <a:endParaRPr lang="da-DK" sz="12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67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942128"/>
              </p:ext>
            </p:extLst>
          </p:nvPr>
        </p:nvGraphicFramePr>
        <p:xfrm>
          <a:off x="878811" y="505660"/>
          <a:ext cx="9325062" cy="5767295"/>
        </p:xfrm>
        <a:graphic>
          <a:graphicData uri="http://schemas.openxmlformats.org/drawingml/2006/table">
            <a:tbl>
              <a:tblPr firstRow="1" firstCol="1" bandRow="1"/>
              <a:tblGrid>
                <a:gridCol w="1994553"/>
                <a:gridCol w="1485069"/>
                <a:gridCol w="1464891"/>
                <a:gridCol w="1464891"/>
                <a:gridCol w="1515335"/>
                <a:gridCol w="1400323"/>
              </a:tblGrid>
              <a:tr h="1011413">
                <a:tc gridSpan="6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International Standards of Supreme Audit Institutions (ISSAI)</a:t>
                      </a:r>
                      <a:endParaRPr lang="da-DK" sz="1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931439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Source/</a:t>
                      </a: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maintenance</a:t>
                      </a:r>
                      <a:r>
                        <a:rPr lang="da-DK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a-DK" sz="1400" b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responsibility</a:t>
                      </a: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: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Older</a:t>
                      </a:r>
                      <a:r>
                        <a:rPr lang="da-DK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INTOSAI </a:t>
                      </a:r>
                      <a:r>
                        <a:rPr lang="da-DK" sz="1400" b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documents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Endorsed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2007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Endorsed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2010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Endorsement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2013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335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Professional </a:t>
                      </a: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Standards Committee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- ad hoc groups: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- subcommittees: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- practice notes to ISAs: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27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en-US" sz="11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en-US" sz="11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37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959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Knowledge Sharing Committee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959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Capacity Building Committee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168">
                <a:tc gridSpan="5"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da-DK" sz="11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78</a:t>
                      </a:r>
                      <a:endParaRPr lang="da-DK" sz="11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373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394033"/>
              </p:ext>
            </p:extLst>
          </p:nvPr>
        </p:nvGraphicFramePr>
        <p:xfrm>
          <a:off x="969820" y="836713"/>
          <a:ext cx="8870597" cy="5529452"/>
        </p:xfrm>
        <a:graphic>
          <a:graphicData uri="http://schemas.openxmlformats.org/drawingml/2006/table">
            <a:tbl>
              <a:tblPr firstRow="1" firstCol="1" bandRow="1"/>
              <a:tblGrid>
                <a:gridCol w="1897346"/>
                <a:gridCol w="1412693"/>
                <a:gridCol w="1393498"/>
                <a:gridCol w="1393498"/>
                <a:gridCol w="1441484"/>
                <a:gridCol w="1332078"/>
              </a:tblGrid>
              <a:tr h="1245572">
                <a:tc gridSpan="6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INTOSAI Guidance for Good Governance (INTOSAI GOVs) 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1245572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Source/</a:t>
                      </a: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maintenance</a:t>
                      </a:r>
                      <a:r>
                        <a:rPr lang="da-DK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a-DK" sz="1400" b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responsibility</a:t>
                      </a: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: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Older</a:t>
                      </a:r>
                      <a:r>
                        <a:rPr lang="da-DK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INTOSAI </a:t>
                      </a:r>
                      <a:r>
                        <a:rPr lang="da-DK" sz="1400" b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documents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Endorsed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2007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Endorsed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2010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da-DK" sz="14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Endorsement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2013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0382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Professional Standards Committee</a:t>
                      </a:r>
                      <a:endParaRPr lang="da-DK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da-DK" sz="14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0382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Knowledge Sharing Committee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0382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Capacity Building Committee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da-DK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62">
                <a:tc gridSpan="5"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da-DK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30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920049"/>
              </p:ext>
            </p:extLst>
          </p:nvPr>
        </p:nvGraphicFramePr>
        <p:xfrm>
          <a:off x="2207568" y="332656"/>
          <a:ext cx="806489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boks 4"/>
          <p:cNvSpPr txBox="1"/>
          <p:nvPr/>
        </p:nvSpPr>
        <p:spPr>
          <a:xfrm>
            <a:off x="2207568" y="17008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7" name="Tekstboks 6"/>
          <p:cNvSpPr txBox="1"/>
          <p:nvPr/>
        </p:nvSpPr>
        <p:spPr>
          <a:xfrm>
            <a:off x="5147561" y="462352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20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5123890" y="390344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16</a:t>
            </a:r>
          </a:p>
        </p:txBody>
      </p:sp>
      <p:sp>
        <p:nvSpPr>
          <p:cNvPr id="9" name="Tekstboks 8"/>
          <p:cNvSpPr txBox="1"/>
          <p:nvPr/>
        </p:nvSpPr>
        <p:spPr>
          <a:xfrm>
            <a:off x="5147561" y="2508899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40</a:t>
            </a:r>
          </a:p>
        </p:txBody>
      </p:sp>
      <p:sp>
        <p:nvSpPr>
          <p:cNvPr id="10" name="Tekstboks 9"/>
          <p:cNvSpPr txBox="1"/>
          <p:nvPr/>
        </p:nvSpPr>
        <p:spPr>
          <a:xfrm>
            <a:off x="5147561" y="167119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smtClean="0"/>
              <a:t>12</a:t>
            </a:r>
            <a:endParaRPr lang="da-DK" sz="2400" dirty="0"/>
          </a:p>
        </p:txBody>
      </p:sp>
      <p:sp>
        <p:nvSpPr>
          <p:cNvPr id="3" name="Tekstboks 2"/>
          <p:cNvSpPr txBox="1"/>
          <p:nvPr/>
        </p:nvSpPr>
        <p:spPr>
          <a:xfrm>
            <a:off x="2423592" y="364015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INTOSAI’s</a:t>
            </a:r>
            <a:r>
              <a:rPr lang="da-DK" dirty="0"/>
              <a:t> professional standards =  78 </a:t>
            </a:r>
            <a:r>
              <a:rPr lang="da-DK" dirty="0" err="1"/>
              <a:t>ISSAIs</a:t>
            </a:r>
            <a:r>
              <a:rPr lang="da-DK" dirty="0"/>
              <a:t> and 10 INTOSAI </a:t>
            </a:r>
            <a:r>
              <a:rPr lang="da-DK" dirty="0" err="1"/>
              <a:t>GOVs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477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695807566"/>
              </p:ext>
            </p:extLst>
          </p:nvPr>
        </p:nvGraphicFramePr>
        <p:xfrm>
          <a:off x="1375988" y="795944"/>
          <a:ext cx="8758612" cy="377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835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97" r="12020" b="8904"/>
          <a:stretch/>
        </p:blipFill>
        <p:spPr bwMode="auto">
          <a:xfrm>
            <a:off x="3635836" y="675842"/>
            <a:ext cx="4295891" cy="30787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ktangel 5"/>
          <p:cNvSpPr/>
          <p:nvPr/>
        </p:nvSpPr>
        <p:spPr>
          <a:xfrm>
            <a:off x="2797636" y="4061993"/>
            <a:ext cx="7270580" cy="2718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400"/>
              </a:lnSpc>
              <a:spcAft>
                <a:spcPts val="0"/>
              </a:spcAft>
            </a:pPr>
            <a:r>
              <a:rPr lang="en-GB" sz="32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Estimated annual </a:t>
            </a:r>
            <a:r>
              <a:rPr lang="en-GB" sz="3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costs   1,969,000 </a:t>
            </a:r>
            <a:r>
              <a:rPr lang="en-GB" sz="32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</a:t>
            </a:r>
            <a:endParaRPr lang="da-DK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kstfelt 6"/>
          <p:cNvSpPr txBox="1"/>
          <p:nvPr/>
        </p:nvSpPr>
        <p:spPr>
          <a:xfrm>
            <a:off x="3082636" y="475787"/>
            <a:ext cx="7474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smtClean="0"/>
              <a:t>Maintenance </a:t>
            </a:r>
            <a:r>
              <a:rPr lang="da-DK" sz="2000" b="1" dirty="0" smtClean="0"/>
              <a:t>of Professional Standards </a:t>
            </a:r>
            <a:r>
              <a:rPr lang="da-DK" sz="2000" b="1" dirty="0" err="1" smtClean="0"/>
              <a:t>approved</a:t>
            </a:r>
            <a:r>
              <a:rPr lang="da-DK" sz="2000" b="1" dirty="0" smtClean="0"/>
              <a:t> by 2013</a:t>
            </a:r>
            <a:endParaRPr lang="da-DK" sz="2000" b="1" dirty="0"/>
          </a:p>
        </p:txBody>
      </p:sp>
    </p:spTree>
    <p:extLst>
      <p:ext uri="{BB962C8B-B14F-4D97-AF65-F5344CB8AC3E}">
        <p14:creationId xmlns:p14="http://schemas.microsoft.com/office/powerpoint/2010/main" val="302043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9481521"/>
              </p:ext>
            </p:extLst>
          </p:nvPr>
        </p:nvGraphicFramePr>
        <p:xfrm>
          <a:off x="2207568" y="332656"/>
          <a:ext cx="806489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boks 4"/>
          <p:cNvSpPr txBox="1"/>
          <p:nvPr/>
        </p:nvSpPr>
        <p:spPr>
          <a:xfrm>
            <a:off x="2207568" y="17008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7" name="Tekstboks 6"/>
          <p:cNvSpPr txBox="1"/>
          <p:nvPr/>
        </p:nvSpPr>
        <p:spPr>
          <a:xfrm>
            <a:off x="5147561" y="462352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20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5123890" y="390344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16</a:t>
            </a:r>
          </a:p>
        </p:txBody>
      </p:sp>
      <p:sp>
        <p:nvSpPr>
          <p:cNvPr id="9" name="Tekstboks 8"/>
          <p:cNvSpPr txBox="1"/>
          <p:nvPr/>
        </p:nvSpPr>
        <p:spPr>
          <a:xfrm>
            <a:off x="5147561" y="2508899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40</a:t>
            </a:r>
          </a:p>
        </p:txBody>
      </p:sp>
      <p:sp>
        <p:nvSpPr>
          <p:cNvPr id="10" name="Tekstboks 9"/>
          <p:cNvSpPr txBox="1"/>
          <p:nvPr/>
        </p:nvSpPr>
        <p:spPr>
          <a:xfrm>
            <a:off x="5147561" y="167119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smtClean="0"/>
              <a:t>12</a:t>
            </a:r>
            <a:endParaRPr lang="da-DK" sz="2400" dirty="0"/>
          </a:p>
        </p:txBody>
      </p:sp>
      <p:sp>
        <p:nvSpPr>
          <p:cNvPr id="2" name="Terning 1"/>
          <p:cNvSpPr/>
          <p:nvPr/>
        </p:nvSpPr>
        <p:spPr>
          <a:xfrm rot="19945776">
            <a:off x="2514599" y="518640"/>
            <a:ext cx="2216728" cy="1152552"/>
          </a:xfrm>
          <a:prstGeom prst="cube">
            <a:avLst>
              <a:gd name="adj" fmla="val 32143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512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Kontortema">
  <a:themeElements>
    <a:clrScheme name="Brugerdefinere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92D05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1168</Words>
  <Application>Microsoft Office PowerPoint</Application>
  <PresentationFormat>Widescreen</PresentationFormat>
  <Paragraphs>558</Paragraphs>
  <Slides>26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4</vt:i4>
      </vt:variant>
      <vt:variant>
        <vt:lpstr>Slidetitler</vt:lpstr>
      </vt:variant>
      <vt:variant>
        <vt:i4>26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Webdings</vt:lpstr>
      <vt:lpstr>Office-tema</vt:lpstr>
      <vt:lpstr>1_Kontortema</vt:lpstr>
      <vt:lpstr>Kontortema</vt:lpstr>
      <vt:lpstr>2_Kontortema</vt:lpstr>
      <vt:lpstr>Due process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Due process</vt:lpstr>
      <vt:lpstr>Due process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Due process</vt:lpstr>
      <vt:lpstr>PowerPoint-præsentation</vt:lpstr>
      <vt:lpstr>PowerPoint-præsentation</vt:lpstr>
      <vt:lpstr>PowerPoint-præsentation</vt:lpstr>
    </vt:vector>
  </TitlesOfParts>
  <Company>Rigsrevisionen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Kristoffer Blegvad</dc:creator>
  <cp:lastModifiedBy>Kristoffer Blegvad</cp:lastModifiedBy>
  <cp:revision>39</cp:revision>
  <dcterms:created xsi:type="dcterms:W3CDTF">2015-05-22T09:28:10Z</dcterms:created>
  <dcterms:modified xsi:type="dcterms:W3CDTF">2015-05-28T12:42:25Z</dcterms:modified>
</cp:coreProperties>
</file>