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0" r:id="rId3"/>
    <p:sldId id="292" r:id="rId4"/>
    <p:sldId id="293" r:id="rId5"/>
    <p:sldId id="257" r:id="rId6"/>
    <p:sldId id="28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  <p:cmAuthor id="2" name="Liana Mattos de Mello Tavares" initials="LMdMT" lastIdx="1" clrIdx="1">
    <p:extLst>
      <p:ext uri="{19B8F6BF-5375-455C-9EA6-DF929625EA0E}">
        <p15:presenceInfo xmlns:p15="http://schemas.microsoft.com/office/powerpoint/2012/main" userId="S-1-5-21-2076597496-86852003-636688714-1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38D"/>
    <a:srgbClr val="D38D42"/>
    <a:srgbClr val="FFFFFF"/>
    <a:srgbClr val="F6F6F6"/>
    <a:srgbClr val="FCA100"/>
    <a:srgbClr val="4D4D4D"/>
    <a:srgbClr val="6CA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3406" autoAdjust="0"/>
  </p:normalViewPr>
  <p:slideViewPr>
    <p:cSldViewPr snapToGrid="0">
      <p:cViewPr varScale="1">
        <p:scale>
          <a:sx n="46" d="100"/>
          <a:sy n="46" d="100"/>
        </p:scale>
        <p:origin x="1656" y="5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0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52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29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neil.usher@eca.europa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eca-psc@eca.europa.eu" TargetMode="External"/><Relationship Id="rId4" Type="http://schemas.openxmlformats.org/officeDocument/2006/relationships/hyperlink" Target="mailto:psc@tcu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2405" y="627460"/>
            <a:ext cx="11339879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6500"/>
              </a:lnSpc>
            </a:pPr>
            <a:r>
              <a:rPr lang="en-US" sz="4400" b="1" dirty="0" smtClean="0">
                <a:solidFill>
                  <a:srgbClr val="6CA9B7"/>
                </a:solidFill>
              </a:rPr>
              <a:t>Technical Support Function</a:t>
            </a:r>
            <a:endParaRPr lang="en-US" sz="4400" b="1" dirty="0" smtClean="0">
              <a:solidFill>
                <a:srgbClr val="6CA9B7"/>
              </a:solidFill>
            </a:endParaRPr>
          </a:p>
          <a:p>
            <a:pPr lvl="0">
              <a:lnSpc>
                <a:spcPts val="6500"/>
              </a:lnSpc>
            </a:pPr>
            <a:endParaRPr lang="en-US" sz="4400" b="1" dirty="0">
              <a:solidFill>
                <a:srgbClr val="6CA9B7"/>
              </a:solidFill>
            </a:endParaRPr>
          </a:p>
          <a:p>
            <a:pPr lvl="0">
              <a:lnSpc>
                <a:spcPts val="6500"/>
              </a:lnSpc>
            </a:pPr>
            <a:r>
              <a:rPr lang="en-US" sz="5400" b="1" dirty="0" smtClean="0">
                <a:solidFill>
                  <a:srgbClr val="4D4D4F"/>
                </a:solidFill>
              </a:rPr>
              <a:t>The INTOSAI Technical Support Function </a:t>
            </a:r>
            <a:r>
              <a:rPr lang="en-US" sz="5400" b="1" dirty="0" smtClean="0">
                <a:solidFill>
                  <a:srgbClr val="4D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­­- The next steps …..</a:t>
            </a:r>
            <a:endParaRPr lang="en-US" sz="5400" b="1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1042" y="1249324"/>
            <a:ext cx="11356158" cy="126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t-BR" sz="4800" b="1" dirty="0" smtClean="0">
                <a:solidFill>
                  <a:srgbClr val="6CA9B7"/>
                </a:solidFill>
              </a:rPr>
              <a:t>A resource for the whole INTOSAI community</a:t>
            </a:r>
            <a:endParaRPr lang="pt-BR" sz="4800" b="1" dirty="0" smtClean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2641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TSF Activities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147" y="2848434"/>
            <a:ext cx="86119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 smtClean="0"/>
              <a:t>Defining projects, including research work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 smtClean="0"/>
              <a:t>Carrying out approved projects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 smtClean="0"/>
              <a:t>Work on exposure process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 smtClean="0"/>
              <a:t>Oversight of due process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 smtClean="0"/>
              <a:t>Maintaining the IFPP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143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1042" y="1249324"/>
            <a:ext cx="11356158" cy="126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t-BR" sz="4800" b="1" dirty="0" smtClean="0">
                <a:solidFill>
                  <a:srgbClr val="6CA9B7"/>
                </a:solidFill>
              </a:rPr>
              <a:t>A resource for the whole INTOSAI community</a:t>
            </a:r>
            <a:endParaRPr lang="pt-BR" sz="4800" b="1" dirty="0" smtClean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44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and staff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61" y="2848434"/>
            <a:ext cx="10671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800" dirty="0" smtClean="0"/>
              <a:t>PSC Steering Committee </a:t>
            </a:r>
            <a:r>
              <a:rPr lang="en-GB" sz="4800" dirty="0" smtClean="0">
                <a:cs typeface="Arial" panose="020B0604020202020204" pitchFamily="34" charset="0"/>
              </a:rPr>
              <a:t>→ Governance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800" dirty="0" smtClean="0">
                <a:cs typeface="Arial" panose="020B0604020202020204" pitchFamily="34" charset="0"/>
              </a:rPr>
              <a:t>PSC </a:t>
            </a:r>
            <a:r>
              <a:rPr lang="en-GB" sz="4800" dirty="0">
                <a:cs typeface="Arial" panose="020B0604020202020204" pitchFamily="34" charset="0"/>
              </a:rPr>
              <a:t>→</a:t>
            </a:r>
            <a:r>
              <a:rPr lang="en-GB" sz="4800" dirty="0" smtClean="0">
                <a:cs typeface="Arial" panose="020B0604020202020204" pitchFamily="34" charset="0"/>
              </a:rPr>
              <a:t> day</a:t>
            </a:r>
            <a:r>
              <a:rPr lang="en-GB" sz="4800" dirty="0" smtClean="0">
                <a:cs typeface="Calibri" panose="020F0502020204030204" pitchFamily="34" charset="0"/>
              </a:rPr>
              <a:t>­</a:t>
            </a:r>
            <a:r>
              <a:rPr lang="en-GB" sz="4800" dirty="0" smtClean="0">
                <a:cs typeface="Arial" panose="020B0604020202020204" pitchFamily="34" charset="0"/>
              </a:rPr>
              <a:t>-to-day management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800" dirty="0" smtClean="0">
                <a:cs typeface="Arial" panose="020B0604020202020204" pitchFamily="34" charset="0"/>
              </a:rPr>
              <a:t>Open call for expressions of interest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274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08753" y="81551"/>
            <a:ext cx="118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111" y="2285429"/>
            <a:ext cx="9736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800" dirty="0" smtClean="0"/>
              <a:t>Virtual TSF → virtually no costs</a:t>
            </a:r>
          </a:p>
          <a:p>
            <a:endParaRPr lang="en-GB" sz="48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800" dirty="0" smtClean="0"/>
              <a:t>Permanent TSF → to be determined</a:t>
            </a:r>
            <a:endParaRPr lang="en-GB" sz="4800" dirty="0"/>
          </a:p>
        </p:txBody>
      </p:sp>
      <p:pic>
        <p:nvPicPr>
          <p:cNvPr id="4" name="Picture 3" descr="Cash Finance Financial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1492542"/>
            <a:ext cx="1413164" cy="9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57" y="928117"/>
            <a:ext cx="9138921" cy="19399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91813" y="574652"/>
            <a:ext cx="3865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solidFill>
                  <a:srgbClr val="D38D42"/>
                </a:solidFill>
              </a:rPr>
              <a:t>Timeline</a:t>
            </a:r>
            <a:endParaRPr lang="pt-BR" sz="8000" b="1" dirty="0">
              <a:solidFill>
                <a:srgbClr val="D38D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4" y="3221529"/>
            <a:ext cx="96635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Call for interest and select staff </a:t>
            </a:r>
            <a:r>
              <a:rPr lang="en-GB" sz="3200" b="1" dirty="0" smtClean="0">
                <a:solidFill>
                  <a:srgbClr val="7030A0"/>
                </a:solidFill>
              </a:rPr>
              <a:t>Jun to Sep 2019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First physical meeting TSF </a:t>
            </a:r>
            <a:r>
              <a:rPr lang="en-GB" sz="3200" b="1" dirty="0" smtClean="0">
                <a:solidFill>
                  <a:srgbClr val="7030A0"/>
                </a:solidFill>
              </a:rPr>
              <a:t>Late 2019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TSF starts work </a:t>
            </a:r>
            <a:r>
              <a:rPr lang="en-GB" sz="3200" b="1" dirty="0" smtClean="0">
                <a:solidFill>
                  <a:srgbClr val="7030A0"/>
                </a:solidFill>
              </a:rPr>
              <a:t>Q1 2020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Interim evaluation </a:t>
            </a:r>
            <a:r>
              <a:rPr lang="en-GB" sz="3200" b="1" dirty="0" smtClean="0">
                <a:solidFill>
                  <a:srgbClr val="7030A0"/>
                </a:solidFill>
              </a:rPr>
              <a:t>Q4 2022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Final evaluation </a:t>
            </a:r>
            <a:r>
              <a:rPr lang="en-GB" sz="3200" b="1" dirty="0" smtClean="0">
                <a:solidFill>
                  <a:srgbClr val="7030A0"/>
                </a:solidFill>
              </a:rPr>
              <a:t>Q4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3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 smtClean="0">
                <a:solidFill>
                  <a:srgbClr val="6CA9B7"/>
                </a:solidFill>
              </a:rPr>
              <a:t>Thank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you</a:t>
            </a:r>
            <a:r>
              <a:rPr lang="pt-BR" sz="7200" b="1" dirty="0" smtClean="0">
                <a:solidFill>
                  <a:srgbClr val="6CA9B7"/>
                </a:solidFill>
              </a:rPr>
              <a:t>!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14427" y="2450887"/>
            <a:ext cx="77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PSC Secretariat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psc@tcu.gov.br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eca-psc@eca.europa.eu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56" y="4807820"/>
            <a:ext cx="3737746" cy="11402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10819" y="4161489"/>
            <a:ext cx="77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Alan Findlay</a:t>
            </a:r>
          </a:p>
          <a:p>
            <a:pPr algn="r"/>
            <a:r>
              <a:rPr lang="pt-BR" b="1" dirty="0">
                <a:hlinkClick r:id="rId7"/>
              </a:rPr>
              <a:t>alan.findlay@eca.europa.eu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129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Alan Findlay</cp:lastModifiedBy>
  <cp:revision>76</cp:revision>
  <dcterms:created xsi:type="dcterms:W3CDTF">2017-08-14T21:15:23Z</dcterms:created>
  <dcterms:modified xsi:type="dcterms:W3CDTF">2019-06-01T13:04:31Z</dcterms:modified>
</cp:coreProperties>
</file>