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72" r:id="rId3"/>
    <p:sldId id="260" r:id="rId4"/>
    <p:sldId id="258" r:id="rId5"/>
    <p:sldId id="285" r:id="rId6"/>
    <p:sldId id="257" r:id="rId7"/>
    <p:sldId id="291" r:id="rId8"/>
    <p:sldId id="290" r:id="rId9"/>
    <p:sldId id="288" r:id="rId1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Carolina Barreto Ribeiro Alvarenga" initials="ACBRA" lastIdx="2" clrIdx="0">
    <p:extLst>
      <p:ext uri="{19B8F6BF-5375-455C-9EA6-DF929625EA0E}">
        <p15:presenceInfo xmlns:p15="http://schemas.microsoft.com/office/powerpoint/2012/main" userId="S-1-5-21-2076597496-86852003-636688714-260355" providerId="AD"/>
      </p:ext>
    </p:extLst>
  </p:cmAuthor>
  <p:cmAuthor id="2" name="Liana Mattos de Mello Tavares" initials="LMdMT" lastIdx="1" clrIdx="1">
    <p:extLst>
      <p:ext uri="{19B8F6BF-5375-455C-9EA6-DF929625EA0E}">
        <p15:presenceInfo xmlns:p15="http://schemas.microsoft.com/office/powerpoint/2012/main" userId="S-1-5-21-2076597496-86852003-636688714-15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D4D4F"/>
    <a:srgbClr val="D38D42"/>
    <a:srgbClr val="9B1814"/>
    <a:srgbClr val="971915"/>
    <a:srgbClr val="6CA9B7"/>
    <a:srgbClr val="35838D"/>
    <a:srgbClr val="4D4D4D"/>
    <a:srgbClr val="FCA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4338" autoAdjust="0"/>
  </p:normalViewPr>
  <p:slideViewPr>
    <p:cSldViewPr snapToGrid="0">
      <p:cViewPr varScale="1">
        <p:scale>
          <a:sx n="86" d="100"/>
          <a:sy n="86" d="100"/>
        </p:scale>
        <p:origin x="1554" y="9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C8B85-0319-44BC-A719-51A385A4D7FC}" type="datetimeFigureOut">
              <a:rPr lang="pt-BR" smtClean="0"/>
              <a:t>30/05/2019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4D656-5ED0-4780-93FE-C8F14D969D11}" type="slidenum">
              <a:rPr lang="pt-BR" smtClean="0"/>
              <a:t>‹nº›</a:t>
            </a:fld>
            <a:endParaRPr lang="pt-BR"/>
          </a:p>
        </p:txBody>
      </p:sp>
    </p:spTree>
    <p:extLst>
      <p:ext uri="{BB962C8B-B14F-4D97-AF65-F5344CB8AC3E}">
        <p14:creationId xmlns:p14="http://schemas.microsoft.com/office/powerpoint/2010/main" val="256575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smtClean="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1</a:t>
            </a:fld>
            <a:endParaRPr lang="pt-BR"/>
          </a:p>
        </p:txBody>
      </p:sp>
    </p:spTree>
    <p:extLst>
      <p:ext uri="{BB962C8B-B14F-4D97-AF65-F5344CB8AC3E}">
        <p14:creationId xmlns:p14="http://schemas.microsoft.com/office/powerpoint/2010/main" val="377328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aseline="0" dirty="0" smtClean="0"/>
              <a:t>TEMPLATE FOR SLIDE LEVEL #5.</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2</a:t>
            </a:fld>
            <a:endParaRPr lang="pt-BR"/>
          </a:p>
        </p:txBody>
      </p:sp>
    </p:spTree>
    <p:extLst>
      <p:ext uri="{BB962C8B-B14F-4D97-AF65-F5344CB8AC3E}">
        <p14:creationId xmlns:p14="http://schemas.microsoft.com/office/powerpoint/2010/main" val="316630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need for interpretation can arise in respect of: • uncertainty about whether the requirement of a standard applies to a given scenario, particularly developments which were not foreseen when the standard was produced; • how a particular requirement of a standard should be applied, notably when there may be an apparent choice of different courses of action; and • actual or potential misunderstandings due to a lack of clarity in the way the standard is drafted.</a:t>
            </a:r>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3</a:t>
            </a:fld>
            <a:endParaRPr lang="pt-BR"/>
          </a:p>
        </p:txBody>
      </p:sp>
    </p:spTree>
    <p:extLst>
      <p:ext uri="{BB962C8B-B14F-4D97-AF65-F5344CB8AC3E}">
        <p14:creationId xmlns:p14="http://schemas.microsoft.com/office/powerpoint/2010/main" val="75290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4</a:t>
            </a:fld>
            <a:endParaRPr lang="pt-BR"/>
          </a:p>
        </p:txBody>
      </p:sp>
    </p:spTree>
    <p:extLst>
      <p:ext uri="{BB962C8B-B14F-4D97-AF65-F5344CB8AC3E}">
        <p14:creationId xmlns:p14="http://schemas.microsoft.com/office/powerpoint/2010/main" val="174838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28600" indent="-228600">
              <a:buAutoNum type="arabicParenR"/>
            </a:pPr>
            <a:r>
              <a:rPr lang="en-US" dirty="0" smtClean="0"/>
              <a:t>ISSAI 100 “Fundamental Principles of Public Sector Auditing” is the heart of the framework and defines different ways for SAIs to choose to implement the ISSAIs, by either: applying national or other auditing standards that are fully consistent with ISSAI 100; by developing individual auditing standards based on the ISSAIs; or by applying the ISSAIs directly in their audits. </a:t>
            </a:r>
          </a:p>
          <a:p>
            <a:pPr marL="228600" indent="-228600">
              <a:buAutoNum type="arabicParenR"/>
            </a:pPr>
            <a:r>
              <a:rPr lang="en-US" dirty="0" smtClean="0"/>
              <a:t>GUIDS are designed to support the implementation of the ISSAIs through specific, detailed and operational guidelines. GUIDS have the additional benefit of only being able to enter the framework through Due Process, thereby ensuring their quality.</a:t>
            </a:r>
            <a:endParaRPr lang="pt-BR" dirty="0" smtClean="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5</a:t>
            </a:fld>
            <a:endParaRPr lang="pt-BR"/>
          </a:p>
        </p:txBody>
      </p:sp>
    </p:spTree>
    <p:extLst>
      <p:ext uri="{BB962C8B-B14F-4D97-AF65-F5344CB8AC3E}">
        <p14:creationId xmlns:p14="http://schemas.microsoft.com/office/powerpoint/2010/main" val="360801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aseline="0" dirty="0" smtClean="0"/>
              <a:t>IIA - </a:t>
            </a:r>
            <a:r>
              <a:rPr lang="en-US" dirty="0" smtClean="0"/>
              <a:t>To some extent, the current arrangements of INTOSAI mirror those of the IIA. INTOSAI’s Guidance pronouncements (GUIDs) support auditors in applying the ISSAIs in practice to the three audit types, to other engagements and in understanding specific subject matter situations. This would seem to encompass largely the areas covered by the IIA’s Implementation and Practice Guides (although, unlike the IIA standards, currently not all INTOSAI standards are accompanied by a GUID).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IFAC - I</a:t>
            </a:r>
            <a:r>
              <a:rPr lang="en-US" dirty="0" smtClean="0"/>
              <a:t>NTOSAI also has drafting conventions for use when preparing its auditing guidelines7 . However, they date from 2013 and need updating to take into account the new IFPP. </a:t>
            </a:r>
            <a:endParaRPr lang="pt-BR" baseline="0" dirty="0" smtClean="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6</a:t>
            </a:fld>
            <a:endParaRPr lang="pt-BR"/>
          </a:p>
        </p:txBody>
      </p:sp>
    </p:spTree>
    <p:extLst>
      <p:ext uri="{BB962C8B-B14F-4D97-AF65-F5344CB8AC3E}">
        <p14:creationId xmlns:p14="http://schemas.microsoft.com/office/powerpoint/2010/main" val="396929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7</a:t>
            </a:fld>
            <a:endParaRPr lang="pt-BR"/>
          </a:p>
        </p:txBody>
      </p:sp>
    </p:spTree>
    <p:extLst>
      <p:ext uri="{BB962C8B-B14F-4D97-AF65-F5344CB8AC3E}">
        <p14:creationId xmlns:p14="http://schemas.microsoft.com/office/powerpoint/2010/main" val="125107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dirty="0" smtClean="0">
                <a:solidFill>
                  <a:schemeClr val="tx1">
                    <a:lumMod val="75000"/>
                    <a:lumOff val="25000"/>
                  </a:schemeClr>
                </a:solidFill>
              </a:rPr>
              <a:t>9100, 9110, 9120, 9130, 9250 </a:t>
            </a:r>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solidFill>
                  <a:prstClr val="black"/>
                </a:solidFill>
              </a:rPr>
              <a:pPr/>
              <a:t>8</a:t>
            </a:fld>
            <a:endParaRPr lang="pt-BR">
              <a:solidFill>
                <a:prstClr val="black"/>
              </a:solidFill>
            </a:endParaRPr>
          </a:p>
        </p:txBody>
      </p:sp>
    </p:spTree>
    <p:extLst>
      <p:ext uri="{BB962C8B-B14F-4D97-AF65-F5344CB8AC3E}">
        <p14:creationId xmlns:p14="http://schemas.microsoft.com/office/powerpoint/2010/main" val="360302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smtClean="0"/>
              <a:t>TEMPLATE FOR LEVEL #1.</a:t>
            </a:r>
          </a:p>
          <a:p>
            <a:r>
              <a:rPr lang="pt-BR" baseline="0" dirty="0" err="1" smtClean="0"/>
              <a:t>Same</a:t>
            </a:r>
            <a:r>
              <a:rPr lang="pt-BR" baseline="0" dirty="0" smtClean="0"/>
              <a:t> as </a:t>
            </a:r>
            <a:r>
              <a:rPr lang="pt-BR" baseline="0" dirty="0" err="1" smtClean="0"/>
              <a:t>on</a:t>
            </a:r>
            <a:r>
              <a:rPr lang="pt-BR" baseline="0" dirty="0" smtClean="0"/>
              <a:t> </a:t>
            </a:r>
            <a:r>
              <a:rPr lang="pt-BR" baseline="0" dirty="0" err="1" smtClean="0"/>
              <a:t>the</a:t>
            </a:r>
            <a:r>
              <a:rPr lang="pt-BR" baseline="0" dirty="0" smtClean="0"/>
              <a:t> </a:t>
            </a:r>
            <a:r>
              <a:rPr lang="pt-BR" baseline="0" dirty="0" err="1" smtClean="0"/>
              <a:t>first</a:t>
            </a:r>
            <a:r>
              <a:rPr lang="pt-BR" baseline="0" dirty="0" smtClean="0"/>
              <a:t> slide.</a:t>
            </a:r>
          </a:p>
          <a:p>
            <a:r>
              <a:rPr lang="pt-BR" baseline="0" dirty="0" smtClean="0"/>
              <a:t>General </a:t>
            </a:r>
            <a:r>
              <a:rPr lang="pt-BR" baseline="0" dirty="0" err="1" smtClean="0"/>
              <a:t>contact</a:t>
            </a:r>
            <a:r>
              <a:rPr lang="pt-BR" baseline="0" dirty="0" smtClean="0"/>
              <a:t> </a:t>
            </a:r>
            <a:r>
              <a:rPr lang="pt-BR" baseline="0" dirty="0" err="1" smtClean="0"/>
              <a:t>information</a:t>
            </a:r>
            <a:r>
              <a:rPr lang="pt-BR" baseline="0" dirty="0" smtClean="0"/>
              <a:t> </a:t>
            </a:r>
            <a:r>
              <a:rPr lang="pt-BR" baseline="0" dirty="0" err="1" smtClean="0"/>
              <a:t>and</a:t>
            </a:r>
            <a:r>
              <a:rPr lang="pt-BR" baseline="0" dirty="0" smtClean="0"/>
              <a:t> </a:t>
            </a:r>
            <a:r>
              <a:rPr lang="pt-BR" baseline="0" dirty="0" err="1" smtClean="0"/>
              <a:t>the</a:t>
            </a:r>
            <a:r>
              <a:rPr lang="pt-BR" baseline="0" dirty="0" smtClean="0"/>
              <a:t> </a:t>
            </a:r>
            <a:r>
              <a:rPr lang="pt-BR" baseline="0" dirty="0" err="1" smtClean="0"/>
              <a:t>name</a:t>
            </a:r>
            <a:r>
              <a:rPr lang="pt-BR" baseline="0" dirty="0" smtClean="0"/>
              <a:t> </a:t>
            </a:r>
            <a:r>
              <a:rPr lang="pt-BR" baseline="0" dirty="0" err="1" smtClean="0"/>
              <a:t>and</a:t>
            </a:r>
            <a:r>
              <a:rPr lang="pt-BR" baseline="0" dirty="0" smtClean="0"/>
              <a:t> </a:t>
            </a:r>
            <a:r>
              <a:rPr lang="pt-BR" baseline="0" dirty="0" err="1" smtClean="0"/>
              <a:t>specific</a:t>
            </a:r>
            <a:r>
              <a:rPr lang="pt-BR" baseline="0" dirty="0" smtClean="0"/>
              <a:t> </a:t>
            </a:r>
            <a:r>
              <a:rPr lang="pt-BR" baseline="0" dirty="0" err="1" smtClean="0"/>
              <a:t>email</a:t>
            </a:r>
            <a:r>
              <a:rPr lang="pt-BR" baseline="0" dirty="0" smtClean="0"/>
              <a:t> of </a:t>
            </a:r>
            <a:r>
              <a:rPr lang="pt-BR" baseline="0" dirty="0" err="1" smtClean="0"/>
              <a:t>the</a:t>
            </a:r>
            <a:r>
              <a:rPr lang="pt-BR" baseline="0" dirty="0" smtClean="0"/>
              <a:t> </a:t>
            </a:r>
            <a:r>
              <a:rPr lang="pt-BR" baseline="0" dirty="0" err="1" smtClean="0"/>
              <a:t>presenter</a:t>
            </a:r>
            <a:r>
              <a:rPr lang="pt-BR" baseline="0" dirty="0" smtClean="0"/>
              <a:t>. </a:t>
            </a:r>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9</a:t>
            </a:fld>
            <a:endParaRPr lang="pt-BR"/>
          </a:p>
        </p:txBody>
      </p:sp>
    </p:spTree>
    <p:extLst>
      <p:ext uri="{BB962C8B-B14F-4D97-AF65-F5344CB8AC3E}">
        <p14:creationId xmlns:p14="http://schemas.microsoft.com/office/powerpoint/2010/main" val="245687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2895F2F-4143-4AB7-803B-907EB1970032}" type="datetimeFigureOut">
              <a:rPr lang="pt-BR" smtClean="0"/>
              <a:t>30/05/2019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353631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895F2F-4143-4AB7-803B-907EB1970032}" type="datetimeFigureOut">
              <a:rPr lang="pt-BR" smtClean="0"/>
              <a:t>30/05/2019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193197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895F2F-4143-4AB7-803B-907EB1970032}" type="datetimeFigureOut">
              <a:rPr lang="pt-BR" smtClean="0"/>
              <a:t>30/05/2019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6651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895F2F-4143-4AB7-803B-907EB1970032}" type="datetimeFigureOut">
              <a:rPr lang="pt-BR" smtClean="0"/>
              <a:t>30/05/2019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9955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2895F2F-4143-4AB7-803B-907EB1970032}" type="datetimeFigureOut">
              <a:rPr lang="pt-BR" smtClean="0"/>
              <a:t>30/05/2019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45009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2895F2F-4143-4AB7-803B-907EB1970032}" type="datetimeFigureOut">
              <a:rPr lang="pt-BR" smtClean="0"/>
              <a:t>30/05/2019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300595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2895F2F-4143-4AB7-803B-907EB1970032}" type="datetimeFigureOut">
              <a:rPr lang="pt-BR" smtClean="0"/>
              <a:t>30/05/2019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39924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2895F2F-4143-4AB7-803B-907EB1970032}" type="datetimeFigureOut">
              <a:rPr lang="pt-BR" smtClean="0"/>
              <a:t>30/05/2019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387988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895F2F-4143-4AB7-803B-907EB1970032}" type="datetimeFigureOut">
              <a:rPr lang="pt-BR" smtClean="0"/>
              <a:t>30/05/2019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418308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2895F2F-4143-4AB7-803B-907EB1970032}" type="datetimeFigureOut">
              <a:rPr lang="pt-BR" smtClean="0"/>
              <a:t>30/05/2019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219396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2895F2F-4143-4AB7-803B-907EB1970032}" type="datetimeFigureOut">
              <a:rPr lang="pt-BR" smtClean="0"/>
              <a:t>30/05/2019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320451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95F2F-4143-4AB7-803B-907EB1970032}" type="datetimeFigureOut">
              <a:rPr lang="pt-BR" smtClean="0"/>
              <a:t>30/05/2019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31DC0-25CC-4484-9016-B53D35289A61}" type="slidenum">
              <a:rPr lang="pt-BR" smtClean="0"/>
              <a:t>‹nº›</a:t>
            </a:fld>
            <a:endParaRPr lang="pt-BR"/>
          </a:p>
        </p:txBody>
      </p:sp>
    </p:spTree>
    <p:extLst>
      <p:ext uri="{BB962C8B-B14F-4D97-AF65-F5344CB8AC3E}">
        <p14:creationId xmlns:p14="http://schemas.microsoft.com/office/powerpoint/2010/main" val="1368027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mailto:neil.usher@eca.europa.eu" TargetMode="External"/><Relationship Id="rId5" Type="http://schemas.openxmlformats.org/officeDocument/2006/relationships/hyperlink" Target="mailto:eca-psc@eca.europa.eu" TargetMode="External"/><Relationship Id="rId4" Type="http://schemas.openxmlformats.org/officeDocument/2006/relationships/hyperlink" Target="mailto:psc@tcu.gov.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981" y="4263359"/>
            <a:ext cx="4714875" cy="1438275"/>
          </a:xfrm>
          <a:prstGeom prst="rect">
            <a:avLst/>
          </a:prstGeom>
        </p:spPr>
      </p:pic>
      <p:sp>
        <p:nvSpPr>
          <p:cNvPr id="4" name="CaixaDeTexto 3"/>
          <p:cNvSpPr txBox="1"/>
          <p:nvPr/>
        </p:nvSpPr>
        <p:spPr>
          <a:xfrm>
            <a:off x="602405" y="627460"/>
            <a:ext cx="11339879" cy="3426579"/>
          </a:xfrm>
          <a:prstGeom prst="rect">
            <a:avLst/>
          </a:prstGeom>
          <a:noFill/>
        </p:spPr>
        <p:txBody>
          <a:bodyPr wrap="square" rtlCol="0">
            <a:spAutoFit/>
          </a:bodyPr>
          <a:lstStyle/>
          <a:p>
            <a:pPr lvl="0">
              <a:lnSpc>
                <a:spcPts val="6500"/>
              </a:lnSpc>
            </a:pPr>
            <a:r>
              <a:rPr lang="en-US" sz="4400" b="1" dirty="0">
                <a:solidFill>
                  <a:srgbClr val="6CA9B7"/>
                </a:solidFill>
              </a:rPr>
              <a:t>Interpretation </a:t>
            </a:r>
            <a:r>
              <a:rPr lang="en-US" sz="4400" b="1" dirty="0" smtClean="0">
                <a:solidFill>
                  <a:srgbClr val="6CA9B7"/>
                </a:solidFill>
              </a:rPr>
              <a:t>of Pronouncements and </a:t>
            </a:r>
            <a:r>
              <a:rPr lang="en-US" sz="4400" b="1" dirty="0">
                <a:solidFill>
                  <a:srgbClr val="6CA9B7"/>
                </a:solidFill>
              </a:rPr>
              <a:t>Feedback </a:t>
            </a:r>
            <a:r>
              <a:rPr lang="en-US" sz="4400" b="1" dirty="0" smtClean="0">
                <a:solidFill>
                  <a:srgbClr val="6CA9B7"/>
                </a:solidFill>
              </a:rPr>
              <a:t>Loop</a:t>
            </a:r>
          </a:p>
          <a:p>
            <a:pPr lvl="0">
              <a:lnSpc>
                <a:spcPts val="6500"/>
              </a:lnSpc>
            </a:pPr>
            <a:endParaRPr lang="en-US" sz="4400" b="1" dirty="0">
              <a:solidFill>
                <a:srgbClr val="6CA9B7"/>
              </a:solidFill>
            </a:endParaRPr>
          </a:p>
          <a:p>
            <a:pPr lvl="0">
              <a:lnSpc>
                <a:spcPts val="6500"/>
              </a:lnSpc>
            </a:pPr>
            <a:r>
              <a:rPr lang="en-US" sz="5400" b="1" dirty="0">
                <a:solidFill>
                  <a:srgbClr val="4D4D4F"/>
                </a:solidFill>
              </a:rPr>
              <a:t>I</a:t>
            </a:r>
            <a:r>
              <a:rPr lang="en-US" sz="5400" b="1" dirty="0" smtClean="0">
                <a:solidFill>
                  <a:srgbClr val="4D4D4F"/>
                </a:solidFill>
              </a:rPr>
              <a:t>nterpretation of pronouncements </a:t>
            </a:r>
            <a:endParaRPr lang="en-US" sz="5400" b="1" dirty="0">
              <a:solidFill>
                <a:srgbClr val="4D4D4F"/>
              </a:solidFill>
            </a:endParaRPr>
          </a:p>
        </p:txBody>
      </p:sp>
    </p:spTree>
    <p:extLst>
      <p:ext uri="{BB962C8B-B14F-4D97-AF65-F5344CB8AC3E}">
        <p14:creationId xmlns:p14="http://schemas.microsoft.com/office/powerpoint/2010/main" val="3676584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aixaDeTexto 4"/>
          <p:cNvSpPr txBox="1"/>
          <p:nvPr/>
        </p:nvSpPr>
        <p:spPr>
          <a:xfrm>
            <a:off x="4844722" y="1041669"/>
            <a:ext cx="7064512" cy="4524315"/>
          </a:xfrm>
          <a:prstGeom prst="rect">
            <a:avLst/>
          </a:prstGeom>
          <a:noFill/>
        </p:spPr>
        <p:txBody>
          <a:bodyPr wrap="square" rtlCol="0">
            <a:spAutoFit/>
          </a:bodyPr>
          <a:lstStyle/>
          <a:p>
            <a:r>
              <a:rPr lang="en-US" sz="3600" dirty="0" smtClean="0">
                <a:solidFill>
                  <a:srgbClr val="4D4D4F"/>
                </a:solidFill>
              </a:rPr>
              <a:t>Currently </a:t>
            </a:r>
            <a:r>
              <a:rPr lang="en-US" sz="3600" dirty="0">
                <a:solidFill>
                  <a:srgbClr val="4D4D4F"/>
                </a:solidFill>
              </a:rPr>
              <a:t>no authoritative body responsible </a:t>
            </a:r>
            <a:r>
              <a:rPr lang="en-US" sz="3600" dirty="0" smtClean="0">
                <a:solidFill>
                  <a:srgbClr val="4D4D4F"/>
                </a:solidFill>
              </a:rPr>
              <a:t>for interpreting </a:t>
            </a:r>
            <a:r>
              <a:rPr lang="en-US" sz="3600" dirty="0">
                <a:solidFill>
                  <a:srgbClr val="4D4D4F"/>
                </a:solidFill>
              </a:rPr>
              <a:t>standards within the INTOSAI </a:t>
            </a:r>
            <a:r>
              <a:rPr lang="en-US" sz="3600" dirty="0" err="1">
                <a:solidFill>
                  <a:srgbClr val="4D4D4F"/>
                </a:solidFill>
              </a:rPr>
              <a:t>organisational</a:t>
            </a:r>
            <a:r>
              <a:rPr lang="en-US" sz="3600" dirty="0">
                <a:solidFill>
                  <a:srgbClr val="4D4D4F"/>
                </a:solidFill>
              </a:rPr>
              <a:t> </a:t>
            </a:r>
            <a:r>
              <a:rPr lang="en-US" sz="3600" dirty="0" smtClean="0">
                <a:solidFill>
                  <a:srgbClr val="4D4D4F"/>
                </a:solidFill>
              </a:rPr>
              <a:t>structure</a:t>
            </a:r>
          </a:p>
          <a:p>
            <a:endParaRPr lang="en-US" sz="3600" dirty="0">
              <a:solidFill>
                <a:srgbClr val="D38D42"/>
              </a:solidFill>
            </a:endParaRPr>
          </a:p>
          <a:p>
            <a:r>
              <a:rPr lang="en-US" sz="3600" dirty="0" smtClean="0">
                <a:solidFill>
                  <a:srgbClr val="D38D42"/>
                </a:solidFill>
              </a:rPr>
              <a:t>Exact </a:t>
            </a:r>
            <a:r>
              <a:rPr lang="en-US" sz="3600" dirty="0">
                <a:solidFill>
                  <a:srgbClr val="D38D42"/>
                </a:solidFill>
              </a:rPr>
              <a:t>number of requests for interpretation or clarification made to INTOSAI </a:t>
            </a:r>
            <a:r>
              <a:rPr lang="en-US" sz="3600" dirty="0" smtClean="0">
                <a:solidFill>
                  <a:srgbClr val="D38D42"/>
                </a:solidFill>
              </a:rPr>
              <a:t>bodies not available</a:t>
            </a:r>
            <a:endParaRPr lang="pt-BR" sz="3600" dirty="0">
              <a:solidFill>
                <a:srgbClr val="D38D42"/>
              </a:solidFill>
            </a:endParaRPr>
          </a:p>
        </p:txBody>
      </p:sp>
      <p:sp>
        <p:nvSpPr>
          <p:cNvPr id="9" name="Google Shape;531;p38"/>
          <p:cNvSpPr/>
          <p:nvPr/>
        </p:nvSpPr>
        <p:spPr>
          <a:xfrm>
            <a:off x="1004899" y="2195831"/>
            <a:ext cx="1881167" cy="1881052"/>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9B1814"/>
          </a:solidFill>
          <a:ln>
            <a:solidFill>
              <a:srgbClr val="97191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Tree>
    <p:extLst>
      <p:ext uri="{BB962C8B-B14F-4D97-AF65-F5344CB8AC3E}">
        <p14:creationId xmlns:p14="http://schemas.microsoft.com/office/powerpoint/2010/main" val="1443212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5141091" y="2033557"/>
            <a:ext cx="6383118" cy="1200329"/>
          </a:xfrm>
          <a:prstGeom prst="rect">
            <a:avLst/>
          </a:prstGeom>
          <a:noFill/>
        </p:spPr>
        <p:txBody>
          <a:bodyPr wrap="square" rtlCol="0">
            <a:spAutoFit/>
          </a:bodyPr>
          <a:lstStyle/>
          <a:p>
            <a:r>
              <a:rPr lang="en-US" sz="3600" dirty="0" smtClean="0">
                <a:solidFill>
                  <a:schemeClr val="tx1">
                    <a:lumMod val="75000"/>
                    <a:lumOff val="25000"/>
                  </a:schemeClr>
                </a:solidFill>
              </a:rPr>
              <a:t>Application in not foreseen scenarios</a:t>
            </a:r>
            <a:endParaRPr lang="pt-BR" sz="3600" dirty="0">
              <a:solidFill>
                <a:schemeClr val="tx1">
                  <a:lumMod val="75000"/>
                  <a:lumOff val="25000"/>
                </a:schemeClr>
              </a:solidFill>
            </a:endParaRPr>
          </a:p>
        </p:txBody>
      </p:sp>
      <p:sp>
        <p:nvSpPr>
          <p:cNvPr id="5" name="CaixaDeTexto 4"/>
          <p:cNvSpPr txBox="1"/>
          <p:nvPr/>
        </p:nvSpPr>
        <p:spPr>
          <a:xfrm>
            <a:off x="4608753" y="81551"/>
            <a:ext cx="3026213" cy="646331"/>
          </a:xfrm>
          <a:prstGeom prst="rect">
            <a:avLst/>
          </a:prstGeom>
          <a:noFill/>
        </p:spPr>
        <p:txBody>
          <a:bodyPr wrap="none" rtlCol="0">
            <a:spAutoFit/>
          </a:bodyPr>
          <a:lstStyle/>
          <a:p>
            <a:r>
              <a:rPr lang="en-US" sz="3600" dirty="0" smtClean="0">
                <a:solidFill>
                  <a:schemeClr val="tx1">
                    <a:lumMod val="75000"/>
                    <a:lumOff val="25000"/>
                  </a:schemeClr>
                </a:solidFill>
              </a:rPr>
              <a:t>Why the need?</a:t>
            </a:r>
            <a:endParaRPr lang="pt-BR" sz="3600" dirty="0">
              <a:solidFill>
                <a:schemeClr val="tx1">
                  <a:lumMod val="75000"/>
                  <a:lumOff val="25000"/>
                </a:schemeClr>
              </a:solidFill>
            </a:endParaRPr>
          </a:p>
        </p:txBody>
      </p:sp>
      <p:sp>
        <p:nvSpPr>
          <p:cNvPr id="8" name="CaixaDeTexto 7"/>
          <p:cNvSpPr txBox="1"/>
          <p:nvPr/>
        </p:nvSpPr>
        <p:spPr>
          <a:xfrm>
            <a:off x="5141091" y="3339232"/>
            <a:ext cx="6151197" cy="1200329"/>
          </a:xfrm>
          <a:prstGeom prst="rect">
            <a:avLst/>
          </a:prstGeom>
          <a:noFill/>
        </p:spPr>
        <p:txBody>
          <a:bodyPr wrap="square" rtlCol="0">
            <a:spAutoFit/>
          </a:bodyPr>
          <a:lstStyle/>
          <a:p>
            <a:r>
              <a:rPr lang="en-US" sz="3600" dirty="0" smtClean="0">
                <a:solidFill>
                  <a:schemeClr val="tx1">
                    <a:lumMod val="75000"/>
                    <a:lumOff val="25000"/>
                  </a:schemeClr>
                </a:solidFill>
              </a:rPr>
              <a:t>Application of particular requirements</a:t>
            </a:r>
            <a:endParaRPr lang="pt-BR" sz="3600" dirty="0">
              <a:solidFill>
                <a:schemeClr val="tx1">
                  <a:lumMod val="75000"/>
                  <a:lumOff val="25000"/>
                </a:schemeClr>
              </a:solidFill>
            </a:endParaRPr>
          </a:p>
        </p:txBody>
      </p:sp>
      <p:cxnSp>
        <p:nvCxnSpPr>
          <p:cNvPr id="9" name="Conector reto 8"/>
          <p:cNvCxnSpPr/>
          <p:nvPr/>
        </p:nvCxnSpPr>
        <p:spPr>
          <a:xfrm flipH="1">
            <a:off x="3216424" y="2633722"/>
            <a:ext cx="1797627" cy="0"/>
          </a:xfrm>
          <a:prstGeom prst="line">
            <a:avLst/>
          </a:prstGeom>
          <a:ln w="57150">
            <a:solidFill>
              <a:srgbClr val="D38D42"/>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H="1">
            <a:off x="2291634" y="3939397"/>
            <a:ext cx="2722417" cy="0"/>
          </a:xfrm>
          <a:prstGeom prst="line">
            <a:avLst/>
          </a:prstGeom>
          <a:ln w="57150">
            <a:solidFill>
              <a:srgbClr val="D38D42"/>
            </a:solidFill>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flipH="1">
            <a:off x="3216425" y="5247201"/>
            <a:ext cx="1797627" cy="0"/>
          </a:xfrm>
          <a:prstGeom prst="line">
            <a:avLst/>
          </a:prstGeom>
          <a:ln w="57150">
            <a:solidFill>
              <a:srgbClr val="D38D42"/>
            </a:solidFill>
          </a:ln>
        </p:spPr>
        <p:style>
          <a:lnRef idx="1">
            <a:schemeClr val="accent1"/>
          </a:lnRef>
          <a:fillRef idx="0">
            <a:schemeClr val="accent1"/>
          </a:fillRef>
          <a:effectRef idx="0">
            <a:schemeClr val="accent1"/>
          </a:effectRef>
          <a:fontRef idx="minor">
            <a:schemeClr val="tx1"/>
          </a:fontRef>
        </p:style>
      </p:cxnSp>
      <p:pic>
        <p:nvPicPr>
          <p:cNvPr id="14" name="Image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357" y="1322025"/>
            <a:ext cx="3078121" cy="4193382"/>
          </a:xfrm>
          <a:prstGeom prst="rect">
            <a:avLst/>
          </a:prstGeom>
        </p:spPr>
      </p:pic>
      <p:sp>
        <p:nvSpPr>
          <p:cNvPr id="11" name="CaixaDeTexto 10"/>
          <p:cNvSpPr txBox="1"/>
          <p:nvPr/>
        </p:nvSpPr>
        <p:spPr>
          <a:xfrm>
            <a:off x="5141091" y="4647036"/>
            <a:ext cx="6151197" cy="1200329"/>
          </a:xfrm>
          <a:prstGeom prst="rect">
            <a:avLst/>
          </a:prstGeom>
          <a:noFill/>
        </p:spPr>
        <p:txBody>
          <a:bodyPr wrap="square" rtlCol="0">
            <a:spAutoFit/>
          </a:bodyPr>
          <a:lstStyle/>
          <a:p>
            <a:r>
              <a:rPr lang="en-US" sz="3600" dirty="0" smtClean="0">
                <a:solidFill>
                  <a:schemeClr val="tx1">
                    <a:lumMod val="75000"/>
                    <a:lumOff val="25000"/>
                  </a:schemeClr>
                </a:solidFill>
              </a:rPr>
              <a:t>Misunderstandings </a:t>
            </a:r>
            <a:r>
              <a:rPr lang="en-US" sz="3600" dirty="0">
                <a:solidFill>
                  <a:schemeClr val="tx1">
                    <a:lumMod val="75000"/>
                    <a:lumOff val="25000"/>
                  </a:schemeClr>
                </a:solidFill>
              </a:rPr>
              <a:t>due </a:t>
            </a:r>
            <a:r>
              <a:rPr lang="en-US" sz="3600" dirty="0" smtClean="0">
                <a:solidFill>
                  <a:schemeClr val="tx1">
                    <a:lumMod val="75000"/>
                    <a:lumOff val="25000"/>
                  </a:schemeClr>
                </a:solidFill>
              </a:rPr>
              <a:t>to </a:t>
            </a:r>
            <a:r>
              <a:rPr lang="en-US" sz="3600" dirty="0">
                <a:solidFill>
                  <a:schemeClr val="tx1">
                    <a:lumMod val="75000"/>
                    <a:lumOff val="25000"/>
                  </a:schemeClr>
                </a:solidFill>
              </a:rPr>
              <a:t>lack of clarity</a:t>
            </a:r>
            <a:endParaRPr lang="pt-BR" sz="3600" dirty="0">
              <a:solidFill>
                <a:schemeClr val="tx1">
                  <a:lumMod val="75000"/>
                  <a:lumOff val="25000"/>
                </a:schemeClr>
              </a:solidFill>
            </a:endParaRPr>
          </a:p>
        </p:txBody>
      </p:sp>
    </p:spTree>
    <p:extLst>
      <p:ext uri="{BB962C8B-B14F-4D97-AF65-F5344CB8AC3E}">
        <p14:creationId xmlns:p14="http://schemas.microsoft.com/office/powerpoint/2010/main" val="914397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796297" y="1144396"/>
            <a:ext cx="8196603" cy="1415772"/>
          </a:xfrm>
          <a:prstGeom prst="rect">
            <a:avLst/>
          </a:prstGeom>
          <a:noFill/>
        </p:spPr>
        <p:txBody>
          <a:bodyPr wrap="none" rtlCol="0">
            <a:spAutoFit/>
          </a:bodyPr>
          <a:lstStyle/>
          <a:p>
            <a:r>
              <a:rPr lang="pt-BR" sz="8600" b="1" dirty="0">
                <a:solidFill>
                  <a:srgbClr val="6CA9B7"/>
                </a:solidFill>
              </a:rPr>
              <a:t>The </a:t>
            </a:r>
            <a:r>
              <a:rPr lang="pt-BR" sz="8600" b="1" dirty="0" err="1">
                <a:solidFill>
                  <a:srgbClr val="6CA9B7"/>
                </a:solidFill>
              </a:rPr>
              <a:t>key</a:t>
            </a:r>
            <a:r>
              <a:rPr lang="pt-BR" sz="8600" b="1" dirty="0">
                <a:solidFill>
                  <a:srgbClr val="6CA9B7"/>
                </a:solidFill>
              </a:rPr>
              <a:t> </a:t>
            </a:r>
            <a:r>
              <a:rPr lang="pt-BR" sz="8600" b="1" dirty="0" err="1">
                <a:solidFill>
                  <a:srgbClr val="6CA9B7"/>
                </a:solidFill>
              </a:rPr>
              <a:t>question</a:t>
            </a:r>
            <a:r>
              <a:rPr lang="pt-BR" sz="8600" b="1" dirty="0">
                <a:solidFill>
                  <a:srgbClr val="6CA9B7"/>
                </a:solidFill>
              </a:rPr>
              <a:t> </a:t>
            </a: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9185" y="33007"/>
            <a:ext cx="979454" cy="1363980"/>
          </a:xfrm>
          <a:prstGeom prst="rect">
            <a:avLst/>
          </a:prstGeom>
        </p:spPr>
      </p:pic>
      <p:sp>
        <p:nvSpPr>
          <p:cNvPr id="4" name="CaixaDeTexto 3"/>
          <p:cNvSpPr txBox="1"/>
          <p:nvPr/>
        </p:nvSpPr>
        <p:spPr>
          <a:xfrm>
            <a:off x="1897812" y="2432830"/>
            <a:ext cx="8829661" cy="2862322"/>
          </a:xfrm>
          <a:prstGeom prst="rect">
            <a:avLst/>
          </a:prstGeom>
          <a:noFill/>
        </p:spPr>
        <p:txBody>
          <a:bodyPr wrap="square" rtlCol="0">
            <a:spAutoFit/>
          </a:bodyPr>
          <a:lstStyle/>
          <a:p>
            <a:r>
              <a:rPr lang="en-US" sz="6000" b="1" dirty="0" smtClean="0">
                <a:solidFill>
                  <a:srgbClr val="D38D42"/>
                </a:solidFill>
              </a:rPr>
              <a:t>Should INTOSAI be </a:t>
            </a:r>
            <a:r>
              <a:rPr lang="en-US" sz="6000" b="1" dirty="0">
                <a:solidFill>
                  <a:srgbClr val="D38D42"/>
                </a:solidFill>
              </a:rPr>
              <a:t>seeking to </a:t>
            </a:r>
            <a:r>
              <a:rPr lang="en-US" sz="6000" b="1" dirty="0" smtClean="0">
                <a:solidFill>
                  <a:srgbClr val="D38D42"/>
                </a:solidFill>
              </a:rPr>
              <a:t>provide interpretations </a:t>
            </a:r>
            <a:r>
              <a:rPr lang="en-US" sz="6000" b="1" dirty="0">
                <a:solidFill>
                  <a:srgbClr val="D38D42"/>
                </a:solidFill>
              </a:rPr>
              <a:t>of the ISSAIs at </a:t>
            </a:r>
            <a:r>
              <a:rPr lang="en-US" sz="6000" b="1" dirty="0" smtClean="0">
                <a:solidFill>
                  <a:srgbClr val="D38D42"/>
                </a:solidFill>
              </a:rPr>
              <a:t>all? </a:t>
            </a:r>
            <a:endParaRPr lang="pt-BR" sz="6000" b="1" dirty="0">
              <a:solidFill>
                <a:srgbClr val="D38D42"/>
              </a:solidFill>
            </a:endParaRPr>
          </a:p>
        </p:txBody>
      </p:sp>
      <p:sp>
        <p:nvSpPr>
          <p:cNvPr id="5" name="CaixaDeTexto 4"/>
          <p:cNvSpPr txBox="1"/>
          <p:nvPr/>
        </p:nvSpPr>
        <p:spPr>
          <a:xfrm>
            <a:off x="1039422" y="1928755"/>
            <a:ext cx="1133644" cy="2708434"/>
          </a:xfrm>
          <a:prstGeom prst="rect">
            <a:avLst/>
          </a:prstGeom>
          <a:noFill/>
        </p:spPr>
        <p:txBody>
          <a:bodyPr wrap="none" rtlCol="0">
            <a:spAutoFit/>
          </a:bodyPr>
          <a:lstStyle/>
          <a:p>
            <a:r>
              <a:rPr lang="pt-BR" sz="17000" b="1" dirty="0" smtClean="0">
                <a:solidFill>
                  <a:srgbClr val="35838D"/>
                </a:solidFill>
              </a:rPr>
              <a:t>“</a:t>
            </a:r>
            <a:endParaRPr lang="pt-BR" sz="17000" b="1" dirty="0">
              <a:solidFill>
                <a:srgbClr val="35838D"/>
              </a:solidFill>
            </a:endParaRPr>
          </a:p>
        </p:txBody>
      </p:sp>
      <p:sp>
        <p:nvSpPr>
          <p:cNvPr id="6" name="CaixaDeTexto 5"/>
          <p:cNvSpPr txBox="1"/>
          <p:nvPr/>
        </p:nvSpPr>
        <p:spPr>
          <a:xfrm rot="10800000">
            <a:off x="7763733" y="3497308"/>
            <a:ext cx="1133644" cy="2708434"/>
          </a:xfrm>
          <a:prstGeom prst="rect">
            <a:avLst/>
          </a:prstGeom>
          <a:noFill/>
        </p:spPr>
        <p:txBody>
          <a:bodyPr wrap="none" rtlCol="0">
            <a:spAutoFit/>
          </a:bodyPr>
          <a:lstStyle/>
          <a:p>
            <a:r>
              <a:rPr lang="pt-BR" sz="17000" b="1" dirty="0" smtClean="0">
                <a:solidFill>
                  <a:srgbClr val="35838D"/>
                </a:solidFill>
              </a:rPr>
              <a:t>“</a:t>
            </a:r>
            <a:endParaRPr lang="pt-BR" sz="17000" b="1" dirty="0">
              <a:solidFill>
                <a:srgbClr val="35838D"/>
              </a:solidFill>
            </a:endParaRPr>
          </a:p>
        </p:txBody>
      </p:sp>
    </p:spTree>
    <p:extLst>
      <p:ext uri="{BB962C8B-B14F-4D97-AF65-F5344CB8AC3E}">
        <p14:creationId xmlns:p14="http://schemas.microsoft.com/office/powerpoint/2010/main" val="3095336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452" y="1110581"/>
            <a:ext cx="1819275" cy="2257425"/>
          </a:xfrm>
          <a:prstGeom prst="rect">
            <a:avLst/>
          </a:prstGeom>
        </p:spPr>
      </p:pic>
      <p:sp>
        <p:nvSpPr>
          <p:cNvPr id="2" name="CaixaDeTexto 1"/>
          <p:cNvSpPr txBox="1"/>
          <p:nvPr/>
        </p:nvSpPr>
        <p:spPr>
          <a:xfrm>
            <a:off x="610644" y="2399314"/>
            <a:ext cx="4087979" cy="2708434"/>
          </a:xfrm>
          <a:prstGeom prst="rect">
            <a:avLst/>
          </a:prstGeom>
          <a:noFill/>
        </p:spPr>
        <p:txBody>
          <a:bodyPr wrap="none" rtlCol="0">
            <a:spAutoFit/>
          </a:bodyPr>
          <a:lstStyle/>
          <a:p>
            <a:r>
              <a:rPr lang="pt-BR" sz="17000" b="1" dirty="0" smtClean="0">
                <a:ln w="19050">
                  <a:solidFill>
                    <a:schemeClr val="bg1"/>
                  </a:solidFill>
                </a:ln>
                <a:solidFill>
                  <a:srgbClr val="6CA9B7"/>
                </a:solidFill>
              </a:rPr>
              <a:t>IFPP</a:t>
            </a:r>
            <a:endParaRPr lang="pt-BR" sz="17000" b="1" dirty="0">
              <a:ln w="19050">
                <a:solidFill>
                  <a:schemeClr val="bg1"/>
                </a:solidFill>
              </a:ln>
              <a:solidFill>
                <a:srgbClr val="6CA9B7"/>
              </a:solidFill>
            </a:endParaRPr>
          </a:p>
        </p:txBody>
      </p:sp>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4345" y="1698965"/>
            <a:ext cx="707930" cy="540328"/>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4345" y="3753531"/>
            <a:ext cx="707930" cy="540328"/>
          </a:xfrm>
          <a:prstGeom prst="rect">
            <a:avLst/>
          </a:prstGeom>
        </p:spPr>
      </p:pic>
      <p:sp>
        <p:nvSpPr>
          <p:cNvPr id="9" name="CaixaDeTexto 8"/>
          <p:cNvSpPr txBox="1"/>
          <p:nvPr/>
        </p:nvSpPr>
        <p:spPr>
          <a:xfrm>
            <a:off x="6434253" y="1091966"/>
            <a:ext cx="5464096" cy="1754326"/>
          </a:xfrm>
          <a:prstGeom prst="rect">
            <a:avLst/>
          </a:prstGeom>
          <a:noFill/>
        </p:spPr>
        <p:txBody>
          <a:bodyPr wrap="square" rtlCol="0">
            <a:spAutoFit/>
          </a:bodyPr>
          <a:lstStyle/>
          <a:p>
            <a:r>
              <a:rPr lang="en-US" sz="3600" dirty="0">
                <a:solidFill>
                  <a:schemeClr val="tx1">
                    <a:lumMod val="75000"/>
                    <a:lumOff val="25000"/>
                  </a:schemeClr>
                </a:solidFill>
              </a:rPr>
              <a:t>ISSAI 100  defines different ways for SAIs to choose to implement the ISSAIs</a:t>
            </a:r>
            <a:endParaRPr lang="pt-BR" sz="3600" dirty="0">
              <a:solidFill>
                <a:schemeClr val="tx1">
                  <a:lumMod val="75000"/>
                  <a:lumOff val="25000"/>
                </a:schemeClr>
              </a:solidFill>
            </a:endParaRPr>
          </a:p>
        </p:txBody>
      </p:sp>
      <p:sp>
        <p:nvSpPr>
          <p:cNvPr id="10" name="CaixaDeTexto 9"/>
          <p:cNvSpPr txBox="1"/>
          <p:nvPr/>
        </p:nvSpPr>
        <p:spPr>
          <a:xfrm>
            <a:off x="6434253" y="3146532"/>
            <a:ext cx="5464097" cy="1754326"/>
          </a:xfrm>
          <a:prstGeom prst="rect">
            <a:avLst/>
          </a:prstGeom>
          <a:noFill/>
        </p:spPr>
        <p:txBody>
          <a:bodyPr wrap="square" rtlCol="0">
            <a:spAutoFit/>
          </a:bodyPr>
          <a:lstStyle/>
          <a:p>
            <a:r>
              <a:rPr lang="en-US" sz="3600" dirty="0">
                <a:solidFill>
                  <a:schemeClr val="tx1">
                    <a:lumMod val="75000"/>
                    <a:lumOff val="25000"/>
                  </a:schemeClr>
                </a:solidFill>
              </a:rPr>
              <a:t>GUIDS are designed to support the implementation of the ISSAIs</a:t>
            </a:r>
            <a:endParaRPr lang="pt-BR" sz="3600" dirty="0">
              <a:solidFill>
                <a:schemeClr val="tx1">
                  <a:lumMod val="75000"/>
                  <a:lumOff val="25000"/>
                </a:schemeClr>
              </a:solidFill>
            </a:endParaRPr>
          </a:p>
        </p:txBody>
      </p:sp>
    </p:spTree>
    <p:extLst>
      <p:ext uri="{BB962C8B-B14F-4D97-AF65-F5344CB8AC3E}">
        <p14:creationId xmlns:p14="http://schemas.microsoft.com/office/powerpoint/2010/main" val="494478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46804" y="517269"/>
            <a:ext cx="10755202" cy="707886"/>
          </a:xfrm>
          <a:prstGeom prst="rect">
            <a:avLst/>
          </a:prstGeom>
          <a:noFill/>
        </p:spPr>
        <p:txBody>
          <a:bodyPr wrap="square" rtlCol="0">
            <a:spAutoFit/>
          </a:bodyPr>
          <a:lstStyle/>
          <a:p>
            <a:r>
              <a:rPr lang="pt-BR" sz="4000" b="1" dirty="0" err="1" smtClean="0">
                <a:solidFill>
                  <a:srgbClr val="FCA100"/>
                </a:solidFill>
              </a:rPr>
              <a:t>Interpretation</a:t>
            </a:r>
            <a:r>
              <a:rPr lang="pt-BR" sz="4000" b="1" dirty="0" smtClean="0">
                <a:solidFill>
                  <a:srgbClr val="FCA100"/>
                </a:solidFill>
              </a:rPr>
              <a:t> in </a:t>
            </a:r>
            <a:r>
              <a:rPr lang="pt-BR" sz="4000" b="1" dirty="0" err="1" smtClean="0">
                <a:solidFill>
                  <a:srgbClr val="FCA100"/>
                </a:solidFill>
              </a:rPr>
              <a:t>other</a:t>
            </a:r>
            <a:r>
              <a:rPr lang="pt-BR" sz="4000" b="1" dirty="0" smtClean="0">
                <a:solidFill>
                  <a:srgbClr val="FCA100"/>
                </a:solidFill>
              </a:rPr>
              <a:t> standard setting </a:t>
            </a:r>
            <a:r>
              <a:rPr lang="pt-BR" sz="4000" b="1" dirty="0" err="1" smtClean="0">
                <a:solidFill>
                  <a:srgbClr val="FCA100"/>
                </a:solidFill>
              </a:rPr>
              <a:t>bodies</a:t>
            </a:r>
            <a:endParaRPr lang="pt-BR" sz="4000" b="1" dirty="0">
              <a:solidFill>
                <a:srgbClr val="FCA100"/>
              </a:solidFill>
            </a:endParaRPr>
          </a:p>
        </p:txBody>
      </p:sp>
      <p:pic>
        <p:nvPicPr>
          <p:cNvPr id="11" name="Imagem 10"/>
          <p:cNvPicPr>
            <a:picLocks noChangeAspect="1"/>
          </p:cNvPicPr>
          <p:nvPr/>
        </p:nvPicPr>
        <p:blipFill rotWithShape="1">
          <a:blip r:embed="rId4">
            <a:extLst>
              <a:ext uri="{28A0092B-C50C-407E-A947-70E740481C1C}">
                <a14:useLocalDpi xmlns:a14="http://schemas.microsoft.com/office/drawing/2010/main" val="0"/>
              </a:ext>
            </a:extLst>
          </a:blip>
          <a:srcRect r="54512"/>
          <a:stretch/>
        </p:blipFill>
        <p:spPr>
          <a:xfrm rot="626770">
            <a:off x="3514326" y="1196634"/>
            <a:ext cx="5020158" cy="3885020"/>
          </a:xfrm>
          <a:prstGeom prst="rect">
            <a:avLst/>
          </a:prstGeom>
        </p:spPr>
      </p:pic>
      <p:sp>
        <p:nvSpPr>
          <p:cNvPr id="6" name="CaixaDeTexto 5"/>
          <p:cNvSpPr txBox="1"/>
          <p:nvPr/>
        </p:nvSpPr>
        <p:spPr>
          <a:xfrm>
            <a:off x="4237623" y="4796679"/>
            <a:ext cx="768159" cy="707886"/>
          </a:xfrm>
          <a:prstGeom prst="rect">
            <a:avLst/>
          </a:prstGeom>
          <a:noFill/>
        </p:spPr>
        <p:txBody>
          <a:bodyPr wrap="none" rtlCol="0">
            <a:spAutoFit/>
          </a:bodyPr>
          <a:lstStyle/>
          <a:p>
            <a:r>
              <a:rPr lang="pt-BR" sz="4000" b="1" dirty="0" smtClean="0">
                <a:solidFill>
                  <a:srgbClr val="6CA9B7"/>
                </a:solidFill>
              </a:rPr>
              <a:t>IIA</a:t>
            </a:r>
            <a:endParaRPr lang="pt-BR" sz="4000" b="1" dirty="0">
              <a:solidFill>
                <a:srgbClr val="6CA9B7"/>
              </a:solidFill>
            </a:endParaRPr>
          </a:p>
        </p:txBody>
      </p:sp>
      <p:sp>
        <p:nvSpPr>
          <p:cNvPr id="8" name="CaixaDeTexto 7"/>
          <p:cNvSpPr txBox="1"/>
          <p:nvPr/>
        </p:nvSpPr>
        <p:spPr>
          <a:xfrm>
            <a:off x="6967949" y="4796679"/>
            <a:ext cx="1103379" cy="707886"/>
          </a:xfrm>
          <a:prstGeom prst="rect">
            <a:avLst/>
          </a:prstGeom>
          <a:noFill/>
        </p:spPr>
        <p:txBody>
          <a:bodyPr wrap="none" rtlCol="0">
            <a:spAutoFit/>
          </a:bodyPr>
          <a:lstStyle/>
          <a:p>
            <a:r>
              <a:rPr lang="pt-BR" sz="4000" b="1" dirty="0" smtClean="0">
                <a:solidFill>
                  <a:srgbClr val="6CA9B7"/>
                </a:solidFill>
              </a:rPr>
              <a:t>IFAC</a:t>
            </a:r>
            <a:endParaRPr lang="pt-BR" sz="4000" b="1" dirty="0">
              <a:solidFill>
                <a:srgbClr val="6CA9B7"/>
              </a:solidFill>
            </a:endParaRPr>
          </a:p>
        </p:txBody>
      </p:sp>
      <p:sp>
        <p:nvSpPr>
          <p:cNvPr id="2" name="Elipse 1"/>
          <p:cNvSpPr/>
          <p:nvPr/>
        </p:nvSpPr>
        <p:spPr>
          <a:xfrm>
            <a:off x="4059044" y="2966224"/>
            <a:ext cx="1125319" cy="120433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p:cNvSpPr/>
          <p:nvPr/>
        </p:nvSpPr>
        <p:spPr>
          <a:xfrm>
            <a:off x="6876585" y="3100039"/>
            <a:ext cx="1286108" cy="13116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a:picLocks noChangeAspect="1"/>
          </p:cNvPicPr>
          <p:nvPr/>
        </p:nvPicPr>
        <p:blipFill>
          <a:blip r:embed="rId5"/>
          <a:stretch>
            <a:fillRect/>
          </a:stretch>
        </p:blipFill>
        <p:spPr>
          <a:xfrm>
            <a:off x="4177870" y="3186060"/>
            <a:ext cx="1006493" cy="928719"/>
          </a:xfrm>
          <a:prstGeom prst="rect">
            <a:avLst/>
          </a:prstGeom>
        </p:spPr>
      </p:pic>
      <p:pic>
        <p:nvPicPr>
          <p:cNvPr id="5" name="Imagem 4"/>
          <p:cNvPicPr>
            <a:picLocks noChangeAspect="1"/>
          </p:cNvPicPr>
          <p:nvPr/>
        </p:nvPicPr>
        <p:blipFill>
          <a:blip r:embed="rId6"/>
          <a:stretch>
            <a:fillRect/>
          </a:stretch>
        </p:blipFill>
        <p:spPr>
          <a:xfrm>
            <a:off x="7025269" y="3210815"/>
            <a:ext cx="968001" cy="968001"/>
          </a:xfrm>
          <a:prstGeom prst="rect">
            <a:avLst/>
          </a:prstGeom>
        </p:spPr>
      </p:pic>
    </p:spTree>
    <p:extLst>
      <p:ext uri="{BB962C8B-B14F-4D97-AF65-F5344CB8AC3E}">
        <p14:creationId xmlns:p14="http://schemas.microsoft.com/office/powerpoint/2010/main" val="653310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452" y="1110581"/>
            <a:ext cx="1819275" cy="2257425"/>
          </a:xfrm>
          <a:prstGeom prst="rect">
            <a:avLst/>
          </a:prstGeom>
        </p:spPr>
      </p:pic>
      <p:sp>
        <p:nvSpPr>
          <p:cNvPr id="2" name="CaixaDeTexto 1"/>
          <p:cNvSpPr txBox="1"/>
          <p:nvPr/>
        </p:nvSpPr>
        <p:spPr>
          <a:xfrm>
            <a:off x="599493" y="3280261"/>
            <a:ext cx="4005961" cy="1569660"/>
          </a:xfrm>
          <a:prstGeom prst="rect">
            <a:avLst/>
          </a:prstGeom>
          <a:noFill/>
        </p:spPr>
        <p:txBody>
          <a:bodyPr wrap="square" rtlCol="0">
            <a:spAutoFit/>
          </a:bodyPr>
          <a:lstStyle/>
          <a:p>
            <a:r>
              <a:rPr lang="pt-BR" sz="4800" b="1" dirty="0" err="1" smtClean="0">
                <a:ln w="19050">
                  <a:solidFill>
                    <a:schemeClr val="bg1"/>
                  </a:solidFill>
                </a:ln>
                <a:solidFill>
                  <a:srgbClr val="6CA9B7"/>
                </a:solidFill>
              </a:rPr>
              <a:t>Principles</a:t>
            </a:r>
            <a:r>
              <a:rPr lang="pt-BR" sz="4800" b="1" dirty="0" smtClean="0">
                <a:ln w="19050">
                  <a:solidFill>
                    <a:schemeClr val="bg1"/>
                  </a:solidFill>
                </a:ln>
                <a:solidFill>
                  <a:srgbClr val="6CA9B7"/>
                </a:solidFill>
              </a:rPr>
              <a:t> for </a:t>
            </a:r>
            <a:r>
              <a:rPr lang="pt-BR" sz="4800" b="1" dirty="0" err="1" smtClean="0">
                <a:ln w="19050">
                  <a:solidFill>
                    <a:schemeClr val="bg1"/>
                  </a:solidFill>
                </a:ln>
                <a:solidFill>
                  <a:srgbClr val="6CA9B7"/>
                </a:solidFill>
              </a:rPr>
              <a:t>interpretation</a:t>
            </a:r>
            <a:endParaRPr lang="pt-BR" sz="4800" b="1" dirty="0">
              <a:ln w="19050">
                <a:solidFill>
                  <a:schemeClr val="bg1"/>
                </a:solidFill>
              </a:ln>
              <a:solidFill>
                <a:srgbClr val="6CA9B7"/>
              </a:solidFill>
            </a:endParaRPr>
          </a:p>
        </p:txBody>
      </p:sp>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2374" y="452664"/>
            <a:ext cx="707930" cy="540328"/>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2374" y="1771154"/>
            <a:ext cx="707930" cy="540328"/>
          </a:xfrm>
          <a:prstGeom prst="rect">
            <a:avLst/>
          </a:prstGeom>
        </p:spPr>
      </p:pic>
      <p:sp>
        <p:nvSpPr>
          <p:cNvPr id="9" name="CaixaDeTexto 8"/>
          <p:cNvSpPr txBox="1"/>
          <p:nvPr/>
        </p:nvSpPr>
        <p:spPr>
          <a:xfrm>
            <a:off x="6092282" y="189417"/>
            <a:ext cx="5464096" cy="1077218"/>
          </a:xfrm>
          <a:prstGeom prst="rect">
            <a:avLst/>
          </a:prstGeom>
          <a:noFill/>
        </p:spPr>
        <p:txBody>
          <a:bodyPr wrap="square" rtlCol="0">
            <a:spAutoFit/>
          </a:bodyPr>
          <a:lstStyle/>
          <a:p>
            <a:r>
              <a:rPr lang="en-US" sz="3200" dirty="0" smtClean="0">
                <a:solidFill>
                  <a:schemeClr val="tx1">
                    <a:lumMod val="75000"/>
                    <a:lumOff val="25000"/>
                  </a:schemeClr>
                </a:solidFill>
              </a:rPr>
              <a:t>consistency </a:t>
            </a:r>
            <a:r>
              <a:rPr lang="en-US" sz="3200" dirty="0">
                <a:solidFill>
                  <a:schemeClr val="tx1">
                    <a:lumMod val="75000"/>
                    <a:lumOff val="25000"/>
                  </a:schemeClr>
                </a:solidFill>
              </a:rPr>
              <a:t>with ISSAI 100, and across the IFPP</a:t>
            </a:r>
            <a:endParaRPr lang="pt-BR" sz="3200" dirty="0">
              <a:solidFill>
                <a:schemeClr val="tx1">
                  <a:lumMod val="75000"/>
                  <a:lumOff val="25000"/>
                </a:schemeClr>
              </a:solidFill>
            </a:endParaRPr>
          </a:p>
        </p:txBody>
      </p:sp>
      <p:sp>
        <p:nvSpPr>
          <p:cNvPr id="11" name="CaixaDeTexto 10"/>
          <p:cNvSpPr txBox="1"/>
          <p:nvPr/>
        </p:nvSpPr>
        <p:spPr>
          <a:xfrm>
            <a:off x="6092282" y="1374212"/>
            <a:ext cx="6099718" cy="2062103"/>
          </a:xfrm>
          <a:prstGeom prst="rect">
            <a:avLst/>
          </a:prstGeom>
          <a:noFill/>
        </p:spPr>
        <p:txBody>
          <a:bodyPr wrap="square" rtlCol="0">
            <a:spAutoFit/>
          </a:bodyPr>
          <a:lstStyle/>
          <a:p>
            <a:r>
              <a:rPr lang="en-US" sz="3200" dirty="0">
                <a:solidFill>
                  <a:schemeClr val="tx1">
                    <a:lumMod val="75000"/>
                    <a:lumOff val="25000"/>
                  </a:schemeClr>
                </a:solidFill>
              </a:rPr>
              <a:t>provided by experienced practitioners in the subject matter concerned, and based </a:t>
            </a:r>
            <a:r>
              <a:rPr lang="en-US" sz="3200" dirty="0" smtClean="0">
                <a:solidFill>
                  <a:schemeClr val="tx1">
                    <a:lumMod val="75000"/>
                    <a:lumOff val="25000"/>
                  </a:schemeClr>
                </a:solidFill>
              </a:rPr>
              <a:t>on best </a:t>
            </a:r>
            <a:r>
              <a:rPr lang="en-US" sz="3200" dirty="0">
                <a:solidFill>
                  <a:schemeClr val="tx1">
                    <a:lumMod val="75000"/>
                    <a:lumOff val="25000"/>
                  </a:schemeClr>
                </a:solidFill>
              </a:rPr>
              <a:t>practice</a:t>
            </a:r>
            <a:endParaRPr lang="pt-BR" sz="3200" dirty="0">
              <a:solidFill>
                <a:schemeClr val="tx1">
                  <a:lumMod val="75000"/>
                  <a:lumOff val="25000"/>
                </a:schemeClr>
              </a:solidFill>
            </a:endParaRPr>
          </a:p>
        </p:txBody>
      </p:sp>
      <p:pic>
        <p:nvPicPr>
          <p:cNvPr id="12" name="Image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2374" y="3822673"/>
            <a:ext cx="707930" cy="540328"/>
          </a:xfrm>
          <a:prstGeom prst="rect">
            <a:avLst/>
          </a:prstGeom>
        </p:spPr>
      </p:pic>
      <p:sp>
        <p:nvSpPr>
          <p:cNvPr id="13" name="CaixaDeTexto 12"/>
          <p:cNvSpPr txBox="1"/>
          <p:nvPr/>
        </p:nvSpPr>
        <p:spPr>
          <a:xfrm>
            <a:off x="6092282" y="3543892"/>
            <a:ext cx="5939884" cy="1077218"/>
          </a:xfrm>
          <a:prstGeom prst="rect">
            <a:avLst/>
          </a:prstGeom>
          <a:noFill/>
        </p:spPr>
        <p:txBody>
          <a:bodyPr wrap="square" rtlCol="0">
            <a:spAutoFit/>
          </a:bodyPr>
          <a:lstStyle/>
          <a:p>
            <a:r>
              <a:rPr lang="en-US" sz="3200" dirty="0">
                <a:solidFill>
                  <a:schemeClr val="tx1">
                    <a:lumMod val="75000"/>
                    <a:lumOff val="25000"/>
                  </a:schemeClr>
                </a:solidFill>
              </a:rPr>
              <a:t>likely to be widely acceptable to the INTOSAI community</a:t>
            </a:r>
            <a:endParaRPr lang="pt-BR" sz="3200" dirty="0">
              <a:solidFill>
                <a:schemeClr val="tx1">
                  <a:lumMod val="75000"/>
                  <a:lumOff val="25000"/>
                </a:schemeClr>
              </a:solidFill>
            </a:endParaRPr>
          </a:p>
        </p:txBody>
      </p:sp>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9439" y="5101346"/>
            <a:ext cx="707930" cy="540328"/>
          </a:xfrm>
          <a:prstGeom prst="rect">
            <a:avLst/>
          </a:prstGeom>
        </p:spPr>
      </p:pic>
      <p:sp>
        <p:nvSpPr>
          <p:cNvPr id="15" name="CaixaDeTexto 14"/>
          <p:cNvSpPr txBox="1"/>
          <p:nvPr/>
        </p:nvSpPr>
        <p:spPr>
          <a:xfrm>
            <a:off x="6092282" y="4822565"/>
            <a:ext cx="5939884" cy="1077218"/>
          </a:xfrm>
          <a:prstGeom prst="rect">
            <a:avLst/>
          </a:prstGeom>
          <a:noFill/>
        </p:spPr>
        <p:txBody>
          <a:bodyPr wrap="square" rtlCol="0">
            <a:spAutoFit/>
          </a:bodyPr>
          <a:lstStyle/>
          <a:p>
            <a:r>
              <a:rPr lang="en-US" sz="3200" dirty="0">
                <a:solidFill>
                  <a:schemeClr val="tx1">
                    <a:lumMod val="75000"/>
                    <a:lumOff val="25000"/>
                  </a:schemeClr>
                </a:solidFill>
              </a:rPr>
              <a:t>easily and transparently available to the INTOSAI community</a:t>
            </a:r>
            <a:endParaRPr lang="pt-BR" sz="3200" dirty="0">
              <a:solidFill>
                <a:schemeClr val="tx1">
                  <a:lumMod val="75000"/>
                  <a:lumOff val="25000"/>
                </a:schemeClr>
              </a:solidFill>
            </a:endParaRPr>
          </a:p>
        </p:txBody>
      </p:sp>
    </p:spTree>
    <p:extLst>
      <p:ext uri="{BB962C8B-B14F-4D97-AF65-F5344CB8AC3E}">
        <p14:creationId xmlns:p14="http://schemas.microsoft.com/office/powerpoint/2010/main" val="3569285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2144314" y="2069293"/>
            <a:ext cx="2633031" cy="3970317"/>
          </a:xfrm>
          <a:prstGeom prst="rect">
            <a:avLst/>
          </a:prstGeom>
          <a:solidFill>
            <a:srgbClr val="FC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0" name="Retângulo 19"/>
          <p:cNvSpPr/>
          <p:nvPr/>
        </p:nvSpPr>
        <p:spPr>
          <a:xfrm>
            <a:off x="5001866" y="2069293"/>
            <a:ext cx="2633031" cy="3970317"/>
          </a:xfrm>
          <a:prstGeom prst="rect">
            <a:avLst/>
          </a:prstGeom>
          <a:solidFill>
            <a:srgbClr val="6C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5" name="CaixaDeTexto 4"/>
          <p:cNvSpPr txBox="1"/>
          <p:nvPr/>
        </p:nvSpPr>
        <p:spPr>
          <a:xfrm>
            <a:off x="4608753" y="81551"/>
            <a:ext cx="7583247" cy="646331"/>
          </a:xfrm>
          <a:prstGeom prst="rect">
            <a:avLst/>
          </a:prstGeom>
          <a:noFill/>
        </p:spPr>
        <p:txBody>
          <a:bodyPr wrap="square" rtlCol="0">
            <a:spAutoFit/>
          </a:bodyPr>
          <a:lstStyle/>
          <a:p>
            <a:r>
              <a:rPr lang="en-US" sz="3600" dirty="0">
                <a:solidFill>
                  <a:prstClr val="black">
                    <a:lumMod val="75000"/>
                    <a:lumOff val="25000"/>
                  </a:prstClr>
                </a:solidFill>
              </a:rPr>
              <a:t>The PSC Chair </a:t>
            </a:r>
            <a:r>
              <a:rPr lang="en-US" sz="3600" dirty="0" smtClean="0">
                <a:solidFill>
                  <a:prstClr val="black">
                    <a:lumMod val="75000"/>
                    <a:lumOff val="25000"/>
                  </a:prstClr>
                </a:solidFill>
              </a:rPr>
              <a:t>proposal</a:t>
            </a:r>
            <a:endParaRPr lang="pt-BR" sz="3600" dirty="0">
              <a:solidFill>
                <a:prstClr val="black">
                  <a:lumMod val="75000"/>
                  <a:lumOff val="25000"/>
                </a:prstClr>
              </a:solidFill>
            </a:endParaRPr>
          </a:p>
        </p:txBody>
      </p:sp>
      <p:sp>
        <p:nvSpPr>
          <p:cNvPr id="10" name="CaixaDeTexto 9"/>
          <p:cNvSpPr txBox="1"/>
          <p:nvPr/>
        </p:nvSpPr>
        <p:spPr>
          <a:xfrm>
            <a:off x="3098074" y="2085398"/>
            <a:ext cx="744114" cy="1415772"/>
          </a:xfrm>
          <a:prstGeom prst="rect">
            <a:avLst/>
          </a:prstGeom>
          <a:noFill/>
        </p:spPr>
        <p:txBody>
          <a:bodyPr wrap="none" rtlCol="0">
            <a:spAutoFit/>
          </a:bodyPr>
          <a:lstStyle/>
          <a:p>
            <a:r>
              <a:rPr lang="pt-BR" sz="8600" b="1" dirty="0" smtClean="0">
                <a:solidFill>
                  <a:prstClr val="white"/>
                </a:solidFill>
              </a:rPr>
              <a:t>1</a:t>
            </a:r>
            <a:endParaRPr lang="pt-BR" sz="8600" b="1" dirty="0">
              <a:solidFill>
                <a:prstClr val="white"/>
              </a:solidFill>
            </a:endParaRPr>
          </a:p>
        </p:txBody>
      </p:sp>
      <p:sp>
        <p:nvSpPr>
          <p:cNvPr id="12" name="CaixaDeTexto 11"/>
          <p:cNvSpPr txBox="1"/>
          <p:nvPr/>
        </p:nvSpPr>
        <p:spPr>
          <a:xfrm>
            <a:off x="5841124" y="2069293"/>
            <a:ext cx="744114" cy="1415772"/>
          </a:xfrm>
          <a:prstGeom prst="rect">
            <a:avLst/>
          </a:prstGeom>
          <a:noFill/>
        </p:spPr>
        <p:txBody>
          <a:bodyPr wrap="none" rtlCol="0">
            <a:spAutoFit/>
          </a:bodyPr>
          <a:lstStyle/>
          <a:p>
            <a:r>
              <a:rPr lang="pt-BR" sz="8600" b="1" dirty="0" smtClean="0">
                <a:solidFill>
                  <a:prstClr val="white"/>
                </a:solidFill>
              </a:rPr>
              <a:t>2</a:t>
            </a:r>
            <a:endParaRPr lang="pt-BR" sz="8600" b="1" dirty="0">
              <a:solidFill>
                <a:prstClr val="white"/>
              </a:solidFill>
            </a:endParaRPr>
          </a:p>
        </p:txBody>
      </p:sp>
      <p:sp>
        <p:nvSpPr>
          <p:cNvPr id="16" name="CaixaDeTexto 15"/>
          <p:cNvSpPr txBox="1"/>
          <p:nvPr/>
        </p:nvSpPr>
        <p:spPr>
          <a:xfrm>
            <a:off x="2153615" y="3517275"/>
            <a:ext cx="2614427" cy="1635512"/>
          </a:xfrm>
          <a:prstGeom prst="rect">
            <a:avLst/>
          </a:prstGeom>
          <a:noFill/>
        </p:spPr>
        <p:txBody>
          <a:bodyPr wrap="square" rtlCol="0">
            <a:spAutoFit/>
          </a:bodyPr>
          <a:lstStyle/>
          <a:p>
            <a:pPr algn="ctr">
              <a:lnSpc>
                <a:spcPts val="2400"/>
              </a:lnSpc>
            </a:pPr>
            <a:r>
              <a:rPr lang="en-US" sz="2400" dirty="0">
                <a:solidFill>
                  <a:prstClr val="black">
                    <a:lumMod val="75000"/>
                    <a:lumOff val="25000"/>
                  </a:prstClr>
                </a:solidFill>
              </a:rPr>
              <a:t>not presently (re)create</a:t>
            </a:r>
          </a:p>
          <a:p>
            <a:pPr algn="ctr">
              <a:lnSpc>
                <a:spcPts val="2400"/>
              </a:lnSpc>
            </a:pPr>
            <a:r>
              <a:rPr lang="en-US" sz="2400" dirty="0">
                <a:solidFill>
                  <a:prstClr val="black">
                    <a:lumMod val="75000"/>
                    <a:lumOff val="25000"/>
                  </a:prstClr>
                </a:solidFill>
              </a:rPr>
              <a:t>a specific structure for interpreting its auditing standards</a:t>
            </a:r>
            <a:endParaRPr lang="pt-BR" sz="2000" dirty="0">
              <a:solidFill>
                <a:prstClr val="black">
                  <a:lumMod val="75000"/>
                  <a:lumOff val="25000"/>
                </a:prstClr>
              </a:solidFill>
            </a:endParaRPr>
          </a:p>
        </p:txBody>
      </p:sp>
      <p:sp>
        <p:nvSpPr>
          <p:cNvPr id="17" name="CaixaDeTexto 16"/>
          <p:cNvSpPr txBox="1"/>
          <p:nvPr/>
        </p:nvSpPr>
        <p:spPr>
          <a:xfrm>
            <a:off x="4915289" y="3485065"/>
            <a:ext cx="2747640" cy="1323439"/>
          </a:xfrm>
          <a:prstGeom prst="rect">
            <a:avLst/>
          </a:prstGeom>
          <a:noFill/>
        </p:spPr>
        <p:txBody>
          <a:bodyPr wrap="square" rtlCol="0">
            <a:spAutoFit/>
          </a:bodyPr>
          <a:lstStyle/>
          <a:p>
            <a:pPr algn="ctr">
              <a:lnSpc>
                <a:spcPts val="2400"/>
              </a:lnSpc>
            </a:pPr>
            <a:r>
              <a:rPr lang="en-US" sz="2400" dirty="0">
                <a:solidFill>
                  <a:prstClr val="black">
                    <a:lumMod val="75000"/>
                    <a:lumOff val="25000"/>
                  </a:prstClr>
                </a:solidFill>
              </a:rPr>
              <a:t>PSC will continue to monitor the </a:t>
            </a:r>
            <a:r>
              <a:rPr lang="en-US" sz="2400" dirty="0" smtClean="0">
                <a:solidFill>
                  <a:prstClr val="black">
                    <a:lumMod val="75000"/>
                    <a:lumOff val="25000"/>
                  </a:prstClr>
                </a:solidFill>
              </a:rPr>
              <a:t>situation &gt;possibly a new proposal</a:t>
            </a:r>
            <a:endParaRPr lang="pt-BR" sz="2400" dirty="0">
              <a:solidFill>
                <a:prstClr val="black">
                  <a:lumMod val="75000"/>
                  <a:lumOff val="25000"/>
                </a:prstClr>
              </a:solidFill>
            </a:endParaRPr>
          </a:p>
        </p:txBody>
      </p:sp>
      <p:sp>
        <p:nvSpPr>
          <p:cNvPr id="11" name="Retângulo 10"/>
          <p:cNvSpPr/>
          <p:nvPr/>
        </p:nvSpPr>
        <p:spPr>
          <a:xfrm>
            <a:off x="7868719" y="2028228"/>
            <a:ext cx="2633031" cy="4011382"/>
          </a:xfrm>
          <a:prstGeom prst="rect">
            <a:avLst/>
          </a:prstGeom>
          <a:solidFill>
            <a:srgbClr val="FC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4" name="CaixaDeTexto 13"/>
          <p:cNvSpPr txBox="1"/>
          <p:nvPr/>
        </p:nvSpPr>
        <p:spPr>
          <a:xfrm>
            <a:off x="8813178" y="2068607"/>
            <a:ext cx="744114" cy="1415772"/>
          </a:xfrm>
          <a:prstGeom prst="rect">
            <a:avLst/>
          </a:prstGeom>
          <a:noFill/>
        </p:spPr>
        <p:txBody>
          <a:bodyPr wrap="none" rtlCol="0">
            <a:spAutoFit/>
          </a:bodyPr>
          <a:lstStyle/>
          <a:p>
            <a:r>
              <a:rPr lang="pt-BR" sz="8600" b="1" dirty="0">
                <a:solidFill>
                  <a:prstClr val="white"/>
                </a:solidFill>
              </a:rPr>
              <a:t>3</a:t>
            </a:r>
          </a:p>
        </p:txBody>
      </p:sp>
      <p:sp>
        <p:nvSpPr>
          <p:cNvPr id="15" name="CaixaDeTexto 14"/>
          <p:cNvSpPr txBox="1"/>
          <p:nvPr/>
        </p:nvSpPr>
        <p:spPr>
          <a:xfrm>
            <a:off x="7868719" y="3500484"/>
            <a:ext cx="2614427" cy="2246769"/>
          </a:xfrm>
          <a:prstGeom prst="rect">
            <a:avLst/>
          </a:prstGeom>
          <a:noFill/>
        </p:spPr>
        <p:txBody>
          <a:bodyPr wrap="square" rtlCol="0">
            <a:spAutoFit/>
          </a:bodyPr>
          <a:lstStyle/>
          <a:p>
            <a:pPr algn="ctr">
              <a:lnSpc>
                <a:spcPts val="2400"/>
              </a:lnSpc>
            </a:pPr>
            <a:r>
              <a:rPr lang="en-US" sz="2400" dirty="0">
                <a:solidFill>
                  <a:prstClr val="black">
                    <a:lumMod val="75000"/>
                    <a:lumOff val="25000"/>
                  </a:prstClr>
                </a:solidFill>
              </a:rPr>
              <a:t>continue to explore </a:t>
            </a:r>
            <a:r>
              <a:rPr lang="en-US" sz="2400" dirty="0" smtClean="0">
                <a:solidFill>
                  <a:prstClr val="black">
                    <a:lumMod val="75000"/>
                    <a:lumOff val="25000"/>
                  </a:prstClr>
                </a:solidFill>
              </a:rPr>
              <a:t>alternative </a:t>
            </a:r>
            <a:r>
              <a:rPr lang="en-US" sz="2400" dirty="0">
                <a:solidFill>
                  <a:prstClr val="black">
                    <a:lumMod val="75000"/>
                    <a:lumOff val="25000"/>
                  </a:prstClr>
                </a:solidFill>
              </a:rPr>
              <a:t>ways to make</a:t>
            </a:r>
          </a:p>
          <a:p>
            <a:pPr algn="ctr">
              <a:lnSpc>
                <a:spcPts val="2400"/>
              </a:lnSpc>
            </a:pPr>
            <a:r>
              <a:rPr lang="en-US" sz="2400" dirty="0">
                <a:solidFill>
                  <a:prstClr val="black">
                    <a:lumMod val="75000"/>
                    <a:lumOff val="25000"/>
                  </a:prstClr>
                </a:solidFill>
              </a:rPr>
              <a:t>available </a:t>
            </a:r>
            <a:r>
              <a:rPr lang="en-US" sz="2400" dirty="0" smtClean="0">
                <a:solidFill>
                  <a:prstClr val="black">
                    <a:lumMod val="75000"/>
                    <a:lumOff val="25000"/>
                  </a:prstClr>
                </a:solidFill>
              </a:rPr>
              <a:t>information </a:t>
            </a:r>
            <a:r>
              <a:rPr lang="en-US" sz="2400" dirty="0">
                <a:solidFill>
                  <a:prstClr val="black">
                    <a:lumMod val="75000"/>
                    <a:lumOff val="25000"/>
                  </a:prstClr>
                </a:solidFill>
              </a:rPr>
              <a:t>on the implementation of INTOSAI standards</a:t>
            </a:r>
            <a:endParaRPr lang="pt-BR" sz="2000" dirty="0">
              <a:solidFill>
                <a:prstClr val="black">
                  <a:lumMod val="75000"/>
                  <a:lumOff val="25000"/>
                </a:prstClr>
              </a:solidFill>
            </a:endParaRPr>
          </a:p>
        </p:txBody>
      </p:sp>
    </p:spTree>
    <p:extLst>
      <p:ext uri="{BB962C8B-B14F-4D97-AF65-F5344CB8AC3E}">
        <p14:creationId xmlns:p14="http://schemas.microsoft.com/office/powerpoint/2010/main" val="3906885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810819" y="1210220"/>
            <a:ext cx="4459554" cy="961225"/>
          </a:xfrm>
          <a:prstGeom prst="rect">
            <a:avLst/>
          </a:prstGeom>
          <a:noFill/>
        </p:spPr>
        <p:txBody>
          <a:bodyPr wrap="none" rtlCol="0">
            <a:spAutoFit/>
          </a:bodyPr>
          <a:lstStyle/>
          <a:p>
            <a:pPr>
              <a:lnSpc>
                <a:spcPts val="6500"/>
              </a:lnSpc>
            </a:pPr>
            <a:r>
              <a:rPr lang="pt-BR" sz="7200" b="1" dirty="0" err="1" smtClean="0">
                <a:solidFill>
                  <a:srgbClr val="6CA9B7"/>
                </a:solidFill>
              </a:rPr>
              <a:t>Thank</a:t>
            </a:r>
            <a:r>
              <a:rPr lang="pt-BR" sz="7200" b="1" dirty="0" smtClean="0">
                <a:solidFill>
                  <a:srgbClr val="6CA9B7"/>
                </a:solidFill>
              </a:rPr>
              <a:t> </a:t>
            </a:r>
            <a:r>
              <a:rPr lang="pt-BR" sz="7200" b="1" dirty="0" err="1" smtClean="0">
                <a:solidFill>
                  <a:srgbClr val="6CA9B7"/>
                </a:solidFill>
              </a:rPr>
              <a:t>you</a:t>
            </a:r>
            <a:r>
              <a:rPr lang="pt-BR" sz="7200" b="1" dirty="0" smtClean="0">
                <a:solidFill>
                  <a:srgbClr val="6CA9B7"/>
                </a:solidFill>
              </a:rPr>
              <a:t>!</a:t>
            </a:r>
            <a:endParaRPr lang="pt-BR" sz="7200" b="1" dirty="0">
              <a:solidFill>
                <a:srgbClr val="6CA9B7"/>
              </a:solidFill>
            </a:endParaRPr>
          </a:p>
        </p:txBody>
      </p:sp>
      <p:sp>
        <p:nvSpPr>
          <p:cNvPr id="5" name="CaixaDeTexto 4"/>
          <p:cNvSpPr txBox="1"/>
          <p:nvPr/>
        </p:nvSpPr>
        <p:spPr>
          <a:xfrm>
            <a:off x="914427" y="2450887"/>
            <a:ext cx="7749623" cy="1754326"/>
          </a:xfrm>
          <a:prstGeom prst="rect">
            <a:avLst/>
          </a:prstGeom>
          <a:noFill/>
        </p:spPr>
        <p:txBody>
          <a:bodyPr wrap="square" rtlCol="0">
            <a:spAutoFit/>
          </a:bodyPr>
          <a:lstStyle/>
          <a:p>
            <a:r>
              <a:rPr lang="en-US" sz="3600" dirty="0" smtClean="0">
                <a:solidFill>
                  <a:schemeClr val="tx1">
                    <a:lumMod val="75000"/>
                    <a:lumOff val="25000"/>
                  </a:schemeClr>
                </a:solidFill>
              </a:rPr>
              <a:t>PSC Secretariat</a:t>
            </a:r>
          </a:p>
          <a:p>
            <a:r>
              <a:rPr lang="en-US" sz="3600" dirty="0" smtClean="0">
                <a:solidFill>
                  <a:schemeClr val="tx1">
                    <a:lumMod val="75000"/>
                    <a:lumOff val="25000"/>
                  </a:schemeClr>
                </a:solidFill>
                <a:hlinkClick r:id="rId4"/>
              </a:rPr>
              <a:t>psc@tcu.gov.br</a:t>
            </a:r>
            <a:endParaRPr lang="en-US" sz="3600" dirty="0" smtClean="0">
              <a:solidFill>
                <a:schemeClr val="tx1">
                  <a:lumMod val="75000"/>
                  <a:lumOff val="25000"/>
                </a:schemeClr>
              </a:solidFill>
            </a:endParaRPr>
          </a:p>
          <a:p>
            <a:r>
              <a:rPr lang="en-US" sz="3600" dirty="0" smtClean="0">
                <a:solidFill>
                  <a:schemeClr val="tx1">
                    <a:lumMod val="75000"/>
                    <a:lumOff val="25000"/>
                  </a:schemeClr>
                </a:solidFill>
                <a:hlinkClick r:id="rId5"/>
              </a:rPr>
              <a:t>eca-psc@eca.europa.eu</a:t>
            </a:r>
            <a:endParaRPr lang="pt-BR" sz="3600" dirty="0">
              <a:solidFill>
                <a:schemeClr val="tx1">
                  <a:lumMod val="75000"/>
                  <a:lumOff val="25000"/>
                </a:schemeClr>
              </a:solidFill>
            </a:endParaRPr>
          </a:p>
        </p:txBody>
      </p:sp>
      <p:sp>
        <p:nvSpPr>
          <p:cNvPr id="6" name="CaixaDeTexto 5"/>
          <p:cNvSpPr txBox="1"/>
          <p:nvPr/>
        </p:nvSpPr>
        <p:spPr>
          <a:xfrm>
            <a:off x="3810819" y="4161489"/>
            <a:ext cx="7749623" cy="646331"/>
          </a:xfrm>
          <a:prstGeom prst="rect">
            <a:avLst/>
          </a:prstGeom>
          <a:noFill/>
        </p:spPr>
        <p:txBody>
          <a:bodyPr wrap="square" rtlCol="0">
            <a:spAutoFit/>
          </a:bodyPr>
          <a:lstStyle/>
          <a:p>
            <a:pPr algn="r"/>
            <a:r>
              <a:rPr lang="en-US" dirty="0" smtClean="0">
                <a:solidFill>
                  <a:schemeClr val="tx1">
                    <a:lumMod val="75000"/>
                    <a:lumOff val="25000"/>
                  </a:schemeClr>
                </a:solidFill>
              </a:rPr>
              <a:t>Alan Findlay</a:t>
            </a:r>
          </a:p>
          <a:p>
            <a:pPr algn="r"/>
            <a:r>
              <a:rPr lang="pt-BR" b="1" dirty="0">
                <a:hlinkClick r:id="rId6"/>
              </a:rPr>
              <a:t>alan.findlay@eca.europa.eu</a:t>
            </a:r>
            <a:endParaRPr lang="pt-BR" dirty="0">
              <a:solidFill>
                <a:schemeClr val="tx1">
                  <a:lumMod val="75000"/>
                  <a:lumOff val="25000"/>
                </a:schemeClr>
              </a:solidFill>
            </a:endParaRPr>
          </a:p>
        </p:txBody>
      </p:sp>
      <p:pic>
        <p:nvPicPr>
          <p:cNvPr id="3" name="Imagem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756" y="4807820"/>
            <a:ext cx="3737746" cy="1140201"/>
          </a:xfrm>
          <a:prstGeom prst="rect">
            <a:avLst/>
          </a:prstGeom>
        </p:spPr>
      </p:pic>
    </p:spTree>
    <p:extLst>
      <p:ext uri="{BB962C8B-B14F-4D97-AF65-F5344CB8AC3E}">
        <p14:creationId xmlns:p14="http://schemas.microsoft.com/office/powerpoint/2010/main" val="3044223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3287</TotalTime>
  <Words>560</Words>
  <Application>Microsoft Office PowerPoint</Application>
  <PresentationFormat>Widescreen</PresentationFormat>
  <Paragraphs>60</Paragraphs>
  <Slides>9</Slides>
  <Notes>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9</vt:i4>
      </vt:variant>
    </vt:vector>
  </HeadingPairs>
  <TitlesOfParts>
    <vt:vector size="13"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TCU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Carolina Barreto Ribeiro Alvarenga</dc:creator>
  <cp:lastModifiedBy>Paula Hebling Dutra</cp:lastModifiedBy>
  <cp:revision>65</cp:revision>
  <dcterms:created xsi:type="dcterms:W3CDTF">2017-08-14T21:15:23Z</dcterms:created>
  <dcterms:modified xsi:type="dcterms:W3CDTF">2019-05-30T19:55:30Z</dcterms:modified>
</cp:coreProperties>
</file>