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58" r:id="rId3"/>
    <p:sldId id="289" r:id="rId4"/>
    <p:sldId id="265" r:id="rId5"/>
    <p:sldId id="272" r:id="rId6"/>
    <p:sldId id="292" r:id="rId7"/>
    <p:sldId id="260" r:id="rId8"/>
    <p:sldId id="288"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arolina Barreto Ribeiro Alvarenga" initials="ACBRA" lastIdx="2" clrIdx="0">
    <p:extLst>
      <p:ext uri="{19B8F6BF-5375-455C-9EA6-DF929625EA0E}">
        <p15:presenceInfo xmlns:p15="http://schemas.microsoft.com/office/powerpoint/2012/main" userId="S-1-5-21-2076597496-86852003-636688714-260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303B"/>
    <a:srgbClr val="DCB7BF"/>
    <a:srgbClr val="6BA9B6"/>
    <a:srgbClr val="D8B4BB"/>
    <a:srgbClr val="4D4D4F"/>
    <a:srgbClr val="FDA100"/>
    <a:srgbClr val="6CA9B7"/>
    <a:srgbClr val="35838D"/>
    <a:srgbClr val="4D4D4D"/>
    <a:srgbClr val="D38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7330" autoAdjust="0"/>
  </p:normalViewPr>
  <p:slideViewPr>
    <p:cSldViewPr snapToGrid="0">
      <p:cViewPr varScale="1">
        <p:scale>
          <a:sx n="90" d="100"/>
          <a:sy n="90" d="100"/>
        </p:scale>
        <p:origin x="1392"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609E5-0199-4961-8987-06D2003933FF}"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pt-BR"/>
        </a:p>
      </dgm:t>
    </dgm:pt>
    <dgm:pt modelId="{8C459E69-97B4-48A7-B921-C67BA62B21F5}">
      <dgm:prSet phldrT="[Texto]"/>
      <dgm:spPr>
        <a:solidFill>
          <a:srgbClr val="FDA100"/>
        </a:solidFill>
      </dgm:spPr>
      <dgm:t>
        <a:bodyPr/>
        <a:lstStyle/>
        <a:p>
          <a:r>
            <a:rPr lang="pt-BR" dirty="0"/>
            <a:t>SAI </a:t>
          </a:r>
          <a:r>
            <a:rPr lang="pt-BR" dirty="0" err="1"/>
            <a:t>demand-driven</a:t>
          </a:r>
          <a:r>
            <a:rPr lang="pt-BR" dirty="0"/>
            <a:t> </a:t>
          </a:r>
          <a:r>
            <a:rPr lang="pt-BR" dirty="0" err="1"/>
            <a:t>needs</a:t>
          </a:r>
          <a:r>
            <a:rPr lang="pt-BR" dirty="0"/>
            <a:t> </a:t>
          </a:r>
          <a:r>
            <a:rPr lang="pt-BR" dirty="0" err="1"/>
            <a:t>assessment</a:t>
          </a:r>
          <a:endParaRPr lang="pt-BR" dirty="0"/>
        </a:p>
      </dgm:t>
    </dgm:pt>
    <dgm:pt modelId="{15D7D3A0-2F7F-4D42-B059-5BC15C487222}" type="parTrans" cxnId="{C5CA2E24-09E0-4C5A-BEE4-06BE3BEFC6BC}">
      <dgm:prSet/>
      <dgm:spPr/>
      <dgm:t>
        <a:bodyPr/>
        <a:lstStyle/>
        <a:p>
          <a:endParaRPr lang="pt-BR"/>
        </a:p>
      </dgm:t>
    </dgm:pt>
    <dgm:pt modelId="{7A442DBC-1593-4407-9342-0C39B9CDABC7}" type="sibTrans" cxnId="{C5CA2E24-09E0-4C5A-BEE4-06BE3BEFC6BC}">
      <dgm:prSet/>
      <dgm:spPr/>
      <dgm:t>
        <a:bodyPr/>
        <a:lstStyle/>
        <a:p>
          <a:endParaRPr lang="pt-BR"/>
        </a:p>
      </dgm:t>
    </dgm:pt>
    <dgm:pt modelId="{E0A7E27E-A1D5-4FD7-B2F7-A851167E3D23}">
      <dgm:prSet phldrT="[Texto]"/>
      <dgm:spPr>
        <a:solidFill>
          <a:srgbClr val="FDA100"/>
        </a:solidFill>
      </dgm:spPr>
      <dgm:t>
        <a:bodyPr/>
        <a:lstStyle/>
        <a:p>
          <a:r>
            <a:rPr lang="pt-BR" dirty="0" err="1"/>
            <a:t>Development</a:t>
          </a:r>
          <a:r>
            <a:rPr lang="pt-BR" dirty="0"/>
            <a:t> </a:t>
          </a:r>
          <a:r>
            <a:rPr lang="pt-BR" dirty="0" err="1"/>
            <a:t>of</a:t>
          </a:r>
          <a:r>
            <a:rPr lang="pt-BR" dirty="0"/>
            <a:t> standards </a:t>
          </a:r>
          <a:r>
            <a:rPr lang="pt-BR" dirty="0" err="1"/>
            <a:t>and</a:t>
          </a:r>
          <a:r>
            <a:rPr lang="pt-BR" dirty="0"/>
            <a:t> </a:t>
          </a:r>
          <a:r>
            <a:rPr lang="pt-BR" dirty="0" err="1"/>
            <a:t>guidance</a:t>
          </a:r>
          <a:endParaRPr lang="pt-BR" dirty="0"/>
        </a:p>
      </dgm:t>
    </dgm:pt>
    <dgm:pt modelId="{23A104EF-EF45-4633-8387-2651A6E8E553}" type="parTrans" cxnId="{F93BE04F-41FC-41B0-B1C1-1DC21A730B5E}">
      <dgm:prSet/>
      <dgm:spPr/>
      <dgm:t>
        <a:bodyPr/>
        <a:lstStyle/>
        <a:p>
          <a:endParaRPr lang="pt-BR"/>
        </a:p>
      </dgm:t>
    </dgm:pt>
    <dgm:pt modelId="{B2EFC955-2F14-4077-859F-9146BE05CBE2}" type="sibTrans" cxnId="{F93BE04F-41FC-41B0-B1C1-1DC21A730B5E}">
      <dgm:prSet/>
      <dgm:spPr/>
      <dgm:t>
        <a:bodyPr/>
        <a:lstStyle/>
        <a:p>
          <a:endParaRPr lang="pt-BR"/>
        </a:p>
      </dgm:t>
    </dgm:pt>
    <dgm:pt modelId="{C4206DE4-8782-4A35-AE13-D9D9316C6344}">
      <dgm:prSet phldrT="[Texto]"/>
      <dgm:spPr>
        <a:solidFill>
          <a:srgbClr val="FDA100"/>
        </a:solidFill>
      </dgm:spPr>
      <dgm:t>
        <a:bodyPr/>
        <a:lstStyle/>
        <a:p>
          <a:r>
            <a:rPr lang="pt-BR" dirty="0" err="1"/>
            <a:t>Implementation</a:t>
          </a:r>
          <a:r>
            <a:rPr lang="pt-BR" dirty="0"/>
            <a:t> </a:t>
          </a:r>
          <a:r>
            <a:rPr lang="pt-BR" dirty="0" err="1"/>
            <a:t>of</a:t>
          </a:r>
          <a:r>
            <a:rPr lang="pt-BR" dirty="0"/>
            <a:t> standards </a:t>
          </a:r>
          <a:r>
            <a:rPr lang="pt-BR" dirty="0" err="1"/>
            <a:t>and</a:t>
          </a:r>
          <a:r>
            <a:rPr lang="pt-BR" dirty="0"/>
            <a:t> </a:t>
          </a:r>
          <a:r>
            <a:rPr lang="pt-BR" dirty="0" err="1"/>
            <a:t>guidance</a:t>
          </a:r>
          <a:endParaRPr lang="pt-BR" dirty="0"/>
        </a:p>
      </dgm:t>
    </dgm:pt>
    <dgm:pt modelId="{1E4D6C91-214C-400F-AC41-D7CB8EB886E8}" type="parTrans" cxnId="{ED742D99-3981-4308-8F35-CE565ADB29DB}">
      <dgm:prSet/>
      <dgm:spPr/>
      <dgm:t>
        <a:bodyPr/>
        <a:lstStyle/>
        <a:p>
          <a:endParaRPr lang="pt-BR"/>
        </a:p>
      </dgm:t>
    </dgm:pt>
    <dgm:pt modelId="{4A579849-DB73-4FC1-8B78-EE86D954CE6B}" type="sibTrans" cxnId="{ED742D99-3981-4308-8F35-CE565ADB29DB}">
      <dgm:prSet/>
      <dgm:spPr/>
      <dgm:t>
        <a:bodyPr/>
        <a:lstStyle/>
        <a:p>
          <a:endParaRPr lang="pt-BR"/>
        </a:p>
      </dgm:t>
    </dgm:pt>
    <dgm:pt modelId="{C8A0D72A-3BAD-4A2E-ACA8-3A9205E17772}">
      <dgm:prSet phldrT="[Texto]"/>
      <dgm:spPr>
        <a:solidFill>
          <a:srgbClr val="FDA100"/>
        </a:solidFill>
      </dgm:spPr>
      <dgm:t>
        <a:bodyPr/>
        <a:lstStyle/>
        <a:p>
          <a:r>
            <a:rPr lang="pt-BR"/>
            <a:t>Knowledge sharing among SAIs</a:t>
          </a:r>
        </a:p>
      </dgm:t>
    </dgm:pt>
    <dgm:pt modelId="{7D466D08-1592-40EE-9228-84C4D92A4A20}" type="parTrans" cxnId="{AE259113-A76D-4284-AD63-CDF4A822805B}">
      <dgm:prSet/>
      <dgm:spPr/>
      <dgm:t>
        <a:bodyPr/>
        <a:lstStyle/>
        <a:p>
          <a:endParaRPr lang="pt-BR"/>
        </a:p>
      </dgm:t>
    </dgm:pt>
    <dgm:pt modelId="{9FFB803E-CEFB-4D48-ACB9-AC2C5F9D742E}" type="sibTrans" cxnId="{AE259113-A76D-4284-AD63-CDF4A822805B}">
      <dgm:prSet/>
      <dgm:spPr/>
      <dgm:t>
        <a:bodyPr/>
        <a:lstStyle/>
        <a:p>
          <a:endParaRPr lang="pt-BR"/>
        </a:p>
      </dgm:t>
    </dgm:pt>
    <dgm:pt modelId="{25BB8DE6-7049-4064-B4AA-385E82DCE378}">
      <dgm:prSet phldrT="[Texto]"/>
      <dgm:spPr>
        <a:solidFill>
          <a:srgbClr val="FDA100"/>
        </a:solidFill>
      </dgm:spPr>
      <dgm:t>
        <a:bodyPr/>
        <a:lstStyle/>
        <a:p>
          <a:r>
            <a:rPr lang="pt-BR"/>
            <a:t>SAI capacity development</a:t>
          </a:r>
        </a:p>
      </dgm:t>
    </dgm:pt>
    <dgm:pt modelId="{90F2F69E-A24C-4BCA-A33C-B69156FBDFD8}" type="parTrans" cxnId="{1F45FCB6-4E88-42F0-8A41-7C8AF86B1953}">
      <dgm:prSet/>
      <dgm:spPr/>
      <dgm:t>
        <a:bodyPr/>
        <a:lstStyle/>
        <a:p>
          <a:endParaRPr lang="pt-BR"/>
        </a:p>
      </dgm:t>
    </dgm:pt>
    <dgm:pt modelId="{33EB5358-9773-4809-B0D6-46D8BC6DB9EE}" type="sibTrans" cxnId="{1F45FCB6-4E88-42F0-8A41-7C8AF86B1953}">
      <dgm:prSet/>
      <dgm:spPr/>
      <dgm:t>
        <a:bodyPr/>
        <a:lstStyle/>
        <a:p>
          <a:endParaRPr lang="pt-BR"/>
        </a:p>
      </dgm:t>
    </dgm:pt>
    <dgm:pt modelId="{AEA1D03E-3FA0-4308-9E51-F0C80F8DED34}">
      <dgm:prSet phldrT="[Texto]"/>
      <dgm:spPr>
        <a:solidFill>
          <a:srgbClr val="FDA100"/>
        </a:solidFill>
      </dgm:spPr>
      <dgm:t>
        <a:bodyPr/>
        <a:lstStyle/>
        <a:p>
          <a:r>
            <a:rPr lang="pt-BR"/>
            <a:t>Monitoring and evaluation</a:t>
          </a:r>
        </a:p>
      </dgm:t>
    </dgm:pt>
    <dgm:pt modelId="{02050E49-23F2-4EFA-ABF0-B11D5F6000DC}" type="parTrans" cxnId="{72EB147F-4585-4FBB-8565-C808B92FE846}">
      <dgm:prSet/>
      <dgm:spPr/>
      <dgm:t>
        <a:bodyPr/>
        <a:lstStyle/>
        <a:p>
          <a:endParaRPr lang="pt-BR"/>
        </a:p>
      </dgm:t>
    </dgm:pt>
    <dgm:pt modelId="{7E39D312-D808-4452-8CBF-C3F99A64C955}" type="sibTrans" cxnId="{72EB147F-4585-4FBB-8565-C808B92FE846}">
      <dgm:prSet/>
      <dgm:spPr/>
      <dgm:t>
        <a:bodyPr/>
        <a:lstStyle/>
        <a:p>
          <a:endParaRPr lang="pt-BR"/>
        </a:p>
      </dgm:t>
    </dgm:pt>
    <dgm:pt modelId="{8268EF1A-45B2-4FC9-8B4B-DE4D8B1606FF}" type="pres">
      <dgm:prSet presAssocID="{D19609E5-0199-4961-8987-06D2003933FF}" presName="Name0" presStyleCnt="0">
        <dgm:presLayoutVars>
          <dgm:dir/>
          <dgm:resizeHandles val="exact"/>
        </dgm:presLayoutVars>
      </dgm:prSet>
      <dgm:spPr/>
      <dgm:t>
        <a:bodyPr/>
        <a:lstStyle/>
        <a:p>
          <a:endParaRPr lang="pt-BR"/>
        </a:p>
      </dgm:t>
    </dgm:pt>
    <dgm:pt modelId="{147B9F77-F714-4FA8-A84F-BD489EBC6B79}" type="pres">
      <dgm:prSet presAssocID="{D19609E5-0199-4961-8987-06D2003933FF}" presName="cycle" presStyleCnt="0"/>
      <dgm:spPr/>
      <dgm:t>
        <a:bodyPr/>
        <a:lstStyle/>
        <a:p>
          <a:endParaRPr lang="pt-BR"/>
        </a:p>
      </dgm:t>
    </dgm:pt>
    <dgm:pt modelId="{DEF5FE0F-54C0-411F-9484-DE4AA0DD5302}" type="pres">
      <dgm:prSet presAssocID="{8C459E69-97B4-48A7-B921-C67BA62B21F5}" presName="nodeFirstNode" presStyleLbl="node1" presStyleIdx="0" presStyleCnt="6">
        <dgm:presLayoutVars>
          <dgm:bulletEnabled val="1"/>
        </dgm:presLayoutVars>
      </dgm:prSet>
      <dgm:spPr/>
      <dgm:t>
        <a:bodyPr/>
        <a:lstStyle/>
        <a:p>
          <a:endParaRPr lang="pt-BR"/>
        </a:p>
      </dgm:t>
    </dgm:pt>
    <dgm:pt modelId="{7FC2443C-67A2-42FE-B7FF-867A40C0A3C9}" type="pres">
      <dgm:prSet presAssocID="{7A442DBC-1593-4407-9342-0C39B9CDABC7}" presName="sibTransFirstNode" presStyleLbl="bgShp" presStyleIdx="0" presStyleCnt="1"/>
      <dgm:spPr/>
      <dgm:t>
        <a:bodyPr/>
        <a:lstStyle/>
        <a:p>
          <a:endParaRPr lang="pt-BR"/>
        </a:p>
      </dgm:t>
    </dgm:pt>
    <dgm:pt modelId="{96C0FD6A-820A-4EA7-A4DF-CD97AC45FC26}" type="pres">
      <dgm:prSet presAssocID="{E0A7E27E-A1D5-4FD7-B2F7-A851167E3D23}" presName="nodeFollowingNodes" presStyleLbl="node1" presStyleIdx="1" presStyleCnt="6">
        <dgm:presLayoutVars>
          <dgm:bulletEnabled val="1"/>
        </dgm:presLayoutVars>
      </dgm:prSet>
      <dgm:spPr/>
      <dgm:t>
        <a:bodyPr/>
        <a:lstStyle/>
        <a:p>
          <a:endParaRPr lang="pt-BR"/>
        </a:p>
      </dgm:t>
    </dgm:pt>
    <dgm:pt modelId="{B2B7A3E7-E44C-4319-A240-A87E862FF8ED}" type="pres">
      <dgm:prSet presAssocID="{C4206DE4-8782-4A35-AE13-D9D9316C6344}" presName="nodeFollowingNodes" presStyleLbl="node1" presStyleIdx="2" presStyleCnt="6">
        <dgm:presLayoutVars>
          <dgm:bulletEnabled val="1"/>
        </dgm:presLayoutVars>
      </dgm:prSet>
      <dgm:spPr/>
      <dgm:t>
        <a:bodyPr/>
        <a:lstStyle/>
        <a:p>
          <a:endParaRPr lang="pt-BR"/>
        </a:p>
      </dgm:t>
    </dgm:pt>
    <dgm:pt modelId="{12989808-3F44-4FE2-AE05-3DCAEE2BCB5C}" type="pres">
      <dgm:prSet presAssocID="{C8A0D72A-3BAD-4A2E-ACA8-3A9205E17772}" presName="nodeFollowingNodes" presStyleLbl="node1" presStyleIdx="3" presStyleCnt="6">
        <dgm:presLayoutVars>
          <dgm:bulletEnabled val="1"/>
        </dgm:presLayoutVars>
      </dgm:prSet>
      <dgm:spPr/>
      <dgm:t>
        <a:bodyPr/>
        <a:lstStyle/>
        <a:p>
          <a:endParaRPr lang="pt-BR"/>
        </a:p>
      </dgm:t>
    </dgm:pt>
    <dgm:pt modelId="{8E07F5B4-4D4F-4243-9603-5E2E1DA38CD5}" type="pres">
      <dgm:prSet presAssocID="{25BB8DE6-7049-4064-B4AA-385E82DCE378}" presName="nodeFollowingNodes" presStyleLbl="node1" presStyleIdx="4" presStyleCnt="6">
        <dgm:presLayoutVars>
          <dgm:bulletEnabled val="1"/>
        </dgm:presLayoutVars>
      </dgm:prSet>
      <dgm:spPr/>
      <dgm:t>
        <a:bodyPr/>
        <a:lstStyle/>
        <a:p>
          <a:endParaRPr lang="pt-BR"/>
        </a:p>
      </dgm:t>
    </dgm:pt>
    <dgm:pt modelId="{887964A1-0A3C-481E-B385-8F7E1CC6A826}" type="pres">
      <dgm:prSet presAssocID="{AEA1D03E-3FA0-4308-9E51-F0C80F8DED34}" presName="nodeFollowingNodes" presStyleLbl="node1" presStyleIdx="5" presStyleCnt="6">
        <dgm:presLayoutVars>
          <dgm:bulletEnabled val="1"/>
        </dgm:presLayoutVars>
      </dgm:prSet>
      <dgm:spPr/>
      <dgm:t>
        <a:bodyPr/>
        <a:lstStyle/>
        <a:p>
          <a:endParaRPr lang="pt-BR"/>
        </a:p>
      </dgm:t>
    </dgm:pt>
  </dgm:ptLst>
  <dgm:cxnLst>
    <dgm:cxn modelId="{16F20AB3-366C-4EEB-A1A3-2164D57136A7}" type="presOf" srcId="{E0A7E27E-A1D5-4FD7-B2F7-A851167E3D23}" destId="{96C0FD6A-820A-4EA7-A4DF-CD97AC45FC26}" srcOrd="0" destOrd="0" presId="urn:microsoft.com/office/officeart/2005/8/layout/cycle3"/>
    <dgm:cxn modelId="{1F45FCB6-4E88-42F0-8A41-7C8AF86B1953}" srcId="{D19609E5-0199-4961-8987-06D2003933FF}" destId="{25BB8DE6-7049-4064-B4AA-385E82DCE378}" srcOrd="4" destOrd="0" parTransId="{90F2F69E-A24C-4BCA-A33C-B69156FBDFD8}" sibTransId="{33EB5358-9773-4809-B0D6-46D8BC6DB9EE}"/>
    <dgm:cxn modelId="{ED742D99-3981-4308-8F35-CE565ADB29DB}" srcId="{D19609E5-0199-4961-8987-06D2003933FF}" destId="{C4206DE4-8782-4A35-AE13-D9D9316C6344}" srcOrd="2" destOrd="0" parTransId="{1E4D6C91-214C-400F-AC41-D7CB8EB886E8}" sibTransId="{4A579849-DB73-4FC1-8B78-EE86D954CE6B}"/>
    <dgm:cxn modelId="{81D8440F-EDF9-4E30-90D5-F462F2022C5C}" type="presOf" srcId="{D19609E5-0199-4961-8987-06D2003933FF}" destId="{8268EF1A-45B2-4FC9-8B4B-DE4D8B1606FF}" srcOrd="0" destOrd="0" presId="urn:microsoft.com/office/officeart/2005/8/layout/cycle3"/>
    <dgm:cxn modelId="{1390788A-9057-4A85-9285-72E08CF860D8}" type="presOf" srcId="{C4206DE4-8782-4A35-AE13-D9D9316C6344}" destId="{B2B7A3E7-E44C-4319-A240-A87E862FF8ED}" srcOrd="0" destOrd="0" presId="urn:microsoft.com/office/officeart/2005/8/layout/cycle3"/>
    <dgm:cxn modelId="{C909D1FC-0CB9-42E7-8CB6-63EA707565D4}" type="presOf" srcId="{AEA1D03E-3FA0-4308-9E51-F0C80F8DED34}" destId="{887964A1-0A3C-481E-B385-8F7E1CC6A826}" srcOrd="0" destOrd="0" presId="urn:microsoft.com/office/officeart/2005/8/layout/cycle3"/>
    <dgm:cxn modelId="{F93BE04F-41FC-41B0-B1C1-1DC21A730B5E}" srcId="{D19609E5-0199-4961-8987-06D2003933FF}" destId="{E0A7E27E-A1D5-4FD7-B2F7-A851167E3D23}" srcOrd="1" destOrd="0" parTransId="{23A104EF-EF45-4633-8387-2651A6E8E553}" sibTransId="{B2EFC955-2F14-4077-859F-9146BE05CBE2}"/>
    <dgm:cxn modelId="{72EB147F-4585-4FBB-8565-C808B92FE846}" srcId="{D19609E5-0199-4961-8987-06D2003933FF}" destId="{AEA1D03E-3FA0-4308-9E51-F0C80F8DED34}" srcOrd="5" destOrd="0" parTransId="{02050E49-23F2-4EFA-ABF0-B11D5F6000DC}" sibTransId="{7E39D312-D808-4452-8CBF-C3F99A64C955}"/>
    <dgm:cxn modelId="{10FCFDD8-ACAA-4508-A0F6-A0995549005B}" type="presOf" srcId="{25BB8DE6-7049-4064-B4AA-385E82DCE378}" destId="{8E07F5B4-4D4F-4243-9603-5E2E1DA38CD5}" srcOrd="0" destOrd="0" presId="urn:microsoft.com/office/officeart/2005/8/layout/cycle3"/>
    <dgm:cxn modelId="{6C49B973-0D72-4AB1-B4AE-14164D64F15E}" type="presOf" srcId="{C8A0D72A-3BAD-4A2E-ACA8-3A9205E17772}" destId="{12989808-3F44-4FE2-AE05-3DCAEE2BCB5C}" srcOrd="0" destOrd="0" presId="urn:microsoft.com/office/officeart/2005/8/layout/cycle3"/>
    <dgm:cxn modelId="{AE259113-A76D-4284-AD63-CDF4A822805B}" srcId="{D19609E5-0199-4961-8987-06D2003933FF}" destId="{C8A0D72A-3BAD-4A2E-ACA8-3A9205E17772}" srcOrd="3" destOrd="0" parTransId="{7D466D08-1592-40EE-9228-84C4D92A4A20}" sibTransId="{9FFB803E-CEFB-4D48-ACB9-AC2C5F9D742E}"/>
    <dgm:cxn modelId="{C5CA2E24-09E0-4C5A-BEE4-06BE3BEFC6BC}" srcId="{D19609E5-0199-4961-8987-06D2003933FF}" destId="{8C459E69-97B4-48A7-B921-C67BA62B21F5}" srcOrd="0" destOrd="0" parTransId="{15D7D3A0-2F7F-4D42-B059-5BC15C487222}" sibTransId="{7A442DBC-1593-4407-9342-0C39B9CDABC7}"/>
    <dgm:cxn modelId="{A9ED4468-76EF-44A8-B03B-E3BD2E78DF10}" type="presOf" srcId="{8C459E69-97B4-48A7-B921-C67BA62B21F5}" destId="{DEF5FE0F-54C0-411F-9484-DE4AA0DD5302}" srcOrd="0" destOrd="0" presId="urn:microsoft.com/office/officeart/2005/8/layout/cycle3"/>
    <dgm:cxn modelId="{1DF99F6C-292B-4BD1-8DAB-694AD0554841}" type="presOf" srcId="{7A442DBC-1593-4407-9342-0C39B9CDABC7}" destId="{7FC2443C-67A2-42FE-B7FF-867A40C0A3C9}" srcOrd="0" destOrd="0" presId="urn:microsoft.com/office/officeart/2005/8/layout/cycle3"/>
    <dgm:cxn modelId="{A900F198-73AB-4FEB-825F-2CF486C85706}" type="presParOf" srcId="{8268EF1A-45B2-4FC9-8B4B-DE4D8B1606FF}" destId="{147B9F77-F714-4FA8-A84F-BD489EBC6B79}" srcOrd="0" destOrd="0" presId="urn:microsoft.com/office/officeart/2005/8/layout/cycle3"/>
    <dgm:cxn modelId="{FC725ED2-8E04-41ED-A2E1-787B47B04196}" type="presParOf" srcId="{147B9F77-F714-4FA8-A84F-BD489EBC6B79}" destId="{DEF5FE0F-54C0-411F-9484-DE4AA0DD5302}" srcOrd="0" destOrd="0" presId="urn:microsoft.com/office/officeart/2005/8/layout/cycle3"/>
    <dgm:cxn modelId="{6D73CC51-16D6-4F32-94DC-64E76CAC880E}" type="presParOf" srcId="{147B9F77-F714-4FA8-A84F-BD489EBC6B79}" destId="{7FC2443C-67A2-42FE-B7FF-867A40C0A3C9}" srcOrd="1" destOrd="0" presId="urn:microsoft.com/office/officeart/2005/8/layout/cycle3"/>
    <dgm:cxn modelId="{0112BA1B-68B9-4610-B53B-F301CCFDEE11}" type="presParOf" srcId="{147B9F77-F714-4FA8-A84F-BD489EBC6B79}" destId="{96C0FD6A-820A-4EA7-A4DF-CD97AC45FC26}" srcOrd="2" destOrd="0" presId="urn:microsoft.com/office/officeart/2005/8/layout/cycle3"/>
    <dgm:cxn modelId="{F206CA0E-DC3B-43C8-ADC6-96E7574E2C90}" type="presParOf" srcId="{147B9F77-F714-4FA8-A84F-BD489EBC6B79}" destId="{B2B7A3E7-E44C-4319-A240-A87E862FF8ED}" srcOrd="3" destOrd="0" presId="urn:microsoft.com/office/officeart/2005/8/layout/cycle3"/>
    <dgm:cxn modelId="{01D98C97-5CD4-4BEB-8A2A-91BD4C0B343C}" type="presParOf" srcId="{147B9F77-F714-4FA8-A84F-BD489EBC6B79}" destId="{12989808-3F44-4FE2-AE05-3DCAEE2BCB5C}" srcOrd="4" destOrd="0" presId="urn:microsoft.com/office/officeart/2005/8/layout/cycle3"/>
    <dgm:cxn modelId="{74EC79BA-ABB3-4D09-B626-87F02CA62A62}" type="presParOf" srcId="{147B9F77-F714-4FA8-A84F-BD489EBC6B79}" destId="{8E07F5B4-4D4F-4243-9603-5E2E1DA38CD5}" srcOrd="5" destOrd="0" presId="urn:microsoft.com/office/officeart/2005/8/layout/cycle3"/>
    <dgm:cxn modelId="{7AFB70DE-2C6F-4B27-A2D4-A0C5E6CFBEE6}" type="presParOf" srcId="{147B9F77-F714-4FA8-A84F-BD489EBC6B79}" destId="{887964A1-0A3C-481E-B385-8F7E1CC6A826}"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443C-67A2-42FE-B7FF-867A40C0A3C9}">
      <dsp:nvSpPr>
        <dsp:cNvPr id="0" name=""/>
        <dsp:cNvSpPr/>
      </dsp:nvSpPr>
      <dsp:spPr>
        <a:xfrm>
          <a:off x="962674" y="-5298"/>
          <a:ext cx="5134670" cy="5134670"/>
        </a:xfrm>
        <a:prstGeom prst="circularArrow">
          <a:avLst>
            <a:gd name="adj1" fmla="val 5274"/>
            <a:gd name="adj2" fmla="val 312630"/>
            <a:gd name="adj3" fmla="val 14244610"/>
            <a:gd name="adj4" fmla="val 17117382"/>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5FE0F-54C0-411F-9484-DE4AA0DD5302}">
      <dsp:nvSpPr>
        <dsp:cNvPr id="0" name=""/>
        <dsp:cNvSpPr/>
      </dsp:nvSpPr>
      <dsp:spPr>
        <a:xfrm>
          <a:off x="2563048" y="1251"/>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a:t>SAI </a:t>
          </a:r>
          <a:r>
            <a:rPr lang="pt-BR" sz="1700" kern="1200" dirty="0" err="1"/>
            <a:t>demand-driven</a:t>
          </a:r>
          <a:r>
            <a:rPr lang="pt-BR" sz="1700" kern="1200" dirty="0"/>
            <a:t> </a:t>
          </a:r>
          <a:r>
            <a:rPr lang="pt-BR" sz="1700" kern="1200" dirty="0" err="1"/>
            <a:t>needs</a:t>
          </a:r>
          <a:r>
            <a:rPr lang="pt-BR" sz="1700" kern="1200" dirty="0"/>
            <a:t> </a:t>
          </a:r>
          <a:r>
            <a:rPr lang="pt-BR" sz="1700" kern="1200" dirty="0" err="1"/>
            <a:t>assessment</a:t>
          </a:r>
          <a:endParaRPr lang="pt-BR" sz="1700" kern="1200" dirty="0"/>
        </a:p>
      </dsp:txBody>
      <dsp:txXfrm>
        <a:off x="2610251" y="48454"/>
        <a:ext cx="1839515" cy="872554"/>
      </dsp:txXfrm>
    </dsp:sp>
    <dsp:sp modelId="{96C0FD6A-820A-4EA7-A4DF-CD97AC45FC26}">
      <dsp:nvSpPr>
        <dsp:cNvPr id="0" name=""/>
        <dsp:cNvSpPr/>
      </dsp:nvSpPr>
      <dsp:spPr>
        <a:xfrm>
          <a:off x="4367006" y="1042766"/>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err="1"/>
            <a:t>Development</a:t>
          </a:r>
          <a:r>
            <a:rPr lang="pt-BR" sz="1700" kern="1200" dirty="0"/>
            <a:t> </a:t>
          </a:r>
          <a:r>
            <a:rPr lang="pt-BR" sz="1700" kern="1200" dirty="0" err="1"/>
            <a:t>of</a:t>
          </a:r>
          <a:r>
            <a:rPr lang="pt-BR" sz="1700" kern="1200" dirty="0"/>
            <a:t> standards </a:t>
          </a:r>
          <a:r>
            <a:rPr lang="pt-BR" sz="1700" kern="1200" dirty="0" err="1"/>
            <a:t>and</a:t>
          </a:r>
          <a:r>
            <a:rPr lang="pt-BR" sz="1700" kern="1200" dirty="0"/>
            <a:t> </a:t>
          </a:r>
          <a:r>
            <a:rPr lang="pt-BR" sz="1700" kern="1200" dirty="0" err="1"/>
            <a:t>guidance</a:t>
          </a:r>
          <a:endParaRPr lang="pt-BR" sz="1700" kern="1200" dirty="0"/>
        </a:p>
      </dsp:txBody>
      <dsp:txXfrm>
        <a:off x="4414209" y="1089969"/>
        <a:ext cx="1839515" cy="872554"/>
      </dsp:txXfrm>
    </dsp:sp>
    <dsp:sp modelId="{B2B7A3E7-E44C-4319-A240-A87E862FF8ED}">
      <dsp:nvSpPr>
        <dsp:cNvPr id="0" name=""/>
        <dsp:cNvSpPr/>
      </dsp:nvSpPr>
      <dsp:spPr>
        <a:xfrm>
          <a:off x="4367006" y="3125797"/>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err="1"/>
            <a:t>Implementation</a:t>
          </a:r>
          <a:r>
            <a:rPr lang="pt-BR" sz="1700" kern="1200" dirty="0"/>
            <a:t> </a:t>
          </a:r>
          <a:r>
            <a:rPr lang="pt-BR" sz="1700" kern="1200" dirty="0" err="1"/>
            <a:t>of</a:t>
          </a:r>
          <a:r>
            <a:rPr lang="pt-BR" sz="1700" kern="1200" dirty="0"/>
            <a:t> standards </a:t>
          </a:r>
          <a:r>
            <a:rPr lang="pt-BR" sz="1700" kern="1200" dirty="0" err="1"/>
            <a:t>and</a:t>
          </a:r>
          <a:r>
            <a:rPr lang="pt-BR" sz="1700" kern="1200" dirty="0"/>
            <a:t> </a:t>
          </a:r>
          <a:r>
            <a:rPr lang="pt-BR" sz="1700" kern="1200" dirty="0" err="1"/>
            <a:t>guidance</a:t>
          </a:r>
          <a:endParaRPr lang="pt-BR" sz="1700" kern="1200" dirty="0"/>
        </a:p>
      </dsp:txBody>
      <dsp:txXfrm>
        <a:off x="4414209" y="3173000"/>
        <a:ext cx="1839515" cy="872554"/>
      </dsp:txXfrm>
    </dsp:sp>
    <dsp:sp modelId="{12989808-3F44-4FE2-AE05-3DCAEE2BCB5C}">
      <dsp:nvSpPr>
        <dsp:cNvPr id="0" name=""/>
        <dsp:cNvSpPr/>
      </dsp:nvSpPr>
      <dsp:spPr>
        <a:xfrm>
          <a:off x="2563048" y="4167312"/>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a:t>Knowledge sharing among SAIs</a:t>
          </a:r>
        </a:p>
      </dsp:txBody>
      <dsp:txXfrm>
        <a:off x="2610251" y="4214515"/>
        <a:ext cx="1839515" cy="872554"/>
      </dsp:txXfrm>
    </dsp:sp>
    <dsp:sp modelId="{8E07F5B4-4D4F-4243-9603-5E2E1DA38CD5}">
      <dsp:nvSpPr>
        <dsp:cNvPr id="0" name=""/>
        <dsp:cNvSpPr/>
      </dsp:nvSpPr>
      <dsp:spPr>
        <a:xfrm>
          <a:off x="759091" y="3125797"/>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a:t>SAI capacity development</a:t>
          </a:r>
        </a:p>
      </dsp:txBody>
      <dsp:txXfrm>
        <a:off x="806294" y="3173000"/>
        <a:ext cx="1839515" cy="872554"/>
      </dsp:txXfrm>
    </dsp:sp>
    <dsp:sp modelId="{887964A1-0A3C-481E-B385-8F7E1CC6A826}">
      <dsp:nvSpPr>
        <dsp:cNvPr id="0" name=""/>
        <dsp:cNvSpPr/>
      </dsp:nvSpPr>
      <dsp:spPr>
        <a:xfrm>
          <a:off x="759091" y="1042766"/>
          <a:ext cx="1933921" cy="966960"/>
        </a:xfrm>
        <a:prstGeom prst="roundRect">
          <a:avLst/>
        </a:prstGeom>
        <a:solidFill>
          <a:srgbClr val="FDA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a:t>Monitoring and evaluation</a:t>
          </a:r>
        </a:p>
      </dsp:txBody>
      <dsp:txXfrm>
        <a:off x="806294" y="1089969"/>
        <a:ext cx="1839515" cy="8725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C8B85-0319-44BC-A719-51A385A4D7FC}" type="datetimeFigureOut">
              <a:rPr lang="pt-BR" smtClean="0"/>
              <a:t>29/05/2019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D656-5ED0-4780-93FE-C8F14D969D11}" type="slidenum">
              <a:rPr lang="pt-BR" smtClean="0"/>
              <a:t>‹nº›</a:t>
            </a:fld>
            <a:endParaRPr lang="pt-BR"/>
          </a:p>
        </p:txBody>
      </p:sp>
    </p:spTree>
    <p:extLst>
      <p:ext uri="{BB962C8B-B14F-4D97-AF65-F5344CB8AC3E}">
        <p14:creationId xmlns:p14="http://schemas.microsoft.com/office/powerpoint/2010/main" val="256575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a:t>
            </a:fld>
            <a:endParaRPr lang="pt-BR"/>
          </a:p>
        </p:txBody>
      </p:sp>
    </p:spTree>
    <p:extLst>
      <p:ext uri="{BB962C8B-B14F-4D97-AF65-F5344CB8AC3E}">
        <p14:creationId xmlns:p14="http://schemas.microsoft.com/office/powerpoint/2010/main" val="377328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b="1" kern="1200" dirty="0" smtClean="0">
                <a:solidFill>
                  <a:schemeClr val="tx1"/>
                </a:solidFill>
                <a:effectLst/>
                <a:latin typeface="+mn-lt"/>
                <a:ea typeface="+mn-ea"/>
                <a:cs typeface="+mn-cs"/>
              </a:rPr>
              <a:t>INTOSAI’s vision and motivation for the IFPP</a:t>
            </a:r>
            <a:endParaRPr lang="pt-B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IFPP should inspire and support SAIs in producing high quality audits of relevance to the public and other key stakeholders, which contribute effectively to government accountability and promote transparency in public administration.</a:t>
            </a:r>
            <a:endParaRPr lang="pt-BR"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IFPP fosters credibility and relevance of public audit, and the strengthening of its output and outcomes, by setting internationally recognized professional principles and standards that promote excellence in the application of methodology, and support the effective functioning of SAIs in the public interest.  Ultimately, they strengthen public sector audit and the relevance of SAIs. </a:t>
            </a:r>
            <a:endParaRPr lang="pt-BR"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following three objectives support the achievement of this strategic vision:</a:t>
            </a:r>
            <a:endParaRPr lang="pt-BR"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1) ensure that the development of pronouncements derives from an identified need, is evidence based and properly resourced with the right skills and knowledge;</a:t>
            </a:r>
            <a:endParaRPr lang="pt-BR"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2) ensure that the pronouncements developed will be effective in achieving the objectives set for them and be clearly applicable;</a:t>
            </a:r>
            <a:endParaRPr lang="pt-BR"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3) balance the varying requirements of the different users and stakeholders, bearing in mind that standards should seek to promote an acceptable minimum level in the practice of all SAIs.</a:t>
            </a:r>
            <a:endParaRPr lang="pt-B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2</a:t>
            </a:fld>
            <a:endParaRPr lang="pt-BR"/>
          </a:p>
        </p:txBody>
      </p:sp>
    </p:spTree>
    <p:extLst>
      <p:ext uri="{BB962C8B-B14F-4D97-AF65-F5344CB8AC3E}">
        <p14:creationId xmlns:p14="http://schemas.microsoft.com/office/powerpoint/2010/main" val="174838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3</a:t>
            </a:fld>
            <a:endParaRPr lang="pt-BR"/>
          </a:p>
        </p:txBody>
      </p:sp>
    </p:spTree>
    <p:extLst>
      <p:ext uri="{BB962C8B-B14F-4D97-AF65-F5344CB8AC3E}">
        <p14:creationId xmlns:p14="http://schemas.microsoft.com/office/powerpoint/2010/main" val="156917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The cycle shows the need for INTOSAI standards and guidance to take account of SAI needs, which in turn require feedback based on monitoring and evaluation of their use in practice. Accordingly, the development, maintenance and implementation of the ISSAIs require the active engagement of all INTOSAI Goal Committees, working bodies, regional organizations, IDI, SAIs, and others to provide any input that might be useful in this respect. </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4</a:t>
            </a:fld>
            <a:endParaRPr lang="pt-BR"/>
          </a:p>
        </p:txBody>
      </p:sp>
    </p:spTree>
    <p:extLst>
      <p:ext uri="{BB962C8B-B14F-4D97-AF65-F5344CB8AC3E}">
        <p14:creationId xmlns:p14="http://schemas.microsoft.com/office/powerpoint/2010/main" val="31644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err="1" smtClean="0"/>
              <a:t>SAIs</a:t>
            </a:r>
            <a:r>
              <a:rPr lang="pt-BR" dirty="0" smtClean="0"/>
              <a:t>: </a:t>
            </a:r>
            <a:r>
              <a:rPr lang="en-US" dirty="0" smtClean="0"/>
              <a:t>The end users - auditors in the SAIs - apply the pronouncements and are therefore in a good position to evaluate their content, relevance and impact . When using the IFPP, SAIs, Regional </a:t>
            </a:r>
            <a:r>
              <a:rPr lang="en-US" dirty="0" err="1" smtClean="0"/>
              <a:t>Organisations</a:t>
            </a:r>
            <a:r>
              <a:rPr lang="en-US" dirty="0" smtClean="0"/>
              <a:t> and other bodies add to and tailor the framework to suit their unique mandates, needs and purposes. Some barriers for implementation may not be particular to one SAI, but reflect the state of the framework. Through the feedback loop these can be further analyzed. </a:t>
            </a:r>
          </a:p>
          <a:p>
            <a:r>
              <a:rPr lang="en-US" b="1" dirty="0" smtClean="0"/>
              <a:t>RO</a:t>
            </a:r>
            <a:r>
              <a:rPr lang="en-US" dirty="0" smtClean="0"/>
              <a:t>:</a:t>
            </a:r>
            <a:r>
              <a:rPr lang="en-US" baseline="0" dirty="0" smtClean="0"/>
              <a:t> </a:t>
            </a:r>
            <a:r>
              <a:rPr lang="en-US" dirty="0" smtClean="0"/>
              <a:t>Regional </a:t>
            </a:r>
            <a:r>
              <a:rPr lang="en-US" dirty="0" err="1" smtClean="0"/>
              <a:t>Organisations</a:t>
            </a:r>
            <a:r>
              <a:rPr lang="en-US" dirty="0" smtClean="0"/>
              <a:t> play an important role in linking individual SAIs and the wider INTOSAI community, and strengthening implementation of standards in the public sector auditing globally and locally. Many regions provide extensive support in capacity building either directly or through donor </a:t>
            </a:r>
            <a:r>
              <a:rPr lang="en-US" dirty="0" err="1" smtClean="0"/>
              <a:t>programmes</a:t>
            </a:r>
            <a:r>
              <a:rPr lang="en-US" dirty="0" smtClean="0"/>
              <a:t>, including ISSAI implementation. They can also monitor capacity development progress through regionally tailored assessment tools. The close proximity and similar conditions place Regional </a:t>
            </a:r>
            <a:r>
              <a:rPr lang="en-US" dirty="0" err="1" smtClean="0"/>
              <a:t>Organisations</a:t>
            </a:r>
            <a:r>
              <a:rPr lang="en-US" dirty="0" smtClean="0"/>
              <a:t> in a privileged position to exchange knowledge on challenges and opportunities for implementation of standards.</a:t>
            </a:r>
          </a:p>
          <a:p>
            <a:r>
              <a:rPr lang="en-US" b="1" dirty="0" err="1" smtClean="0"/>
              <a:t>Intosai</a:t>
            </a:r>
            <a:r>
              <a:rPr lang="en-US" b="1" dirty="0" smtClean="0"/>
              <a:t> bodies</a:t>
            </a:r>
            <a:r>
              <a:rPr lang="en-US" dirty="0" smtClean="0"/>
              <a:t>: The different INTOSAI bodies have different roles in the standard setting process. They can be in a position to provide valuable information. The Capacity Building Committee (CBC) facilitates initiatives in support of building and enhancing SAI capacities and capabilities, including ISSAI implementation. The CBC is also provides strategic direction for and oversees the implementation, maintenance, use and relevance of the Performance Measurement Framework - SAI PMF. Feedback from these activities could be valuable to improve the IFPP. The Knowledge Sharing Committee (KSC) through their exchange of experiences in specific thematic areas show how INTOSAI standards are applied in practice when conducting audits in the different fields. The Professional Standards Committee (PSC) through its subcommittees follows developments in the three audit streams and can also support ISSAI implementation in their field of expertise. Since drafting teams are many times drawn from the PSC subcommittees, their experience already feeds in the process, but can be enhanced through a more systematic approach.</a:t>
            </a:r>
          </a:p>
          <a:p>
            <a:r>
              <a:rPr lang="en-US" b="1" dirty="0" smtClean="0"/>
              <a:t>IDI</a:t>
            </a:r>
            <a:r>
              <a:rPr lang="en-US" dirty="0" smtClean="0"/>
              <a:t>: The INTOSAI Development Initiative works directly supporting SAIs and regions in the implementation of standards. IDI also supports SAIs in carrying out SAIPMF assessments, a possible source of information for the standard setting process. IDI-led surveys - such as the Global stocktaking report - can be an important tool to provide information on the dissemination and use of INTOSAI standards. Due to its mission and activities, IDI could be a key source of information to feed back in INTOSAI standard setting process.</a:t>
            </a:r>
          </a:p>
          <a:p>
            <a:r>
              <a:rPr lang="en-US" b="1" dirty="0" smtClean="0"/>
              <a:t>External stakeholders</a:t>
            </a:r>
            <a:r>
              <a:rPr lang="en-US" dirty="0" smtClean="0"/>
              <a:t>: Some external stakeholders are also critical since we can benefit from other bodies´ experience and knowledge to achieve better results. The input in especially important so that INTOSAI does not “reinvent the wheel”, but benefit from the input and experience of these bodies and the changes they make to their frameworks. Development </a:t>
            </a:r>
            <a:r>
              <a:rPr lang="en-US" dirty="0" err="1" smtClean="0"/>
              <a:t>organisations</a:t>
            </a:r>
            <a:r>
              <a:rPr lang="en-US" dirty="0" smtClean="0"/>
              <a:t> that provide support to SAIs can also have information of challenges and opportunities for implementation of standards.</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5</a:t>
            </a:fld>
            <a:endParaRPr lang="pt-BR"/>
          </a:p>
        </p:txBody>
      </p:sp>
    </p:spTree>
    <p:extLst>
      <p:ext uri="{BB962C8B-B14F-4D97-AF65-F5344CB8AC3E}">
        <p14:creationId xmlns:p14="http://schemas.microsoft.com/office/powerpoint/2010/main" val="316630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Reason they were not achieving the benefits they expected from the IFPP.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Also to be taken into consideration is how to balance expectations that standards are kept current and responsive to changes in the auditing environment, with the stability they should also bring. In the same lines, it is important to balance the principled-based nature of standards and the level of detail needed in guidance for the principle to be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long and rigorous process of development of a pronouncement and the possibility of INTOSAI creating more flexible and dynamic documents have to be taken into consideration when striving for a balance in these cases. </a:t>
            </a: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solidFill>
                  <a:prstClr val="black"/>
                </a:solidFill>
              </a:rPr>
              <a:pPr/>
              <a:t>6</a:t>
            </a:fld>
            <a:endParaRPr lang="pt-BR">
              <a:solidFill>
                <a:prstClr val="black"/>
              </a:solidFill>
            </a:endParaRPr>
          </a:p>
        </p:txBody>
      </p:sp>
    </p:spTree>
    <p:extLst>
      <p:ext uri="{BB962C8B-B14F-4D97-AF65-F5344CB8AC3E}">
        <p14:creationId xmlns:p14="http://schemas.microsoft.com/office/powerpoint/2010/main" val="410891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Motivate a reflection on the appropriateness of the framework, or its gaps and other opportunities for improvement. </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7</a:t>
            </a:fld>
            <a:endParaRPr lang="pt-BR"/>
          </a:p>
        </p:txBody>
      </p:sp>
    </p:spTree>
    <p:extLst>
      <p:ext uri="{BB962C8B-B14F-4D97-AF65-F5344CB8AC3E}">
        <p14:creationId xmlns:p14="http://schemas.microsoft.com/office/powerpoint/2010/main" val="75290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8</a:t>
            </a:fld>
            <a:endParaRPr lang="pt-BR"/>
          </a:p>
        </p:txBody>
      </p:sp>
    </p:spTree>
    <p:extLst>
      <p:ext uri="{BB962C8B-B14F-4D97-AF65-F5344CB8AC3E}">
        <p14:creationId xmlns:p14="http://schemas.microsoft.com/office/powerpoint/2010/main" val="245687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5363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193197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665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9955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500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895F2F-4143-4AB7-803B-907EB1970032}" type="datetimeFigureOut">
              <a:rPr lang="pt-BR" smtClean="0"/>
              <a:t>29/05/2019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0059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895F2F-4143-4AB7-803B-907EB1970032}" type="datetimeFigureOut">
              <a:rPr lang="pt-BR" smtClean="0"/>
              <a:t>29/05/2019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992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895F2F-4143-4AB7-803B-907EB1970032}" type="datetimeFigureOut">
              <a:rPr lang="pt-BR" smtClean="0"/>
              <a:t>29/05/2019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87988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895F2F-4143-4AB7-803B-907EB1970032}" type="datetimeFigureOut">
              <a:rPr lang="pt-BR" smtClean="0"/>
              <a:t>29/05/2019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1830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29/05/2019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21939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29/05/2019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20451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5F2F-4143-4AB7-803B-907EB1970032}" type="datetimeFigureOut">
              <a:rPr lang="pt-BR" smtClean="0"/>
              <a:t>29/05/2019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1DC0-25CC-4484-9016-B53D35289A61}" type="slidenum">
              <a:rPr lang="pt-BR" smtClean="0"/>
              <a:t>‹nº›</a:t>
            </a:fld>
            <a:endParaRPr lang="pt-BR"/>
          </a:p>
        </p:txBody>
      </p:sp>
    </p:spTree>
    <p:extLst>
      <p:ext uri="{BB962C8B-B14F-4D97-AF65-F5344CB8AC3E}">
        <p14:creationId xmlns:p14="http://schemas.microsoft.com/office/powerpoint/2010/main" val="136802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dutraph@tcu.gov.br" TargetMode="External"/><Relationship Id="rId5" Type="http://schemas.openxmlformats.org/officeDocument/2006/relationships/hyperlink" Target="mailto:eca-psc@eca.europa.eu" TargetMode="External"/><Relationship Id="rId4" Type="http://schemas.openxmlformats.org/officeDocument/2006/relationships/hyperlink" Target="mailto:psc@tcu.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09183" y="1490774"/>
            <a:ext cx="8387358" cy="961225"/>
          </a:xfrm>
          <a:prstGeom prst="rect">
            <a:avLst/>
          </a:prstGeom>
          <a:noFill/>
        </p:spPr>
        <p:txBody>
          <a:bodyPr wrap="square" rtlCol="0">
            <a:spAutoFit/>
          </a:bodyPr>
          <a:lstStyle/>
          <a:p>
            <a:pPr>
              <a:lnSpc>
                <a:spcPts val="6500"/>
              </a:lnSpc>
            </a:pPr>
            <a:r>
              <a:rPr lang="pt-BR" sz="7200" b="1" dirty="0" smtClean="0">
                <a:solidFill>
                  <a:srgbClr val="6CA9B7"/>
                </a:solidFill>
              </a:rPr>
              <a:t>Feedback loop</a:t>
            </a:r>
            <a:endParaRPr lang="pt-BR" sz="7200" b="1" dirty="0">
              <a:solidFill>
                <a:srgbClr val="6CA9B7"/>
              </a:solidFill>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81" y="4263359"/>
            <a:ext cx="4714875" cy="1438275"/>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278" y="967178"/>
            <a:ext cx="3349257" cy="2969642"/>
          </a:xfrm>
          <a:prstGeom prst="rect">
            <a:avLst/>
          </a:prstGeom>
        </p:spPr>
      </p:pic>
      <p:sp>
        <p:nvSpPr>
          <p:cNvPr id="10" name="CaixaDeTexto 9"/>
          <p:cNvSpPr txBox="1"/>
          <p:nvPr/>
        </p:nvSpPr>
        <p:spPr>
          <a:xfrm>
            <a:off x="7892235" y="1478224"/>
            <a:ext cx="2769342" cy="1384995"/>
          </a:xfrm>
          <a:prstGeom prst="rect">
            <a:avLst/>
          </a:prstGeom>
          <a:noFill/>
        </p:spPr>
        <p:txBody>
          <a:bodyPr wrap="square" rtlCol="0">
            <a:spAutoFit/>
          </a:bodyPr>
          <a:lstStyle/>
          <a:p>
            <a:pPr algn="ctr"/>
            <a:r>
              <a:rPr lang="pt-BR" sz="2800" dirty="0" smtClean="0">
                <a:solidFill>
                  <a:schemeClr val="tx1">
                    <a:lumMod val="75000"/>
                    <a:lumOff val="25000"/>
                  </a:schemeClr>
                </a:solidFill>
              </a:rPr>
              <a:t>Are </a:t>
            </a:r>
            <a:r>
              <a:rPr lang="pt-BR" sz="2800" dirty="0" err="1" smtClean="0">
                <a:solidFill>
                  <a:schemeClr val="tx1">
                    <a:lumMod val="75000"/>
                    <a:lumOff val="25000"/>
                  </a:schemeClr>
                </a:solidFill>
              </a:rPr>
              <a:t>our</a:t>
            </a:r>
            <a:r>
              <a:rPr lang="pt-BR" sz="2800" dirty="0" smtClean="0">
                <a:solidFill>
                  <a:schemeClr val="tx1">
                    <a:lumMod val="75000"/>
                    <a:lumOff val="25000"/>
                  </a:schemeClr>
                </a:solidFill>
              </a:rPr>
              <a:t> </a:t>
            </a:r>
            <a:r>
              <a:rPr lang="pt-BR" sz="2800" dirty="0" err="1" smtClean="0">
                <a:solidFill>
                  <a:schemeClr val="tx1">
                    <a:lumMod val="75000"/>
                    <a:lumOff val="25000"/>
                  </a:schemeClr>
                </a:solidFill>
              </a:rPr>
              <a:t>pronouncements</a:t>
            </a:r>
            <a:r>
              <a:rPr lang="pt-BR" sz="2800" dirty="0" smtClean="0">
                <a:solidFill>
                  <a:schemeClr val="tx1">
                    <a:lumMod val="75000"/>
                    <a:lumOff val="25000"/>
                  </a:schemeClr>
                </a:solidFill>
              </a:rPr>
              <a:t> </a:t>
            </a:r>
            <a:r>
              <a:rPr lang="pt-BR" sz="2800" dirty="0" err="1" smtClean="0">
                <a:solidFill>
                  <a:schemeClr val="tx1">
                    <a:lumMod val="75000"/>
                    <a:lumOff val="25000"/>
                  </a:schemeClr>
                </a:solidFill>
              </a:rPr>
              <a:t>fit</a:t>
            </a:r>
            <a:r>
              <a:rPr lang="pt-BR" sz="2800" dirty="0" smtClean="0">
                <a:solidFill>
                  <a:schemeClr val="tx1">
                    <a:lumMod val="75000"/>
                    <a:lumOff val="25000"/>
                  </a:schemeClr>
                </a:solidFill>
              </a:rPr>
              <a:t>-for-</a:t>
            </a:r>
            <a:r>
              <a:rPr lang="pt-BR" sz="2800" dirty="0" err="1" smtClean="0">
                <a:solidFill>
                  <a:schemeClr val="tx1">
                    <a:lumMod val="75000"/>
                    <a:lumOff val="25000"/>
                  </a:schemeClr>
                </a:solidFill>
              </a:rPr>
              <a:t>purpose</a:t>
            </a:r>
            <a:r>
              <a:rPr lang="pt-BR" sz="2800" dirty="0" smtClean="0">
                <a:solidFill>
                  <a:schemeClr val="tx1">
                    <a:lumMod val="75000"/>
                    <a:lumOff val="25000"/>
                  </a:schemeClr>
                </a:solidFill>
              </a:rPr>
              <a:t>?</a:t>
            </a:r>
            <a:endParaRPr lang="pt-BR" sz="2800" dirty="0">
              <a:solidFill>
                <a:schemeClr val="tx1">
                  <a:lumMod val="75000"/>
                  <a:lumOff val="25000"/>
                </a:schemeClr>
              </a:solidFill>
            </a:endParaRPr>
          </a:p>
        </p:txBody>
      </p:sp>
    </p:spTree>
    <p:extLst>
      <p:ext uri="{BB962C8B-B14F-4D97-AF65-F5344CB8AC3E}">
        <p14:creationId xmlns:p14="http://schemas.microsoft.com/office/powerpoint/2010/main" val="367658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68066" y="1454524"/>
            <a:ext cx="10120265" cy="1323439"/>
          </a:xfrm>
          <a:prstGeom prst="rect">
            <a:avLst/>
          </a:prstGeom>
          <a:noFill/>
        </p:spPr>
        <p:txBody>
          <a:bodyPr wrap="square" rtlCol="0">
            <a:spAutoFit/>
          </a:bodyPr>
          <a:lstStyle/>
          <a:p>
            <a:r>
              <a:rPr lang="en-US" sz="4000" b="1" dirty="0" smtClean="0">
                <a:solidFill>
                  <a:srgbClr val="6CA9B7"/>
                </a:solidFill>
              </a:rPr>
              <a:t>Implementation </a:t>
            </a:r>
            <a:r>
              <a:rPr lang="en-US" sz="4000" b="1" dirty="0">
                <a:solidFill>
                  <a:srgbClr val="6CA9B7"/>
                </a:solidFill>
              </a:rPr>
              <a:t>and maintenance of the </a:t>
            </a:r>
            <a:r>
              <a:rPr lang="en-US" sz="4000" b="1" dirty="0" smtClean="0">
                <a:solidFill>
                  <a:srgbClr val="6CA9B7"/>
                </a:solidFill>
              </a:rPr>
              <a:t>pronouncements</a:t>
            </a:r>
            <a:endParaRPr lang="pt-BR" sz="6600" b="1" dirty="0">
              <a:solidFill>
                <a:srgbClr val="6CA9B7"/>
              </a:solidFill>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778" y="95589"/>
            <a:ext cx="979454" cy="1363980"/>
          </a:xfrm>
          <a:prstGeom prst="rect">
            <a:avLst/>
          </a:prstGeom>
        </p:spPr>
      </p:pic>
      <p:sp>
        <p:nvSpPr>
          <p:cNvPr id="4" name="CaixaDeTexto 3"/>
          <p:cNvSpPr txBox="1"/>
          <p:nvPr/>
        </p:nvSpPr>
        <p:spPr>
          <a:xfrm>
            <a:off x="1536305" y="2844624"/>
            <a:ext cx="8212120" cy="1323439"/>
          </a:xfrm>
          <a:prstGeom prst="rect">
            <a:avLst/>
          </a:prstGeom>
          <a:noFill/>
        </p:spPr>
        <p:txBody>
          <a:bodyPr wrap="none" rtlCol="0">
            <a:spAutoFit/>
          </a:bodyPr>
          <a:lstStyle/>
          <a:p>
            <a:r>
              <a:rPr lang="pt-BR" sz="8000" b="1" dirty="0">
                <a:solidFill>
                  <a:srgbClr val="D38D42"/>
                </a:solidFill>
              </a:rPr>
              <a:t> INTOSAI </a:t>
            </a:r>
            <a:r>
              <a:rPr lang="pt-BR" sz="8000" b="1" dirty="0" err="1">
                <a:solidFill>
                  <a:srgbClr val="D38D42"/>
                </a:solidFill>
              </a:rPr>
              <a:t>wide</a:t>
            </a:r>
            <a:r>
              <a:rPr lang="pt-BR" sz="8000" b="1" dirty="0">
                <a:solidFill>
                  <a:srgbClr val="D38D42"/>
                </a:solidFill>
              </a:rPr>
              <a:t> </a:t>
            </a:r>
            <a:r>
              <a:rPr lang="pt-BR" sz="8000" b="1" dirty="0" err="1">
                <a:solidFill>
                  <a:srgbClr val="D38D42"/>
                </a:solidFill>
              </a:rPr>
              <a:t>task</a:t>
            </a:r>
            <a:endParaRPr lang="pt-BR" sz="8800" b="1" dirty="0">
              <a:solidFill>
                <a:srgbClr val="D38D42"/>
              </a:solidFill>
            </a:endParaRPr>
          </a:p>
        </p:txBody>
      </p:sp>
      <p:sp>
        <p:nvSpPr>
          <p:cNvPr id="7" name="CaixaDeTexto 6"/>
          <p:cNvSpPr txBox="1"/>
          <p:nvPr/>
        </p:nvSpPr>
        <p:spPr>
          <a:xfrm>
            <a:off x="1447959" y="4234724"/>
            <a:ext cx="10311650" cy="1077218"/>
          </a:xfrm>
          <a:prstGeom prst="rect">
            <a:avLst/>
          </a:prstGeom>
          <a:noFill/>
        </p:spPr>
        <p:txBody>
          <a:bodyPr wrap="square" rtlCol="0">
            <a:spAutoFit/>
          </a:bodyPr>
          <a:lstStyle/>
          <a:p>
            <a:r>
              <a:rPr lang="en-US" sz="3200" dirty="0" smtClean="0"/>
              <a:t>Requires </a:t>
            </a:r>
            <a:r>
              <a:rPr lang="en-US" sz="3200" dirty="0"/>
              <a:t>attention on the global, </a:t>
            </a:r>
            <a:r>
              <a:rPr lang="en-US" sz="3200" dirty="0" smtClean="0"/>
              <a:t>regional </a:t>
            </a:r>
            <a:r>
              <a:rPr lang="en-US" sz="3200" dirty="0"/>
              <a:t>and SAI levels</a:t>
            </a:r>
            <a:r>
              <a:rPr lang="en-US" sz="3200" dirty="0" smtClean="0"/>
              <a:t>.</a:t>
            </a:r>
          </a:p>
          <a:p>
            <a:r>
              <a:rPr lang="en-US" sz="3200" dirty="0" smtClean="0"/>
              <a:t>Practical experience = </a:t>
            </a:r>
            <a:r>
              <a:rPr lang="en-US" sz="3200" dirty="0"/>
              <a:t>valuable </a:t>
            </a:r>
            <a:r>
              <a:rPr lang="en-US" sz="3200" dirty="0" smtClean="0"/>
              <a:t>information.</a:t>
            </a:r>
            <a:endParaRPr lang="pt-BR" sz="3200" dirty="0">
              <a:solidFill>
                <a:schemeClr val="tx1">
                  <a:lumMod val="75000"/>
                  <a:lumOff val="25000"/>
                </a:schemeClr>
              </a:solidFill>
            </a:endParaRPr>
          </a:p>
        </p:txBody>
      </p:sp>
    </p:spTree>
    <p:extLst>
      <p:ext uri="{BB962C8B-B14F-4D97-AF65-F5344CB8AC3E}">
        <p14:creationId xmlns:p14="http://schemas.microsoft.com/office/powerpoint/2010/main" val="309533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l="-15000" t="-10000" r="-1000" b="-10000"/>
          </a:stretch>
        </a:blipFill>
        <a:effectLst/>
      </p:bgPr>
    </p:bg>
    <p:spTree>
      <p:nvGrpSpPr>
        <p:cNvPr id="1" name=""/>
        <p:cNvGrpSpPr/>
        <p:nvPr/>
      </p:nvGrpSpPr>
      <p:grpSpPr>
        <a:xfrm>
          <a:off x="0" y="0"/>
          <a:ext cx="0" cy="0"/>
          <a:chOff x="0" y="0"/>
          <a:chExt cx="0" cy="0"/>
        </a:xfrm>
      </p:grpSpPr>
      <p:sp>
        <p:nvSpPr>
          <p:cNvPr id="3" name="Retângulo 2"/>
          <p:cNvSpPr/>
          <p:nvPr/>
        </p:nvSpPr>
        <p:spPr>
          <a:xfrm>
            <a:off x="0" y="0"/>
            <a:ext cx="12191999" cy="6857999"/>
          </a:xfrm>
          <a:prstGeom prst="rect">
            <a:avLst/>
          </a:prstGeom>
          <a:solidFill>
            <a:srgbClr val="6BA9B6">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2181605" y="1931633"/>
            <a:ext cx="8340324" cy="3046988"/>
          </a:xfrm>
          <a:prstGeom prst="rect">
            <a:avLst/>
          </a:prstGeom>
          <a:noFill/>
        </p:spPr>
        <p:txBody>
          <a:bodyPr wrap="square" rtlCol="0">
            <a:spAutoFit/>
          </a:bodyPr>
          <a:lstStyle/>
          <a:p>
            <a:pPr algn="ctr"/>
            <a:r>
              <a:rPr lang="en-US" sz="3200" b="1" dirty="0">
                <a:solidFill>
                  <a:srgbClr val="4D4D4F"/>
                </a:solidFill>
              </a:rPr>
              <a:t>Implement a </a:t>
            </a:r>
            <a:r>
              <a:rPr lang="en-US" sz="3200" b="1" dirty="0">
                <a:solidFill>
                  <a:srgbClr val="62303B"/>
                </a:solidFill>
              </a:rPr>
              <a:t>monitoring system </a:t>
            </a:r>
            <a:r>
              <a:rPr lang="en-US" sz="3200" b="1" dirty="0">
                <a:solidFill>
                  <a:srgbClr val="4D4D4F"/>
                </a:solidFill>
              </a:rPr>
              <a:t>to obtain feedback from SAIs on their implementation of</a:t>
            </a:r>
          </a:p>
          <a:p>
            <a:pPr algn="ctr"/>
            <a:r>
              <a:rPr lang="en-US" sz="3200" b="1" dirty="0">
                <a:solidFill>
                  <a:srgbClr val="4D4D4F"/>
                </a:solidFill>
              </a:rPr>
              <a:t>the ISSAIs and their practical experience using the ISSAIs in audits or as a basis for national</a:t>
            </a:r>
          </a:p>
          <a:p>
            <a:pPr algn="ctr"/>
            <a:r>
              <a:rPr lang="en-US" sz="3200" b="1" dirty="0">
                <a:solidFill>
                  <a:srgbClr val="4D4D4F"/>
                </a:solidFill>
              </a:rPr>
              <a:t>standards and to </a:t>
            </a:r>
            <a:r>
              <a:rPr lang="en-US" sz="3200" b="1" dirty="0">
                <a:solidFill>
                  <a:srgbClr val="62303B"/>
                </a:solidFill>
              </a:rPr>
              <a:t>feed this information back </a:t>
            </a:r>
            <a:r>
              <a:rPr lang="en-US" sz="3200" b="1" dirty="0">
                <a:solidFill>
                  <a:srgbClr val="4D4D4F"/>
                </a:solidFill>
              </a:rPr>
              <a:t>into the standards-setting process. </a:t>
            </a:r>
            <a:endParaRPr lang="pt-BR" sz="5400" b="1" dirty="0">
              <a:solidFill>
                <a:srgbClr val="4D4D4F"/>
              </a:solidFill>
            </a:endParaRPr>
          </a:p>
        </p:txBody>
      </p:sp>
    </p:spTree>
    <p:extLst>
      <p:ext uri="{BB962C8B-B14F-4D97-AF65-F5344CB8AC3E}">
        <p14:creationId xmlns:p14="http://schemas.microsoft.com/office/powerpoint/2010/main" val="403795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5" name="Diagrama 44"/>
          <p:cNvGraphicFramePr/>
          <p:nvPr>
            <p:extLst>
              <p:ext uri="{D42A27DB-BD31-4B8C-83A1-F6EECF244321}">
                <p14:modId xmlns:p14="http://schemas.microsoft.com/office/powerpoint/2010/main" val="3809538809"/>
              </p:ext>
            </p:extLst>
          </p:nvPr>
        </p:nvGraphicFramePr>
        <p:xfrm>
          <a:off x="2328530" y="1020726"/>
          <a:ext cx="7060019" cy="5135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Retângulo 45"/>
          <p:cNvSpPr/>
          <p:nvPr/>
        </p:nvSpPr>
        <p:spPr>
          <a:xfrm>
            <a:off x="2328529" y="898990"/>
            <a:ext cx="7060019" cy="2620387"/>
          </a:xfrm>
          <a:prstGeom prst="rect">
            <a:avLst/>
          </a:prstGeom>
          <a:noFill/>
          <a:ln w="28575">
            <a:solidFill>
              <a:srgbClr val="6BA9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7" name="CaixaDeTexto 46"/>
          <p:cNvSpPr txBox="1"/>
          <p:nvPr/>
        </p:nvSpPr>
        <p:spPr>
          <a:xfrm>
            <a:off x="4608753" y="81551"/>
            <a:ext cx="3959225" cy="646331"/>
          </a:xfrm>
          <a:prstGeom prst="rect">
            <a:avLst/>
          </a:prstGeom>
          <a:noFill/>
        </p:spPr>
        <p:txBody>
          <a:bodyPr wrap="none" rtlCol="0">
            <a:spAutoFit/>
          </a:bodyPr>
          <a:lstStyle/>
          <a:p>
            <a:r>
              <a:rPr lang="en-US" sz="3600" dirty="0" smtClean="0">
                <a:solidFill>
                  <a:schemeClr val="tx1">
                    <a:lumMod val="75000"/>
                    <a:lumOff val="25000"/>
                  </a:schemeClr>
                </a:solidFill>
              </a:rPr>
              <a:t>INTOSAI Value chain</a:t>
            </a:r>
            <a:endParaRPr lang="pt-BR" sz="3600" dirty="0">
              <a:solidFill>
                <a:schemeClr val="tx1">
                  <a:lumMod val="75000"/>
                  <a:lumOff val="25000"/>
                </a:schemeClr>
              </a:solidFill>
            </a:endParaRPr>
          </a:p>
        </p:txBody>
      </p:sp>
    </p:spTree>
    <p:extLst>
      <p:ext uri="{BB962C8B-B14F-4D97-AF65-F5344CB8AC3E}">
        <p14:creationId xmlns:p14="http://schemas.microsoft.com/office/powerpoint/2010/main" val="400340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1945677"/>
            <a:ext cx="3624672" cy="1077218"/>
          </a:xfrm>
          <a:prstGeom prst="rect">
            <a:avLst/>
          </a:prstGeom>
          <a:noFill/>
        </p:spPr>
        <p:txBody>
          <a:bodyPr wrap="square" rtlCol="0">
            <a:spAutoFit/>
          </a:bodyPr>
          <a:lstStyle/>
          <a:p>
            <a:pPr algn="ctr"/>
            <a:r>
              <a:rPr lang="en-US" sz="3200" dirty="0">
                <a:solidFill>
                  <a:schemeClr val="tx1">
                    <a:lumMod val="75000"/>
                    <a:lumOff val="25000"/>
                  </a:schemeClr>
                </a:solidFill>
              </a:rPr>
              <a:t>Many potential sources of feedback</a:t>
            </a:r>
            <a:endParaRPr lang="pt-BR" sz="3200" dirty="0">
              <a:solidFill>
                <a:schemeClr val="tx1">
                  <a:lumMod val="75000"/>
                  <a:lumOff val="25000"/>
                </a:schemeClr>
              </a:solidFill>
            </a:endParaRPr>
          </a:p>
        </p:txBody>
      </p:sp>
      <p:sp>
        <p:nvSpPr>
          <p:cNvPr id="9" name="Google Shape;372;p34"/>
          <p:cNvSpPr/>
          <p:nvPr/>
        </p:nvSpPr>
        <p:spPr>
          <a:xfrm>
            <a:off x="5427861" y="816035"/>
            <a:ext cx="472800" cy="472800"/>
          </a:xfrm>
          <a:prstGeom prst="ellipse">
            <a:avLst/>
          </a:prstGeom>
          <a:solidFill>
            <a:srgbClr val="6B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6;p34"/>
          <p:cNvSpPr txBox="1">
            <a:spLocks/>
          </p:cNvSpPr>
          <p:nvPr/>
        </p:nvSpPr>
        <p:spPr>
          <a:xfrm>
            <a:off x="4498440" y="1622393"/>
            <a:ext cx="2593476"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dirty="0" smtClean="0"/>
              <a:t>SAIs</a:t>
            </a:r>
          </a:p>
          <a:p>
            <a:pPr marL="0" lvl="0" indent="0" algn="ctr">
              <a:buNone/>
              <a:defRPr/>
            </a:pPr>
            <a:r>
              <a:rPr lang="en-US" sz="1800" dirty="0"/>
              <a:t>The end users - auditors in the SAIs</a:t>
            </a:r>
            <a:endParaRPr kumimoji="0" lang="en-US" sz="1800" b="1" i="0" u="none" strike="noStrike" kern="0" cap="none" spc="0" normalizeH="0" baseline="0" noProof="0" dirty="0" smtClean="0">
              <a:ln>
                <a:noFill/>
              </a:ln>
              <a:solidFill>
                <a:srgbClr val="666666"/>
              </a:solidFill>
              <a:effectLst/>
              <a:uLnTx/>
              <a:uFillTx/>
              <a:latin typeface="Nunito Sans"/>
              <a:sym typeface="Nunito Sans"/>
            </a:endParaRPr>
          </a:p>
        </p:txBody>
      </p:sp>
      <p:sp>
        <p:nvSpPr>
          <p:cNvPr id="30" name="Google Shape;372;p34"/>
          <p:cNvSpPr/>
          <p:nvPr/>
        </p:nvSpPr>
        <p:spPr>
          <a:xfrm>
            <a:off x="8291480" y="816035"/>
            <a:ext cx="472800" cy="472800"/>
          </a:xfrm>
          <a:prstGeom prst="ellipse">
            <a:avLst/>
          </a:prstGeom>
          <a:solidFill>
            <a:srgbClr val="6B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6;p34"/>
          <p:cNvSpPr txBox="1">
            <a:spLocks/>
          </p:cNvSpPr>
          <p:nvPr/>
        </p:nvSpPr>
        <p:spPr>
          <a:xfrm>
            <a:off x="7362059" y="1622393"/>
            <a:ext cx="2593476"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dirty="0" smtClean="0"/>
              <a:t>Regional </a:t>
            </a:r>
            <a:r>
              <a:rPr lang="en-US" sz="1800" b="1" kern="0" dirty="0" err="1" smtClean="0"/>
              <a:t>organisations</a:t>
            </a:r>
            <a:endParaRPr lang="en-US" sz="1800" b="1" kern="0" dirty="0" smtClean="0"/>
          </a:p>
          <a:p>
            <a:pPr marL="0" lvl="0" indent="0" algn="ctr">
              <a:buNone/>
              <a:defRPr/>
            </a:pPr>
            <a:r>
              <a:rPr lang="en-US" sz="1800" dirty="0" smtClean="0"/>
              <a:t>Linking </a:t>
            </a:r>
            <a:r>
              <a:rPr lang="en-US" sz="1800" dirty="0"/>
              <a:t>individual SAIs and the wider INTOSAI community</a:t>
            </a:r>
            <a:endParaRPr kumimoji="0" lang="en-US" sz="1800" b="1" i="0" u="none" strike="noStrike" kern="0" cap="none" spc="0" normalizeH="0" baseline="0" noProof="0" dirty="0" smtClean="0">
              <a:ln>
                <a:noFill/>
              </a:ln>
              <a:solidFill>
                <a:srgbClr val="666666"/>
              </a:solidFill>
              <a:effectLst/>
              <a:uLnTx/>
              <a:uFillTx/>
              <a:latin typeface="Nunito Sans"/>
              <a:sym typeface="Nunito Sans"/>
            </a:endParaRPr>
          </a:p>
        </p:txBody>
      </p:sp>
      <p:sp>
        <p:nvSpPr>
          <p:cNvPr id="40" name="Google Shape;372;p34"/>
          <p:cNvSpPr/>
          <p:nvPr/>
        </p:nvSpPr>
        <p:spPr>
          <a:xfrm>
            <a:off x="10691075" y="816035"/>
            <a:ext cx="472800" cy="472800"/>
          </a:xfrm>
          <a:prstGeom prst="ellipse">
            <a:avLst/>
          </a:prstGeom>
          <a:solidFill>
            <a:srgbClr val="6BA9B6"/>
          </a:solidFill>
          <a:ln>
            <a:solidFill>
              <a:srgbClr val="6BA9B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6;p34"/>
          <p:cNvSpPr txBox="1">
            <a:spLocks/>
          </p:cNvSpPr>
          <p:nvPr/>
        </p:nvSpPr>
        <p:spPr>
          <a:xfrm>
            <a:off x="9763692" y="1633026"/>
            <a:ext cx="2327565"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dirty="0" smtClean="0"/>
              <a:t>INTOSAI Bodies</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kumimoji="0" lang="en-US" sz="1800" i="0" u="none" strike="noStrike" kern="0" cap="none" spc="0" normalizeH="0" baseline="0" noProof="0" dirty="0" smtClean="0">
                <a:ln>
                  <a:noFill/>
                </a:ln>
                <a:solidFill>
                  <a:srgbClr val="666666"/>
                </a:solidFill>
                <a:effectLst/>
                <a:uLnTx/>
                <a:uFillTx/>
                <a:sym typeface="Nunito Sans"/>
              </a:rPr>
              <a:t>CBC</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kern="0" dirty="0" smtClean="0"/>
              <a:t>KSC</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kern="0" dirty="0" smtClean="0"/>
              <a:t>PSC</a:t>
            </a:r>
            <a:endParaRPr kumimoji="0" lang="en-US" sz="1800" i="0" u="none" strike="noStrike" kern="0" cap="none" spc="0" normalizeH="0" baseline="0" noProof="0" dirty="0" smtClean="0">
              <a:ln>
                <a:noFill/>
              </a:ln>
              <a:solidFill>
                <a:srgbClr val="666666"/>
              </a:solidFill>
              <a:effectLst/>
              <a:uLnTx/>
              <a:uFillTx/>
              <a:sym typeface="Nunito Sans"/>
            </a:endParaRPr>
          </a:p>
        </p:txBody>
      </p:sp>
      <p:sp>
        <p:nvSpPr>
          <p:cNvPr id="50" name="Google Shape;372;p34"/>
          <p:cNvSpPr/>
          <p:nvPr/>
        </p:nvSpPr>
        <p:spPr>
          <a:xfrm>
            <a:off x="5477244" y="3605310"/>
            <a:ext cx="472800" cy="472800"/>
          </a:xfrm>
          <a:prstGeom prst="ellipse">
            <a:avLst/>
          </a:prstGeom>
          <a:solidFill>
            <a:srgbClr val="6B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p34"/>
          <p:cNvSpPr txBox="1">
            <a:spLocks/>
          </p:cNvSpPr>
          <p:nvPr/>
        </p:nvSpPr>
        <p:spPr>
          <a:xfrm>
            <a:off x="4547823" y="4411668"/>
            <a:ext cx="2593476"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noProof="0" dirty="0" smtClean="0"/>
              <a:t>IDI</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kumimoji="0" lang="en-US" sz="1800" i="0" u="none" strike="noStrike" kern="0" cap="none" spc="0" normalizeH="0" baseline="0" dirty="0" smtClean="0">
                <a:ln>
                  <a:noFill/>
                </a:ln>
                <a:solidFill>
                  <a:srgbClr val="666666"/>
                </a:solidFill>
                <a:effectLst/>
                <a:uLnTx/>
                <a:uFillTx/>
                <a:latin typeface="Nunito Sans"/>
                <a:sym typeface="Nunito Sans"/>
              </a:rPr>
              <a:t>Implementation support</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kern="0" noProof="0" dirty="0" smtClean="0"/>
              <a:t>SAI-PMF</a:t>
            </a:r>
          </a:p>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kumimoji="0" lang="en-US" sz="1800" i="0" u="none" strike="noStrike" kern="0" cap="none" spc="0" normalizeH="0" baseline="0" dirty="0" smtClean="0">
                <a:ln>
                  <a:noFill/>
                </a:ln>
                <a:solidFill>
                  <a:srgbClr val="666666"/>
                </a:solidFill>
                <a:effectLst/>
                <a:uLnTx/>
                <a:uFillTx/>
                <a:latin typeface="Nunito Sans"/>
                <a:sym typeface="Nunito Sans"/>
              </a:rPr>
              <a:t>Surveys</a:t>
            </a:r>
            <a:endParaRPr kumimoji="0" lang="en-US" sz="1800" i="0" u="none" strike="noStrike" kern="0" cap="none" spc="0" normalizeH="0" baseline="0" noProof="0" dirty="0" smtClean="0">
              <a:ln>
                <a:noFill/>
              </a:ln>
              <a:solidFill>
                <a:srgbClr val="666666"/>
              </a:solidFill>
              <a:effectLst/>
              <a:uLnTx/>
              <a:uFillTx/>
              <a:latin typeface="Nunito Sans"/>
              <a:sym typeface="Nunito Sans"/>
            </a:endParaRPr>
          </a:p>
        </p:txBody>
      </p:sp>
      <p:sp>
        <p:nvSpPr>
          <p:cNvPr id="60" name="Google Shape;372;p34"/>
          <p:cNvSpPr/>
          <p:nvPr/>
        </p:nvSpPr>
        <p:spPr>
          <a:xfrm>
            <a:off x="8291480" y="3605310"/>
            <a:ext cx="472800" cy="472800"/>
          </a:xfrm>
          <a:prstGeom prst="ellipse">
            <a:avLst/>
          </a:prstGeom>
          <a:solidFill>
            <a:srgbClr val="6B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76;p34"/>
          <p:cNvSpPr txBox="1">
            <a:spLocks/>
          </p:cNvSpPr>
          <p:nvPr/>
        </p:nvSpPr>
        <p:spPr>
          <a:xfrm>
            <a:off x="7362059" y="4411668"/>
            <a:ext cx="2593476"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noProof="0" dirty="0" smtClean="0"/>
              <a:t>External stakeholders</a:t>
            </a:r>
          </a:p>
          <a:p>
            <a:pPr marL="0" lvl="0" indent="0" algn="ctr">
              <a:buNone/>
              <a:defRPr/>
            </a:pPr>
            <a:r>
              <a:rPr lang="en-US" sz="1800" kern="0" dirty="0" smtClean="0"/>
              <a:t>Benefit </a:t>
            </a:r>
            <a:r>
              <a:rPr lang="en-US" sz="1800" kern="0" dirty="0"/>
              <a:t>from other</a:t>
            </a:r>
          </a:p>
          <a:p>
            <a:pPr marL="0" lvl="0" indent="0" algn="ctr">
              <a:buNone/>
              <a:defRPr/>
            </a:pPr>
            <a:r>
              <a:rPr lang="en-US" sz="1800" kern="0" dirty="0"/>
              <a:t>bodies´ experience</a:t>
            </a:r>
            <a:endParaRPr kumimoji="0" lang="en-US" sz="1800" i="0" u="none" strike="noStrike" kern="0" cap="none" spc="0" normalizeH="0" baseline="0" noProof="0" dirty="0" smtClean="0">
              <a:ln>
                <a:noFill/>
              </a:ln>
              <a:solidFill>
                <a:srgbClr val="666666"/>
              </a:solidFill>
              <a:effectLst/>
              <a:uLnTx/>
              <a:uFillTx/>
              <a:latin typeface="Nunito Sans"/>
              <a:sym typeface="Nunito Sans"/>
            </a:endParaRPr>
          </a:p>
        </p:txBody>
      </p:sp>
      <p:sp>
        <p:nvSpPr>
          <p:cNvPr id="71" name="Google Shape;372;p34"/>
          <p:cNvSpPr/>
          <p:nvPr/>
        </p:nvSpPr>
        <p:spPr>
          <a:xfrm>
            <a:off x="10693113" y="3605310"/>
            <a:ext cx="472800" cy="472800"/>
          </a:xfrm>
          <a:prstGeom prst="ellipse">
            <a:avLst/>
          </a:prstGeom>
          <a:solidFill>
            <a:srgbClr val="6B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6;p34"/>
          <p:cNvSpPr txBox="1">
            <a:spLocks/>
          </p:cNvSpPr>
          <p:nvPr/>
        </p:nvSpPr>
        <p:spPr>
          <a:xfrm>
            <a:off x="9763692" y="4411668"/>
            <a:ext cx="2593476" cy="1892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85750" algn="l" rtl="0">
              <a:lnSpc>
                <a:spcPct val="115000"/>
              </a:lnSpc>
              <a:spcBef>
                <a:spcPts val="60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1pPr>
            <a:lvl2pPr marL="914400" marR="0" lvl="1"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2pPr>
            <a:lvl3pPr marL="1371600" marR="0" lvl="2"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3pPr>
            <a:lvl4pPr marL="1828800" marR="0" lvl="3"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4pPr>
            <a:lvl5pPr marL="2286000" marR="0" lvl="4"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5pPr>
            <a:lvl6pPr marL="2743200" marR="0" lvl="5"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6pPr>
            <a:lvl7pPr marL="3200400" marR="0" lvl="6"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7pPr>
            <a:lvl8pPr marL="3657600" marR="0" lvl="7"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8pPr>
            <a:lvl9pPr marL="4114800" marR="0" lvl="8" indent="-285750" algn="l" rtl="0">
              <a:lnSpc>
                <a:spcPct val="115000"/>
              </a:lnSpc>
              <a:spcBef>
                <a:spcPts val="0"/>
              </a:spcBef>
              <a:spcAft>
                <a:spcPts val="0"/>
              </a:spcAft>
              <a:buClr>
                <a:srgbClr val="CCCCCC"/>
              </a:buClr>
              <a:buSzPts val="900"/>
              <a:buFont typeface="Nunito Sans"/>
              <a:buChar char="-"/>
              <a:defRPr sz="900" b="0" i="0" u="none" strike="noStrike" cap="none">
                <a:solidFill>
                  <a:srgbClr val="666666"/>
                </a:solidFill>
                <a:latin typeface="Nunito Sans"/>
                <a:ea typeface="Nunito Sans"/>
                <a:cs typeface="Nunito Sans"/>
                <a:sym typeface="Nunito Sans"/>
              </a:defRPr>
            </a:lvl9pPr>
          </a:lstStyle>
          <a:p>
            <a:pPr marL="0" marR="0" lvl="0" indent="0" algn="ctr" defTabSz="914400" rtl="0" eaLnBrk="1" fontAlgn="auto" latinLnBrk="0" hangingPunct="1">
              <a:lnSpc>
                <a:spcPct val="115000"/>
              </a:lnSpc>
              <a:spcBef>
                <a:spcPts val="600"/>
              </a:spcBef>
              <a:spcAft>
                <a:spcPts val="0"/>
              </a:spcAft>
              <a:buClr>
                <a:srgbClr val="CCCCCC"/>
              </a:buClr>
              <a:buSzPts val="900"/>
              <a:buFont typeface="Nunito Sans"/>
              <a:buNone/>
              <a:tabLst/>
              <a:defRPr/>
            </a:pPr>
            <a:r>
              <a:rPr lang="en-US" sz="1800" b="1" kern="0" noProof="0" dirty="0" smtClean="0"/>
              <a:t>You</a:t>
            </a:r>
            <a:endParaRPr kumimoji="0" lang="en-US" sz="1800" b="1" i="0" u="none" strike="noStrike" kern="0" cap="none" spc="0" normalizeH="0" baseline="0" noProof="0" dirty="0" smtClean="0">
              <a:ln>
                <a:noFill/>
              </a:ln>
              <a:solidFill>
                <a:srgbClr val="666666"/>
              </a:solidFill>
              <a:effectLst/>
              <a:uLnTx/>
              <a:uFillTx/>
              <a:latin typeface="Nunito Sans"/>
              <a:sym typeface="Nunito Sans"/>
            </a:endParaRPr>
          </a:p>
          <a:p>
            <a:pPr marL="0" lvl="0" indent="0" algn="ctr">
              <a:buNone/>
            </a:pPr>
            <a:r>
              <a:rPr lang="pt-BR" sz="1800" dirty="0" err="1"/>
              <a:t>How</a:t>
            </a:r>
            <a:r>
              <a:rPr lang="pt-BR" sz="1800" dirty="0"/>
              <a:t> </a:t>
            </a:r>
            <a:r>
              <a:rPr lang="pt-BR" sz="1800" dirty="0" err="1"/>
              <a:t>can</a:t>
            </a:r>
            <a:r>
              <a:rPr lang="pt-BR" sz="1800" dirty="0"/>
              <a:t> </a:t>
            </a:r>
            <a:r>
              <a:rPr lang="pt-BR" sz="1800" dirty="0" err="1"/>
              <a:t>you</a:t>
            </a:r>
            <a:r>
              <a:rPr lang="pt-BR" sz="1800" dirty="0"/>
              <a:t> </a:t>
            </a:r>
            <a:r>
              <a:rPr lang="pt-BR" sz="1800" dirty="0" err="1"/>
              <a:t>contribute</a:t>
            </a:r>
            <a:r>
              <a:rPr lang="pt-BR" sz="1800" dirty="0"/>
              <a:t>?</a:t>
            </a:r>
            <a:endParaRPr kumimoji="0" lang="en-US" sz="1800" b="0" i="0" u="none" strike="noStrike" kern="0" cap="none" spc="0" normalizeH="0" baseline="0" noProof="0" dirty="0">
              <a:ln>
                <a:noFill/>
              </a:ln>
              <a:solidFill>
                <a:srgbClr val="666666"/>
              </a:solidFill>
              <a:effectLst/>
              <a:uLnTx/>
              <a:uFillTx/>
              <a:latin typeface="Nunito Sans"/>
              <a:sym typeface="Nunito Sans"/>
            </a:endParaRPr>
          </a:p>
        </p:txBody>
      </p:sp>
      <p:sp>
        <p:nvSpPr>
          <p:cNvPr id="70" name="Google Shape;639;p43"/>
          <p:cNvSpPr/>
          <p:nvPr/>
        </p:nvSpPr>
        <p:spPr>
          <a:xfrm>
            <a:off x="5182576" y="987015"/>
            <a:ext cx="481685" cy="468599"/>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Imagem 80"/>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rot="1071165">
            <a:off x="8065443" y="929729"/>
            <a:ext cx="589834" cy="583169"/>
          </a:xfrm>
          <a:prstGeom prst="rect">
            <a:avLst/>
          </a:prstGeom>
          <a:ln>
            <a:noFill/>
          </a:ln>
        </p:spPr>
      </p:pic>
      <p:grpSp>
        <p:nvGrpSpPr>
          <p:cNvPr id="82" name="Google Shape;713;p43"/>
          <p:cNvGrpSpPr/>
          <p:nvPr/>
        </p:nvGrpSpPr>
        <p:grpSpPr>
          <a:xfrm>
            <a:off x="8091377" y="3734171"/>
            <a:ext cx="436503" cy="436503"/>
            <a:chOff x="5941025" y="3634400"/>
            <a:chExt cx="467650" cy="467650"/>
          </a:xfrm>
          <a:solidFill>
            <a:schemeClr val="tx1"/>
          </a:solidFill>
        </p:grpSpPr>
        <p:sp>
          <p:nvSpPr>
            <p:cNvPr id="83" name="Google Shape;714;p4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15;p4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16;p4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17;p4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18;p4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19;p4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tângulo 3"/>
          <p:cNvSpPr/>
          <p:nvPr/>
        </p:nvSpPr>
        <p:spPr>
          <a:xfrm>
            <a:off x="10422634" y="3621870"/>
            <a:ext cx="796559" cy="646331"/>
          </a:xfrm>
          <a:prstGeom prst="rect">
            <a:avLst/>
          </a:prstGeom>
          <a:noFill/>
          <a:ln>
            <a:noFill/>
          </a:ln>
        </p:spPr>
        <p:txBody>
          <a:bodyPr wrap="square">
            <a:spAutoFit/>
          </a:bodyPr>
          <a:lstStyle/>
          <a:p>
            <a:r>
              <a:rPr lang="en" sz="3600" dirty="0">
                <a:latin typeface="Nunito Sans"/>
                <a:ea typeface="Nunito Sans"/>
                <a:cs typeface="Nunito Sans"/>
                <a:sym typeface="Nunito Sans"/>
              </a:rPr>
              <a:t>👉</a:t>
            </a:r>
            <a:endParaRPr lang="pt-BR" sz="3600" dirty="0"/>
          </a:p>
        </p:txBody>
      </p:sp>
      <p:pic>
        <p:nvPicPr>
          <p:cNvPr id="1026" name="Picture 2" descr="Image result for intosai logo"/>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386007" y="987015"/>
            <a:ext cx="610135" cy="47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165438" y="3791575"/>
            <a:ext cx="471328" cy="41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12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1" y="4060245"/>
            <a:ext cx="1835779" cy="1627706"/>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4784" y="1191720"/>
            <a:ext cx="2986265" cy="2647793"/>
          </a:xfrm>
          <a:prstGeom prst="rect">
            <a:avLst/>
          </a:prstGeom>
        </p:spPr>
      </p:pic>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5978" y="2775060"/>
            <a:ext cx="3855994" cy="3418944"/>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17" y="1434353"/>
            <a:ext cx="3321442" cy="2944980"/>
          </a:xfrm>
          <a:prstGeom prst="rect">
            <a:avLst/>
          </a:prstGeom>
        </p:spPr>
      </p:pic>
      <p:sp>
        <p:nvSpPr>
          <p:cNvPr id="3" name="CaixaDeTexto 2"/>
          <p:cNvSpPr txBox="1"/>
          <p:nvPr/>
        </p:nvSpPr>
        <p:spPr>
          <a:xfrm>
            <a:off x="295204" y="4571433"/>
            <a:ext cx="1139800" cy="451406"/>
          </a:xfrm>
          <a:prstGeom prst="rect">
            <a:avLst/>
          </a:prstGeom>
          <a:noFill/>
        </p:spPr>
        <p:txBody>
          <a:bodyPr wrap="none" rtlCol="0">
            <a:spAutoFit/>
          </a:bodyPr>
          <a:lstStyle/>
          <a:p>
            <a:pPr algn="ctr">
              <a:lnSpc>
                <a:spcPts val="2800"/>
              </a:lnSpc>
            </a:pPr>
            <a:r>
              <a:rPr lang="en-US" sz="3000" dirty="0" smtClean="0">
                <a:solidFill>
                  <a:prstClr val="black">
                    <a:lumMod val="75000"/>
                    <a:lumOff val="25000"/>
                  </a:prstClr>
                </a:solidFill>
              </a:rPr>
              <a:t>Gaps?</a:t>
            </a:r>
            <a:endParaRPr lang="pt-BR" sz="3000" dirty="0">
              <a:solidFill>
                <a:prstClr val="black">
                  <a:lumMod val="75000"/>
                  <a:lumOff val="25000"/>
                </a:prstClr>
              </a:solidFill>
            </a:endParaRPr>
          </a:p>
        </p:txBody>
      </p:sp>
      <p:sp>
        <p:nvSpPr>
          <p:cNvPr id="10" name="CaixaDeTexto 9"/>
          <p:cNvSpPr txBox="1"/>
          <p:nvPr/>
        </p:nvSpPr>
        <p:spPr>
          <a:xfrm>
            <a:off x="1165599" y="1951027"/>
            <a:ext cx="2879824" cy="1887696"/>
          </a:xfrm>
          <a:prstGeom prst="rect">
            <a:avLst/>
          </a:prstGeom>
          <a:noFill/>
        </p:spPr>
        <p:txBody>
          <a:bodyPr wrap="square" rtlCol="0">
            <a:spAutoFit/>
          </a:bodyPr>
          <a:lstStyle/>
          <a:p>
            <a:pPr algn="ctr">
              <a:lnSpc>
                <a:spcPts val="2800"/>
              </a:lnSpc>
            </a:pPr>
            <a:r>
              <a:rPr lang="en-US" sz="3000" dirty="0">
                <a:solidFill>
                  <a:prstClr val="black">
                    <a:lumMod val="75000"/>
                    <a:lumOff val="25000"/>
                  </a:prstClr>
                </a:solidFill>
              </a:rPr>
              <a:t>How to keep standards current and responsive to changes?</a:t>
            </a:r>
            <a:endParaRPr lang="en-US" sz="3000" dirty="0" smtClean="0">
              <a:solidFill>
                <a:prstClr val="black">
                  <a:lumMod val="75000"/>
                  <a:lumOff val="25000"/>
                </a:prstClr>
              </a:solidFill>
            </a:endParaRPr>
          </a:p>
        </p:txBody>
      </p:sp>
      <p:sp>
        <p:nvSpPr>
          <p:cNvPr id="11" name="CaixaDeTexto 10"/>
          <p:cNvSpPr txBox="1"/>
          <p:nvPr/>
        </p:nvSpPr>
        <p:spPr>
          <a:xfrm>
            <a:off x="4365152" y="3515755"/>
            <a:ext cx="3299050" cy="1887696"/>
          </a:xfrm>
          <a:prstGeom prst="rect">
            <a:avLst/>
          </a:prstGeom>
          <a:noFill/>
        </p:spPr>
        <p:txBody>
          <a:bodyPr wrap="square" rtlCol="0">
            <a:spAutoFit/>
          </a:bodyPr>
          <a:lstStyle/>
          <a:p>
            <a:pPr algn="ctr">
              <a:lnSpc>
                <a:spcPts val="2800"/>
              </a:lnSpc>
            </a:pPr>
            <a:r>
              <a:rPr lang="pt-BR" sz="3000" dirty="0" err="1" smtClean="0">
                <a:solidFill>
                  <a:prstClr val="black">
                    <a:lumMod val="75000"/>
                    <a:lumOff val="25000"/>
                  </a:prstClr>
                </a:solidFill>
              </a:rPr>
              <a:t>How</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to</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adapt</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the</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pronouncements</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to</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different</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contexts</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and</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development</a:t>
            </a:r>
            <a:r>
              <a:rPr lang="pt-BR" sz="3000" dirty="0" smtClean="0">
                <a:solidFill>
                  <a:prstClr val="black">
                    <a:lumMod val="75000"/>
                    <a:lumOff val="25000"/>
                  </a:prstClr>
                </a:solidFill>
              </a:rPr>
              <a:t> </a:t>
            </a:r>
            <a:r>
              <a:rPr lang="pt-BR" sz="3000" dirty="0" err="1" smtClean="0">
                <a:solidFill>
                  <a:prstClr val="black">
                    <a:lumMod val="75000"/>
                    <a:lumOff val="25000"/>
                  </a:prstClr>
                </a:solidFill>
              </a:rPr>
              <a:t>levels</a:t>
            </a:r>
            <a:r>
              <a:rPr lang="pt-BR" sz="3000" dirty="0" smtClean="0">
                <a:solidFill>
                  <a:prstClr val="black">
                    <a:lumMod val="75000"/>
                    <a:lumOff val="25000"/>
                  </a:prstClr>
                </a:solidFill>
              </a:rPr>
              <a:t>?</a:t>
            </a:r>
            <a:endParaRPr lang="pt-BR" sz="3000" dirty="0">
              <a:solidFill>
                <a:prstClr val="black">
                  <a:lumMod val="75000"/>
                  <a:lumOff val="25000"/>
                </a:prstClr>
              </a:solidFill>
            </a:endParaRPr>
          </a:p>
        </p:txBody>
      </p:sp>
      <p:sp>
        <p:nvSpPr>
          <p:cNvPr id="13" name="CaixaDeTexto 12"/>
          <p:cNvSpPr txBox="1"/>
          <p:nvPr/>
        </p:nvSpPr>
        <p:spPr>
          <a:xfrm>
            <a:off x="7577680" y="1643396"/>
            <a:ext cx="2203936" cy="1528624"/>
          </a:xfrm>
          <a:prstGeom prst="rect">
            <a:avLst/>
          </a:prstGeom>
          <a:noFill/>
        </p:spPr>
        <p:txBody>
          <a:bodyPr wrap="square" rtlCol="0">
            <a:spAutoFit/>
          </a:bodyPr>
          <a:lstStyle/>
          <a:p>
            <a:pPr algn="ctr">
              <a:lnSpc>
                <a:spcPts val="2800"/>
              </a:lnSpc>
            </a:pPr>
            <a:r>
              <a:rPr lang="en-US" sz="3000" dirty="0" smtClean="0">
                <a:solidFill>
                  <a:prstClr val="black">
                    <a:lumMod val="75000"/>
                    <a:lumOff val="25000"/>
                  </a:prstClr>
                </a:solidFill>
              </a:rPr>
              <a:t>How to face structural problems of the IFPP?</a:t>
            </a:r>
            <a:endParaRPr lang="pt-BR" sz="3000" dirty="0">
              <a:solidFill>
                <a:prstClr val="black">
                  <a:lumMod val="75000"/>
                  <a:lumOff val="25000"/>
                </a:prstClr>
              </a:solidFill>
            </a:endParaRPr>
          </a:p>
        </p:txBody>
      </p:sp>
      <p:pic>
        <p:nvPicPr>
          <p:cNvPr id="7" name="Image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9750" y="3390488"/>
            <a:ext cx="1922250" cy="1704377"/>
          </a:xfrm>
          <a:prstGeom prst="rect">
            <a:avLst/>
          </a:prstGeom>
        </p:spPr>
      </p:pic>
      <p:sp>
        <p:nvSpPr>
          <p:cNvPr id="15" name="CaixaDeTexto 14"/>
          <p:cNvSpPr txBox="1"/>
          <p:nvPr/>
        </p:nvSpPr>
        <p:spPr>
          <a:xfrm>
            <a:off x="10547835" y="3916129"/>
            <a:ext cx="1366080" cy="463204"/>
          </a:xfrm>
          <a:prstGeom prst="rect">
            <a:avLst/>
          </a:prstGeom>
          <a:noFill/>
        </p:spPr>
        <p:txBody>
          <a:bodyPr wrap="none" rtlCol="0">
            <a:spAutoFit/>
          </a:bodyPr>
          <a:lstStyle/>
          <a:p>
            <a:pPr algn="ctr">
              <a:lnSpc>
                <a:spcPts val="2800"/>
              </a:lnSpc>
            </a:pPr>
            <a:r>
              <a:rPr lang="en-US" sz="3000" dirty="0" smtClean="0">
                <a:solidFill>
                  <a:prstClr val="black">
                    <a:lumMod val="75000"/>
                    <a:lumOff val="25000"/>
                  </a:prstClr>
                </a:solidFill>
              </a:rPr>
              <a:t>Clarity?</a:t>
            </a:r>
            <a:endParaRPr lang="pt-BR" sz="3000" dirty="0">
              <a:solidFill>
                <a:prstClr val="black">
                  <a:lumMod val="75000"/>
                  <a:lumOff val="25000"/>
                </a:prstClr>
              </a:solidFill>
            </a:endParaRPr>
          </a:p>
        </p:txBody>
      </p:sp>
      <p:pic>
        <p:nvPicPr>
          <p:cNvPr id="17" name="Image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5551" y="4095981"/>
            <a:ext cx="2368765" cy="1853717"/>
          </a:xfrm>
          <a:prstGeom prst="rect">
            <a:avLst/>
          </a:prstGeom>
        </p:spPr>
      </p:pic>
      <p:sp>
        <p:nvSpPr>
          <p:cNvPr id="18" name="CaixaDeTexto 17"/>
          <p:cNvSpPr txBox="1"/>
          <p:nvPr/>
        </p:nvSpPr>
        <p:spPr>
          <a:xfrm>
            <a:off x="8233893" y="4722467"/>
            <a:ext cx="2212080" cy="451406"/>
          </a:xfrm>
          <a:prstGeom prst="rect">
            <a:avLst/>
          </a:prstGeom>
          <a:noFill/>
        </p:spPr>
        <p:txBody>
          <a:bodyPr wrap="none" rtlCol="0">
            <a:spAutoFit/>
          </a:bodyPr>
          <a:lstStyle/>
          <a:p>
            <a:pPr algn="ctr">
              <a:lnSpc>
                <a:spcPts val="2800"/>
              </a:lnSpc>
            </a:pPr>
            <a:r>
              <a:rPr lang="en-US" sz="3000" dirty="0" smtClean="0">
                <a:solidFill>
                  <a:prstClr val="black">
                    <a:lumMod val="75000"/>
                    <a:lumOff val="25000"/>
                  </a:prstClr>
                </a:solidFill>
              </a:rPr>
              <a:t>Consistency?</a:t>
            </a:r>
            <a:endParaRPr lang="pt-BR" sz="3000" dirty="0">
              <a:solidFill>
                <a:prstClr val="black">
                  <a:lumMod val="75000"/>
                  <a:lumOff val="25000"/>
                </a:prstClr>
              </a:solidFill>
            </a:endParaRPr>
          </a:p>
        </p:txBody>
      </p:sp>
      <p:pic>
        <p:nvPicPr>
          <p:cNvPr id="19" name="Imagem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4251" y="831278"/>
            <a:ext cx="1922250" cy="1704377"/>
          </a:xfrm>
          <a:prstGeom prst="rect">
            <a:avLst/>
          </a:prstGeom>
        </p:spPr>
      </p:pic>
      <p:sp>
        <p:nvSpPr>
          <p:cNvPr id="20" name="CaixaDeTexto 19"/>
          <p:cNvSpPr txBox="1"/>
          <p:nvPr/>
        </p:nvSpPr>
        <p:spPr>
          <a:xfrm>
            <a:off x="10163835" y="1356919"/>
            <a:ext cx="1903085" cy="451406"/>
          </a:xfrm>
          <a:prstGeom prst="rect">
            <a:avLst/>
          </a:prstGeom>
          <a:noFill/>
        </p:spPr>
        <p:txBody>
          <a:bodyPr wrap="none" rtlCol="0">
            <a:spAutoFit/>
          </a:bodyPr>
          <a:lstStyle/>
          <a:p>
            <a:pPr algn="ctr">
              <a:lnSpc>
                <a:spcPts val="2800"/>
              </a:lnSpc>
            </a:pPr>
            <a:r>
              <a:rPr lang="en-US" sz="3000" dirty="0" smtClean="0">
                <a:solidFill>
                  <a:prstClr val="black">
                    <a:lumMod val="75000"/>
                    <a:lumOff val="25000"/>
                  </a:prstClr>
                </a:solidFill>
              </a:rPr>
              <a:t>Adequacy?</a:t>
            </a:r>
            <a:endParaRPr lang="pt-BR" sz="3000" dirty="0">
              <a:solidFill>
                <a:prstClr val="black">
                  <a:lumMod val="75000"/>
                  <a:lumOff val="25000"/>
                </a:prstClr>
              </a:solidFill>
            </a:endParaRPr>
          </a:p>
        </p:txBody>
      </p:sp>
    </p:spTree>
    <p:extLst>
      <p:ext uri="{BB962C8B-B14F-4D97-AF65-F5344CB8AC3E}">
        <p14:creationId xmlns:p14="http://schemas.microsoft.com/office/powerpoint/2010/main" val="425387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41102" y="1605074"/>
            <a:ext cx="6038024" cy="1246495"/>
          </a:xfrm>
          <a:prstGeom prst="rect">
            <a:avLst/>
          </a:prstGeom>
          <a:noFill/>
        </p:spPr>
        <p:txBody>
          <a:bodyPr wrap="square" rtlCol="0">
            <a:spAutoFit/>
          </a:bodyPr>
          <a:lstStyle/>
          <a:p>
            <a:pPr>
              <a:lnSpc>
                <a:spcPts val="4500"/>
              </a:lnSpc>
            </a:pPr>
            <a:r>
              <a:rPr lang="pt-BR" sz="4800" b="1" dirty="0" smtClean="0">
                <a:solidFill>
                  <a:srgbClr val="6CA9B7"/>
                </a:solidFill>
              </a:rPr>
              <a:t>Standard setting feedback loop</a:t>
            </a:r>
            <a:endParaRPr lang="pt-BR" sz="4800" b="1" dirty="0">
              <a:solidFill>
                <a:srgbClr val="6CA9B7"/>
              </a:solidFill>
            </a:endParaRPr>
          </a:p>
        </p:txBody>
      </p:sp>
      <p:sp>
        <p:nvSpPr>
          <p:cNvPr id="3" name="CaixaDeTexto 2"/>
          <p:cNvSpPr txBox="1"/>
          <p:nvPr/>
        </p:nvSpPr>
        <p:spPr>
          <a:xfrm>
            <a:off x="5977807" y="3204550"/>
            <a:ext cx="5398594" cy="646331"/>
          </a:xfrm>
          <a:prstGeom prst="rect">
            <a:avLst/>
          </a:prstGeom>
          <a:noFill/>
        </p:spPr>
        <p:txBody>
          <a:bodyPr wrap="none" rtlCol="0">
            <a:spAutoFit/>
          </a:bodyPr>
          <a:lstStyle/>
          <a:p>
            <a:r>
              <a:rPr lang="en-US" sz="3600" dirty="0" smtClean="0">
                <a:solidFill>
                  <a:schemeClr val="tx1">
                    <a:lumMod val="75000"/>
                    <a:lumOff val="25000"/>
                  </a:schemeClr>
                </a:solidFill>
              </a:rPr>
              <a:t>Appropriateness of the IFPP</a:t>
            </a:r>
            <a:endParaRPr lang="pt-BR" sz="3600" dirty="0">
              <a:solidFill>
                <a:schemeClr val="tx1">
                  <a:lumMod val="75000"/>
                  <a:lumOff val="25000"/>
                </a:schemeClr>
              </a:solidFill>
            </a:endParaRPr>
          </a:p>
        </p:txBody>
      </p:sp>
      <p:sp>
        <p:nvSpPr>
          <p:cNvPr id="8" name="CaixaDeTexto 7"/>
          <p:cNvSpPr txBox="1"/>
          <p:nvPr/>
        </p:nvSpPr>
        <p:spPr>
          <a:xfrm>
            <a:off x="5977807" y="4103361"/>
            <a:ext cx="1118576" cy="646331"/>
          </a:xfrm>
          <a:prstGeom prst="rect">
            <a:avLst/>
          </a:prstGeom>
          <a:noFill/>
        </p:spPr>
        <p:txBody>
          <a:bodyPr wrap="none" rtlCol="0">
            <a:spAutoFit/>
          </a:bodyPr>
          <a:lstStyle/>
          <a:p>
            <a:r>
              <a:rPr lang="en-US" sz="3600" dirty="0" smtClean="0">
                <a:solidFill>
                  <a:schemeClr val="tx1">
                    <a:lumMod val="75000"/>
                    <a:lumOff val="25000"/>
                  </a:schemeClr>
                </a:solidFill>
              </a:rPr>
              <a:t>Gaps</a:t>
            </a:r>
            <a:endParaRPr lang="pt-BR" sz="3600" dirty="0">
              <a:solidFill>
                <a:schemeClr val="tx1">
                  <a:lumMod val="75000"/>
                  <a:lumOff val="25000"/>
                </a:schemeClr>
              </a:solidFill>
            </a:endParaRPr>
          </a:p>
        </p:txBody>
      </p:sp>
      <p:cxnSp>
        <p:nvCxnSpPr>
          <p:cNvPr id="12" name="Conector reto 11"/>
          <p:cNvCxnSpPr/>
          <p:nvPr/>
        </p:nvCxnSpPr>
        <p:spPr>
          <a:xfrm flipH="1" flipV="1">
            <a:off x="4031676" y="4426527"/>
            <a:ext cx="1550417" cy="725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5977807" y="5002172"/>
            <a:ext cx="2792752" cy="646331"/>
          </a:xfrm>
          <a:prstGeom prst="rect">
            <a:avLst/>
          </a:prstGeom>
          <a:noFill/>
        </p:spPr>
        <p:txBody>
          <a:bodyPr wrap="none" rtlCol="0">
            <a:spAutoFit/>
          </a:bodyPr>
          <a:lstStyle/>
          <a:p>
            <a:r>
              <a:rPr lang="en-US" sz="3600" dirty="0" smtClean="0">
                <a:solidFill>
                  <a:schemeClr val="tx1">
                    <a:lumMod val="75000"/>
                    <a:lumOff val="25000"/>
                  </a:schemeClr>
                </a:solidFill>
              </a:rPr>
              <a:t>Opportunities</a:t>
            </a:r>
            <a:endParaRPr lang="pt-BR" sz="3600" dirty="0">
              <a:solidFill>
                <a:schemeClr val="tx1">
                  <a:lumMod val="75000"/>
                  <a:lumOff val="25000"/>
                </a:schemeClr>
              </a:solidFill>
            </a:endParaRPr>
          </a:p>
        </p:txBody>
      </p:sp>
      <p:cxnSp>
        <p:nvCxnSpPr>
          <p:cNvPr id="11" name="Conector reto 10"/>
          <p:cNvCxnSpPr/>
          <p:nvPr/>
        </p:nvCxnSpPr>
        <p:spPr>
          <a:xfrm flipH="1" flipV="1">
            <a:off x="4031676" y="3567221"/>
            <a:ext cx="1550417" cy="725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H="1" flipV="1">
            <a:off x="4031675" y="5325337"/>
            <a:ext cx="1550417" cy="725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pic>
        <p:nvPicPr>
          <p:cNvPr id="30" name="Image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97" y="2682071"/>
            <a:ext cx="2290856" cy="2842580"/>
          </a:xfrm>
          <a:prstGeom prst="rect">
            <a:avLst/>
          </a:prstGeom>
        </p:spPr>
      </p:pic>
      <p:grpSp>
        <p:nvGrpSpPr>
          <p:cNvPr id="31" name="Google Shape;661;p43"/>
          <p:cNvGrpSpPr/>
          <p:nvPr/>
        </p:nvGrpSpPr>
        <p:grpSpPr>
          <a:xfrm>
            <a:off x="2241140" y="3699280"/>
            <a:ext cx="1592678" cy="1626057"/>
            <a:chOff x="3951850" y="2985350"/>
            <a:chExt cx="407950" cy="416500"/>
          </a:xfrm>
        </p:grpSpPr>
        <p:sp>
          <p:nvSpPr>
            <p:cNvPr id="32" name="Google Shape;662;p4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4D4D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3;p4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4D4D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4;p4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4D4D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5;p4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4D4D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439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10819" y="1210220"/>
            <a:ext cx="4459554" cy="961225"/>
          </a:xfrm>
          <a:prstGeom prst="rect">
            <a:avLst/>
          </a:prstGeom>
          <a:noFill/>
        </p:spPr>
        <p:txBody>
          <a:bodyPr wrap="none" rtlCol="0">
            <a:spAutoFit/>
          </a:bodyPr>
          <a:lstStyle/>
          <a:p>
            <a:pPr>
              <a:lnSpc>
                <a:spcPts val="6500"/>
              </a:lnSpc>
            </a:pPr>
            <a:r>
              <a:rPr lang="pt-BR" sz="7200" b="1" dirty="0" err="1" smtClean="0">
                <a:solidFill>
                  <a:srgbClr val="6CA9B7"/>
                </a:solidFill>
              </a:rPr>
              <a:t>Thank</a:t>
            </a:r>
            <a:r>
              <a:rPr lang="pt-BR" sz="7200" b="1" dirty="0" smtClean="0">
                <a:solidFill>
                  <a:srgbClr val="6CA9B7"/>
                </a:solidFill>
              </a:rPr>
              <a:t> </a:t>
            </a:r>
            <a:r>
              <a:rPr lang="pt-BR" sz="7200" b="1" dirty="0" err="1" smtClean="0">
                <a:solidFill>
                  <a:srgbClr val="6CA9B7"/>
                </a:solidFill>
              </a:rPr>
              <a:t>you</a:t>
            </a:r>
            <a:r>
              <a:rPr lang="pt-BR" sz="7200" b="1" dirty="0" smtClean="0">
                <a:solidFill>
                  <a:srgbClr val="6CA9B7"/>
                </a:solidFill>
              </a:rPr>
              <a:t>!</a:t>
            </a:r>
            <a:endParaRPr lang="pt-BR" sz="7200" b="1" dirty="0">
              <a:solidFill>
                <a:srgbClr val="6CA9B7"/>
              </a:solidFill>
            </a:endParaRPr>
          </a:p>
        </p:txBody>
      </p:sp>
      <p:sp>
        <p:nvSpPr>
          <p:cNvPr id="5" name="CaixaDeTexto 4"/>
          <p:cNvSpPr txBox="1"/>
          <p:nvPr/>
        </p:nvSpPr>
        <p:spPr>
          <a:xfrm>
            <a:off x="914427" y="2450887"/>
            <a:ext cx="7749623" cy="1754326"/>
          </a:xfrm>
          <a:prstGeom prst="rect">
            <a:avLst/>
          </a:prstGeom>
          <a:noFill/>
        </p:spPr>
        <p:txBody>
          <a:bodyPr wrap="square" rtlCol="0">
            <a:spAutoFit/>
          </a:bodyPr>
          <a:lstStyle/>
          <a:p>
            <a:r>
              <a:rPr lang="en-US" sz="3600" dirty="0" smtClean="0">
                <a:solidFill>
                  <a:schemeClr val="tx1">
                    <a:lumMod val="75000"/>
                    <a:lumOff val="25000"/>
                  </a:schemeClr>
                </a:solidFill>
              </a:rPr>
              <a:t>PSC Secretariat</a:t>
            </a:r>
          </a:p>
          <a:p>
            <a:r>
              <a:rPr lang="en-US" sz="3600" dirty="0" smtClean="0">
                <a:solidFill>
                  <a:schemeClr val="tx1">
                    <a:lumMod val="75000"/>
                    <a:lumOff val="25000"/>
                  </a:schemeClr>
                </a:solidFill>
                <a:hlinkClick r:id="rId4"/>
              </a:rPr>
              <a:t>psc@tcu.gov.br</a:t>
            </a:r>
            <a:endParaRPr lang="en-US" sz="3600" dirty="0" smtClean="0">
              <a:solidFill>
                <a:schemeClr val="tx1">
                  <a:lumMod val="75000"/>
                  <a:lumOff val="25000"/>
                </a:schemeClr>
              </a:solidFill>
            </a:endParaRPr>
          </a:p>
          <a:p>
            <a:r>
              <a:rPr lang="en-US" sz="3600" dirty="0" smtClean="0">
                <a:solidFill>
                  <a:schemeClr val="tx1">
                    <a:lumMod val="75000"/>
                    <a:lumOff val="25000"/>
                  </a:schemeClr>
                </a:solidFill>
                <a:hlinkClick r:id="rId5"/>
              </a:rPr>
              <a:t>eca-psc@eca.europa.eu</a:t>
            </a:r>
            <a:endParaRPr lang="pt-BR" sz="3600" dirty="0">
              <a:solidFill>
                <a:schemeClr val="tx1">
                  <a:lumMod val="75000"/>
                  <a:lumOff val="25000"/>
                </a:schemeClr>
              </a:solidFill>
            </a:endParaRPr>
          </a:p>
        </p:txBody>
      </p:sp>
      <p:sp>
        <p:nvSpPr>
          <p:cNvPr id="6" name="CaixaDeTexto 5"/>
          <p:cNvSpPr txBox="1"/>
          <p:nvPr/>
        </p:nvSpPr>
        <p:spPr>
          <a:xfrm>
            <a:off x="3810819" y="4161489"/>
            <a:ext cx="7749623" cy="646331"/>
          </a:xfrm>
          <a:prstGeom prst="rect">
            <a:avLst/>
          </a:prstGeom>
          <a:noFill/>
        </p:spPr>
        <p:txBody>
          <a:bodyPr wrap="square" rtlCol="0">
            <a:spAutoFit/>
          </a:bodyPr>
          <a:lstStyle/>
          <a:p>
            <a:pPr algn="r"/>
            <a:r>
              <a:rPr lang="en-US" dirty="0" smtClean="0">
                <a:solidFill>
                  <a:schemeClr val="tx1">
                    <a:lumMod val="75000"/>
                    <a:lumOff val="25000"/>
                  </a:schemeClr>
                </a:solidFill>
              </a:rPr>
              <a:t>Paula Hebling Dutra</a:t>
            </a:r>
          </a:p>
          <a:p>
            <a:pPr algn="r"/>
            <a:r>
              <a:rPr lang="en-US" dirty="0" smtClean="0">
                <a:solidFill>
                  <a:schemeClr val="tx1">
                    <a:lumMod val="75000"/>
                    <a:lumOff val="25000"/>
                  </a:schemeClr>
                </a:solidFill>
                <a:hlinkClick r:id="rId6"/>
              </a:rPr>
              <a:t>dutraph@tcu.gov.br</a:t>
            </a:r>
            <a:endParaRPr lang="pt-BR" dirty="0">
              <a:solidFill>
                <a:schemeClr val="tx1">
                  <a:lumMod val="75000"/>
                  <a:lumOff val="25000"/>
                </a:schemeClr>
              </a:solidFill>
            </a:endParaRPr>
          </a:p>
        </p:txBody>
      </p:sp>
      <p:pic>
        <p:nvPicPr>
          <p:cNvPr id="3" name="Image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756" y="4807820"/>
            <a:ext cx="3737746" cy="1140201"/>
          </a:xfrm>
          <a:prstGeom prst="rect">
            <a:avLst/>
          </a:prstGeom>
        </p:spPr>
      </p:pic>
    </p:spTree>
    <p:extLst>
      <p:ext uri="{BB962C8B-B14F-4D97-AF65-F5344CB8AC3E}">
        <p14:creationId xmlns:p14="http://schemas.microsoft.com/office/powerpoint/2010/main" val="304422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1046</Words>
  <Application>Microsoft Office PowerPoint</Application>
  <PresentationFormat>Widescreen</PresentationFormat>
  <Paragraphs>80</Paragraphs>
  <Slides>8</Slides>
  <Notes>8</Notes>
  <HiddenSlides>2</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Light</vt:lpstr>
      <vt:lpstr>Nunito Sans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Barreto Ribeiro Alvarenga</dc:creator>
  <cp:lastModifiedBy>Paula Hebling Dutra</cp:lastModifiedBy>
  <cp:revision>73</cp:revision>
  <dcterms:created xsi:type="dcterms:W3CDTF">2017-08-14T21:15:23Z</dcterms:created>
  <dcterms:modified xsi:type="dcterms:W3CDTF">2019-05-29T19:48:47Z</dcterms:modified>
</cp:coreProperties>
</file>