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0" r:id="rId3"/>
    <p:sldId id="294" r:id="rId4"/>
    <p:sldId id="292" r:id="rId5"/>
    <p:sldId id="295" r:id="rId6"/>
    <p:sldId id="296" r:id="rId7"/>
    <p:sldId id="297" r:id="rId8"/>
    <p:sldId id="298" r:id="rId9"/>
    <p:sldId id="299" r:id="rId10"/>
    <p:sldId id="300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Carolina Barreto Ribeiro Alvarenga" initials="ACBRA" lastIdx="2" clrIdx="0">
    <p:extLst>
      <p:ext uri="{19B8F6BF-5375-455C-9EA6-DF929625EA0E}">
        <p15:presenceInfo xmlns:p15="http://schemas.microsoft.com/office/powerpoint/2012/main" userId="S-1-5-21-2076597496-86852003-636688714-260355" providerId="AD"/>
      </p:ext>
    </p:extLst>
  </p:cmAuthor>
  <p:cmAuthor id="2" name="Liana Mattos de Mello Tavares" initials="LMdMT" lastIdx="1" clrIdx="1">
    <p:extLst>
      <p:ext uri="{19B8F6BF-5375-455C-9EA6-DF929625EA0E}">
        <p15:presenceInfo xmlns:p15="http://schemas.microsoft.com/office/powerpoint/2012/main" userId="S-1-5-21-2076597496-86852003-636688714-15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838D"/>
    <a:srgbClr val="D38D42"/>
    <a:srgbClr val="FFFFFF"/>
    <a:srgbClr val="F6F6F6"/>
    <a:srgbClr val="FCA100"/>
    <a:srgbClr val="4D4D4D"/>
    <a:srgbClr val="6CA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63406" autoAdjust="0"/>
  </p:normalViewPr>
  <p:slideViewPr>
    <p:cSldViewPr snapToGrid="0">
      <p:cViewPr varScale="1">
        <p:scale>
          <a:sx n="46" d="100"/>
          <a:sy n="46" d="100"/>
        </p:scale>
        <p:origin x="1656" y="54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C8B85-0319-44BC-A719-51A385A4D7FC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4D656-5ED0-4780-93FE-C8F14D969D1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75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283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221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900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281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524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264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185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391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95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58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63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97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1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54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09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595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4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88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0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96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51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5F2F-4143-4AB7-803B-907EB1970032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2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981" y="4263359"/>
            <a:ext cx="4714875" cy="1438275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02405" y="627460"/>
            <a:ext cx="11339879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6500"/>
              </a:lnSpc>
            </a:pPr>
            <a:r>
              <a:rPr lang="en-US" sz="4400" b="1" dirty="0" smtClean="0">
                <a:solidFill>
                  <a:srgbClr val="6CA9B7"/>
                </a:solidFill>
              </a:rPr>
              <a:t>PSC Steering Committee Meeting</a:t>
            </a:r>
            <a:endParaRPr lang="en-US" sz="4400" b="1" dirty="0" smtClean="0">
              <a:solidFill>
                <a:srgbClr val="6CA9B7"/>
              </a:solidFill>
            </a:endParaRPr>
          </a:p>
          <a:p>
            <a:pPr lvl="0" algn="ctr">
              <a:lnSpc>
                <a:spcPts val="6500"/>
              </a:lnSpc>
            </a:pPr>
            <a:r>
              <a:rPr lang="en-US" sz="5400" b="1" dirty="0" smtClean="0">
                <a:solidFill>
                  <a:srgbClr val="4D4D4F"/>
                </a:solidFill>
              </a:rPr>
              <a:t>Session 6</a:t>
            </a:r>
          </a:p>
          <a:p>
            <a:pPr lvl="0" algn="ctr">
              <a:lnSpc>
                <a:spcPts val="6500"/>
              </a:lnSpc>
            </a:pPr>
            <a:r>
              <a:rPr lang="en-US" sz="5400" b="1" dirty="0" smtClean="0">
                <a:solidFill>
                  <a:srgbClr val="4D4D4F"/>
                </a:solidFill>
              </a:rPr>
              <a:t>Strategic issues regarding the IFPP</a:t>
            </a:r>
            <a:endParaRPr lang="en-US" sz="5400" b="1" dirty="0">
              <a:solidFill>
                <a:srgbClr val="4D4D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58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52654" y="0"/>
            <a:ext cx="3737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SAI Strategic issues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70164" y="1600201"/>
            <a:ext cx="11700163" cy="3200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Detailed points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Project 1.3 </a:t>
            </a:r>
            <a:r>
              <a:rPr lang="en-GB" sz="4000" dirty="0" smtClean="0">
                <a:cs typeface="Arial" panose="020B0604020202020204" pitchFamily="34" charset="0"/>
              </a:rPr>
              <a:t>-</a:t>
            </a:r>
            <a:r>
              <a:rPr lang="en-GB" sz="4000" dirty="0" smtClean="0"/>
              <a:t> previous practice notes 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(FAAS)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Drafting conventions </a:t>
            </a: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– distinction between guidance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and application material (FIPP)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Situation of previous GOVs (PSC and ICS)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41838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52654" y="0"/>
            <a:ext cx="3737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SAI Strategic issues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735900" y="1662545"/>
            <a:ext cx="10187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Discussion on approach to, and content of, standards.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76906" y="2736365"/>
            <a:ext cx="1181509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Detailed points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Project 1.3 </a:t>
            </a:r>
            <a:r>
              <a:rPr lang="en-GB" sz="4000" dirty="0" smtClean="0">
                <a:cs typeface="Arial" panose="020B0604020202020204" pitchFamily="34" charset="0"/>
              </a:rPr>
              <a:t>-</a:t>
            </a:r>
            <a:r>
              <a:rPr lang="en-GB" sz="4000" dirty="0" smtClean="0"/>
              <a:t> previous practice notes 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(FAAS)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Drafting conventions </a:t>
            </a: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– distinction between guidance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and application material (FIPP)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Arial" panose="020B0604020202020204" pitchFamily="34" charset="0"/>
              </a:rPr>
              <a:t>Situation of previous GOVs (PSC and ICS)</a:t>
            </a:r>
            <a:endParaRPr lang="en-GB" sz="4000" dirty="0"/>
          </a:p>
        </p:txBody>
      </p:sp>
      <p:sp>
        <p:nvSpPr>
          <p:cNvPr id="8" name="TextBox 7"/>
          <p:cNvSpPr txBox="1"/>
          <p:nvPr/>
        </p:nvSpPr>
        <p:spPr>
          <a:xfrm rot="19425008">
            <a:off x="60180" y="1454528"/>
            <a:ext cx="1722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B050"/>
                </a:solidFill>
              </a:rPr>
              <a:t>Warm up</a:t>
            </a:r>
            <a:endParaRPr lang="en-GB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39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52654" y="0"/>
            <a:ext cx="3737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SAI Strategic issues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358346" y="1552276"/>
            <a:ext cx="682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IFPP content on strategic issues.</a:t>
            </a:r>
            <a:endParaRPr lang="en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921209" y="2491844"/>
            <a:ext cx="1079269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Detailed points</a:t>
            </a:r>
          </a:p>
          <a:p>
            <a:pPr marL="742950" indent="-742950">
              <a:buFont typeface="+mj-lt"/>
              <a:buAutoNum type="alphaLcParenR"/>
            </a:pPr>
            <a:r>
              <a:rPr lang="en-GB" sz="4000" dirty="0" smtClean="0"/>
              <a:t>What </a:t>
            </a:r>
            <a:r>
              <a:rPr lang="en-GB" sz="4000" dirty="0"/>
              <a:t>are we trying to achieve?</a:t>
            </a:r>
          </a:p>
          <a:p>
            <a:pPr marL="742950" indent="-742950">
              <a:buFont typeface="+mj-lt"/>
              <a:buAutoNum type="alphaLcParenR"/>
            </a:pPr>
            <a:r>
              <a:rPr lang="en-GB" sz="4000" dirty="0"/>
              <a:t>How do we determine the </a:t>
            </a:r>
            <a:r>
              <a:rPr lang="en-GB" sz="4000" dirty="0"/>
              <a:t>minimum level</a:t>
            </a:r>
            <a:r>
              <a:rPr lang="en-GB" sz="4000" dirty="0" smtClean="0"/>
              <a:t>?</a:t>
            </a:r>
          </a:p>
          <a:p>
            <a:pPr marL="742950" indent="-742950">
              <a:buFont typeface="+mj-lt"/>
              <a:buAutoNum type="alphaLcParenR"/>
            </a:pPr>
            <a:r>
              <a:rPr lang="en-GB" sz="4000" dirty="0" smtClean="0"/>
              <a:t>What is meant by standards being useful?</a:t>
            </a:r>
          </a:p>
          <a:p>
            <a:pPr marL="742950" indent="-742950">
              <a:buFont typeface="+mj-lt"/>
              <a:buAutoNum type="alphaLcParenR"/>
            </a:pPr>
            <a:r>
              <a:rPr lang="en-GB" sz="4000" dirty="0" smtClean="0"/>
              <a:t>How to relate to standards prepared </a:t>
            </a:r>
            <a:r>
              <a:rPr lang="en-GB" sz="4000" dirty="0"/>
              <a:t>by others</a:t>
            </a:r>
            <a:r>
              <a:rPr lang="en-GB" sz="4000" dirty="0" smtClean="0"/>
              <a:t>?</a:t>
            </a:r>
          </a:p>
          <a:p>
            <a:pPr marL="742950" indent="-742950">
              <a:buFont typeface="+mj-lt"/>
              <a:buAutoNum type="alphaLcParenR"/>
            </a:pPr>
            <a:r>
              <a:rPr lang="en-GB" sz="4000" dirty="0" smtClean="0"/>
              <a:t>Who </a:t>
            </a:r>
            <a:r>
              <a:rPr lang="en-GB" sz="4000" dirty="0"/>
              <a:t>are the users?</a:t>
            </a:r>
          </a:p>
        </p:txBody>
      </p:sp>
      <p:sp>
        <p:nvSpPr>
          <p:cNvPr id="8" name="TextBox 7"/>
          <p:cNvSpPr txBox="1"/>
          <p:nvPr/>
        </p:nvSpPr>
        <p:spPr>
          <a:xfrm rot="19425008">
            <a:off x="60180" y="1454528"/>
            <a:ext cx="1722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B050"/>
                </a:solidFill>
              </a:rPr>
              <a:t>Warm up</a:t>
            </a:r>
            <a:endParaRPr lang="en-GB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0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46073" y="0"/>
            <a:ext cx="6199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What are we trying to achieve</a:t>
            </a:r>
            <a:r>
              <a:rPr lang="en-GB" sz="3600" b="1" dirty="0"/>
              <a:t>?</a:t>
            </a:r>
            <a:endParaRPr lang="en-GB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199" y="1787237"/>
            <a:ext cx="115394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A minimum level of approach or quality</a:t>
            </a:r>
            <a:r>
              <a:rPr lang="en-GB" sz="4000" dirty="0" smtClean="0"/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A guide to doing an </a:t>
            </a:r>
            <a:r>
              <a:rPr lang="en-GB" sz="4000" dirty="0"/>
              <a:t>audit</a:t>
            </a:r>
            <a:r>
              <a:rPr lang="en-GB" sz="4000" dirty="0" smtClean="0"/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Written instructions </a:t>
            </a:r>
            <a:r>
              <a:rPr lang="en-GB" sz="4000" dirty="0"/>
              <a:t>≠ 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principles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A compilation of different approaches </a:t>
            </a:r>
            <a:r>
              <a:rPr lang="en-GB" sz="4000" dirty="0">
                <a:ea typeface="Tahoma" panose="020B0604030504040204" pitchFamily="34" charset="0"/>
                <a:cs typeface="Tahoma" panose="020B0604030504040204" pitchFamily="34" charset="0"/>
              </a:rPr>
              <a:t>and practice?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2749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1837" y="0"/>
            <a:ext cx="768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How do we determine the </a:t>
            </a:r>
            <a:r>
              <a:rPr lang="en-GB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</a:t>
            </a:r>
            <a:r>
              <a:rPr lang="en-GB" sz="3200" b="1" dirty="0" smtClean="0"/>
              <a:t>minimum</a:t>
            </a:r>
            <a:r>
              <a:rPr lang="en-GB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</a:t>
            </a:r>
            <a:r>
              <a:rPr lang="en-GB" sz="3200" b="1" dirty="0" smtClean="0"/>
              <a:t> level?</a:t>
            </a:r>
            <a:endParaRPr lang="en-GB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199" y="1787237"/>
            <a:ext cx="1155002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Reflect current practice?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Aim for 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'</a:t>
            </a:r>
            <a:r>
              <a:rPr lang="en-GB" sz="4000" dirty="0" smtClean="0"/>
              <a:t>maximum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'</a:t>
            </a:r>
            <a:r>
              <a:rPr lang="en-GB" sz="4000" dirty="0" smtClean="0"/>
              <a:t> compliance?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 smtClean="0"/>
              <a:t>Evidence</a:t>
            </a:r>
            <a:r>
              <a:rPr lang="en-GB" sz="4000" dirty="0" smtClean="0">
                <a:cs typeface="Arial" panose="020B0604020202020204" pitchFamily="34" charset="0"/>
              </a:rPr>
              <a:t>-based justification of minimum</a:t>
            </a:r>
            <a:r>
              <a:rPr lang="en-GB" sz="4000" dirty="0" smtClean="0"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GB" sz="4000" dirty="0">
                <a:ea typeface="Tahoma" panose="020B0604030504040204" pitchFamily="34" charset="0"/>
                <a:cs typeface="Tahoma" panose="020B0604030504040204" pitchFamily="34" charset="0"/>
              </a:rPr>
              <a:t>But how?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2259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1837" y="0"/>
            <a:ext cx="72851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What is meant by standards being useful?</a:t>
            </a:r>
            <a:endParaRPr lang="en-GB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199" y="1787237"/>
            <a:ext cx="1167992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Tell or show me what to do?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A model against which to assess my practice?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Should we aim for </a:t>
            </a: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‘essential‘ in the framework..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… and useful 'outside' the framework?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34745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1837" y="0"/>
            <a:ext cx="77419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 smtClean="0"/>
              <a:t>How to relate to standards prepared by others?</a:t>
            </a:r>
            <a:endParaRPr lang="en-GB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199" y="1787237"/>
            <a:ext cx="1111387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Do we copy or adopt them</a:t>
            </a: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We simply require they are followed … as far </a:t>
            </a:r>
          </a:p>
          <a:p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     as </a:t>
            </a:r>
            <a:r>
              <a:rPr lang="en-GB" sz="4400" dirty="0">
                <a:ea typeface="Tahoma" panose="020B0604030504040204" pitchFamily="34" charset="0"/>
                <a:cs typeface="Tahoma" panose="020B0604030504040204" pitchFamily="34" charset="0"/>
              </a:rPr>
              <a:t>possible</a:t>
            </a: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We take over the principles, and if necessary </a:t>
            </a:r>
          </a:p>
          <a:p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     adapt them to </a:t>
            </a:r>
            <a:r>
              <a:rPr lang="en-GB" sz="4400" dirty="0">
                <a:ea typeface="Tahoma" panose="020B0604030504040204" pitchFamily="34" charset="0"/>
                <a:cs typeface="Tahoma" panose="020B0604030504040204" pitchFamily="34" charset="0"/>
              </a:rPr>
              <a:t>our context?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2758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1837" y="0"/>
            <a:ext cx="43051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/>
              <a:t>Who are the users?</a:t>
            </a:r>
            <a:endParaRPr lang="en-GB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078182"/>
            <a:ext cx="1235011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SAIs </a:t>
            </a: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/ auditors who apply them?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Users of audited financial statements / </a:t>
            </a:r>
          </a:p>
          <a:p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     audited reports?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ea typeface="Tahoma" panose="020B0604030504040204" pitchFamily="34" charset="0"/>
                <a:cs typeface="Tahoma" panose="020B0604030504040204" pitchFamily="34" charset="0"/>
              </a:rPr>
              <a:t>Those wishing to understand SAIs‘ roles and work?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0997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1837" y="0"/>
            <a:ext cx="59516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/>
              <a:t>Reflections to take forward</a:t>
            </a:r>
            <a:endParaRPr lang="en-GB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2592" y="976746"/>
            <a:ext cx="116085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Focus on the </a:t>
            </a:r>
            <a:r>
              <a:rPr lang="en-GB" sz="4400" u="sng" dirty="0" smtClean="0"/>
              <a:t>essential</a:t>
            </a:r>
            <a:r>
              <a:rPr lang="en-GB" sz="4400" dirty="0" smtClean="0"/>
              <a:t> in the framework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Simpler structure and content based around principles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Easier to maintain and update</a:t>
            </a:r>
          </a:p>
          <a:p>
            <a:r>
              <a:rPr lang="en-GB" sz="4400" dirty="0" smtClean="0"/>
              <a:t>Be </a:t>
            </a:r>
            <a:r>
              <a:rPr lang="en-GB" sz="4400" u="sng" dirty="0" smtClean="0"/>
              <a:t>useful</a:t>
            </a:r>
            <a:r>
              <a:rPr lang="en-GB" sz="4400" dirty="0" smtClean="0"/>
              <a:t> in the supporting material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/>
              <a:t>Make it practical, accessible, up</a:t>
            </a:r>
            <a:r>
              <a:rPr lang="en-GB" sz="4400" dirty="0" smtClean="0">
                <a:cs typeface="Arial" panose="020B0604020202020204" pitchFamily="34" charset="0"/>
              </a:rPr>
              <a:t>-to-date and collaborative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 smtClean="0">
                <a:cs typeface="Arial" panose="020B0604020202020204" pitchFamily="34" charset="0"/>
              </a:rPr>
              <a:t>Encourage the whole community to contribute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24329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2399</TotalTime>
  <Words>380</Words>
  <Application>Microsoft Office PowerPoint</Application>
  <PresentationFormat>Widescreen</PresentationFormat>
  <Paragraphs>68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Carolina Barreto Ribeiro Alvarenga</dc:creator>
  <cp:lastModifiedBy>Alan Findlay</cp:lastModifiedBy>
  <cp:revision>92</cp:revision>
  <dcterms:created xsi:type="dcterms:W3CDTF">2017-08-14T21:15:23Z</dcterms:created>
  <dcterms:modified xsi:type="dcterms:W3CDTF">2019-06-05T11:54:49Z</dcterms:modified>
</cp:coreProperties>
</file>