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85" r:id="rId3"/>
    <p:sldId id="260" r:id="rId4"/>
    <p:sldId id="286" r:id="rId5"/>
    <p:sldId id="289" r:id="rId6"/>
    <p:sldId id="265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Barreto Ribeiro Alvarenga" initials="ACBRA" lastIdx="2" clrIdx="0">
    <p:extLst>
      <p:ext uri="{19B8F6BF-5375-455C-9EA6-DF929625EA0E}">
        <p15:presenceInfo xmlns:p15="http://schemas.microsoft.com/office/powerpoint/2012/main" userId="S-1-5-21-2076597496-86852003-636688714-260355" providerId="AD"/>
      </p:ext>
    </p:extLst>
  </p:cmAuthor>
  <p:cmAuthor id="2" name="Liana Mattos de Mello Tavares" initials="LMdMT" lastIdx="1" clrIdx="1">
    <p:extLst>
      <p:ext uri="{19B8F6BF-5375-455C-9EA6-DF929625EA0E}">
        <p15:presenceInfo xmlns:p15="http://schemas.microsoft.com/office/powerpoint/2012/main" userId="S-1-5-21-2076597496-86852003-636688714-1583" providerId="AD"/>
      </p:ext>
    </p:extLst>
  </p:cmAuthor>
  <p:cmAuthor id="3" name="MARCONDES MATOS ROCHA" initials="MMR" lastIdx="2" clrIdx="2">
    <p:extLst>
      <p:ext uri="{19B8F6BF-5375-455C-9EA6-DF929625EA0E}">
        <p15:presenceInfo xmlns:p15="http://schemas.microsoft.com/office/powerpoint/2012/main" userId="S-1-5-21-2076597496-86852003-636688714-32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F"/>
    <a:srgbClr val="D38D42"/>
    <a:srgbClr val="FDA100"/>
    <a:srgbClr val="6BA9B6"/>
    <a:srgbClr val="6CA9B7"/>
    <a:srgbClr val="FCA100"/>
    <a:srgbClr val="35838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4725" autoAdjust="0"/>
  </p:normalViewPr>
  <p:slideViewPr>
    <p:cSldViewPr snapToGrid="0">
      <p:cViewPr varScale="1">
        <p:scale>
          <a:sx n="87" d="100"/>
          <a:sy n="87" d="100"/>
        </p:scale>
        <p:origin x="1512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8B85-0319-44BC-A719-51A385A4D7F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656-5ED0-4780-93FE-C8F14D96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01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0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INTOSAI </a:t>
            </a: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GOVs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9140, 9150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ok, </a:t>
            </a: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SDP </a:t>
            </a: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2.6 – Internal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Audit.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started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expected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concluded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pt-B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2022.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9140 - Internal Audit Independence in the Public Sector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9150 - Coordination and Cooperation between SAIs and Internal Auditors in the Public Sector 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Project 2.5 </a:t>
            </a:r>
            <a:r>
              <a:rPr lang="pt-BR" dirty="0" err="1" smtClean="0">
                <a:solidFill>
                  <a:srgbClr val="FF0000"/>
                </a:solidFill>
              </a:rPr>
              <a:t>has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not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been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initiated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and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project</a:t>
            </a:r>
            <a:r>
              <a:rPr lang="pt-BR" baseline="0" dirty="0" smtClean="0">
                <a:solidFill>
                  <a:srgbClr val="FF0000"/>
                </a:solidFill>
              </a:rPr>
              <a:t> 2.10 </a:t>
            </a:r>
            <a:r>
              <a:rPr lang="pt-BR" baseline="0" dirty="0" err="1" smtClean="0">
                <a:solidFill>
                  <a:srgbClr val="FF0000"/>
                </a:solidFill>
              </a:rPr>
              <a:t>said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that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the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content</a:t>
            </a:r>
            <a:r>
              <a:rPr lang="pt-BR" baseline="0" dirty="0" smtClean="0">
                <a:solidFill>
                  <a:srgbClr val="FF0000"/>
                </a:solidFill>
              </a:rPr>
              <a:t> of </a:t>
            </a:r>
            <a:r>
              <a:rPr lang="pt-BR" dirty="0" smtClean="0">
                <a:solidFill>
                  <a:srgbClr val="FF0000"/>
                </a:solidFill>
              </a:rPr>
              <a:t> INTOSAI </a:t>
            </a:r>
            <a:r>
              <a:rPr lang="pt-BR" dirty="0" smtClean="0">
                <a:solidFill>
                  <a:srgbClr val="FF0000"/>
                </a:solidFill>
              </a:rPr>
              <a:t>GOV 9250 </a:t>
            </a:r>
            <a:r>
              <a:rPr lang="pt-BR" dirty="0" err="1" smtClean="0">
                <a:solidFill>
                  <a:srgbClr val="FF0000"/>
                </a:solidFill>
              </a:rPr>
              <a:t>will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not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be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part</a:t>
            </a:r>
            <a:r>
              <a:rPr lang="pt-BR" baseline="0" dirty="0" smtClean="0">
                <a:solidFill>
                  <a:srgbClr val="FF0000"/>
                </a:solidFill>
              </a:rPr>
              <a:t> of </a:t>
            </a:r>
            <a:r>
              <a:rPr lang="pt-BR" baseline="0" dirty="0" err="1" smtClean="0">
                <a:solidFill>
                  <a:srgbClr val="FF0000"/>
                </a:solidFill>
              </a:rPr>
              <a:t>the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scope</a:t>
            </a:r>
            <a:r>
              <a:rPr lang="pt-BR" baseline="0" dirty="0" smtClean="0">
                <a:solidFill>
                  <a:srgbClr val="FF0000"/>
                </a:solidFill>
              </a:rPr>
              <a:t> of </a:t>
            </a:r>
            <a:r>
              <a:rPr lang="pt-BR" baseline="0" dirty="0" err="1" smtClean="0">
                <a:solidFill>
                  <a:srgbClr val="FF0000"/>
                </a:solidFill>
              </a:rPr>
              <a:t>the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baseline="0" dirty="0" err="1" smtClean="0">
                <a:solidFill>
                  <a:srgbClr val="FF0000"/>
                </a:solidFill>
              </a:rPr>
              <a:t>project</a:t>
            </a:r>
            <a:r>
              <a:rPr lang="pt-BR" baseline="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9100 – Guidelines for Internal Control Standards for the Public Sector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9110 – Guidance for Reporting on the Effectiveness of Internal Controls: SAI Experiences in Implementing and Evaluating Internal Controls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9120 – Internal Control: Providing a Foundation for Accountability in Government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9130 – Guidelines for Internal Control Standards for the Public Sector – Further Information on Entity Risk Management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9250 - The Integrated Financial Accountability Framework (IFAF)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54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9100, 9110, 9120, 9130, 9250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4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9351" y="653492"/>
            <a:ext cx="1006935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5400" b="1" dirty="0">
                <a:solidFill>
                  <a:srgbClr val="6CA9B7"/>
                </a:solidFill>
              </a:rPr>
              <a:t>Strategic Issues </a:t>
            </a:r>
            <a:r>
              <a:rPr lang="en-US" sz="5400" b="1" dirty="0" smtClean="0">
                <a:solidFill>
                  <a:srgbClr val="6CA9B7"/>
                </a:solidFill>
              </a:rPr>
              <a:t>regarding the IFPP</a:t>
            </a:r>
            <a:br>
              <a:rPr lang="en-US" sz="5400" b="1" dirty="0" smtClean="0">
                <a:solidFill>
                  <a:srgbClr val="6CA9B7"/>
                </a:solidFill>
              </a:rPr>
            </a:br>
            <a:endParaRPr lang="en-US" sz="1000" b="1" dirty="0" smtClean="0">
              <a:solidFill>
                <a:srgbClr val="6CA9B7"/>
              </a:solidFill>
            </a:endParaRPr>
          </a:p>
          <a:p>
            <a:pPr>
              <a:lnSpc>
                <a:spcPts val="6500"/>
              </a:lnSpc>
            </a:pPr>
            <a:r>
              <a:rPr lang="en-US" sz="7200" b="1" dirty="0" smtClean="0">
                <a:solidFill>
                  <a:srgbClr val="4D4D4F"/>
                </a:solidFill>
              </a:rPr>
              <a:t>INTOSAI GOVs</a:t>
            </a:r>
            <a:endParaRPr lang="pt-BR" sz="7200" b="1" dirty="0">
              <a:solidFill>
                <a:srgbClr val="4D4D4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23548" y="911244"/>
            <a:ext cx="5497417" cy="24955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2540" y="911244"/>
            <a:ext cx="5497417" cy="2495584"/>
          </a:xfrm>
          <a:prstGeom prst="rect">
            <a:avLst/>
          </a:prstGeom>
          <a:solidFill>
            <a:srgbClr val="4D4D4F">
              <a:alpha val="34902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48165" y="373835"/>
            <a:ext cx="4501039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/>
              <a:t>Previous ISSAI </a:t>
            </a:r>
            <a:r>
              <a:rPr lang="en-US" sz="3200" dirty="0" smtClean="0"/>
              <a:t>Framework</a:t>
            </a:r>
          </a:p>
          <a:p>
            <a:pPr algn="ctr">
              <a:lnSpc>
                <a:spcPts val="3200"/>
              </a:lnSpc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200"/>
              </a:lnSpc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200"/>
              </a:lnSpc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200"/>
              </a:lnSpc>
            </a:pPr>
            <a:r>
              <a:rPr lang="en-US" sz="3200" dirty="0"/>
              <a:t>ISSAIs + </a:t>
            </a:r>
            <a:r>
              <a:rPr lang="en-US" sz="3200" dirty="0">
                <a:solidFill>
                  <a:srgbClr val="FDA100"/>
                </a:solidFill>
              </a:rPr>
              <a:t>INTOSAI GOVs</a:t>
            </a:r>
            <a:endParaRPr lang="pt-BR" sz="3200" dirty="0">
              <a:solidFill>
                <a:srgbClr val="FDA1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405591" y="251834"/>
            <a:ext cx="5133328" cy="2226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New framework (IFPP)</a:t>
            </a:r>
            <a:endParaRPr lang="pt-BR" sz="3200" dirty="0"/>
          </a:p>
          <a:p>
            <a:pPr algn="ctr">
              <a:lnSpc>
                <a:spcPts val="3200"/>
              </a:lnSpc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200"/>
              </a:lnSpc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200"/>
              </a:lnSpc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rgbClr val="4D4D4F"/>
                </a:solidFill>
              </a:rPr>
              <a:t>Principles + ISSAIs + Guidance</a:t>
            </a:r>
            <a:endParaRPr lang="pt-BR" sz="3200" dirty="0">
              <a:solidFill>
                <a:srgbClr val="4D4D4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5053" y="4199209"/>
            <a:ext cx="1059183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rgbClr val="FDA100"/>
                </a:solidFill>
              </a:rPr>
              <a:t>INTOSAI GOVs </a:t>
            </a:r>
            <a:endParaRPr lang="en-US" sz="4800" b="1" dirty="0" smtClean="0">
              <a:solidFill>
                <a:srgbClr val="FDA100"/>
              </a:solidFill>
            </a:endParaRP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rgbClr val="6CA9B7"/>
                </a:solidFill>
              </a:rPr>
              <a:t>n</a:t>
            </a:r>
            <a:r>
              <a:rPr lang="en-US" sz="4800" b="1" dirty="0" smtClean="0">
                <a:solidFill>
                  <a:srgbClr val="6CA9B7"/>
                </a:solidFill>
              </a:rPr>
              <a:t>o longer a </a:t>
            </a:r>
            <a:r>
              <a:rPr lang="en-US" sz="4800" b="1" dirty="0">
                <a:solidFill>
                  <a:srgbClr val="6CA9B7"/>
                </a:solidFill>
              </a:rPr>
              <a:t>separate category </a:t>
            </a:r>
            <a:r>
              <a:rPr lang="en-US" sz="4800" b="1" dirty="0" smtClean="0">
                <a:solidFill>
                  <a:srgbClr val="6CA9B7"/>
                </a:solidFill>
              </a:rPr>
              <a:t>in the new IFPP</a:t>
            </a:r>
            <a:endParaRPr lang="en-US" sz="4800" b="1" dirty="0">
              <a:solidFill>
                <a:srgbClr val="6CA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8753" y="1534521"/>
            <a:ext cx="72707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800" b="1" dirty="0" smtClean="0">
                <a:solidFill>
                  <a:srgbClr val="6CA9B7"/>
                </a:solidFill>
              </a:rPr>
              <a:t>Integration of </a:t>
            </a:r>
          </a:p>
          <a:p>
            <a:pPr>
              <a:lnSpc>
                <a:spcPts val="4500"/>
              </a:lnSpc>
            </a:pPr>
            <a:r>
              <a:rPr lang="en-US" sz="4800" b="1" dirty="0" smtClean="0">
                <a:solidFill>
                  <a:srgbClr val="6CA9B7"/>
                </a:solidFill>
              </a:rPr>
              <a:t>INTOSAI </a:t>
            </a:r>
            <a:r>
              <a:rPr lang="en-US" sz="4800" b="1" dirty="0">
                <a:solidFill>
                  <a:srgbClr val="6CA9B7"/>
                </a:solidFill>
              </a:rPr>
              <a:t>GOVs </a:t>
            </a:r>
            <a:r>
              <a:rPr lang="en-US" sz="4800" b="1" dirty="0" smtClean="0">
                <a:solidFill>
                  <a:srgbClr val="6CA9B7"/>
                </a:solidFill>
              </a:rPr>
              <a:t>into </a:t>
            </a:r>
            <a:r>
              <a:rPr lang="en-US" sz="4800" b="1" dirty="0">
                <a:solidFill>
                  <a:srgbClr val="6CA9B7"/>
                </a:solidFill>
              </a:rPr>
              <a:t>the </a:t>
            </a:r>
            <a:r>
              <a:rPr lang="en-US" sz="4800" b="1" dirty="0" smtClean="0">
                <a:solidFill>
                  <a:srgbClr val="6CA9B7"/>
                </a:solidFill>
              </a:rPr>
              <a:t>IFPP</a:t>
            </a:r>
            <a:endParaRPr lang="pt-BR" sz="4800" b="1" dirty="0">
              <a:solidFill>
                <a:srgbClr val="6CA9B7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77807" y="3204550"/>
            <a:ext cx="514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relabeled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renumbered as GUIDs 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5242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SDP 2017 – 2019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migration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77807" y="4510985"/>
            <a:ext cx="514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considered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SDP projects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4031674" y="3574472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3106884" y="4834151"/>
            <a:ext cx="272241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4" y="1633537"/>
            <a:ext cx="2849457" cy="38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308;p29"/>
          <p:cNvGraphicFramePr/>
          <p:nvPr>
            <p:extLst>
              <p:ext uri="{D42A27DB-BD31-4B8C-83A1-F6EECF244321}">
                <p14:modId xmlns:p14="http://schemas.microsoft.com/office/powerpoint/2010/main" val="1344324231"/>
              </p:ext>
            </p:extLst>
          </p:nvPr>
        </p:nvGraphicFramePr>
        <p:xfrm>
          <a:off x="661014" y="1949984"/>
          <a:ext cx="11060933" cy="31005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52499"/>
                <a:gridCol w="5508434"/>
              </a:tblGrid>
              <a:tr h="76050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kern="1200" dirty="0" smtClean="0">
                          <a:solidFill>
                            <a:srgbClr val="6BA9B6"/>
                          </a:solidFill>
                          <a:latin typeface="Nunito Sans"/>
                          <a:ea typeface="Nunito Sans"/>
                          <a:cs typeface="Nunito Sans"/>
                        </a:rPr>
                        <a:t>INTOSAI GOV </a:t>
                      </a:r>
                      <a:endParaRPr sz="2800" b="1" kern="1200" dirty="0">
                        <a:solidFill>
                          <a:srgbClr val="6BA9B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kern="1200" dirty="0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SDP </a:t>
                      </a:r>
                      <a:r>
                        <a:rPr lang="pt-BR" sz="2800" b="1" kern="1200" dirty="0" err="1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project</a:t>
                      </a:r>
                      <a:r>
                        <a:rPr lang="pt-BR" sz="2800" b="1" kern="1200" dirty="0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endParaRPr sz="2800" b="1" kern="1200" dirty="0">
                        <a:solidFill>
                          <a:srgbClr val="F6703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76050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kern="1200" dirty="0" smtClean="0">
                          <a:solidFill>
                            <a:srgbClr val="6BA9B6"/>
                          </a:solidFill>
                          <a:latin typeface="Nunito Sans"/>
                          <a:ea typeface="Nunito Sans"/>
                          <a:cs typeface="Nunito Sans"/>
                        </a:rPr>
                        <a:t>9100, 9110, 9120, 9130 </a:t>
                      </a:r>
                      <a:endParaRPr sz="2800" b="1" kern="1200" dirty="0">
                        <a:solidFill>
                          <a:srgbClr val="6BA9B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kern="1200" dirty="0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2.5 – </a:t>
                      </a:r>
                      <a:r>
                        <a:rPr lang="pt-BR" sz="2800" b="1" kern="1200" dirty="0" err="1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Internal</a:t>
                      </a:r>
                      <a:r>
                        <a:rPr lang="pt-BR" sz="2800" b="1" kern="1200" dirty="0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pt-BR" sz="2800" b="1" kern="1200" dirty="0" err="1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Controls</a:t>
                      </a:r>
                      <a:endParaRPr sz="2800" b="1" kern="1200" dirty="0">
                        <a:solidFill>
                          <a:srgbClr val="F6703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8628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kern="1200" dirty="0" smtClean="0">
                          <a:solidFill>
                            <a:srgbClr val="6BA9B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9140, 9150 </a:t>
                      </a:r>
                      <a:endParaRPr sz="2800" b="1" kern="1200" dirty="0">
                        <a:solidFill>
                          <a:srgbClr val="6BA9B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kern="1200" dirty="0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2.6 – </a:t>
                      </a:r>
                      <a:r>
                        <a:rPr lang="pt-BR" sz="2800" b="1" kern="1200" dirty="0" err="1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Internal</a:t>
                      </a:r>
                      <a:r>
                        <a:rPr lang="pt-BR" sz="2800" b="1" kern="1200" dirty="0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pt-BR" sz="2800" b="1" kern="1200" dirty="0" err="1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Audit</a:t>
                      </a:r>
                      <a:endParaRPr sz="2800" b="1" kern="1200" dirty="0">
                        <a:solidFill>
                          <a:srgbClr val="F6703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662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kern="1200" dirty="0" smtClean="0">
                          <a:solidFill>
                            <a:srgbClr val="6BA9B6"/>
                          </a:solidFill>
                          <a:latin typeface="Nunito Sans"/>
                          <a:ea typeface="Nunito Sans"/>
                          <a:cs typeface="Nunito Sans"/>
                        </a:rPr>
                        <a:t>9250 </a:t>
                      </a:r>
                      <a:endParaRPr sz="2800" b="1" kern="1200" dirty="0">
                        <a:solidFill>
                          <a:srgbClr val="6BA9B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kern="1200" dirty="0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2.10 – </a:t>
                      </a:r>
                      <a:r>
                        <a:rPr lang="pt-BR" sz="2800" b="1" kern="1200" dirty="0" err="1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Disaster</a:t>
                      </a:r>
                      <a:r>
                        <a:rPr lang="pt-BR" sz="2800" b="1" kern="1200" dirty="0" smtClean="0">
                          <a:solidFill>
                            <a:srgbClr val="F6703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Management</a:t>
                      </a:r>
                      <a:endParaRPr sz="2800" b="1" kern="1200" dirty="0">
                        <a:solidFill>
                          <a:srgbClr val="F6703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608753" y="81551"/>
            <a:ext cx="635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ISSAIs considered in SDP projects</a:t>
            </a:r>
          </a:p>
        </p:txBody>
      </p:sp>
    </p:spTree>
    <p:extLst>
      <p:ext uri="{BB962C8B-B14F-4D97-AF65-F5344CB8AC3E}">
        <p14:creationId xmlns:p14="http://schemas.microsoft.com/office/powerpoint/2010/main" val="28605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977807" y="3045836"/>
            <a:ext cx="6107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4D4D4F"/>
                </a:solidFill>
              </a:rPr>
              <a:t>N</a:t>
            </a:r>
            <a:r>
              <a:rPr lang="pt-BR" sz="3600" dirty="0" smtClean="0">
                <a:solidFill>
                  <a:srgbClr val="4D4D4F"/>
                </a:solidFill>
              </a:rPr>
              <a:t>ew Project </a:t>
            </a:r>
            <a:r>
              <a:rPr lang="pt-BR" sz="3600" dirty="0" err="1" smtClean="0">
                <a:solidFill>
                  <a:srgbClr val="4D4D4F"/>
                </a:solidFill>
              </a:rPr>
              <a:t>on</a:t>
            </a:r>
            <a:r>
              <a:rPr lang="pt-BR" sz="3600" dirty="0" smtClean="0">
                <a:solidFill>
                  <a:srgbClr val="4D4D4F"/>
                </a:solidFill>
              </a:rPr>
              <a:t> </a:t>
            </a:r>
            <a:r>
              <a:rPr lang="pt-BR" sz="3600" dirty="0" err="1" smtClean="0">
                <a:solidFill>
                  <a:srgbClr val="4D4D4F"/>
                </a:solidFill>
              </a:rPr>
              <a:t>Internal</a:t>
            </a:r>
            <a:r>
              <a:rPr lang="pt-BR" sz="3600" dirty="0" smtClean="0">
                <a:solidFill>
                  <a:srgbClr val="4D4D4F"/>
                </a:solidFill>
              </a:rPr>
              <a:t> </a:t>
            </a:r>
            <a:r>
              <a:rPr lang="pt-BR" sz="3600" dirty="0" err="1" smtClean="0">
                <a:solidFill>
                  <a:srgbClr val="4D4D4F"/>
                </a:solidFill>
              </a:rPr>
              <a:t>Controls</a:t>
            </a:r>
            <a:r>
              <a:rPr lang="pt-BR" sz="3600" dirty="0" smtClean="0">
                <a:solidFill>
                  <a:srgbClr val="4D4D4F"/>
                </a:solidFill>
              </a:rPr>
              <a:t> in </a:t>
            </a:r>
            <a:r>
              <a:rPr lang="pt-BR" sz="3600" dirty="0" err="1" smtClean="0">
                <a:solidFill>
                  <a:srgbClr val="4D4D4F"/>
                </a:solidFill>
              </a:rPr>
              <a:t>the</a:t>
            </a:r>
            <a:r>
              <a:rPr lang="pt-BR" sz="3600" dirty="0" smtClean="0">
                <a:solidFill>
                  <a:srgbClr val="4D4D4F"/>
                </a:solidFill>
              </a:rPr>
              <a:t> new SDP</a:t>
            </a:r>
            <a:endParaRPr lang="pt-BR" sz="3600" dirty="0">
              <a:solidFill>
                <a:srgbClr val="4D4D4F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33331" y="97647"/>
            <a:ext cx="744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4D4D4F"/>
                </a:solidFill>
              </a:rPr>
              <a:t>INTOSAI </a:t>
            </a:r>
            <a:r>
              <a:rPr lang="pt-BR" sz="3600" dirty="0" err="1">
                <a:solidFill>
                  <a:srgbClr val="4D4D4F"/>
                </a:solidFill>
              </a:rPr>
              <a:t>GOVs</a:t>
            </a:r>
            <a:r>
              <a:rPr lang="pt-BR" sz="3600" dirty="0">
                <a:solidFill>
                  <a:srgbClr val="4D4D4F"/>
                </a:solidFill>
              </a:rPr>
              <a:t> </a:t>
            </a:r>
            <a:r>
              <a:rPr lang="pt-BR" sz="2800" dirty="0" smtClean="0">
                <a:solidFill>
                  <a:srgbClr val="4D4D4F"/>
                </a:solidFill>
              </a:rPr>
              <a:t>9100</a:t>
            </a:r>
            <a:r>
              <a:rPr lang="pt-BR" sz="2800" dirty="0">
                <a:solidFill>
                  <a:srgbClr val="4D4D4F"/>
                </a:solidFill>
              </a:rPr>
              <a:t>, 9110, 9120, 9130 e 9250</a:t>
            </a:r>
            <a:endParaRPr lang="pt-BR" sz="3600" dirty="0">
              <a:solidFill>
                <a:srgbClr val="4D4D4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77807" y="4510985"/>
            <a:ext cx="5898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 smtClean="0">
                <a:solidFill>
                  <a:srgbClr val="D38D42"/>
                </a:solidFill>
              </a:rPr>
              <a:t>Renumber</a:t>
            </a:r>
            <a:r>
              <a:rPr lang="pt-BR" sz="3600" dirty="0" smtClean="0">
                <a:solidFill>
                  <a:srgbClr val="D38D42"/>
                </a:solidFill>
              </a:rPr>
              <a:t> as </a:t>
            </a:r>
            <a:r>
              <a:rPr lang="pt-BR" sz="3600" dirty="0" err="1" smtClean="0">
                <a:solidFill>
                  <a:srgbClr val="D38D42"/>
                </a:solidFill>
              </a:rPr>
              <a:t>GUIDs</a:t>
            </a:r>
            <a:r>
              <a:rPr lang="pt-BR" sz="3600" dirty="0" smtClean="0">
                <a:solidFill>
                  <a:srgbClr val="D38D42"/>
                </a:solidFill>
              </a:rPr>
              <a:t> in </a:t>
            </a:r>
            <a:r>
              <a:rPr lang="pt-BR" sz="3600" dirty="0" err="1" smtClean="0">
                <a:solidFill>
                  <a:srgbClr val="D38D42"/>
                </a:solidFill>
              </a:rPr>
              <a:t>the</a:t>
            </a:r>
            <a:r>
              <a:rPr lang="pt-BR" sz="3600" dirty="0" smtClean="0">
                <a:solidFill>
                  <a:srgbClr val="D38D42"/>
                </a:solidFill>
              </a:rPr>
              <a:t> 9XXX series</a:t>
            </a:r>
            <a:endParaRPr lang="pt-BR" sz="3600" dirty="0">
              <a:solidFill>
                <a:srgbClr val="D38D42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4031674" y="3574472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 flipV="1">
            <a:off x="3106885" y="4834151"/>
            <a:ext cx="2082060" cy="24288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4" y="1633537"/>
            <a:ext cx="2849457" cy="3881869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 flipH="1">
            <a:off x="4031674" y="2459932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977807" y="2134685"/>
            <a:ext cx="514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>
                <a:solidFill>
                  <a:srgbClr val="4D4D4F"/>
                </a:solidFill>
              </a:rPr>
              <a:t>Withdraw</a:t>
            </a:r>
            <a:endParaRPr lang="pt-BR" sz="3600" dirty="0">
              <a:solidFill>
                <a:srgbClr val="4D4D4F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48" y="4347334"/>
            <a:ext cx="979454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9018" y="2056414"/>
            <a:ext cx="2633031" cy="3319817"/>
          </a:xfrm>
          <a:prstGeom prst="rect">
            <a:avLst/>
          </a:prstGeom>
          <a:solidFill>
            <a:srgbClr val="FC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096570" y="2056414"/>
            <a:ext cx="2633031" cy="3319817"/>
          </a:xfrm>
          <a:prstGeom prst="rect">
            <a:avLst/>
          </a:prstGeom>
          <a:solidFill>
            <a:srgbClr val="6C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758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proposal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192778" y="2072519"/>
            <a:ext cx="7441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00" b="1" dirty="0" smtClean="0">
                <a:solidFill>
                  <a:schemeClr val="bg1"/>
                </a:solidFill>
              </a:rPr>
              <a:t>1</a:t>
            </a:r>
            <a:endParaRPr lang="pt-BR" sz="86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35828" y="2056414"/>
            <a:ext cx="7441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00" b="1" dirty="0" smtClean="0">
                <a:solidFill>
                  <a:schemeClr val="bg1"/>
                </a:solidFill>
              </a:rPr>
              <a:t>2</a:t>
            </a:r>
            <a:endParaRPr lang="pt-BR" sz="86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48319" y="3504396"/>
            <a:ext cx="2614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Relabel &amp; renumber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INTOSAI GOVsⁱ to GUIDs category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(9xxxseries)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02531" y="3472186"/>
            <a:ext cx="2210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FIPP to propose new numbers and titles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41523" y="1136527"/>
            <a:ext cx="10071840" cy="68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800" b="1" dirty="0" smtClean="0">
                <a:solidFill>
                  <a:srgbClr val="6CA9B7"/>
                </a:solidFill>
              </a:rPr>
              <a:t>PSC-SC approve</a:t>
            </a:r>
            <a:endParaRPr lang="en-US" sz="4800" b="1" dirty="0">
              <a:solidFill>
                <a:srgbClr val="6CA9B7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57622" y="5340043"/>
            <a:ext cx="2614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ⁱ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9100, 9110, 9120, 9130, 9250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4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219</Words>
  <Application>Microsoft Office PowerPoint</Application>
  <PresentationFormat>Widescreen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Nunito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>Paula Hebling Dutra</cp:lastModifiedBy>
  <cp:revision>71</cp:revision>
  <dcterms:created xsi:type="dcterms:W3CDTF">2017-08-14T21:15:23Z</dcterms:created>
  <dcterms:modified xsi:type="dcterms:W3CDTF">2019-05-29T19:47:35Z</dcterms:modified>
</cp:coreProperties>
</file>