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drawings/drawing3.xml" ContentType="application/vnd.openxmlformats-officedocument.drawingml.chartshapes+xml"/>
  <Override PartName="/ppt/notesSlides/notesSlide7.xml" ContentType="application/vnd.openxmlformats-officedocument.presentationml.notesSlide+xml"/>
  <Override PartName="/ppt/charts/chart5.xml" ContentType="application/vnd.openxmlformats-officedocument.drawingml.chart+xml"/>
  <Override PartName="/ppt/drawings/drawing4.xml" ContentType="application/vnd.openxmlformats-officedocument.drawingml.chartshapes+xml"/>
  <Override PartName="/ppt/charts/chart6.xml" ContentType="application/vnd.openxmlformats-officedocument.drawingml.chart+xml"/>
  <Override PartName="/ppt/drawings/drawing5.xml" ContentType="application/vnd.openxmlformats-officedocument.drawingml.chartshapes+xml"/>
  <Override PartName="/ppt/theme/themeOverride2.xml" ContentType="application/vnd.openxmlformats-officedocument.themeOverride+xml"/>
  <Override PartName="/ppt/notesSlides/notesSlide8.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0" r:id="rId2"/>
    <p:sldMasterId id="2147483687" r:id="rId3"/>
  </p:sldMasterIdLst>
  <p:notesMasterIdLst>
    <p:notesMasterId r:id="rId25"/>
  </p:notesMasterIdLst>
  <p:handoutMasterIdLst>
    <p:handoutMasterId r:id="rId26"/>
  </p:handoutMasterIdLst>
  <p:sldIdLst>
    <p:sldId id="267" r:id="rId4"/>
    <p:sldId id="370" r:id="rId5"/>
    <p:sldId id="369" r:id="rId6"/>
    <p:sldId id="338" r:id="rId7"/>
    <p:sldId id="317" r:id="rId8"/>
    <p:sldId id="359" r:id="rId9"/>
    <p:sldId id="323" r:id="rId10"/>
    <p:sldId id="361" r:id="rId11"/>
    <p:sldId id="339" r:id="rId12"/>
    <p:sldId id="340" r:id="rId13"/>
    <p:sldId id="341" r:id="rId14"/>
    <p:sldId id="325" r:id="rId15"/>
    <p:sldId id="362" r:id="rId16"/>
    <p:sldId id="352" r:id="rId17"/>
    <p:sldId id="366" r:id="rId18"/>
    <p:sldId id="363" r:id="rId19"/>
    <p:sldId id="364" r:id="rId20"/>
    <p:sldId id="365" r:id="rId21"/>
    <p:sldId id="368" r:id="rId22"/>
    <p:sldId id="367" r:id="rId23"/>
    <p:sldId id="28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1" autoAdjust="0"/>
    <p:restoredTop sz="83481" autoAdjust="0"/>
  </p:normalViewPr>
  <p:slideViewPr>
    <p:cSldViewPr>
      <p:cViewPr>
        <p:scale>
          <a:sx n="50" d="100"/>
          <a:sy n="50" d="100"/>
        </p:scale>
        <p:origin x="-1980" y="-246"/>
      </p:cViewPr>
      <p:guideLst>
        <p:guide orient="horz" pos="2160"/>
        <p:guide pos="2880"/>
      </p:guideLst>
    </p:cSldViewPr>
  </p:slideViewPr>
  <p:outlineViewPr>
    <p:cViewPr>
      <p:scale>
        <a:sx n="33" d="100"/>
        <a:sy n="33" d="100"/>
      </p:scale>
      <p:origin x="0" y="385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0" d="100"/>
          <a:sy n="70" d="100"/>
        </p:scale>
        <p:origin x="-316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zaDutzler\GFG\Aktivit&#228;ten\SDGs\heatmap\2017\GFG_Heatmap_new%20analysis.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oleObject" Target="file:///C:\Users\zaDutzler\GFG\Aktivit&#228;ten\SDGs\heatmap\2017\GFG_Heatmap_new%20analysi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zaDutzler\GFG\Aktivit&#228;ten\SDGs\heatmap\2017\GFG_Heatmap_new%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pPr>
            <a:r>
              <a:rPr lang="de-DE" sz="2400" dirty="0" err="1" smtClean="0">
                <a:solidFill>
                  <a:srgbClr val="C00000"/>
                </a:solidFill>
              </a:rPr>
              <a:t>Results</a:t>
            </a:r>
            <a:r>
              <a:rPr lang="de-DE" sz="2400" baseline="0" dirty="0" smtClean="0">
                <a:solidFill>
                  <a:srgbClr val="C00000"/>
                </a:solidFill>
              </a:rPr>
              <a:t> </a:t>
            </a:r>
            <a:r>
              <a:rPr lang="de-DE" sz="2400" baseline="0" dirty="0" err="1" smtClean="0">
                <a:solidFill>
                  <a:srgbClr val="C00000"/>
                </a:solidFill>
              </a:rPr>
              <a:t>for</a:t>
            </a:r>
            <a:r>
              <a:rPr lang="de-DE" sz="2400" baseline="0" dirty="0" smtClean="0">
                <a:solidFill>
                  <a:srgbClr val="C00000"/>
                </a:solidFill>
              </a:rPr>
              <a:t> 23 countries: </a:t>
            </a:r>
          </a:p>
          <a:p>
            <a:pPr>
              <a:defRPr/>
            </a:pPr>
            <a:r>
              <a:rPr lang="de-DE" sz="2400" dirty="0" err="1" smtClean="0">
                <a:solidFill>
                  <a:srgbClr val="C00000"/>
                </a:solidFill>
              </a:rPr>
              <a:t>Weakest</a:t>
            </a:r>
            <a:r>
              <a:rPr lang="de-DE" sz="2400" dirty="0" smtClean="0">
                <a:solidFill>
                  <a:srgbClr val="C00000"/>
                </a:solidFill>
              </a:rPr>
              <a:t> </a:t>
            </a:r>
            <a:r>
              <a:rPr lang="de-DE" sz="2400" dirty="0">
                <a:solidFill>
                  <a:srgbClr val="C00000"/>
                </a:solidFill>
              </a:rPr>
              <a:t>PFM </a:t>
            </a:r>
            <a:r>
              <a:rPr lang="de-DE" sz="2400" dirty="0" err="1" smtClean="0">
                <a:solidFill>
                  <a:srgbClr val="C00000"/>
                </a:solidFill>
              </a:rPr>
              <a:t>processes</a:t>
            </a:r>
            <a:r>
              <a:rPr lang="de-DE" sz="2400" dirty="0" smtClean="0">
                <a:solidFill>
                  <a:srgbClr val="C00000"/>
                </a:solidFill>
              </a:rPr>
              <a:t> </a:t>
            </a:r>
            <a:endParaRPr lang="de-DE" sz="2400" dirty="0">
              <a:solidFill>
                <a:srgbClr val="C00000"/>
              </a:solidFill>
            </a:endParaRPr>
          </a:p>
        </c:rich>
      </c:tx>
      <c:layout>
        <c:manualLayout>
          <c:xMode val="edge"/>
          <c:yMode val="edge"/>
          <c:x val="4.2314848430090722E-2"/>
          <c:y val="3.8500295269981048E-2"/>
        </c:manualLayout>
      </c:layout>
      <c:overlay val="0"/>
    </c:title>
    <c:autoTitleDeleted val="0"/>
    <c:plotArea>
      <c:layout>
        <c:manualLayout>
          <c:layoutTarget val="inner"/>
          <c:xMode val="edge"/>
          <c:yMode val="edge"/>
          <c:x val="0.30569881889763778"/>
          <c:y val="0.19694006999125113"/>
          <c:w val="0.45249146981627297"/>
          <c:h val="0.75415244969378825"/>
        </c:manualLayout>
      </c:layout>
      <c:doughnutChart>
        <c:varyColors val="1"/>
        <c:ser>
          <c:idx val="0"/>
          <c:order val="0"/>
          <c:dPt>
            <c:idx val="3"/>
            <c:bubble3D val="0"/>
            <c:explosion val="14"/>
          </c:dPt>
          <c:dLbls>
            <c:dLbl>
              <c:idx val="0"/>
              <c:layout>
                <c:manualLayout>
                  <c:x val="0.12010589750649403"/>
                  <c:y val="-0.10185200242409262"/>
                </c:manualLayout>
              </c:layout>
              <c:showLegendKey val="0"/>
              <c:showVal val="0"/>
              <c:showCatName val="1"/>
              <c:showSerName val="0"/>
              <c:showPercent val="0"/>
              <c:showBubbleSize val="0"/>
            </c:dLbl>
            <c:dLbl>
              <c:idx val="1"/>
              <c:layout>
                <c:manualLayout>
                  <c:x val="0.12039974967202478"/>
                  <c:y val="-6.9324061937951473E-2"/>
                </c:manualLayout>
              </c:layout>
              <c:showLegendKey val="0"/>
              <c:showVal val="0"/>
              <c:showCatName val="1"/>
              <c:showSerName val="0"/>
              <c:showPercent val="0"/>
              <c:showBubbleSize val="0"/>
            </c:dLbl>
            <c:dLbl>
              <c:idx val="2"/>
              <c:layout>
                <c:manualLayout>
                  <c:x val="0.16111111111111112"/>
                  <c:y val="0"/>
                </c:manualLayout>
              </c:layout>
              <c:showLegendKey val="0"/>
              <c:showVal val="0"/>
              <c:showCatName val="1"/>
              <c:showSerName val="0"/>
              <c:showPercent val="0"/>
              <c:showBubbleSize val="0"/>
            </c:dLbl>
            <c:dLbl>
              <c:idx val="3"/>
              <c:layout>
                <c:manualLayout>
                  <c:x val="0.17576117619876352"/>
                  <c:y val="8.9012646039838036E-2"/>
                </c:manualLayout>
              </c:layout>
              <c:showLegendKey val="0"/>
              <c:showVal val="0"/>
              <c:showCatName val="1"/>
              <c:showSerName val="0"/>
              <c:showPercent val="0"/>
              <c:showBubbleSize val="0"/>
            </c:dLbl>
            <c:dLbl>
              <c:idx val="4"/>
              <c:layout>
                <c:manualLayout>
                  <c:x val="2.0360911691676562E-2"/>
                  <c:y val="0.13455898669648064"/>
                </c:manualLayout>
              </c:layout>
              <c:showLegendKey val="0"/>
              <c:showVal val="0"/>
              <c:showCatName val="1"/>
              <c:showSerName val="0"/>
              <c:showPercent val="0"/>
              <c:showBubbleSize val="0"/>
            </c:dLbl>
            <c:dLbl>
              <c:idx val="5"/>
              <c:layout>
                <c:manualLayout>
                  <c:x val="-0.10001750757861602"/>
                  <c:y val="9.615598215283569E-2"/>
                </c:manualLayout>
              </c:layout>
              <c:showLegendKey val="0"/>
              <c:showVal val="0"/>
              <c:showCatName val="1"/>
              <c:showSerName val="0"/>
              <c:showPercent val="0"/>
              <c:showBubbleSize val="0"/>
            </c:dLbl>
            <c:dLbl>
              <c:idx val="6"/>
              <c:layout>
                <c:manualLayout>
                  <c:x val="-0.13857769411910831"/>
                  <c:y val="8.0242776454810399E-2"/>
                </c:manualLayout>
              </c:layout>
              <c:showLegendKey val="0"/>
              <c:showVal val="0"/>
              <c:showCatName val="1"/>
              <c:showSerName val="0"/>
              <c:showPercent val="0"/>
              <c:showBubbleSize val="0"/>
            </c:dLbl>
            <c:dLbl>
              <c:idx val="7"/>
              <c:layout>
                <c:manualLayout>
                  <c:x val="-0.1558932941091799"/>
                  <c:y val="3.2125919611383474E-2"/>
                </c:manualLayout>
              </c:layout>
              <c:showLegendKey val="0"/>
              <c:showVal val="0"/>
              <c:showCatName val="1"/>
              <c:showSerName val="0"/>
              <c:showPercent val="0"/>
              <c:showBubbleSize val="0"/>
            </c:dLbl>
            <c:dLbl>
              <c:idx val="8"/>
              <c:layout>
                <c:manualLayout>
                  <c:x val="-0.14961461876685769"/>
                  <c:y val="-8.0676747964683933E-3"/>
                </c:manualLayout>
              </c:layout>
              <c:showLegendKey val="0"/>
              <c:showVal val="0"/>
              <c:showCatName val="1"/>
              <c:showSerName val="0"/>
              <c:showPercent val="0"/>
              <c:showBubbleSize val="0"/>
            </c:dLbl>
            <c:dLbl>
              <c:idx val="9"/>
              <c:layout>
                <c:manualLayout>
                  <c:x val="-0.14972432203076472"/>
                  <c:y val="-3.0792720145115672E-2"/>
                </c:manualLayout>
              </c:layout>
              <c:showLegendKey val="0"/>
              <c:showVal val="0"/>
              <c:showCatName val="1"/>
              <c:showSerName val="0"/>
              <c:showPercent val="0"/>
              <c:showBubbleSize val="0"/>
            </c:dLbl>
            <c:dLbl>
              <c:idx val="10"/>
              <c:layout>
                <c:manualLayout>
                  <c:x val="-0.12334872134155761"/>
                  <c:y val="-9.2869021481712152E-2"/>
                </c:manualLayout>
              </c:layout>
              <c:showLegendKey val="0"/>
              <c:showVal val="0"/>
              <c:showCatName val="1"/>
              <c:showSerName val="0"/>
              <c:showPercent val="0"/>
              <c:showBubbleSize val="0"/>
            </c:dLbl>
            <c:dLbl>
              <c:idx val="11"/>
              <c:layout>
                <c:manualLayout>
                  <c:x val="-5.5386686278743338E-2"/>
                  <c:y val="-0.11979382030851166"/>
                </c:manualLayout>
              </c:layout>
              <c:showLegendKey val="0"/>
              <c:showVal val="0"/>
              <c:showCatName val="1"/>
              <c:showSerName val="0"/>
              <c:showPercent val="0"/>
              <c:showBubbleSize val="0"/>
            </c:dLbl>
            <c:dLbl>
              <c:idx val="12"/>
              <c:layout>
                <c:manualLayout>
                  <c:x val="-3.5155791687774031E-2"/>
                  <c:y val="-0.10541391041685182"/>
                </c:manualLayout>
              </c:layout>
              <c:showLegendKey val="0"/>
              <c:showVal val="0"/>
              <c:showCatName val="1"/>
              <c:showSerName val="0"/>
              <c:showPercent val="0"/>
              <c:showBubbleSize val="0"/>
            </c:dLbl>
            <c:txPr>
              <a:bodyPr/>
              <a:lstStyle/>
              <a:p>
                <a:pPr>
                  <a:defRPr sz="1600"/>
                </a:pPr>
                <a:endParaRPr lang="de-DE"/>
              </a:p>
            </c:txPr>
            <c:showLegendKey val="0"/>
            <c:showVal val="0"/>
            <c:showCatName val="1"/>
            <c:showSerName val="0"/>
            <c:showPercent val="0"/>
            <c:showBubbleSize val="0"/>
            <c:showLeaderLines val="1"/>
          </c:dLbls>
          <c:cat>
            <c:strRef>
              <c:f>trial!$D$18:$D$29</c:f>
              <c:strCache>
                <c:ptCount val="12"/>
                <c:pt idx="0">
                  <c:v>Collection of Tax Arrears</c:v>
                </c:pt>
                <c:pt idx="1">
                  <c:v>Procurement –Competition</c:v>
                </c:pt>
                <c:pt idx="2">
                  <c:v>Procurement – Transparency</c:v>
                </c:pt>
                <c:pt idx="3">
                  <c:v>SAI – Independence</c:v>
                </c:pt>
                <c:pt idx="4">
                  <c:v>Expenditure Arrears</c:v>
                </c:pt>
                <c:pt idx="5">
                  <c:v>Budget Credibility</c:v>
                </c:pt>
                <c:pt idx="6">
                  <c:v>Procurement – Blacklisting</c:v>
                </c:pt>
                <c:pt idx="7">
                  <c:v>Cash Management</c:v>
                </c:pt>
                <c:pt idx="8">
                  <c:v>Accounts Reconciliation</c:v>
                </c:pt>
                <c:pt idx="9">
                  <c:v>Internal Control – Payroll</c:v>
                </c:pt>
                <c:pt idx="10">
                  <c:v>Financial Reporting </c:v>
                </c:pt>
                <c:pt idx="11">
                  <c:v>Parliamentary Scrutiny</c:v>
                </c:pt>
              </c:strCache>
            </c:strRef>
          </c:cat>
          <c:val>
            <c:numRef>
              <c:f>trial!$E$18:$E$29</c:f>
              <c:numCache>
                <c:formatCode>0%</c:formatCode>
                <c:ptCount val="12"/>
                <c:pt idx="0">
                  <c:v>0.73913043478260865</c:v>
                </c:pt>
                <c:pt idx="1">
                  <c:v>0.65217391304347827</c:v>
                </c:pt>
                <c:pt idx="2">
                  <c:v>0.56521739130434778</c:v>
                </c:pt>
                <c:pt idx="3">
                  <c:v>0.52173913043478259</c:v>
                </c:pt>
                <c:pt idx="4">
                  <c:v>0.47826086956521741</c:v>
                </c:pt>
                <c:pt idx="5">
                  <c:v>0.47826086956521741</c:v>
                </c:pt>
                <c:pt idx="6">
                  <c:v>0.43478260869565216</c:v>
                </c:pt>
                <c:pt idx="7">
                  <c:v>0.39130434782608697</c:v>
                </c:pt>
                <c:pt idx="8">
                  <c:v>0.39130434782608697</c:v>
                </c:pt>
                <c:pt idx="9">
                  <c:v>0.34782608695652173</c:v>
                </c:pt>
                <c:pt idx="10">
                  <c:v>0.39130434782608697</c:v>
                </c:pt>
                <c:pt idx="11">
                  <c:v>0.39130434782608697</c:v>
                </c:pt>
              </c:numCache>
            </c:numRef>
          </c:val>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Tabelle13!$B$2</c:f>
              <c:strCache>
                <c:ptCount val="1"/>
                <c:pt idx="0">
                  <c:v>23 countries</c:v>
                </c:pt>
              </c:strCache>
            </c:strRef>
          </c:tx>
          <c:cat>
            <c:strRef>
              <c:f>Tabelle13!$A$3:$A$12</c:f>
              <c:strCache>
                <c:ptCount val="10"/>
                <c:pt idx="0">
                  <c:v>Hospital Beds per  1000 inhabitants</c:v>
                </c:pt>
                <c:pt idx="1">
                  <c:v>Access to Sanitation</c:v>
                </c:pt>
                <c:pt idx="2">
                  <c:v>Access to prenatal healthcare</c:v>
                </c:pt>
                <c:pt idx="3">
                  <c:v>Pupil-teacher-ratio </c:v>
                </c:pt>
                <c:pt idx="4">
                  <c:v>Revenue to GDP </c:v>
                </c:pt>
                <c:pt idx="5">
                  <c:v>Operating Ratio</c:v>
                </c:pt>
                <c:pt idx="6">
                  <c:v>Primary Balance</c:v>
                </c:pt>
                <c:pt idx="7">
                  <c:v>(External*) Debt to GDP (increase)</c:v>
                </c:pt>
                <c:pt idx="8">
                  <c:v>Health Expenditure/ Total Govt Expenditure</c:v>
                </c:pt>
                <c:pt idx="9">
                  <c:v>Education Expenditure/ Total Govt Expenditure</c:v>
                </c:pt>
              </c:strCache>
            </c:strRef>
          </c:cat>
          <c:val>
            <c:numRef>
              <c:f>Tabelle13!$B$3:$B$12</c:f>
              <c:numCache>
                <c:formatCode>General</c:formatCode>
                <c:ptCount val="10"/>
                <c:pt idx="0">
                  <c:v>1.2666666666666666</c:v>
                </c:pt>
                <c:pt idx="1">
                  <c:v>1.4761904761904763</c:v>
                </c:pt>
                <c:pt idx="2">
                  <c:v>2.6086956521739131</c:v>
                </c:pt>
                <c:pt idx="3">
                  <c:v>2</c:v>
                </c:pt>
                <c:pt idx="4">
                  <c:v>2.4090909090909092</c:v>
                </c:pt>
                <c:pt idx="5">
                  <c:v>1.6086956521739131</c:v>
                </c:pt>
                <c:pt idx="6">
                  <c:v>1.2727272727272727</c:v>
                </c:pt>
                <c:pt idx="7">
                  <c:v>1.5652173913043479</c:v>
                </c:pt>
                <c:pt idx="8">
                  <c:v>1.1363636363636365</c:v>
                </c:pt>
                <c:pt idx="9">
                  <c:v>2.5217391304347827</c:v>
                </c:pt>
              </c:numCache>
            </c:numRef>
          </c:val>
        </c:ser>
        <c:ser>
          <c:idx val="1"/>
          <c:order val="1"/>
          <c:tx>
            <c:strRef>
              <c:f>Tabelle13!$C$2</c:f>
              <c:strCache>
                <c:ptCount val="1"/>
                <c:pt idx="0">
                  <c:v>ideal</c:v>
                </c:pt>
              </c:strCache>
            </c:strRef>
          </c:tx>
          <c:cat>
            <c:strRef>
              <c:f>Tabelle13!$A$3:$A$12</c:f>
              <c:strCache>
                <c:ptCount val="10"/>
                <c:pt idx="0">
                  <c:v>Hospital Beds per  1000 inhabitants</c:v>
                </c:pt>
                <c:pt idx="1">
                  <c:v>Access to Sanitation</c:v>
                </c:pt>
                <c:pt idx="2">
                  <c:v>Access to prenatal healthcare</c:v>
                </c:pt>
                <c:pt idx="3">
                  <c:v>Pupil-teacher-ratio </c:v>
                </c:pt>
                <c:pt idx="4">
                  <c:v>Revenue to GDP </c:v>
                </c:pt>
                <c:pt idx="5">
                  <c:v>Operating Ratio</c:v>
                </c:pt>
                <c:pt idx="6">
                  <c:v>Primary Balance</c:v>
                </c:pt>
                <c:pt idx="7">
                  <c:v>(External*) Debt to GDP (increase)</c:v>
                </c:pt>
                <c:pt idx="8">
                  <c:v>Health Expenditure/ Total Govt Expenditure</c:v>
                </c:pt>
                <c:pt idx="9">
                  <c:v>Education Expenditure/ Total Govt Expenditure</c:v>
                </c:pt>
              </c:strCache>
            </c:strRef>
          </c:cat>
          <c:val>
            <c:numRef>
              <c:f>Tabelle13!$C$3:$C$12</c:f>
              <c:numCache>
                <c:formatCode>General</c:formatCode>
                <c:ptCount val="10"/>
                <c:pt idx="0">
                  <c:v>3</c:v>
                </c:pt>
                <c:pt idx="1">
                  <c:v>3</c:v>
                </c:pt>
                <c:pt idx="2">
                  <c:v>3</c:v>
                </c:pt>
                <c:pt idx="3">
                  <c:v>3</c:v>
                </c:pt>
                <c:pt idx="4">
                  <c:v>3</c:v>
                </c:pt>
                <c:pt idx="5">
                  <c:v>3</c:v>
                </c:pt>
                <c:pt idx="6">
                  <c:v>3</c:v>
                </c:pt>
                <c:pt idx="7">
                  <c:v>3</c:v>
                </c:pt>
                <c:pt idx="8">
                  <c:v>3</c:v>
                </c:pt>
                <c:pt idx="9">
                  <c:v>3</c:v>
                </c:pt>
              </c:numCache>
            </c:numRef>
          </c:val>
        </c:ser>
        <c:dLbls>
          <c:showLegendKey val="0"/>
          <c:showVal val="0"/>
          <c:showCatName val="0"/>
          <c:showSerName val="0"/>
          <c:showPercent val="0"/>
          <c:showBubbleSize val="0"/>
        </c:dLbls>
        <c:axId val="181697920"/>
        <c:axId val="181699712"/>
      </c:radarChart>
      <c:catAx>
        <c:axId val="181697920"/>
        <c:scaling>
          <c:orientation val="minMax"/>
        </c:scaling>
        <c:delete val="0"/>
        <c:axPos val="b"/>
        <c:majorGridlines/>
        <c:majorTickMark val="out"/>
        <c:minorTickMark val="none"/>
        <c:tickLblPos val="nextTo"/>
        <c:txPr>
          <a:bodyPr/>
          <a:lstStyle/>
          <a:p>
            <a:pPr>
              <a:defRPr sz="1200"/>
            </a:pPr>
            <a:endParaRPr lang="de-DE"/>
          </a:p>
        </c:txPr>
        <c:crossAx val="181699712"/>
        <c:crosses val="autoZero"/>
        <c:auto val="1"/>
        <c:lblAlgn val="ctr"/>
        <c:lblOffset val="100"/>
        <c:noMultiLvlLbl val="0"/>
      </c:catAx>
      <c:valAx>
        <c:axId val="181699712"/>
        <c:scaling>
          <c:orientation val="minMax"/>
        </c:scaling>
        <c:delete val="0"/>
        <c:axPos val="l"/>
        <c:majorGridlines/>
        <c:numFmt formatCode="General" sourceLinked="1"/>
        <c:majorTickMark val="cross"/>
        <c:minorTickMark val="none"/>
        <c:tickLblPos val="nextTo"/>
        <c:crossAx val="181697920"/>
        <c:crosses val="autoZero"/>
        <c:crossBetween val="between"/>
      </c:valAx>
    </c:plotArea>
    <c:legend>
      <c:legendPos val="r"/>
      <c:layout/>
      <c:overlay val="0"/>
      <c:txPr>
        <a:bodyPr/>
        <a:lstStyle/>
        <a:p>
          <a:pPr>
            <a:defRPr sz="1200"/>
          </a:pPr>
          <a:endParaRPr lang="de-DE"/>
        </a:p>
      </c:txPr>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spPr>
            <a:solidFill>
              <a:srgbClr val="FF0000"/>
            </a:solidFill>
          </c:spPr>
          <c:dPt>
            <c:idx val="0"/>
            <c:bubble3D val="0"/>
            <c:spPr>
              <a:solidFill>
                <a:srgbClr val="00B050"/>
              </a:solidFill>
            </c:spPr>
          </c:dPt>
          <c:dPt>
            <c:idx val="1"/>
            <c:bubble3D val="0"/>
            <c:spPr>
              <a:solidFill>
                <a:srgbClr val="FFFF00"/>
              </a:solidFill>
            </c:spPr>
          </c:dPt>
          <c:dLbls>
            <c:delete val="1"/>
          </c:dLbls>
          <c:val>
            <c:numRef>
              <c:f>'PFM and impact'!$J$56:$L$56</c:f>
              <c:numCache>
                <c:formatCode>0%</c:formatCode>
                <c:ptCount val="3"/>
                <c:pt idx="0">
                  <c:v>0.28409090909090912</c:v>
                </c:pt>
                <c:pt idx="1">
                  <c:v>0.34090909090909088</c:v>
                </c:pt>
                <c:pt idx="2">
                  <c:v>0.375</c:v>
                </c:pt>
              </c:numCache>
            </c:numRef>
          </c:val>
        </c:ser>
        <c:dLbls>
          <c:showLegendKey val="0"/>
          <c:showVal val="0"/>
          <c:showCatName val="1"/>
          <c:showSerName val="0"/>
          <c:showPercent val="1"/>
          <c:showBubbleSize val="0"/>
          <c:showLeaderLines val="1"/>
        </c:dLbls>
      </c:pie3DChart>
    </c:plotArea>
    <c:plotVisOnly val="1"/>
    <c:dispBlanksAs val="gap"/>
    <c:showDLblsOverMax val="0"/>
  </c:chart>
  <c:spPr>
    <a:solidFill>
      <a:schemeClr val="bg2">
        <a:alpha val="53000"/>
      </a:schemeClr>
    </a:solidFill>
    <a:ln>
      <a:solidFill>
        <a:schemeClr val="tx1"/>
      </a:solidFill>
    </a:ln>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spPr>
            <a:solidFill>
              <a:srgbClr val="00B050"/>
            </a:solidFill>
          </c:spPr>
          <c:dPt>
            <c:idx val="1"/>
            <c:bubble3D val="0"/>
            <c:spPr>
              <a:solidFill>
                <a:srgbClr val="FFFF00"/>
              </a:solidFill>
            </c:spPr>
          </c:dPt>
          <c:dPt>
            <c:idx val="2"/>
            <c:bubble3D val="0"/>
            <c:spPr>
              <a:solidFill>
                <a:srgbClr val="FF0000"/>
              </a:solidFill>
            </c:spPr>
          </c:dPt>
          <c:dLbls>
            <c:delete val="1"/>
          </c:dLbls>
          <c:val>
            <c:numRef>
              <c:f>'PFM and impact'!$J$42:$L$42</c:f>
              <c:numCache>
                <c:formatCode>0%</c:formatCode>
                <c:ptCount val="3"/>
                <c:pt idx="0">
                  <c:v>0.23157894736842105</c:v>
                </c:pt>
                <c:pt idx="1">
                  <c:v>0.3473684210526316</c:v>
                </c:pt>
                <c:pt idx="2">
                  <c:v>0.42105263157894735</c:v>
                </c:pt>
              </c:numCache>
            </c:numRef>
          </c:val>
        </c:ser>
        <c:dLbls>
          <c:showLegendKey val="0"/>
          <c:showVal val="0"/>
          <c:showCatName val="1"/>
          <c:showSerName val="0"/>
          <c:showPercent val="1"/>
          <c:showBubbleSize val="0"/>
          <c:showLeaderLines val="1"/>
        </c:dLbls>
      </c:pie3DChart>
    </c:plotArea>
    <c:plotVisOnly val="1"/>
    <c:dispBlanksAs val="gap"/>
    <c:showDLblsOverMax val="0"/>
  </c:chart>
  <c:spPr>
    <a:solidFill>
      <a:schemeClr val="bg2">
        <a:alpha val="47000"/>
      </a:schemeClr>
    </a:solidFill>
    <a:ln>
      <a:solidFill>
        <a:schemeClr val="tx1"/>
      </a:solidFill>
    </a:ln>
  </c:sp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spPr>
            <a:solidFill>
              <a:srgbClr val="FF0000"/>
            </a:solidFill>
          </c:spPr>
          <c:dPt>
            <c:idx val="0"/>
            <c:bubble3D val="0"/>
            <c:spPr>
              <a:solidFill>
                <a:srgbClr val="00B050"/>
              </a:solidFill>
            </c:spPr>
          </c:dPt>
          <c:dPt>
            <c:idx val="1"/>
            <c:bubble3D val="0"/>
            <c:spPr>
              <a:solidFill>
                <a:srgbClr val="FFFF00"/>
              </a:solidFill>
            </c:spPr>
          </c:dPt>
          <c:dLbls>
            <c:delete val="1"/>
          </c:dLbls>
          <c:val>
            <c:numRef>
              <c:f>'ICS and service delivery (2)'!$J$29:$L$29</c:f>
              <c:numCache>
                <c:formatCode>0%</c:formatCode>
                <c:ptCount val="3"/>
                <c:pt idx="0">
                  <c:v>0.34615384615384615</c:v>
                </c:pt>
                <c:pt idx="1">
                  <c:v>0.15384615384615385</c:v>
                </c:pt>
                <c:pt idx="2">
                  <c:v>0.5</c:v>
                </c:pt>
              </c:numCache>
            </c:numRef>
          </c:val>
        </c:ser>
        <c:dLbls>
          <c:showLegendKey val="0"/>
          <c:showVal val="0"/>
          <c:showCatName val="1"/>
          <c:showSerName val="0"/>
          <c:showPercent val="1"/>
          <c:showBubbleSize val="0"/>
          <c:showLeaderLines val="1"/>
        </c:dLbls>
      </c:pie3DChart>
    </c:plotArea>
    <c:plotVisOnly val="1"/>
    <c:dispBlanksAs val="gap"/>
    <c:showDLblsOverMax val="0"/>
  </c:chart>
  <c:spPr>
    <a:solidFill>
      <a:schemeClr val="bg2">
        <a:alpha val="50000"/>
      </a:schemeClr>
    </a:solidFill>
    <a:ln>
      <a:solidFill>
        <a:schemeClr val="tx1"/>
      </a:solidFill>
    </a:ln>
  </c:sp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spPr>
            <a:solidFill>
              <a:srgbClr val="FFFF00"/>
            </a:solidFill>
          </c:spPr>
          <c:dPt>
            <c:idx val="0"/>
            <c:bubble3D val="0"/>
            <c:spPr>
              <a:solidFill>
                <a:srgbClr val="00B050"/>
              </a:solidFill>
            </c:spPr>
          </c:dPt>
          <c:dPt>
            <c:idx val="2"/>
            <c:bubble3D val="0"/>
            <c:spPr>
              <a:solidFill>
                <a:srgbClr val="FF0000"/>
              </a:solidFill>
            </c:spPr>
          </c:dPt>
          <c:dLbls>
            <c:delete val="1"/>
          </c:dLbls>
          <c:val>
            <c:numRef>
              <c:f>'ICS and service delivery (2)'!$J$13:$L$13</c:f>
              <c:numCache>
                <c:formatCode>0%</c:formatCode>
                <c:ptCount val="3"/>
                <c:pt idx="0">
                  <c:v>0.5</c:v>
                </c:pt>
                <c:pt idx="1">
                  <c:v>0.125</c:v>
                </c:pt>
                <c:pt idx="2">
                  <c:v>0.375</c:v>
                </c:pt>
              </c:numCache>
            </c:numRef>
          </c:val>
        </c:ser>
        <c:dLbls>
          <c:showLegendKey val="0"/>
          <c:showVal val="0"/>
          <c:showCatName val="1"/>
          <c:showSerName val="0"/>
          <c:showPercent val="1"/>
          <c:showBubbleSize val="0"/>
          <c:showLeaderLines val="1"/>
        </c:dLbls>
      </c:pie3DChart>
    </c:plotArea>
    <c:plotVisOnly val="1"/>
    <c:dispBlanksAs val="gap"/>
    <c:showDLblsOverMax val="0"/>
  </c:chart>
  <c:spPr>
    <a:solidFill>
      <a:schemeClr val="bg2">
        <a:alpha val="50000"/>
      </a:schemeClr>
    </a:solidFill>
    <a:ln>
      <a:solidFill>
        <a:schemeClr val="tx1"/>
      </a:solidFill>
    </a:ln>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corruption!$C$122</c:f>
              <c:strCache>
                <c:ptCount val="1"/>
                <c:pt idx="0">
                  <c:v>better corruption performance</c:v>
                </c:pt>
              </c:strCache>
            </c:strRef>
          </c:tx>
          <c:spPr>
            <a:ln w="47625"/>
          </c:spPr>
          <c:marker>
            <c:symbol val="none"/>
          </c:marker>
          <c:cat>
            <c:strRef>
              <c:f>corruption!$D$121:$M$121</c:f>
              <c:strCache>
                <c:ptCount val="10"/>
                <c:pt idx="0">
                  <c:v>Collection of Tax Arrears</c:v>
                </c:pt>
                <c:pt idx="1">
                  <c:v>Procurement –Competitive Bidding PEFA</c:v>
                </c:pt>
                <c:pt idx="2">
                  <c:v>Procurement – Public Access GI</c:v>
                </c:pt>
                <c:pt idx="3">
                  <c:v>External-Audit – Independence</c:v>
                </c:pt>
                <c:pt idx="4">
                  <c:v>Expenditure Arrears</c:v>
                </c:pt>
                <c:pt idx="5">
                  <c:v>Budget Credibility</c:v>
                </c:pt>
                <c:pt idx="6">
                  <c:v>Procurement – Exclusion</c:v>
                </c:pt>
                <c:pt idx="7">
                  <c:v>Parliamentary Scrutiny - timeframe</c:v>
                </c:pt>
                <c:pt idx="8">
                  <c:v>Cash Management</c:v>
                </c:pt>
                <c:pt idx="9">
                  <c:v>Accounts Reconciliation</c:v>
                </c:pt>
              </c:strCache>
            </c:strRef>
          </c:cat>
          <c:val>
            <c:numRef>
              <c:f>corruption!$D$122:$M$122</c:f>
              <c:numCache>
                <c:formatCode>General</c:formatCode>
                <c:ptCount val="10"/>
                <c:pt idx="0">
                  <c:v>1.5</c:v>
                </c:pt>
                <c:pt idx="1">
                  <c:v>1.75</c:v>
                </c:pt>
                <c:pt idx="2">
                  <c:v>1.6666666666666667</c:v>
                </c:pt>
                <c:pt idx="3">
                  <c:v>1.8333333333333333</c:v>
                </c:pt>
                <c:pt idx="4">
                  <c:v>2</c:v>
                </c:pt>
                <c:pt idx="5">
                  <c:v>1.8333333333333333</c:v>
                </c:pt>
                <c:pt idx="6">
                  <c:v>2.25</c:v>
                </c:pt>
                <c:pt idx="7">
                  <c:v>2</c:v>
                </c:pt>
                <c:pt idx="8">
                  <c:v>1.9166666666666667</c:v>
                </c:pt>
                <c:pt idx="9">
                  <c:v>1.9166666666666667</c:v>
                </c:pt>
              </c:numCache>
            </c:numRef>
          </c:val>
        </c:ser>
        <c:ser>
          <c:idx val="1"/>
          <c:order val="1"/>
          <c:tx>
            <c:strRef>
              <c:f>corruption!$C$123</c:f>
              <c:strCache>
                <c:ptCount val="1"/>
                <c:pt idx="0">
                  <c:v>weak corruption performance</c:v>
                </c:pt>
              </c:strCache>
            </c:strRef>
          </c:tx>
          <c:spPr>
            <a:ln w="47625">
              <a:solidFill>
                <a:srgbClr val="FF0000"/>
              </a:solidFill>
            </a:ln>
          </c:spPr>
          <c:marker>
            <c:symbol val="none"/>
          </c:marker>
          <c:cat>
            <c:strRef>
              <c:f>corruption!$D$121:$M$121</c:f>
              <c:strCache>
                <c:ptCount val="10"/>
                <c:pt idx="0">
                  <c:v>Collection of Tax Arrears</c:v>
                </c:pt>
                <c:pt idx="1">
                  <c:v>Procurement –Competitive Bidding PEFA</c:v>
                </c:pt>
                <c:pt idx="2">
                  <c:v>Procurement – Public Access GI</c:v>
                </c:pt>
                <c:pt idx="3">
                  <c:v>External-Audit – Independence</c:v>
                </c:pt>
                <c:pt idx="4">
                  <c:v>Expenditure Arrears</c:v>
                </c:pt>
                <c:pt idx="5">
                  <c:v>Budget Credibility</c:v>
                </c:pt>
                <c:pt idx="6">
                  <c:v>Procurement – Exclusion</c:v>
                </c:pt>
                <c:pt idx="7">
                  <c:v>Parliamentary Scrutiny - timeframe</c:v>
                </c:pt>
                <c:pt idx="8">
                  <c:v>Cash Management</c:v>
                </c:pt>
                <c:pt idx="9">
                  <c:v>Accounts Reconciliation</c:v>
                </c:pt>
              </c:strCache>
            </c:strRef>
          </c:cat>
          <c:val>
            <c:numRef>
              <c:f>corruption!$D$123:$M$123</c:f>
              <c:numCache>
                <c:formatCode>General</c:formatCode>
                <c:ptCount val="10"/>
                <c:pt idx="0">
                  <c:v>1.4545454545454546</c:v>
                </c:pt>
                <c:pt idx="1">
                  <c:v>1.4545454545454546</c:v>
                </c:pt>
                <c:pt idx="2">
                  <c:v>1.4545454545454546</c:v>
                </c:pt>
                <c:pt idx="3">
                  <c:v>1.4545454545454546</c:v>
                </c:pt>
                <c:pt idx="4">
                  <c:v>1.5454545454545454</c:v>
                </c:pt>
                <c:pt idx="5">
                  <c:v>1.5454545454545454</c:v>
                </c:pt>
                <c:pt idx="6">
                  <c:v>1.5454545454545454</c:v>
                </c:pt>
                <c:pt idx="7">
                  <c:v>2.3636363636363638</c:v>
                </c:pt>
                <c:pt idx="8">
                  <c:v>1.9090909090909092</c:v>
                </c:pt>
                <c:pt idx="9">
                  <c:v>1.8181818181818181</c:v>
                </c:pt>
              </c:numCache>
            </c:numRef>
          </c:val>
        </c:ser>
        <c:dLbls>
          <c:showLegendKey val="0"/>
          <c:showVal val="0"/>
          <c:showCatName val="0"/>
          <c:showSerName val="0"/>
          <c:showPercent val="0"/>
          <c:showBubbleSize val="0"/>
        </c:dLbls>
        <c:axId val="175085440"/>
        <c:axId val="175086976"/>
      </c:radarChart>
      <c:catAx>
        <c:axId val="175085440"/>
        <c:scaling>
          <c:orientation val="minMax"/>
        </c:scaling>
        <c:delete val="0"/>
        <c:axPos val="b"/>
        <c:majorGridlines/>
        <c:numFmt formatCode="@" sourceLinked="0"/>
        <c:majorTickMark val="none"/>
        <c:minorTickMark val="none"/>
        <c:tickLblPos val="nextTo"/>
        <c:spPr>
          <a:ln w="9525">
            <a:noFill/>
          </a:ln>
        </c:spPr>
        <c:txPr>
          <a:bodyPr/>
          <a:lstStyle/>
          <a:p>
            <a:pPr>
              <a:defRPr sz="1200"/>
            </a:pPr>
            <a:endParaRPr lang="de-DE"/>
          </a:p>
        </c:txPr>
        <c:crossAx val="175086976"/>
        <c:crosses val="autoZero"/>
        <c:auto val="1"/>
        <c:lblAlgn val="ctr"/>
        <c:lblOffset val="100"/>
        <c:noMultiLvlLbl val="0"/>
      </c:catAx>
      <c:valAx>
        <c:axId val="175086976"/>
        <c:scaling>
          <c:orientation val="minMax"/>
        </c:scaling>
        <c:delete val="0"/>
        <c:axPos val="l"/>
        <c:majorGridlines/>
        <c:numFmt formatCode="General" sourceLinked="1"/>
        <c:majorTickMark val="none"/>
        <c:minorTickMark val="none"/>
        <c:tickLblPos val="nextTo"/>
        <c:crossAx val="175085440"/>
        <c:crosses val="autoZero"/>
        <c:crossBetween val="between"/>
      </c:valAx>
    </c:plotArea>
    <c:legend>
      <c:legendPos val="r"/>
      <c:layout>
        <c:manualLayout>
          <c:xMode val="edge"/>
          <c:yMode val="edge"/>
          <c:x val="0"/>
          <c:y val="4.7919060498103731E-2"/>
          <c:w val="0.33871645787900378"/>
          <c:h val="0.21583750299695276"/>
        </c:manualLayout>
      </c:layout>
      <c:overlay val="0"/>
      <c:txPr>
        <a:bodyPr/>
        <a:lstStyle/>
        <a:p>
          <a:pPr>
            <a:defRPr sz="1050"/>
          </a:pPr>
          <a:endParaRPr lang="de-DE"/>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918941382327209"/>
          <c:y val="0.12973024205307671"/>
          <c:w val="0.48825896762904636"/>
          <c:h val="0.81376494604841065"/>
        </c:manualLayout>
      </c:layout>
      <c:radarChart>
        <c:radarStyle val="marker"/>
        <c:varyColors val="0"/>
        <c:ser>
          <c:idx val="0"/>
          <c:order val="0"/>
          <c:tx>
            <c:strRef>
              <c:f>corruption!$I$45</c:f>
              <c:strCache>
                <c:ptCount val="1"/>
                <c:pt idx="0">
                  <c:v>more PFM risk areas</c:v>
                </c:pt>
              </c:strCache>
            </c:strRef>
          </c:tx>
          <c:spPr>
            <a:ln w="44450">
              <a:solidFill>
                <a:srgbClr val="FF0000"/>
              </a:solidFill>
            </a:ln>
          </c:spPr>
          <c:marker>
            <c:symbol val="none"/>
          </c:marker>
          <c:cat>
            <c:strRef>
              <c:f>corruption!$J$44:$N$44</c:f>
              <c:strCache>
                <c:ptCount val="5"/>
                <c:pt idx="0">
                  <c:v>Corruption of Govt Officials</c:v>
                </c:pt>
                <c:pt idx="1">
                  <c:v>Investigation of Senior Level Officials</c:v>
                </c:pt>
                <c:pt idx="2">
                  <c:v>Effectiveness of Investigation</c:v>
                </c:pt>
                <c:pt idx="3">
                  <c:v>Staff Appointment</c:v>
                </c:pt>
                <c:pt idx="4">
                  <c:v>Corruption Perception Index</c:v>
                </c:pt>
              </c:strCache>
            </c:strRef>
          </c:cat>
          <c:val>
            <c:numRef>
              <c:f>corruption!$J$45:$N$45</c:f>
              <c:numCache>
                <c:formatCode>0.00</c:formatCode>
                <c:ptCount val="5"/>
                <c:pt idx="0">
                  <c:v>2</c:v>
                </c:pt>
                <c:pt idx="1">
                  <c:v>1.5833333333333333</c:v>
                </c:pt>
                <c:pt idx="2">
                  <c:v>1.5833333333333333</c:v>
                </c:pt>
                <c:pt idx="3">
                  <c:v>1.5833333333333333</c:v>
                </c:pt>
                <c:pt idx="4">
                  <c:v>1.4166666666666667</c:v>
                </c:pt>
              </c:numCache>
            </c:numRef>
          </c:val>
        </c:ser>
        <c:ser>
          <c:idx val="1"/>
          <c:order val="1"/>
          <c:tx>
            <c:strRef>
              <c:f>corruption!$I$46</c:f>
              <c:strCache>
                <c:ptCount val="1"/>
                <c:pt idx="0">
                  <c:v>fewer PFM risk areas</c:v>
                </c:pt>
              </c:strCache>
            </c:strRef>
          </c:tx>
          <c:spPr>
            <a:ln w="44450">
              <a:solidFill>
                <a:schemeClr val="tx2"/>
              </a:solidFill>
            </a:ln>
          </c:spPr>
          <c:marker>
            <c:symbol val="none"/>
          </c:marker>
          <c:cat>
            <c:strRef>
              <c:f>corruption!$J$44:$N$44</c:f>
              <c:strCache>
                <c:ptCount val="5"/>
                <c:pt idx="0">
                  <c:v>Corruption of Govt Officials</c:v>
                </c:pt>
                <c:pt idx="1">
                  <c:v>Investigation of Senior Level Officials</c:v>
                </c:pt>
                <c:pt idx="2">
                  <c:v>Effectiveness of Investigation</c:v>
                </c:pt>
                <c:pt idx="3">
                  <c:v>Staff Appointment</c:v>
                </c:pt>
                <c:pt idx="4">
                  <c:v>Corruption Perception Index</c:v>
                </c:pt>
              </c:strCache>
            </c:strRef>
          </c:cat>
          <c:val>
            <c:numRef>
              <c:f>corruption!$J$46:$N$46</c:f>
              <c:numCache>
                <c:formatCode>0.00</c:formatCode>
                <c:ptCount val="5"/>
                <c:pt idx="0">
                  <c:v>1.5</c:v>
                </c:pt>
                <c:pt idx="1">
                  <c:v>2.0909090909090908</c:v>
                </c:pt>
                <c:pt idx="2">
                  <c:v>2.1818181818181817</c:v>
                </c:pt>
                <c:pt idx="3">
                  <c:v>1.8181818181818181</c:v>
                </c:pt>
                <c:pt idx="4">
                  <c:v>1.4545454545454546</c:v>
                </c:pt>
              </c:numCache>
            </c:numRef>
          </c:val>
        </c:ser>
        <c:dLbls>
          <c:showLegendKey val="0"/>
          <c:showVal val="0"/>
          <c:showCatName val="0"/>
          <c:showSerName val="0"/>
          <c:showPercent val="0"/>
          <c:showBubbleSize val="0"/>
        </c:dLbls>
        <c:axId val="175220992"/>
        <c:axId val="179837952"/>
      </c:radarChart>
      <c:catAx>
        <c:axId val="175220992"/>
        <c:scaling>
          <c:orientation val="minMax"/>
        </c:scaling>
        <c:delete val="0"/>
        <c:axPos val="b"/>
        <c:majorGridlines/>
        <c:numFmt formatCode="@" sourceLinked="0"/>
        <c:majorTickMark val="none"/>
        <c:minorTickMark val="none"/>
        <c:tickLblPos val="nextTo"/>
        <c:spPr>
          <a:ln w="9525">
            <a:noFill/>
          </a:ln>
        </c:spPr>
        <c:txPr>
          <a:bodyPr/>
          <a:lstStyle/>
          <a:p>
            <a:pPr>
              <a:defRPr sz="1100" b="1"/>
            </a:pPr>
            <a:endParaRPr lang="de-DE"/>
          </a:p>
        </c:txPr>
        <c:crossAx val="179837952"/>
        <c:crosses val="autoZero"/>
        <c:auto val="1"/>
        <c:lblAlgn val="ctr"/>
        <c:lblOffset val="100"/>
        <c:noMultiLvlLbl val="0"/>
      </c:catAx>
      <c:valAx>
        <c:axId val="179837952"/>
        <c:scaling>
          <c:orientation val="minMax"/>
        </c:scaling>
        <c:delete val="0"/>
        <c:axPos val="l"/>
        <c:majorGridlines/>
        <c:numFmt formatCode="0.00" sourceLinked="1"/>
        <c:majorTickMark val="none"/>
        <c:minorTickMark val="none"/>
        <c:tickLblPos val="nextTo"/>
        <c:crossAx val="175220992"/>
        <c:crosses val="autoZero"/>
        <c:crossBetween val="between"/>
      </c:valAx>
    </c:plotArea>
    <c:legend>
      <c:legendPos val="r"/>
      <c:layout>
        <c:manualLayout>
          <c:xMode val="edge"/>
          <c:yMode val="edge"/>
          <c:x val="0.77059715217029445"/>
          <c:y val="0.60366688538932645"/>
          <c:w val="0.22940284782970555"/>
          <c:h val="0.24613808690580344"/>
        </c:manualLayout>
      </c:layout>
      <c:overlay val="0"/>
      <c:txPr>
        <a:bodyPr/>
        <a:lstStyle/>
        <a:p>
          <a:pPr>
            <a:defRPr sz="1200" b="1"/>
          </a:pPr>
          <a:endParaRPr lang="de-DE"/>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956326-A749-4694-BA1D-A69A9A09268B}"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de-DE"/>
        </a:p>
      </dgm:t>
    </dgm:pt>
    <dgm:pt modelId="{A5571E4D-50E8-45EA-ABD9-1C5EEE8D4EB9}">
      <dgm:prSet phldrT="[Text]"/>
      <dgm:spPr/>
      <dgm:t>
        <a:bodyPr/>
        <a:lstStyle/>
        <a:p>
          <a:r>
            <a:rPr lang="de-DE" dirty="0" smtClean="0"/>
            <a:t>Public Financial Management</a:t>
          </a:r>
          <a:endParaRPr lang="de-DE" dirty="0"/>
        </a:p>
      </dgm:t>
    </dgm:pt>
    <dgm:pt modelId="{BC88AC5E-929D-497A-A617-D1EB90C3547D}" type="parTrans" cxnId="{7534AB7F-AD69-430F-B4CD-81564E556044}">
      <dgm:prSet/>
      <dgm:spPr/>
      <dgm:t>
        <a:bodyPr/>
        <a:lstStyle/>
        <a:p>
          <a:endParaRPr lang="de-DE"/>
        </a:p>
      </dgm:t>
    </dgm:pt>
    <dgm:pt modelId="{96773E92-7831-4581-96CA-892F3CEDEB40}" type="sibTrans" cxnId="{7534AB7F-AD69-430F-B4CD-81564E556044}">
      <dgm:prSet/>
      <dgm:spPr/>
      <dgm:t>
        <a:bodyPr/>
        <a:lstStyle/>
        <a:p>
          <a:endParaRPr lang="de-DE"/>
        </a:p>
      </dgm:t>
    </dgm:pt>
    <dgm:pt modelId="{1EF3AFBE-18E8-4D32-9EB2-DFCE412D6783}">
      <dgm:prSet phldrT="[Text]" custT="1"/>
      <dgm:spPr/>
      <dgm:t>
        <a:bodyPr/>
        <a:lstStyle/>
        <a:p>
          <a:pPr algn="r"/>
          <a:r>
            <a:rPr lang="de-DE" sz="2400" b="1" dirty="0" smtClean="0"/>
            <a:t>SAIs </a:t>
          </a:r>
          <a:r>
            <a:rPr lang="de-DE" sz="2400" b="1" dirty="0" err="1" smtClean="0"/>
            <a:t>to</a:t>
          </a:r>
          <a:r>
            <a:rPr lang="de-DE" sz="2400" b="1" dirty="0" smtClean="0"/>
            <a:t> </a:t>
          </a:r>
          <a:r>
            <a:rPr lang="de-DE" sz="2400" b="1" dirty="0" err="1" smtClean="0"/>
            <a:t>rethink</a:t>
          </a:r>
          <a:r>
            <a:rPr lang="de-DE" sz="2400" b="1" dirty="0" smtClean="0"/>
            <a:t> </a:t>
          </a:r>
          <a:r>
            <a:rPr lang="de-DE" sz="2400" b="1" dirty="0" err="1" smtClean="0"/>
            <a:t>review</a:t>
          </a:r>
          <a:r>
            <a:rPr lang="de-DE" sz="2400" b="1" dirty="0" smtClean="0"/>
            <a:t> and </a:t>
          </a:r>
          <a:r>
            <a:rPr lang="de-DE" sz="2400" b="1" dirty="0" err="1" smtClean="0"/>
            <a:t>audit</a:t>
          </a:r>
          <a:r>
            <a:rPr lang="de-DE" sz="2400" b="1" dirty="0" smtClean="0"/>
            <a:t> </a:t>
          </a:r>
          <a:endParaRPr lang="de-DE" sz="2400" b="1" dirty="0"/>
        </a:p>
      </dgm:t>
    </dgm:pt>
    <dgm:pt modelId="{8B52CEAF-91D9-40DB-9C1A-BC4E8CDF6483}" type="parTrans" cxnId="{B4B0FDA4-D344-4236-8751-6DBFDE8B053B}">
      <dgm:prSet/>
      <dgm:spPr/>
      <dgm:t>
        <a:bodyPr/>
        <a:lstStyle/>
        <a:p>
          <a:endParaRPr lang="de-DE"/>
        </a:p>
      </dgm:t>
    </dgm:pt>
    <dgm:pt modelId="{006A976E-3CF3-4301-90B2-0DC47BC629DF}" type="sibTrans" cxnId="{B4B0FDA4-D344-4236-8751-6DBFDE8B053B}">
      <dgm:prSet/>
      <dgm:spPr/>
      <dgm:t>
        <a:bodyPr/>
        <a:lstStyle/>
        <a:p>
          <a:endParaRPr lang="de-DE"/>
        </a:p>
      </dgm:t>
    </dgm:pt>
    <dgm:pt modelId="{CDF3A90E-59E7-420E-8E8C-833F86E9A3B2}">
      <dgm:prSet phldrT="[Text]" custT="1"/>
      <dgm:spPr/>
      <dgm:t>
        <a:bodyPr/>
        <a:lstStyle/>
        <a:p>
          <a:r>
            <a:rPr lang="de-DE" sz="2000" b="1" dirty="0" err="1" smtClean="0">
              <a:solidFill>
                <a:schemeClr val="tx1"/>
              </a:solidFill>
            </a:rPr>
            <a:t>Catalyst</a:t>
          </a:r>
          <a:r>
            <a:rPr lang="de-DE" sz="2000" b="1" dirty="0" smtClean="0">
              <a:solidFill>
                <a:schemeClr val="tx1"/>
              </a:solidFill>
            </a:rPr>
            <a:t> </a:t>
          </a:r>
          <a:r>
            <a:rPr lang="de-DE" sz="2000" b="1" dirty="0" err="1" smtClean="0">
              <a:solidFill>
                <a:schemeClr val="tx1"/>
              </a:solidFill>
            </a:rPr>
            <a:t>for</a:t>
          </a:r>
          <a:r>
            <a:rPr lang="de-DE" sz="2000" b="1" dirty="0" smtClean="0">
              <a:solidFill>
                <a:schemeClr val="tx1"/>
              </a:solidFill>
            </a:rPr>
            <a:t> </a:t>
          </a:r>
          <a:r>
            <a:rPr lang="de-DE" sz="2000" b="1" dirty="0" err="1" smtClean="0">
              <a:solidFill>
                <a:schemeClr val="tx1"/>
              </a:solidFill>
            </a:rPr>
            <a:t>government</a:t>
          </a:r>
          <a:r>
            <a:rPr lang="de-DE" sz="2000" b="1" dirty="0" smtClean="0">
              <a:solidFill>
                <a:schemeClr val="tx1"/>
              </a:solidFill>
            </a:rPr>
            <a:t> </a:t>
          </a:r>
          <a:r>
            <a:rPr lang="de-DE" sz="2000" b="1" dirty="0" err="1" smtClean="0">
              <a:solidFill>
                <a:schemeClr val="tx1"/>
              </a:solidFill>
            </a:rPr>
            <a:t>performance</a:t>
          </a:r>
          <a:endParaRPr lang="de-DE" sz="2000" b="1" dirty="0">
            <a:solidFill>
              <a:schemeClr val="tx1"/>
            </a:solidFill>
          </a:endParaRPr>
        </a:p>
      </dgm:t>
    </dgm:pt>
    <dgm:pt modelId="{85B9C605-8F3B-4F5D-A391-07B2EB4C6ED7}" type="parTrans" cxnId="{BC40DC67-CA38-4D0B-B63C-DD6A4C2077E0}">
      <dgm:prSet/>
      <dgm:spPr/>
      <dgm:t>
        <a:bodyPr/>
        <a:lstStyle/>
        <a:p>
          <a:endParaRPr lang="de-DE"/>
        </a:p>
      </dgm:t>
    </dgm:pt>
    <dgm:pt modelId="{9EF86491-45E4-4BC4-92C4-0E31E7BF49F0}" type="sibTrans" cxnId="{BC40DC67-CA38-4D0B-B63C-DD6A4C2077E0}">
      <dgm:prSet/>
      <dgm:spPr/>
      <dgm:t>
        <a:bodyPr/>
        <a:lstStyle/>
        <a:p>
          <a:endParaRPr lang="de-DE"/>
        </a:p>
      </dgm:t>
    </dgm:pt>
    <dgm:pt modelId="{C36B9B80-D8E5-472B-834F-0D9FCC4CA7F4}">
      <dgm:prSet phldrT="[Text]" custT="1"/>
      <dgm:spPr/>
      <dgm:t>
        <a:bodyPr/>
        <a:lstStyle/>
        <a:p>
          <a:pPr algn="l"/>
          <a:r>
            <a:rPr lang="de-DE" sz="2400" b="1" dirty="0" smtClean="0"/>
            <a:t>and </a:t>
          </a:r>
          <a:r>
            <a:rPr lang="de-DE" sz="2400" b="1" dirty="0" err="1" smtClean="0"/>
            <a:t>reframe</a:t>
          </a:r>
          <a:r>
            <a:rPr lang="de-DE" sz="2400" b="1" dirty="0" smtClean="0"/>
            <a:t> </a:t>
          </a:r>
          <a:r>
            <a:rPr lang="de-DE" sz="2400" b="1" dirty="0" err="1" smtClean="0"/>
            <a:t>the</a:t>
          </a:r>
          <a:r>
            <a:rPr lang="de-DE" sz="2400" b="1" dirty="0" smtClean="0"/>
            <a:t> </a:t>
          </a:r>
          <a:r>
            <a:rPr lang="de-DE" sz="2400" b="1" dirty="0" err="1" smtClean="0"/>
            <a:t>of</a:t>
          </a:r>
          <a:r>
            <a:rPr lang="de-DE" sz="2400" b="1" dirty="0" smtClean="0"/>
            <a:t> PFM </a:t>
          </a:r>
          <a:r>
            <a:rPr lang="de-DE" sz="2400" b="1" dirty="0" err="1" smtClean="0"/>
            <a:t>systems</a:t>
          </a:r>
          <a:endParaRPr lang="de-DE" sz="2400" b="1" dirty="0"/>
        </a:p>
      </dgm:t>
    </dgm:pt>
    <dgm:pt modelId="{6E8278A8-E8B9-4142-8082-990104A3417A}" type="parTrans" cxnId="{243A5B96-4CFF-410D-B85E-4DED4CFBBC16}">
      <dgm:prSet/>
      <dgm:spPr/>
      <dgm:t>
        <a:bodyPr/>
        <a:lstStyle/>
        <a:p>
          <a:endParaRPr lang="de-DE"/>
        </a:p>
      </dgm:t>
    </dgm:pt>
    <dgm:pt modelId="{67FBFBE9-007C-405B-B4A8-406E3D0ECD38}" type="sibTrans" cxnId="{243A5B96-4CFF-410D-B85E-4DED4CFBBC16}">
      <dgm:prSet/>
      <dgm:spPr/>
      <dgm:t>
        <a:bodyPr/>
        <a:lstStyle/>
        <a:p>
          <a:endParaRPr lang="de-DE"/>
        </a:p>
      </dgm:t>
    </dgm:pt>
    <dgm:pt modelId="{5C179EA5-E101-457A-B633-2D23264C713E}" type="pres">
      <dgm:prSet presAssocID="{43956326-A749-4694-BA1D-A69A9A09268B}" presName="Name0" presStyleCnt="0">
        <dgm:presLayoutVars>
          <dgm:dir/>
          <dgm:animOne val="branch"/>
          <dgm:animLvl val="lvl"/>
        </dgm:presLayoutVars>
      </dgm:prSet>
      <dgm:spPr/>
      <dgm:t>
        <a:bodyPr/>
        <a:lstStyle/>
        <a:p>
          <a:endParaRPr lang="de-DE"/>
        </a:p>
      </dgm:t>
    </dgm:pt>
    <dgm:pt modelId="{0CB41F6C-6E2A-4714-8623-B7A6B2B7FEF9}" type="pres">
      <dgm:prSet presAssocID="{A5571E4D-50E8-45EA-ABD9-1C5EEE8D4EB9}" presName="chaos" presStyleCnt="0"/>
      <dgm:spPr/>
    </dgm:pt>
    <dgm:pt modelId="{34297EAC-E5AF-442D-AB76-8DFAA0537ECA}" type="pres">
      <dgm:prSet presAssocID="{A5571E4D-50E8-45EA-ABD9-1C5EEE8D4EB9}" presName="parTx1" presStyleLbl="revTx" presStyleIdx="0" presStyleCnt="3"/>
      <dgm:spPr/>
      <dgm:t>
        <a:bodyPr/>
        <a:lstStyle/>
        <a:p>
          <a:endParaRPr lang="de-DE"/>
        </a:p>
      </dgm:t>
    </dgm:pt>
    <dgm:pt modelId="{ED54C725-160F-4808-A392-A3C8DB7D382D}" type="pres">
      <dgm:prSet presAssocID="{A5571E4D-50E8-45EA-ABD9-1C5EEE8D4EB9}" presName="desTx1" presStyleLbl="revTx" presStyleIdx="1" presStyleCnt="3" custScaleX="114713" custScaleY="56217" custLinFactNeighborX="45827" custLinFactNeighborY="12419">
        <dgm:presLayoutVars>
          <dgm:bulletEnabled val="1"/>
        </dgm:presLayoutVars>
      </dgm:prSet>
      <dgm:spPr/>
      <dgm:t>
        <a:bodyPr/>
        <a:lstStyle/>
        <a:p>
          <a:endParaRPr lang="de-DE"/>
        </a:p>
      </dgm:t>
    </dgm:pt>
    <dgm:pt modelId="{6759016B-AE11-4721-959E-E14A830794E0}" type="pres">
      <dgm:prSet presAssocID="{A5571E4D-50E8-45EA-ABD9-1C5EEE8D4EB9}" presName="c1" presStyleLbl="node1" presStyleIdx="0" presStyleCnt="19"/>
      <dgm:spPr/>
    </dgm:pt>
    <dgm:pt modelId="{A3950234-C792-4812-B319-40873384EF35}" type="pres">
      <dgm:prSet presAssocID="{A5571E4D-50E8-45EA-ABD9-1C5EEE8D4EB9}" presName="c2" presStyleLbl="node1" presStyleIdx="1" presStyleCnt="19"/>
      <dgm:spPr/>
    </dgm:pt>
    <dgm:pt modelId="{0F834A07-5659-4C03-BBDA-8ABB6E0E8ACF}" type="pres">
      <dgm:prSet presAssocID="{A5571E4D-50E8-45EA-ABD9-1C5EEE8D4EB9}" presName="c3" presStyleLbl="node1" presStyleIdx="2" presStyleCnt="19"/>
      <dgm:spPr/>
    </dgm:pt>
    <dgm:pt modelId="{CED792A0-B793-45A6-8A52-4679FE6683A0}" type="pres">
      <dgm:prSet presAssocID="{A5571E4D-50E8-45EA-ABD9-1C5EEE8D4EB9}" presName="c4" presStyleLbl="node1" presStyleIdx="3" presStyleCnt="19"/>
      <dgm:spPr/>
    </dgm:pt>
    <dgm:pt modelId="{711BC3CC-09F0-4771-966C-D375D41A559A}" type="pres">
      <dgm:prSet presAssocID="{A5571E4D-50E8-45EA-ABD9-1C5EEE8D4EB9}" presName="c5" presStyleLbl="node1" presStyleIdx="4" presStyleCnt="19"/>
      <dgm:spPr/>
    </dgm:pt>
    <dgm:pt modelId="{1E0425F8-FF3C-416A-B10D-EBB02EDE047B}" type="pres">
      <dgm:prSet presAssocID="{A5571E4D-50E8-45EA-ABD9-1C5EEE8D4EB9}" presName="c6" presStyleLbl="node1" presStyleIdx="5" presStyleCnt="19"/>
      <dgm:spPr/>
    </dgm:pt>
    <dgm:pt modelId="{F3EC572F-5AFC-4BA0-A43A-4CA616B06F4F}" type="pres">
      <dgm:prSet presAssocID="{A5571E4D-50E8-45EA-ABD9-1C5EEE8D4EB9}" presName="c7" presStyleLbl="node1" presStyleIdx="6" presStyleCnt="19"/>
      <dgm:spPr/>
    </dgm:pt>
    <dgm:pt modelId="{8E1CB37D-A40D-402E-A314-057897F2C396}" type="pres">
      <dgm:prSet presAssocID="{A5571E4D-50E8-45EA-ABD9-1C5EEE8D4EB9}" presName="c8" presStyleLbl="node1" presStyleIdx="7" presStyleCnt="19"/>
      <dgm:spPr/>
    </dgm:pt>
    <dgm:pt modelId="{2019A283-BB8B-4C77-AF8A-381CA1A87DAA}" type="pres">
      <dgm:prSet presAssocID="{A5571E4D-50E8-45EA-ABD9-1C5EEE8D4EB9}" presName="c9" presStyleLbl="node1" presStyleIdx="8" presStyleCnt="19"/>
      <dgm:spPr/>
    </dgm:pt>
    <dgm:pt modelId="{A8D97F71-CF38-4644-B4E5-0E5F09A9108C}" type="pres">
      <dgm:prSet presAssocID="{A5571E4D-50E8-45EA-ABD9-1C5EEE8D4EB9}" presName="c10" presStyleLbl="node1" presStyleIdx="9" presStyleCnt="19"/>
      <dgm:spPr/>
    </dgm:pt>
    <dgm:pt modelId="{0478D874-663E-4112-AB47-1E64E06447DA}" type="pres">
      <dgm:prSet presAssocID="{A5571E4D-50E8-45EA-ABD9-1C5EEE8D4EB9}" presName="c11" presStyleLbl="node1" presStyleIdx="10" presStyleCnt="19"/>
      <dgm:spPr/>
    </dgm:pt>
    <dgm:pt modelId="{3735A5E5-D148-4D9E-86D7-1CD2B5E85F61}" type="pres">
      <dgm:prSet presAssocID="{A5571E4D-50E8-45EA-ABD9-1C5EEE8D4EB9}" presName="c12" presStyleLbl="node1" presStyleIdx="11" presStyleCnt="19"/>
      <dgm:spPr/>
    </dgm:pt>
    <dgm:pt modelId="{F0459322-C7E1-4C58-AD2E-F2E84E0DEFD8}" type="pres">
      <dgm:prSet presAssocID="{A5571E4D-50E8-45EA-ABD9-1C5EEE8D4EB9}" presName="c13" presStyleLbl="node1" presStyleIdx="12" presStyleCnt="19"/>
      <dgm:spPr/>
    </dgm:pt>
    <dgm:pt modelId="{1FECCBD6-89F1-456D-AF3C-58E2F69A8402}" type="pres">
      <dgm:prSet presAssocID="{A5571E4D-50E8-45EA-ABD9-1C5EEE8D4EB9}" presName="c14" presStyleLbl="node1" presStyleIdx="13" presStyleCnt="19"/>
      <dgm:spPr/>
    </dgm:pt>
    <dgm:pt modelId="{32CDB840-BB2E-4980-AAC0-DE76DE335F76}" type="pres">
      <dgm:prSet presAssocID="{A5571E4D-50E8-45EA-ABD9-1C5EEE8D4EB9}" presName="c15" presStyleLbl="node1" presStyleIdx="14" presStyleCnt="19"/>
      <dgm:spPr/>
    </dgm:pt>
    <dgm:pt modelId="{0E753844-925A-4E50-ADF0-F9210D2A3EBB}" type="pres">
      <dgm:prSet presAssocID="{A5571E4D-50E8-45EA-ABD9-1C5EEE8D4EB9}" presName="c16" presStyleLbl="node1" presStyleIdx="15" presStyleCnt="19"/>
      <dgm:spPr/>
    </dgm:pt>
    <dgm:pt modelId="{712C81FF-EEE1-4DB6-AE33-1B80FB2A562A}" type="pres">
      <dgm:prSet presAssocID="{A5571E4D-50E8-45EA-ABD9-1C5EEE8D4EB9}" presName="c17" presStyleLbl="node1" presStyleIdx="16" presStyleCnt="19"/>
      <dgm:spPr/>
    </dgm:pt>
    <dgm:pt modelId="{54CF37DE-3E74-4E5C-BC62-5D4986C3691B}" type="pres">
      <dgm:prSet presAssocID="{A5571E4D-50E8-45EA-ABD9-1C5EEE8D4EB9}" presName="c18" presStyleLbl="node1" presStyleIdx="17" presStyleCnt="19"/>
      <dgm:spPr/>
    </dgm:pt>
    <dgm:pt modelId="{257BB245-934C-4147-B340-4AB373F0D627}" type="pres">
      <dgm:prSet presAssocID="{96773E92-7831-4581-96CA-892F3CEDEB40}" presName="chevronComposite1" presStyleCnt="0"/>
      <dgm:spPr/>
    </dgm:pt>
    <dgm:pt modelId="{54D45FCF-DF19-49CB-98C6-470E84351DCB}" type="pres">
      <dgm:prSet presAssocID="{96773E92-7831-4581-96CA-892F3CEDEB40}" presName="chevron1" presStyleLbl="sibTrans2D1" presStyleIdx="0" presStyleCnt="2"/>
      <dgm:spPr/>
    </dgm:pt>
    <dgm:pt modelId="{76DB8E67-CD9F-4519-AA4C-F8D3FF0E00B5}" type="pres">
      <dgm:prSet presAssocID="{96773E92-7831-4581-96CA-892F3CEDEB40}" presName="spChevron1" presStyleCnt="0"/>
      <dgm:spPr/>
    </dgm:pt>
    <dgm:pt modelId="{21899AB7-A346-4B35-93D2-7B15C0039B4B}" type="pres">
      <dgm:prSet presAssocID="{96773E92-7831-4581-96CA-892F3CEDEB40}" presName="overlap" presStyleCnt="0"/>
      <dgm:spPr/>
    </dgm:pt>
    <dgm:pt modelId="{6D5CF9E1-AE92-488D-9410-67BD2C7FCCCD}" type="pres">
      <dgm:prSet presAssocID="{96773E92-7831-4581-96CA-892F3CEDEB40}" presName="chevronComposite2" presStyleCnt="0"/>
      <dgm:spPr/>
    </dgm:pt>
    <dgm:pt modelId="{8D0E123D-C11B-45E6-8EB6-38550427AF8C}" type="pres">
      <dgm:prSet presAssocID="{96773E92-7831-4581-96CA-892F3CEDEB40}" presName="chevron2" presStyleLbl="sibTrans2D1" presStyleIdx="1" presStyleCnt="2"/>
      <dgm:spPr/>
    </dgm:pt>
    <dgm:pt modelId="{1EAFF1F8-D0EF-4D0F-B079-6780F476D077}" type="pres">
      <dgm:prSet presAssocID="{96773E92-7831-4581-96CA-892F3CEDEB40}" presName="spChevron2" presStyleCnt="0"/>
      <dgm:spPr/>
    </dgm:pt>
    <dgm:pt modelId="{C78F88B8-0EDB-4288-A382-E5FA583711F1}" type="pres">
      <dgm:prSet presAssocID="{CDF3A90E-59E7-420E-8E8C-833F86E9A3B2}" presName="last" presStyleCnt="0"/>
      <dgm:spPr/>
    </dgm:pt>
    <dgm:pt modelId="{40A47D1A-C00A-4493-8BF5-F14248E893B0}" type="pres">
      <dgm:prSet presAssocID="{CDF3A90E-59E7-420E-8E8C-833F86E9A3B2}" presName="circleTx" presStyleLbl="node1" presStyleIdx="18" presStyleCnt="19" custScaleX="126548" custScaleY="106470"/>
      <dgm:spPr/>
      <dgm:t>
        <a:bodyPr/>
        <a:lstStyle/>
        <a:p>
          <a:endParaRPr lang="de-DE"/>
        </a:p>
      </dgm:t>
    </dgm:pt>
    <dgm:pt modelId="{9B3BB785-07C9-4C23-8DBD-9D80B5A8A715}" type="pres">
      <dgm:prSet presAssocID="{CDF3A90E-59E7-420E-8E8C-833F86E9A3B2}" presName="desTxN" presStyleLbl="revTx" presStyleIdx="2" presStyleCnt="3" custScaleY="49332" custLinFactNeighborX="-21264" custLinFactNeighborY="14511">
        <dgm:presLayoutVars>
          <dgm:bulletEnabled val="1"/>
        </dgm:presLayoutVars>
      </dgm:prSet>
      <dgm:spPr/>
      <dgm:t>
        <a:bodyPr/>
        <a:lstStyle/>
        <a:p>
          <a:endParaRPr lang="de-DE"/>
        </a:p>
      </dgm:t>
    </dgm:pt>
    <dgm:pt modelId="{76B9E3A2-5DCD-406E-8DDD-17A84B61A2E7}" type="pres">
      <dgm:prSet presAssocID="{CDF3A90E-59E7-420E-8E8C-833F86E9A3B2}" presName="spN" presStyleCnt="0"/>
      <dgm:spPr/>
    </dgm:pt>
  </dgm:ptLst>
  <dgm:cxnLst>
    <dgm:cxn modelId="{7534AB7F-AD69-430F-B4CD-81564E556044}" srcId="{43956326-A749-4694-BA1D-A69A9A09268B}" destId="{A5571E4D-50E8-45EA-ABD9-1C5EEE8D4EB9}" srcOrd="0" destOrd="0" parTransId="{BC88AC5E-929D-497A-A617-D1EB90C3547D}" sibTransId="{96773E92-7831-4581-96CA-892F3CEDEB40}"/>
    <dgm:cxn modelId="{BC40DC67-CA38-4D0B-B63C-DD6A4C2077E0}" srcId="{43956326-A749-4694-BA1D-A69A9A09268B}" destId="{CDF3A90E-59E7-420E-8E8C-833F86E9A3B2}" srcOrd="1" destOrd="0" parTransId="{85B9C605-8F3B-4F5D-A391-07B2EB4C6ED7}" sibTransId="{9EF86491-45E4-4BC4-92C4-0E31E7BF49F0}"/>
    <dgm:cxn modelId="{DE560925-4DD1-4A0F-81C2-378584BA4417}" type="presOf" srcId="{43956326-A749-4694-BA1D-A69A9A09268B}" destId="{5C179EA5-E101-457A-B633-2D23264C713E}" srcOrd="0" destOrd="0" presId="urn:microsoft.com/office/officeart/2009/3/layout/RandomtoResultProcess"/>
    <dgm:cxn modelId="{A156CB9D-7453-4730-9C55-68D12B7543A2}" type="presOf" srcId="{C36B9B80-D8E5-472B-834F-0D9FCC4CA7F4}" destId="{9B3BB785-07C9-4C23-8DBD-9D80B5A8A715}" srcOrd="0" destOrd="0" presId="urn:microsoft.com/office/officeart/2009/3/layout/RandomtoResultProcess"/>
    <dgm:cxn modelId="{77079F44-ADBD-4DBE-8EB3-2BF9B1EEE36C}" type="presOf" srcId="{CDF3A90E-59E7-420E-8E8C-833F86E9A3B2}" destId="{40A47D1A-C00A-4493-8BF5-F14248E893B0}" srcOrd="0" destOrd="0" presId="urn:microsoft.com/office/officeart/2009/3/layout/RandomtoResultProcess"/>
    <dgm:cxn modelId="{E99A17D4-19DE-4CAC-ACC7-913A9467DBB2}" type="presOf" srcId="{A5571E4D-50E8-45EA-ABD9-1C5EEE8D4EB9}" destId="{34297EAC-E5AF-442D-AB76-8DFAA0537ECA}" srcOrd="0" destOrd="0" presId="urn:microsoft.com/office/officeart/2009/3/layout/RandomtoResultProcess"/>
    <dgm:cxn modelId="{B4B0FDA4-D344-4236-8751-6DBFDE8B053B}" srcId="{A5571E4D-50E8-45EA-ABD9-1C5EEE8D4EB9}" destId="{1EF3AFBE-18E8-4D32-9EB2-DFCE412D6783}" srcOrd="0" destOrd="0" parTransId="{8B52CEAF-91D9-40DB-9C1A-BC4E8CDF6483}" sibTransId="{006A976E-3CF3-4301-90B2-0DC47BC629DF}"/>
    <dgm:cxn modelId="{243A5B96-4CFF-410D-B85E-4DED4CFBBC16}" srcId="{CDF3A90E-59E7-420E-8E8C-833F86E9A3B2}" destId="{C36B9B80-D8E5-472B-834F-0D9FCC4CA7F4}" srcOrd="0" destOrd="0" parTransId="{6E8278A8-E8B9-4142-8082-990104A3417A}" sibTransId="{67FBFBE9-007C-405B-B4A8-406E3D0ECD38}"/>
    <dgm:cxn modelId="{47987DA6-549F-4057-8AFA-EC302FCEAAC0}" type="presOf" srcId="{1EF3AFBE-18E8-4D32-9EB2-DFCE412D6783}" destId="{ED54C725-160F-4808-A392-A3C8DB7D382D}" srcOrd="0" destOrd="0" presId="urn:microsoft.com/office/officeart/2009/3/layout/RandomtoResultProcess"/>
    <dgm:cxn modelId="{23B51487-4A81-401A-891F-545A457DE4E2}" type="presParOf" srcId="{5C179EA5-E101-457A-B633-2D23264C713E}" destId="{0CB41F6C-6E2A-4714-8623-B7A6B2B7FEF9}" srcOrd="0" destOrd="0" presId="urn:microsoft.com/office/officeart/2009/3/layout/RandomtoResultProcess"/>
    <dgm:cxn modelId="{B93E5EBB-FCB6-40B6-BE84-A6741E4A8CB7}" type="presParOf" srcId="{0CB41F6C-6E2A-4714-8623-B7A6B2B7FEF9}" destId="{34297EAC-E5AF-442D-AB76-8DFAA0537ECA}" srcOrd="0" destOrd="0" presId="urn:microsoft.com/office/officeart/2009/3/layout/RandomtoResultProcess"/>
    <dgm:cxn modelId="{11E6D00F-DD49-44B7-B9D3-85602375BCC1}" type="presParOf" srcId="{0CB41F6C-6E2A-4714-8623-B7A6B2B7FEF9}" destId="{ED54C725-160F-4808-A392-A3C8DB7D382D}" srcOrd="1" destOrd="0" presId="urn:microsoft.com/office/officeart/2009/3/layout/RandomtoResultProcess"/>
    <dgm:cxn modelId="{C09849B3-2B33-49F1-9A7D-69F115917CCE}" type="presParOf" srcId="{0CB41F6C-6E2A-4714-8623-B7A6B2B7FEF9}" destId="{6759016B-AE11-4721-959E-E14A830794E0}" srcOrd="2" destOrd="0" presId="urn:microsoft.com/office/officeart/2009/3/layout/RandomtoResultProcess"/>
    <dgm:cxn modelId="{B6042945-1066-48CA-9037-4CC55DA084E7}" type="presParOf" srcId="{0CB41F6C-6E2A-4714-8623-B7A6B2B7FEF9}" destId="{A3950234-C792-4812-B319-40873384EF35}" srcOrd="3" destOrd="0" presId="urn:microsoft.com/office/officeart/2009/3/layout/RandomtoResultProcess"/>
    <dgm:cxn modelId="{8DB06E5C-C1AF-49E9-A89B-C8609EA29CC1}" type="presParOf" srcId="{0CB41F6C-6E2A-4714-8623-B7A6B2B7FEF9}" destId="{0F834A07-5659-4C03-BBDA-8ABB6E0E8ACF}" srcOrd="4" destOrd="0" presId="urn:microsoft.com/office/officeart/2009/3/layout/RandomtoResultProcess"/>
    <dgm:cxn modelId="{685D90A5-53DC-47AA-97E3-DF4B64B0867A}" type="presParOf" srcId="{0CB41F6C-6E2A-4714-8623-B7A6B2B7FEF9}" destId="{CED792A0-B793-45A6-8A52-4679FE6683A0}" srcOrd="5" destOrd="0" presId="urn:microsoft.com/office/officeart/2009/3/layout/RandomtoResultProcess"/>
    <dgm:cxn modelId="{5E50BFB8-2110-43E9-A80F-1B181462DF52}" type="presParOf" srcId="{0CB41F6C-6E2A-4714-8623-B7A6B2B7FEF9}" destId="{711BC3CC-09F0-4771-966C-D375D41A559A}" srcOrd="6" destOrd="0" presId="urn:microsoft.com/office/officeart/2009/3/layout/RandomtoResultProcess"/>
    <dgm:cxn modelId="{88B2BF3D-A01E-41B2-96BA-5C5399FD79D5}" type="presParOf" srcId="{0CB41F6C-6E2A-4714-8623-B7A6B2B7FEF9}" destId="{1E0425F8-FF3C-416A-B10D-EBB02EDE047B}" srcOrd="7" destOrd="0" presId="urn:microsoft.com/office/officeart/2009/3/layout/RandomtoResultProcess"/>
    <dgm:cxn modelId="{AAB6CD37-887E-4739-9605-ED79C03CA36B}" type="presParOf" srcId="{0CB41F6C-6E2A-4714-8623-B7A6B2B7FEF9}" destId="{F3EC572F-5AFC-4BA0-A43A-4CA616B06F4F}" srcOrd="8" destOrd="0" presId="urn:microsoft.com/office/officeart/2009/3/layout/RandomtoResultProcess"/>
    <dgm:cxn modelId="{2B198085-DC55-4877-88AD-CF9C4F212502}" type="presParOf" srcId="{0CB41F6C-6E2A-4714-8623-B7A6B2B7FEF9}" destId="{8E1CB37D-A40D-402E-A314-057897F2C396}" srcOrd="9" destOrd="0" presId="urn:microsoft.com/office/officeart/2009/3/layout/RandomtoResultProcess"/>
    <dgm:cxn modelId="{96F7FB65-AFD8-4B6E-AA17-DB508007272D}" type="presParOf" srcId="{0CB41F6C-6E2A-4714-8623-B7A6B2B7FEF9}" destId="{2019A283-BB8B-4C77-AF8A-381CA1A87DAA}" srcOrd="10" destOrd="0" presId="urn:microsoft.com/office/officeart/2009/3/layout/RandomtoResultProcess"/>
    <dgm:cxn modelId="{DD26E084-601F-41F8-BCDF-B927F11E6EB5}" type="presParOf" srcId="{0CB41F6C-6E2A-4714-8623-B7A6B2B7FEF9}" destId="{A8D97F71-CF38-4644-B4E5-0E5F09A9108C}" srcOrd="11" destOrd="0" presId="urn:microsoft.com/office/officeart/2009/3/layout/RandomtoResultProcess"/>
    <dgm:cxn modelId="{010B455E-9B84-4968-959B-B466F5430C5A}" type="presParOf" srcId="{0CB41F6C-6E2A-4714-8623-B7A6B2B7FEF9}" destId="{0478D874-663E-4112-AB47-1E64E06447DA}" srcOrd="12" destOrd="0" presId="urn:microsoft.com/office/officeart/2009/3/layout/RandomtoResultProcess"/>
    <dgm:cxn modelId="{8DB07411-C9E3-4E4C-A975-6CDA9B9DF89D}" type="presParOf" srcId="{0CB41F6C-6E2A-4714-8623-B7A6B2B7FEF9}" destId="{3735A5E5-D148-4D9E-86D7-1CD2B5E85F61}" srcOrd="13" destOrd="0" presId="urn:microsoft.com/office/officeart/2009/3/layout/RandomtoResultProcess"/>
    <dgm:cxn modelId="{3EC98326-0111-4D0E-BF8D-87866C236EB2}" type="presParOf" srcId="{0CB41F6C-6E2A-4714-8623-B7A6B2B7FEF9}" destId="{F0459322-C7E1-4C58-AD2E-F2E84E0DEFD8}" srcOrd="14" destOrd="0" presId="urn:microsoft.com/office/officeart/2009/3/layout/RandomtoResultProcess"/>
    <dgm:cxn modelId="{89243751-7360-40C0-8F41-FF6B2CD53456}" type="presParOf" srcId="{0CB41F6C-6E2A-4714-8623-B7A6B2B7FEF9}" destId="{1FECCBD6-89F1-456D-AF3C-58E2F69A8402}" srcOrd="15" destOrd="0" presId="urn:microsoft.com/office/officeart/2009/3/layout/RandomtoResultProcess"/>
    <dgm:cxn modelId="{1C371717-64A2-4F2B-8F4B-111AF4EB9F87}" type="presParOf" srcId="{0CB41F6C-6E2A-4714-8623-B7A6B2B7FEF9}" destId="{32CDB840-BB2E-4980-AAC0-DE76DE335F76}" srcOrd="16" destOrd="0" presId="urn:microsoft.com/office/officeart/2009/3/layout/RandomtoResultProcess"/>
    <dgm:cxn modelId="{DAB4EB56-D91F-4A38-8672-952E02A6ABB3}" type="presParOf" srcId="{0CB41F6C-6E2A-4714-8623-B7A6B2B7FEF9}" destId="{0E753844-925A-4E50-ADF0-F9210D2A3EBB}" srcOrd="17" destOrd="0" presId="urn:microsoft.com/office/officeart/2009/3/layout/RandomtoResultProcess"/>
    <dgm:cxn modelId="{6AEA6578-BC7E-425C-A877-50C2F3E0EDBA}" type="presParOf" srcId="{0CB41F6C-6E2A-4714-8623-B7A6B2B7FEF9}" destId="{712C81FF-EEE1-4DB6-AE33-1B80FB2A562A}" srcOrd="18" destOrd="0" presId="urn:microsoft.com/office/officeart/2009/3/layout/RandomtoResultProcess"/>
    <dgm:cxn modelId="{F7FE9273-65D6-4620-8A81-BBE0FFF04A87}" type="presParOf" srcId="{0CB41F6C-6E2A-4714-8623-B7A6B2B7FEF9}" destId="{54CF37DE-3E74-4E5C-BC62-5D4986C3691B}" srcOrd="19" destOrd="0" presId="urn:microsoft.com/office/officeart/2009/3/layout/RandomtoResultProcess"/>
    <dgm:cxn modelId="{AE299853-49E4-4556-B0BA-46C293F394C2}" type="presParOf" srcId="{5C179EA5-E101-457A-B633-2D23264C713E}" destId="{257BB245-934C-4147-B340-4AB373F0D627}" srcOrd="1" destOrd="0" presId="urn:microsoft.com/office/officeart/2009/3/layout/RandomtoResultProcess"/>
    <dgm:cxn modelId="{850045A6-75AE-47BF-8C34-A3810412A2B6}" type="presParOf" srcId="{257BB245-934C-4147-B340-4AB373F0D627}" destId="{54D45FCF-DF19-49CB-98C6-470E84351DCB}" srcOrd="0" destOrd="0" presId="urn:microsoft.com/office/officeart/2009/3/layout/RandomtoResultProcess"/>
    <dgm:cxn modelId="{B2C5B8CE-BE83-4367-9FF2-1DBC93C9A075}" type="presParOf" srcId="{257BB245-934C-4147-B340-4AB373F0D627}" destId="{76DB8E67-CD9F-4519-AA4C-F8D3FF0E00B5}" srcOrd="1" destOrd="0" presId="urn:microsoft.com/office/officeart/2009/3/layout/RandomtoResultProcess"/>
    <dgm:cxn modelId="{7E02B876-6F90-4CF2-A383-21660AC12988}" type="presParOf" srcId="{5C179EA5-E101-457A-B633-2D23264C713E}" destId="{21899AB7-A346-4B35-93D2-7B15C0039B4B}" srcOrd="2" destOrd="0" presId="urn:microsoft.com/office/officeart/2009/3/layout/RandomtoResultProcess"/>
    <dgm:cxn modelId="{AB34A9FC-F446-4CA7-9813-77A4B97C721E}" type="presParOf" srcId="{5C179EA5-E101-457A-B633-2D23264C713E}" destId="{6D5CF9E1-AE92-488D-9410-67BD2C7FCCCD}" srcOrd="3" destOrd="0" presId="urn:microsoft.com/office/officeart/2009/3/layout/RandomtoResultProcess"/>
    <dgm:cxn modelId="{4865C3B8-E178-4AE6-8976-06EE52234D49}" type="presParOf" srcId="{6D5CF9E1-AE92-488D-9410-67BD2C7FCCCD}" destId="{8D0E123D-C11B-45E6-8EB6-38550427AF8C}" srcOrd="0" destOrd="0" presId="urn:microsoft.com/office/officeart/2009/3/layout/RandomtoResultProcess"/>
    <dgm:cxn modelId="{4E85D937-67E0-4782-89D0-86C549DE34D2}" type="presParOf" srcId="{6D5CF9E1-AE92-488D-9410-67BD2C7FCCCD}" destId="{1EAFF1F8-D0EF-4D0F-B079-6780F476D077}" srcOrd="1" destOrd="0" presId="urn:microsoft.com/office/officeart/2009/3/layout/RandomtoResultProcess"/>
    <dgm:cxn modelId="{3A9664AF-0C95-49E7-933E-7722D42D4814}" type="presParOf" srcId="{5C179EA5-E101-457A-B633-2D23264C713E}" destId="{C78F88B8-0EDB-4288-A382-E5FA583711F1}" srcOrd="4" destOrd="0" presId="urn:microsoft.com/office/officeart/2009/3/layout/RandomtoResultProcess"/>
    <dgm:cxn modelId="{795AB636-48B9-4EC7-913F-9F73B903309E}" type="presParOf" srcId="{C78F88B8-0EDB-4288-A382-E5FA583711F1}" destId="{40A47D1A-C00A-4493-8BF5-F14248E893B0}" srcOrd="0" destOrd="0" presId="urn:microsoft.com/office/officeart/2009/3/layout/RandomtoResultProcess"/>
    <dgm:cxn modelId="{1396EA4D-388B-4FAE-AEA1-3B9F7606738C}" type="presParOf" srcId="{C78F88B8-0EDB-4288-A382-E5FA583711F1}" destId="{9B3BB785-07C9-4C23-8DBD-9D80B5A8A715}" srcOrd="1" destOrd="0" presId="urn:microsoft.com/office/officeart/2009/3/layout/RandomtoResultProcess"/>
    <dgm:cxn modelId="{E0B8A1B8-9E96-43C0-BC7A-335B45467A8E}" type="presParOf" srcId="{C78F88B8-0EDB-4288-A382-E5FA583711F1}" destId="{76B9E3A2-5DCD-406E-8DDD-17A84B61A2E7}" srcOrd="2"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7785E9-A5D7-40C7-BC25-6FE88647E001}" type="doc">
      <dgm:prSet loTypeId="urn:microsoft.com/office/officeart/2005/8/layout/venn2" loCatId="relationship" qsTypeId="urn:microsoft.com/office/officeart/2005/8/quickstyle/3d1" qsCatId="3D" csTypeId="urn:microsoft.com/office/officeart/2005/8/colors/colorful2" csCatId="colorful" phldr="1"/>
      <dgm:spPr/>
      <dgm:t>
        <a:bodyPr/>
        <a:lstStyle/>
        <a:p>
          <a:endParaRPr lang="de-DE"/>
        </a:p>
      </dgm:t>
    </dgm:pt>
    <dgm:pt modelId="{1C72BF85-48CD-4934-83B3-24FC61CC91BF}">
      <dgm:prSet phldrT="[Text]" custT="1"/>
      <dgm:spPr/>
      <dgm:t>
        <a:bodyPr/>
        <a:lstStyle/>
        <a:p>
          <a:r>
            <a:rPr lang="de-DE" sz="1600" b="1" dirty="0" smtClean="0">
              <a:solidFill>
                <a:schemeClr val="tx1"/>
              </a:solidFill>
            </a:rPr>
            <a:t>Country </a:t>
          </a:r>
          <a:r>
            <a:rPr lang="de-DE" sz="1600" b="1" dirty="0" err="1" smtClean="0">
              <a:solidFill>
                <a:schemeClr val="tx1"/>
              </a:solidFill>
            </a:rPr>
            <a:t>context</a:t>
          </a:r>
          <a:r>
            <a:rPr lang="de-DE" sz="1600" b="1" dirty="0" smtClean="0">
              <a:solidFill>
                <a:schemeClr val="tx1"/>
              </a:solidFill>
            </a:rPr>
            <a:t> </a:t>
          </a:r>
          <a:r>
            <a:rPr lang="de-DE" sz="1600" b="1" dirty="0" err="1" smtClean="0">
              <a:solidFill>
                <a:schemeClr val="tx1"/>
              </a:solidFill>
            </a:rPr>
            <a:t>factors</a:t>
          </a:r>
          <a:endParaRPr lang="de-DE" sz="1600" b="1" dirty="0">
            <a:solidFill>
              <a:schemeClr val="tx1"/>
            </a:solidFill>
          </a:endParaRPr>
        </a:p>
      </dgm:t>
    </dgm:pt>
    <dgm:pt modelId="{575DBE04-CEF3-44FB-A1B0-386DAA182175}" type="parTrans" cxnId="{3BAD353C-5ED2-42A9-BBA4-66DE5795FEB8}">
      <dgm:prSet/>
      <dgm:spPr/>
      <dgm:t>
        <a:bodyPr/>
        <a:lstStyle/>
        <a:p>
          <a:endParaRPr lang="de-DE"/>
        </a:p>
      </dgm:t>
    </dgm:pt>
    <dgm:pt modelId="{A7902F6F-B408-49AE-B696-32DD6B2FE463}" type="sibTrans" cxnId="{3BAD353C-5ED2-42A9-BBA4-66DE5795FEB8}">
      <dgm:prSet/>
      <dgm:spPr/>
      <dgm:t>
        <a:bodyPr/>
        <a:lstStyle/>
        <a:p>
          <a:endParaRPr lang="de-DE"/>
        </a:p>
      </dgm:t>
    </dgm:pt>
    <dgm:pt modelId="{3342457C-56E2-459D-8D68-7F5A27C2C85A}">
      <dgm:prSet phldrT="[Text]" custT="1"/>
      <dgm:spPr/>
      <dgm:t>
        <a:bodyPr/>
        <a:lstStyle/>
        <a:p>
          <a:r>
            <a:rPr lang="de-DE" sz="1600" b="1" dirty="0" smtClean="0">
              <a:solidFill>
                <a:schemeClr val="tx1"/>
              </a:solidFill>
            </a:rPr>
            <a:t>SDG </a:t>
          </a:r>
          <a:r>
            <a:rPr lang="de-DE" sz="1600" b="1" dirty="0" err="1" smtClean="0">
              <a:solidFill>
                <a:schemeClr val="tx1"/>
              </a:solidFill>
            </a:rPr>
            <a:t>achieve-ment</a:t>
          </a:r>
          <a:endParaRPr lang="de-DE" sz="1600" b="1" dirty="0">
            <a:solidFill>
              <a:schemeClr val="tx1"/>
            </a:solidFill>
          </a:endParaRPr>
        </a:p>
      </dgm:t>
    </dgm:pt>
    <dgm:pt modelId="{A5382094-E4AE-4F0D-8E79-4437CAFBAB47}" type="parTrans" cxnId="{5C85E593-761F-415F-8CE9-3C732381CC9F}">
      <dgm:prSet/>
      <dgm:spPr/>
      <dgm:t>
        <a:bodyPr/>
        <a:lstStyle/>
        <a:p>
          <a:endParaRPr lang="de-DE"/>
        </a:p>
      </dgm:t>
    </dgm:pt>
    <dgm:pt modelId="{4DBDB36B-5A1E-4A99-A091-DEDBE28FCF27}" type="sibTrans" cxnId="{5C85E593-761F-415F-8CE9-3C732381CC9F}">
      <dgm:prSet/>
      <dgm:spPr/>
      <dgm:t>
        <a:bodyPr/>
        <a:lstStyle/>
        <a:p>
          <a:endParaRPr lang="de-DE"/>
        </a:p>
      </dgm:t>
    </dgm:pt>
    <dgm:pt modelId="{15381F89-BA30-421B-99E8-DE7628E7F8D5}">
      <dgm:prSet phldrT="[Text]" custT="1"/>
      <dgm:spPr/>
      <dgm:t>
        <a:bodyPr/>
        <a:lstStyle/>
        <a:p>
          <a:r>
            <a:rPr lang="de-DE" sz="1600" b="1" dirty="0" err="1" smtClean="0">
              <a:solidFill>
                <a:schemeClr val="tx1"/>
              </a:solidFill>
            </a:rPr>
            <a:t>Budgetary</a:t>
          </a:r>
          <a:r>
            <a:rPr lang="de-DE" sz="1600" b="1" dirty="0" smtClean="0">
              <a:solidFill>
                <a:schemeClr val="tx1"/>
              </a:solidFill>
            </a:rPr>
            <a:t> </a:t>
          </a:r>
          <a:r>
            <a:rPr lang="de-DE" sz="1600" b="1" dirty="0" err="1" smtClean="0">
              <a:solidFill>
                <a:schemeClr val="tx1"/>
              </a:solidFill>
            </a:rPr>
            <a:t>outcomes</a:t>
          </a:r>
          <a:endParaRPr lang="de-DE" sz="1600" b="1" dirty="0">
            <a:solidFill>
              <a:schemeClr val="tx1"/>
            </a:solidFill>
          </a:endParaRPr>
        </a:p>
      </dgm:t>
    </dgm:pt>
    <dgm:pt modelId="{85717659-828E-481D-9EC3-393EA1BD9175}" type="parTrans" cxnId="{3EDB8127-4D56-4C7E-BB0B-2302020150A2}">
      <dgm:prSet/>
      <dgm:spPr/>
      <dgm:t>
        <a:bodyPr/>
        <a:lstStyle/>
        <a:p>
          <a:endParaRPr lang="de-DE"/>
        </a:p>
      </dgm:t>
    </dgm:pt>
    <dgm:pt modelId="{AB6CCD85-BC41-40C9-8CFB-F2276C28BE10}" type="sibTrans" cxnId="{3EDB8127-4D56-4C7E-BB0B-2302020150A2}">
      <dgm:prSet/>
      <dgm:spPr/>
      <dgm:t>
        <a:bodyPr/>
        <a:lstStyle/>
        <a:p>
          <a:endParaRPr lang="de-DE"/>
        </a:p>
      </dgm:t>
    </dgm:pt>
    <dgm:pt modelId="{A459653D-163C-4DB6-A081-6DE9C88B38B0}">
      <dgm:prSet phldrT="[Text]" custT="1"/>
      <dgm:spPr/>
      <dgm:t>
        <a:bodyPr/>
        <a:lstStyle/>
        <a:p>
          <a:r>
            <a:rPr lang="de-DE" sz="1600" b="1" dirty="0" smtClean="0">
              <a:solidFill>
                <a:schemeClr val="tx1"/>
              </a:solidFill>
            </a:rPr>
            <a:t>PFM </a:t>
          </a:r>
          <a:r>
            <a:rPr lang="de-DE" sz="1600" b="1" dirty="0" err="1" smtClean="0">
              <a:solidFill>
                <a:schemeClr val="tx1"/>
              </a:solidFill>
            </a:rPr>
            <a:t>processes</a:t>
          </a:r>
          <a:endParaRPr lang="de-DE" sz="1600" b="1" dirty="0">
            <a:solidFill>
              <a:schemeClr val="tx1"/>
            </a:solidFill>
          </a:endParaRPr>
        </a:p>
      </dgm:t>
    </dgm:pt>
    <dgm:pt modelId="{97C63896-3A11-4E2C-A213-D8DCC06D9075}" type="parTrans" cxnId="{3BCD829C-7CDA-42B1-BFD6-ABE7992873E3}">
      <dgm:prSet/>
      <dgm:spPr/>
      <dgm:t>
        <a:bodyPr/>
        <a:lstStyle/>
        <a:p>
          <a:endParaRPr lang="de-DE"/>
        </a:p>
      </dgm:t>
    </dgm:pt>
    <dgm:pt modelId="{7FFB06AA-917D-46AB-BDC7-95EBB79077B2}" type="sibTrans" cxnId="{3BCD829C-7CDA-42B1-BFD6-ABE7992873E3}">
      <dgm:prSet/>
      <dgm:spPr/>
      <dgm:t>
        <a:bodyPr/>
        <a:lstStyle/>
        <a:p>
          <a:endParaRPr lang="de-DE"/>
        </a:p>
      </dgm:t>
    </dgm:pt>
    <dgm:pt modelId="{0328AC07-9D7D-43FA-8F5E-98EBB7D1D84A}" type="pres">
      <dgm:prSet presAssocID="{FF7785E9-A5D7-40C7-BC25-6FE88647E001}" presName="Name0" presStyleCnt="0">
        <dgm:presLayoutVars>
          <dgm:chMax val="7"/>
          <dgm:resizeHandles val="exact"/>
        </dgm:presLayoutVars>
      </dgm:prSet>
      <dgm:spPr/>
      <dgm:t>
        <a:bodyPr/>
        <a:lstStyle/>
        <a:p>
          <a:endParaRPr lang="de-DE"/>
        </a:p>
      </dgm:t>
    </dgm:pt>
    <dgm:pt modelId="{9761B290-FB0B-4E5B-97F7-FEA05D56FD06}" type="pres">
      <dgm:prSet presAssocID="{FF7785E9-A5D7-40C7-BC25-6FE88647E001}" presName="comp1" presStyleCnt="0"/>
      <dgm:spPr/>
    </dgm:pt>
    <dgm:pt modelId="{59340D1B-15D9-4844-9DFB-227EABC17D0E}" type="pres">
      <dgm:prSet presAssocID="{FF7785E9-A5D7-40C7-BC25-6FE88647E001}" presName="circle1" presStyleLbl="node1" presStyleIdx="0" presStyleCnt="4"/>
      <dgm:spPr/>
      <dgm:t>
        <a:bodyPr/>
        <a:lstStyle/>
        <a:p>
          <a:endParaRPr lang="de-DE"/>
        </a:p>
      </dgm:t>
    </dgm:pt>
    <dgm:pt modelId="{B908F452-E11B-4034-9156-E97458CD28B3}" type="pres">
      <dgm:prSet presAssocID="{FF7785E9-A5D7-40C7-BC25-6FE88647E001}" presName="c1text" presStyleLbl="node1" presStyleIdx="0" presStyleCnt="4">
        <dgm:presLayoutVars>
          <dgm:bulletEnabled val="1"/>
        </dgm:presLayoutVars>
      </dgm:prSet>
      <dgm:spPr/>
      <dgm:t>
        <a:bodyPr/>
        <a:lstStyle/>
        <a:p>
          <a:endParaRPr lang="de-DE"/>
        </a:p>
      </dgm:t>
    </dgm:pt>
    <dgm:pt modelId="{CD80BE2C-B97E-4225-BD78-4C20ACAC764E}" type="pres">
      <dgm:prSet presAssocID="{FF7785E9-A5D7-40C7-BC25-6FE88647E001}" presName="comp2" presStyleCnt="0"/>
      <dgm:spPr/>
    </dgm:pt>
    <dgm:pt modelId="{4F4C022B-1258-459F-A23C-B333DB109CA3}" type="pres">
      <dgm:prSet presAssocID="{FF7785E9-A5D7-40C7-BC25-6FE88647E001}" presName="circle2" presStyleLbl="node1" presStyleIdx="1" presStyleCnt="4"/>
      <dgm:spPr/>
      <dgm:t>
        <a:bodyPr/>
        <a:lstStyle/>
        <a:p>
          <a:endParaRPr lang="de-DE"/>
        </a:p>
      </dgm:t>
    </dgm:pt>
    <dgm:pt modelId="{E4DF7F8A-EFF3-4597-B9CD-23C18C8D1EF7}" type="pres">
      <dgm:prSet presAssocID="{FF7785E9-A5D7-40C7-BC25-6FE88647E001}" presName="c2text" presStyleLbl="node1" presStyleIdx="1" presStyleCnt="4">
        <dgm:presLayoutVars>
          <dgm:bulletEnabled val="1"/>
        </dgm:presLayoutVars>
      </dgm:prSet>
      <dgm:spPr/>
      <dgm:t>
        <a:bodyPr/>
        <a:lstStyle/>
        <a:p>
          <a:endParaRPr lang="de-DE"/>
        </a:p>
      </dgm:t>
    </dgm:pt>
    <dgm:pt modelId="{55492010-703A-4265-B861-12C804BCCC4C}" type="pres">
      <dgm:prSet presAssocID="{FF7785E9-A5D7-40C7-BC25-6FE88647E001}" presName="comp3" presStyleCnt="0"/>
      <dgm:spPr/>
    </dgm:pt>
    <dgm:pt modelId="{7CA0DFA7-E1C8-45E7-AD67-2288F9AEFA18}" type="pres">
      <dgm:prSet presAssocID="{FF7785E9-A5D7-40C7-BC25-6FE88647E001}" presName="circle3" presStyleLbl="node1" presStyleIdx="2" presStyleCnt="4"/>
      <dgm:spPr/>
      <dgm:t>
        <a:bodyPr/>
        <a:lstStyle/>
        <a:p>
          <a:endParaRPr lang="de-DE"/>
        </a:p>
      </dgm:t>
    </dgm:pt>
    <dgm:pt modelId="{727FC53F-F9D1-492E-8F23-BBF194FFFB43}" type="pres">
      <dgm:prSet presAssocID="{FF7785E9-A5D7-40C7-BC25-6FE88647E001}" presName="c3text" presStyleLbl="node1" presStyleIdx="2" presStyleCnt="4">
        <dgm:presLayoutVars>
          <dgm:bulletEnabled val="1"/>
        </dgm:presLayoutVars>
      </dgm:prSet>
      <dgm:spPr/>
      <dgm:t>
        <a:bodyPr/>
        <a:lstStyle/>
        <a:p>
          <a:endParaRPr lang="de-DE"/>
        </a:p>
      </dgm:t>
    </dgm:pt>
    <dgm:pt modelId="{0745D7AF-F637-4E71-955C-AECE86B5A3B4}" type="pres">
      <dgm:prSet presAssocID="{FF7785E9-A5D7-40C7-BC25-6FE88647E001}" presName="comp4" presStyleCnt="0"/>
      <dgm:spPr/>
    </dgm:pt>
    <dgm:pt modelId="{42C2E075-5F91-4875-A849-E6FE2C61DD31}" type="pres">
      <dgm:prSet presAssocID="{FF7785E9-A5D7-40C7-BC25-6FE88647E001}" presName="circle4" presStyleLbl="node1" presStyleIdx="3" presStyleCnt="4"/>
      <dgm:spPr/>
      <dgm:t>
        <a:bodyPr/>
        <a:lstStyle/>
        <a:p>
          <a:endParaRPr lang="de-DE"/>
        </a:p>
      </dgm:t>
    </dgm:pt>
    <dgm:pt modelId="{0ECD8B0F-D8AC-4D09-A2AE-48F0CCD7A0BC}" type="pres">
      <dgm:prSet presAssocID="{FF7785E9-A5D7-40C7-BC25-6FE88647E001}" presName="c4text" presStyleLbl="node1" presStyleIdx="3" presStyleCnt="4">
        <dgm:presLayoutVars>
          <dgm:bulletEnabled val="1"/>
        </dgm:presLayoutVars>
      </dgm:prSet>
      <dgm:spPr/>
      <dgm:t>
        <a:bodyPr/>
        <a:lstStyle/>
        <a:p>
          <a:endParaRPr lang="de-DE"/>
        </a:p>
      </dgm:t>
    </dgm:pt>
  </dgm:ptLst>
  <dgm:cxnLst>
    <dgm:cxn modelId="{5C85E593-761F-415F-8CE9-3C732381CC9F}" srcId="{FF7785E9-A5D7-40C7-BC25-6FE88647E001}" destId="{3342457C-56E2-459D-8D68-7F5A27C2C85A}" srcOrd="1" destOrd="0" parTransId="{A5382094-E4AE-4F0D-8E79-4437CAFBAB47}" sibTransId="{4DBDB36B-5A1E-4A99-A091-DEDBE28FCF27}"/>
    <dgm:cxn modelId="{443E96A8-B591-45CF-8ABC-54BBB4107DA4}" type="presOf" srcId="{1C72BF85-48CD-4934-83B3-24FC61CC91BF}" destId="{B908F452-E11B-4034-9156-E97458CD28B3}" srcOrd="1" destOrd="0" presId="urn:microsoft.com/office/officeart/2005/8/layout/venn2"/>
    <dgm:cxn modelId="{3BAD353C-5ED2-42A9-BBA4-66DE5795FEB8}" srcId="{FF7785E9-A5D7-40C7-BC25-6FE88647E001}" destId="{1C72BF85-48CD-4934-83B3-24FC61CC91BF}" srcOrd="0" destOrd="0" parTransId="{575DBE04-CEF3-44FB-A1B0-386DAA182175}" sibTransId="{A7902F6F-B408-49AE-B696-32DD6B2FE463}"/>
    <dgm:cxn modelId="{C22B0796-D265-49E5-AFCC-9BE02706F617}" type="presOf" srcId="{15381F89-BA30-421B-99E8-DE7628E7F8D5}" destId="{727FC53F-F9D1-492E-8F23-BBF194FFFB43}" srcOrd="1" destOrd="0" presId="urn:microsoft.com/office/officeart/2005/8/layout/venn2"/>
    <dgm:cxn modelId="{C1350E4C-B766-4A14-BC4F-59258F640B92}" type="presOf" srcId="{3342457C-56E2-459D-8D68-7F5A27C2C85A}" destId="{E4DF7F8A-EFF3-4597-B9CD-23C18C8D1EF7}" srcOrd="1" destOrd="0" presId="urn:microsoft.com/office/officeart/2005/8/layout/venn2"/>
    <dgm:cxn modelId="{4D772FF2-63D3-458A-8C66-70C30947CEA5}" type="presOf" srcId="{15381F89-BA30-421B-99E8-DE7628E7F8D5}" destId="{7CA0DFA7-E1C8-45E7-AD67-2288F9AEFA18}" srcOrd="0" destOrd="0" presId="urn:microsoft.com/office/officeart/2005/8/layout/venn2"/>
    <dgm:cxn modelId="{369434D3-4AF9-4A6F-BD35-B228F3FA7432}" type="presOf" srcId="{1C72BF85-48CD-4934-83B3-24FC61CC91BF}" destId="{59340D1B-15D9-4844-9DFB-227EABC17D0E}" srcOrd="0" destOrd="0" presId="urn:microsoft.com/office/officeart/2005/8/layout/venn2"/>
    <dgm:cxn modelId="{43325380-11F1-4F72-B98A-3FB43295DAEC}" type="presOf" srcId="{3342457C-56E2-459D-8D68-7F5A27C2C85A}" destId="{4F4C022B-1258-459F-A23C-B333DB109CA3}" srcOrd="0" destOrd="0" presId="urn:microsoft.com/office/officeart/2005/8/layout/venn2"/>
    <dgm:cxn modelId="{8374C460-E75A-49AC-B40B-EC5A2E40D18C}" type="presOf" srcId="{FF7785E9-A5D7-40C7-BC25-6FE88647E001}" destId="{0328AC07-9D7D-43FA-8F5E-98EBB7D1D84A}" srcOrd="0" destOrd="0" presId="urn:microsoft.com/office/officeart/2005/8/layout/venn2"/>
    <dgm:cxn modelId="{3BCD829C-7CDA-42B1-BFD6-ABE7992873E3}" srcId="{FF7785E9-A5D7-40C7-BC25-6FE88647E001}" destId="{A459653D-163C-4DB6-A081-6DE9C88B38B0}" srcOrd="3" destOrd="0" parTransId="{97C63896-3A11-4E2C-A213-D8DCC06D9075}" sibTransId="{7FFB06AA-917D-46AB-BDC7-95EBB79077B2}"/>
    <dgm:cxn modelId="{3EDB8127-4D56-4C7E-BB0B-2302020150A2}" srcId="{FF7785E9-A5D7-40C7-BC25-6FE88647E001}" destId="{15381F89-BA30-421B-99E8-DE7628E7F8D5}" srcOrd="2" destOrd="0" parTransId="{85717659-828E-481D-9EC3-393EA1BD9175}" sibTransId="{AB6CCD85-BC41-40C9-8CFB-F2276C28BE10}"/>
    <dgm:cxn modelId="{603B21A1-071F-4C4E-929B-782EF47D162F}" type="presOf" srcId="{A459653D-163C-4DB6-A081-6DE9C88B38B0}" destId="{0ECD8B0F-D8AC-4D09-A2AE-48F0CCD7A0BC}" srcOrd="1" destOrd="0" presId="urn:microsoft.com/office/officeart/2005/8/layout/venn2"/>
    <dgm:cxn modelId="{77CAD4B1-8786-4C61-B006-0B254BA065ED}" type="presOf" srcId="{A459653D-163C-4DB6-A081-6DE9C88B38B0}" destId="{42C2E075-5F91-4875-A849-E6FE2C61DD31}" srcOrd="0" destOrd="0" presId="urn:microsoft.com/office/officeart/2005/8/layout/venn2"/>
    <dgm:cxn modelId="{FE0CD473-EB14-4E32-BB63-36E436A993AC}" type="presParOf" srcId="{0328AC07-9D7D-43FA-8F5E-98EBB7D1D84A}" destId="{9761B290-FB0B-4E5B-97F7-FEA05D56FD06}" srcOrd="0" destOrd="0" presId="urn:microsoft.com/office/officeart/2005/8/layout/venn2"/>
    <dgm:cxn modelId="{71A8E4EF-EEEE-4E6C-9737-04ED6A3B28F8}" type="presParOf" srcId="{9761B290-FB0B-4E5B-97F7-FEA05D56FD06}" destId="{59340D1B-15D9-4844-9DFB-227EABC17D0E}" srcOrd="0" destOrd="0" presId="urn:microsoft.com/office/officeart/2005/8/layout/venn2"/>
    <dgm:cxn modelId="{AD9C2C9C-41F3-487E-91A9-D04808763347}" type="presParOf" srcId="{9761B290-FB0B-4E5B-97F7-FEA05D56FD06}" destId="{B908F452-E11B-4034-9156-E97458CD28B3}" srcOrd="1" destOrd="0" presId="urn:microsoft.com/office/officeart/2005/8/layout/venn2"/>
    <dgm:cxn modelId="{63C99AA4-818D-420F-B90E-2D7D02FC6414}" type="presParOf" srcId="{0328AC07-9D7D-43FA-8F5E-98EBB7D1D84A}" destId="{CD80BE2C-B97E-4225-BD78-4C20ACAC764E}" srcOrd="1" destOrd="0" presId="urn:microsoft.com/office/officeart/2005/8/layout/venn2"/>
    <dgm:cxn modelId="{0DF6479E-85AC-48D9-88CE-A515A820971D}" type="presParOf" srcId="{CD80BE2C-B97E-4225-BD78-4C20ACAC764E}" destId="{4F4C022B-1258-459F-A23C-B333DB109CA3}" srcOrd="0" destOrd="0" presId="urn:microsoft.com/office/officeart/2005/8/layout/venn2"/>
    <dgm:cxn modelId="{376BE5CD-3CA7-4FF0-A563-A2CF8602D490}" type="presParOf" srcId="{CD80BE2C-B97E-4225-BD78-4C20ACAC764E}" destId="{E4DF7F8A-EFF3-4597-B9CD-23C18C8D1EF7}" srcOrd="1" destOrd="0" presId="urn:microsoft.com/office/officeart/2005/8/layout/venn2"/>
    <dgm:cxn modelId="{553E52B4-32E0-44A8-A4E2-87D4E6CE65C6}" type="presParOf" srcId="{0328AC07-9D7D-43FA-8F5E-98EBB7D1D84A}" destId="{55492010-703A-4265-B861-12C804BCCC4C}" srcOrd="2" destOrd="0" presId="urn:microsoft.com/office/officeart/2005/8/layout/venn2"/>
    <dgm:cxn modelId="{DA433AC5-B025-4322-8DF7-C2C68DB3F1FA}" type="presParOf" srcId="{55492010-703A-4265-B861-12C804BCCC4C}" destId="{7CA0DFA7-E1C8-45E7-AD67-2288F9AEFA18}" srcOrd="0" destOrd="0" presId="urn:microsoft.com/office/officeart/2005/8/layout/venn2"/>
    <dgm:cxn modelId="{85B321C4-0DB0-4DF7-BAFF-7BCD58BF3B62}" type="presParOf" srcId="{55492010-703A-4265-B861-12C804BCCC4C}" destId="{727FC53F-F9D1-492E-8F23-BBF194FFFB43}" srcOrd="1" destOrd="0" presId="urn:microsoft.com/office/officeart/2005/8/layout/venn2"/>
    <dgm:cxn modelId="{D0F13FBF-0F63-44F3-82EB-025EF67A01C3}" type="presParOf" srcId="{0328AC07-9D7D-43FA-8F5E-98EBB7D1D84A}" destId="{0745D7AF-F637-4E71-955C-AECE86B5A3B4}" srcOrd="3" destOrd="0" presId="urn:microsoft.com/office/officeart/2005/8/layout/venn2"/>
    <dgm:cxn modelId="{1CDDE808-9435-4679-9865-F7EEFB5308D0}" type="presParOf" srcId="{0745D7AF-F637-4E71-955C-AECE86B5A3B4}" destId="{42C2E075-5F91-4875-A849-E6FE2C61DD31}" srcOrd="0" destOrd="0" presId="urn:microsoft.com/office/officeart/2005/8/layout/venn2"/>
    <dgm:cxn modelId="{C4962536-2EBE-485F-9318-FD8DAD45D20F}" type="presParOf" srcId="{0745D7AF-F637-4E71-955C-AECE86B5A3B4}" destId="{0ECD8B0F-D8AC-4D09-A2AE-48F0CCD7A0BC}"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9CA48D-F8BE-477D-905F-50C8852377E9}" type="doc">
      <dgm:prSet loTypeId="urn:microsoft.com/office/officeart/2005/8/layout/venn1" loCatId="relationship" qsTypeId="urn:microsoft.com/office/officeart/2005/8/quickstyle/3d3" qsCatId="3D" csTypeId="urn:microsoft.com/office/officeart/2005/8/colors/colorful1" csCatId="colorful" phldr="1"/>
      <dgm:spPr/>
    </dgm:pt>
    <dgm:pt modelId="{77B6C211-320E-4852-975D-2B17BF2586D5}">
      <dgm:prSet phldrT="[Text]"/>
      <dgm:spPr/>
      <dgm:t>
        <a:bodyPr/>
        <a:lstStyle/>
        <a:p>
          <a:r>
            <a:rPr lang="de-DE" dirty="0" err="1" smtClean="0"/>
            <a:t>Engage</a:t>
          </a:r>
          <a:endParaRPr lang="de-DE" dirty="0"/>
        </a:p>
      </dgm:t>
    </dgm:pt>
    <dgm:pt modelId="{E73B383D-7A5A-4983-BDA0-7641AD19CA84}" type="parTrans" cxnId="{886C4965-A6E8-4B50-A905-CEEFA89C5640}">
      <dgm:prSet/>
      <dgm:spPr/>
      <dgm:t>
        <a:bodyPr/>
        <a:lstStyle/>
        <a:p>
          <a:endParaRPr lang="de-DE"/>
        </a:p>
      </dgm:t>
    </dgm:pt>
    <dgm:pt modelId="{1D291FBF-7E7C-4FC0-B99F-40A31A1BB151}" type="sibTrans" cxnId="{886C4965-A6E8-4B50-A905-CEEFA89C5640}">
      <dgm:prSet/>
      <dgm:spPr/>
      <dgm:t>
        <a:bodyPr/>
        <a:lstStyle/>
        <a:p>
          <a:endParaRPr lang="de-DE"/>
        </a:p>
      </dgm:t>
    </dgm:pt>
    <dgm:pt modelId="{92C4E80E-BC7C-446C-B71A-C62AC392B42F}">
      <dgm:prSet phldrT="[Text]"/>
      <dgm:spPr/>
      <dgm:t>
        <a:bodyPr/>
        <a:lstStyle/>
        <a:p>
          <a:r>
            <a:rPr lang="de-DE" dirty="0" err="1" smtClean="0"/>
            <a:t>Develop</a:t>
          </a:r>
          <a:endParaRPr lang="de-DE" dirty="0"/>
        </a:p>
      </dgm:t>
    </dgm:pt>
    <dgm:pt modelId="{9AC9E314-9BD8-4C2D-9237-FF93C6E655BF}" type="parTrans" cxnId="{4EA310AB-D707-471E-9127-1D45941F70B0}">
      <dgm:prSet/>
      <dgm:spPr/>
      <dgm:t>
        <a:bodyPr/>
        <a:lstStyle/>
        <a:p>
          <a:endParaRPr lang="de-DE"/>
        </a:p>
      </dgm:t>
    </dgm:pt>
    <dgm:pt modelId="{E6B7C5A4-617D-4C81-BEC2-5D7A9ED9816B}" type="sibTrans" cxnId="{4EA310AB-D707-471E-9127-1D45941F70B0}">
      <dgm:prSet/>
      <dgm:spPr/>
      <dgm:t>
        <a:bodyPr/>
        <a:lstStyle/>
        <a:p>
          <a:endParaRPr lang="de-DE"/>
        </a:p>
      </dgm:t>
    </dgm:pt>
    <dgm:pt modelId="{70D17EE3-636A-43FC-802C-11876585C2D7}">
      <dgm:prSet phldrT="[Text]"/>
      <dgm:spPr/>
      <dgm:t>
        <a:bodyPr/>
        <a:lstStyle/>
        <a:p>
          <a:r>
            <a:rPr lang="de-DE" dirty="0" err="1" smtClean="0"/>
            <a:t>Apply</a:t>
          </a:r>
          <a:endParaRPr lang="de-DE" dirty="0"/>
        </a:p>
      </dgm:t>
    </dgm:pt>
    <dgm:pt modelId="{DD53B75A-5B24-43C6-A77E-1D58ACB65861}" type="parTrans" cxnId="{A46D8BDF-59B9-4637-8723-E9D64E6C46F2}">
      <dgm:prSet/>
      <dgm:spPr/>
      <dgm:t>
        <a:bodyPr/>
        <a:lstStyle/>
        <a:p>
          <a:endParaRPr lang="de-DE"/>
        </a:p>
      </dgm:t>
    </dgm:pt>
    <dgm:pt modelId="{A84A58E6-E788-4A72-A18E-DE2ECCCC6013}" type="sibTrans" cxnId="{A46D8BDF-59B9-4637-8723-E9D64E6C46F2}">
      <dgm:prSet/>
      <dgm:spPr/>
      <dgm:t>
        <a:bodyPr/>
        <a:lstStyle/>
        <a:p>
          <a:endParaRPr lang="de-DE"/>
        </a:p>
      </dgm:t>
    </dgm:pt>
    <dgm:pt modelId="{AA4980AB-E797-4791-A954-7160FAB8AFFE}" type="pres">
      <dgm:prSet presAssocID="{D19CA48D-F8BE-477D-905F-50C8852377E9}" presName="compositeShape" presStyleCnt="0">
        <dgm:presLayoutVars>
          <dgm:chMax val="7"/>
          <dgm:dir/>
          <dgm:resizeHandles val="exact"/>
        </dgm:presLayoutVars>
      </dgm:prSet>
      <dgm:spPr/>
    </dgm:pt>
    <dgm:pt modelId="{E9630C41-5055-4523-9FC2-8428F195B6A3}" type="pres">
      <dgm:prSet presAssocID="{77B6C211-320E-4852-975D-2B17BF2586D5}" presName="circ1" presStyleLbl="vennNode1" presStyleIdx="0" presStyleCnt="3"/>
      <dgm:spPr/>
      <dgm:t>
        <a:bodyPr/>
        <a:lstStyle/>
        <a:p>
          <a:endParaRPr lang="de-DE"/>
        </a:p>
      </dgm:t>
    </dgm:pt>
    <dgm:pt modelId="{B8CC5A98-642C-4C1D-84F9-F2D422214564}" type="pres">
      <dgm:prSet presAssocID="{77B6C211-320E-4852-975D-2B17BF2586D5}" presName="circ1Tx" presStyleLbl="revTx" presStyleIdx="0" presStyleCnt="0">
        <dgm:presLayoutVars>
          <dgm:chMax val="0"/>
          <dgm:chPref val="0"/>
          <dgm:bulletEnabled val="1"/>
        </dgm:presLayoutVars>
      </dgm:prSet>
      <dgm:spPr/>
      <dgm:t>
        <a:bodyPr/>
        <a:lstStyle/>
        <a:p>
          <a:endParaRPr lang="de-DE"/>
        </a:p>
      </dgm:t>
    </dgm:pt>
    <dgm:pt modelId="{E5D575D6-C181-48AF-8FA0-12C4739126E4}" type="pres">
      <dgm:prSet presAssocID="{92C4E80E-BC7C-446C-B71A-C62AC392B42F}" presName="circ2" presStyleLbl="vennNode1" presStyleIdx="1" presStyleCnt="3"/>
      <dgm:spPr/>
      <dgm:t>
        <a:bodyPr/>
        <a:lstStyle/>
        <a:p>
          <a:endParaRPr lang="de-DE"/>
        </a:p>
      </dgm:t>
    </dgm:pt>
    <dgm:pt modelId="{80410BCC-549E-46D6-A552-984216DA799B}" type="pres">
      <dgm:prSet presAssocID="{92C4E80E-BC7C-446C-B71A-C62AC392B42F}" presName="circ2Tx" presStyleLbl="revTx" presStyleIdx="0" presStyleCnt="0">
        <dgm:presLayoutVars>
          <dgm:chMax val="0"/>
          <dgm:chPref val="0"/>
          <dgm:bulletEnabled val="1"/>
        </dgm:presLayoutVars>
      </dgm:prSet>
      <dgm:spPr/>
      <dgm:t>
        <a:bodyPr/>
        <a:lstStyle/>
        <a:p>
          <a:endParaRPr lang="de-DE"/>
        </a:p>
      </dgm:t>
    </dgm:pt>
    <dgm:pt modelId="{A2C4BAD4-B7B1-4F9C-A4E5-524B0E44B081}" type="pres">
      <dgm:prSet presAssocID="{70D17EE3-636A-43FC-802C-11876585C2D7}" presName="circ3" presStyleLbl="vennNode1" presStyleIdx="2" presStyleCnt="3"/>
      <dgm:spPr/>
      <dgm:t>
        <a:bodyPr/>
        <a:lstStyle/>
        <a:p>
          <a:endParaRPr lang="de-DE"/>
        </a:p>
      </dgm:t>
    </dgm:pt>
    <dgm:pt modelId="{710750C2-FA59-470D-8646-233F4C91B152}" type="pres">
      <dgm:prSet presAssocID="{70D17EE3-636A-43FC-802C-11876585C2D7}" presName="circ3Tx" presStyleLbl="revTx" presStyleIdx="0" presStyleCnt="0">
        <dgm:presLayoutVars>
          <dgm:chMax val="0"/>
          <dgm:chPref val="0"/>
          <dgm:bulletEnabled val="1"/>
        </dgm:presLayoutVars>
      </dgm:prSet>
      <dgm:spPr/>
      <dgm:t>
        <a:bodyPr/>
        <a:lstStyle/>
        <a:p>
          <a:endParaRPr lang="de-DE"/>
        </a:p>
      </dgm:t>
    </dgm:pt>
  </dgm:ptLst>
  <dgm:cxnLst>
    <dgm:cxn modelId="{537FA236-FBE9-4510-BD00-713B619E1184}" type="presOf" srcId="{D19CA48D-F8BE-477D-905F-50C8852377E9}" destId="{AA4980AB-E797-4791-A954-7160FAB8AFFE}" srcOrd="0" destOrd="0" presId="urn:microsoft.com/office/officeart/2005/8/layout/venn1"/>
    <dgm:cxn modelId="{4B174BC2-9CC6-4EE7-B694-3630D73338EA}" type="presOf" srcId="{70D17EE3-636A-43FC-802C-11876585C2D7}" destId="{A2C4BAD4-B7B1-4F9C-A4E5-524B0E44B081}" srcOrd="0" destOrd="0" presId="urn:microsoft.com/office/officeart/2005/8/layout/venn1"/>
    <dgm:cxn modelId="{D899F1BE-C457-4130-892E-5AAFF25B1EF4}" type="presOf" srcId="{77B6C211-320E-4852-975D-2B17BF2586D5}" destId="{E9630C41-5055-4523-9FC2-8428F195B6A3}" srcOrd="0" destOrd="0" presId="urn:microsoft.com/office/officeart/2005/8/layout/venn1"/>
    <dgm:cxn modelId="{A46D8BDF-59B9-4637-8723-E9D64E6C46F2}" srcId="{D19CA48D-F8BE-477D-905F-50C8852377E9}" destId="{70D17EE3-636A-43FC-802C-11876585C2D7}" srcOrd="2" destOrd="0" parTransId="{DD53B75A-5B24-43C6-A77E-1D58ACB65861}" sibTransId="{A84A58E6-E788-4A72-A18E-DE2ECCCC6013}"/>
    <dgm:cxn modelId="{5C188FAD-3D1A-45D8-A471-CC6FEE219868}" type="presOf" srcId="{92C4E80E-BC7C-446C-B71A-C62AC392B42F}" destId="{80410BCC-549E-46D6-A552-984216DA799B}" srcOrd="1" destOrd="0" presId="urn:microsoft.com/office/officeart/2005/8/layout/venn1"/>
    <dgm:cxn modelId="{749C32A7-ACE1-4D26-B5E2-9F9174C42683}" type="presOf" srcId="{77B6C211-320E-4852-975D-2B17BF2586D5}" destId="{B8CC5A98-642C-4C1D-84F9-F2D422214564}" srcOrd="1" destOrd="0" presId="urn:microsoft.com/office/officeart/2005/8/layout/venn1"/>
    <dgm:cxn modelId="{886C4965-A6E8-4B50-A905-CEEFA89C5640}" srcId="{D19CA48D-F8BE-477D-905F-50C8852377E9}" destId="{77B6C211-320E-4852-975D-2B17BF2586D5}" srcOrd="0" destOrd="0" parTransId="{E73B383D-7A5A-4983-BDA0-7641AD19CA84}" sibTransId="{1D291FBF-7E7C-4FC0-B99F-40A31A1BB151}"/>
    <dgm:cxn modelId="{44EEBA29-56F4-4D4E-B3FA-F706C832D709}" type="presOf" srcId="{70D17EE3-636A-43FC-802C-11876585C2D7}" destId="{710750C2-FA59-470D-8646-233F4C91B152}" srcOrd="1" destOrd="0" presId="urn:microsoft.com/office/officeart/2005/8/layout/venn1"/>
    <dgm:cxn modelId="{0B51443F-7CC4-41FA-8BFD-AACB305083A3}" type="presOf" srcId="{92C4E80E-BC7C-446C-B71A-C62AC392B42F}" destId="{E5D575D6-C181-48AF-8FA0-12C4739126E4}" srcOrd="0" destOrd="0" presId="urn:microsoft.com/office/officeart/2005/8/layout/venn1"/>
    <dgm:cxn modelId="{4EA310AB-D707-471E-9127-1D45941F70B0}" srcId="{D19CA48D-F8BE-477D-905F-50C8852377E9}" destId="{92C4E80E-BC7C-446C-B71A-C62AC392B42F}" srcOrd="1" destOrd="0" parTransId="{9AC9E314-9BD8-4C2D-9237-FF93C6E655BF}" sibTransId="{E6B7C5A4-617D-4C81-BEC2-5D7A9ED9816B}"/>
    <dgm:cxn modelId="{D196D7E9-71E1-4D9A-BDD5-554D116A54E3}" type="presParOf" srcId="{AA4980AB-E797-4791-A954-7160FAB8AFFE}" destId="{E9630C41-5055-4523-9FC2-8428F195B6A3}" srcOrd="0" destOrd="0" presId="urn:microsoft.com/office/officeart/2005/8/layout/venn1"/>
    <dgm:cxn modelId="{F6D2E15D-1CE8-49D2-9821-9649E483985D}" type="presParOf" srcId="{AA4980AB-E797-4791-A954-7160FAB8AFFE}" destId="{B8CC5A98-642C-4C1D-84F9-F2D422214564}" srcOrd="1" destOrd="0" presId="urn:microsoft.com/office/officeart/2005/8/layout/venn1"/>
    <dgm:cxn modelId="{2FED86C9-2DB8-4DE1-BDB5-2C072C4570CB}" type="presParOf" srcId="{AA4980AB-E797-4791-A954-7160FAB8AFFE}" destId="{E5D575D6-C181-48AF-8FA0-12C4739126E4}" srcOrd="2" destOrd="0" presId="urn:microsoft.com/office/officeart/2005/8/layout/venn1"/>
    <dgm:cxn modelId="{07CA2308-AB90-4E98-B1CA-19B390BAA368}" type="presParOf" srcId="{AA4980AB-E797-4791-A954-7160FAB8AFFE}" destId="{80410BCC-549E-46D6-A552-984216DA799B}" srcOrd="3" destOrd="0" presId="urn:microsoft.com/office/officeart/2005/8/layout/venn1"/>
    <dgm:cxn modelId="{AB028033-978E-4A48-8840-A89FECF7CA20}" type="presParOf" srcId="{AA4980AB-E797-4791-A954-7160FAB8AFFE}" destId="{A2C4BAD4-B7B1-4F9C-A4E5-524B0E44B081}" srcOrd="4" destOrd="0" presId="urn:microsoft.com/office/officeart/2005/8/layout/venn1"/>
    <dgm:cxn modelId="{8F235FB9-CEB7-4CDB-A5E0-0291C99DFBC6}" type="presParOf" srcId="{AA4980AB-E797-4791-A954-7160FAB8AFFE}" destId="{710750C2-FA59-470D-8646-233F4C91B152}"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97EAC-E5AF-442D-AB76-8DFAA0537ECA}">
      <dsp:nvSpPr>
        <dsp:cNvPr id="0" name=""/>
        <dsp:cNvSpPr/>
      </dsp:nvSpPr>
      <dsp:spPr>
        <a:xfrm>
          <a:off x="156404" y="1167201"/>
          <a:ext cx="2107255" cy="694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de-DE" sz="2200" kern="1200" dirty="0" smtClean="0"/>
            <a:t>Public Financial Management</a:t>
          </a:r>
          <a:endParaRPr lang="de-DE" sz="2200" kern="1200" dirty="0"/>
        </a:p>
      </dsp:txBody>
      <dsp:txXfrm>
        <a:off x="156404" y="1167201"/>
        <a:ext cx="2107255" cy="694436"/>
      </dsp:txXfrm>
    </dsp:sp>
    <dsp:sp modelId="{ED54C725-160F-4808-A392-A3C8DB7D382D}">
      <dsp:nvSpPr>
        <dsp:cNvPr id="0" name=""/>
        <dsp:cNvSpPr/>
      </dsp:nvSpPr>
      <dsp:spPr>
        <a:xfrm>
          <a:off x="967076" y="3077920"/>
          <a:ext cx="2417296" cy="731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r" defTabSz="1066800">
            <a:lnSpc>
              <a:spcPct val="90000"/>
            </a:lnSpc>
            <a:spcBef>
              <a:spcPct val="0"/>
            </a:spcBef>
            <a:spcAft>
              <a:spcPct val="35000"/>
            </a:spcAft>
          </a:pPr>
          <a:r>
            <a:rPr lang="de-DE" sz="2400" b="1" kern="1200" dirty="0" smtClean="0"/>
            <a:t>SAIs </a:t>
          </a:r>
          <a:r>
            <a:rPr lang="de-DE" sz="2400" b="1" kern="1200" dirty="0" err="1" smtClean="0"/>
            <a:t>to</a:t>
          </a:r>
          <a:r>
            <a:rPr lang="de-DE" sz="2400" b="1" kern="1200" dirty="0" smtClean="0"/>
            <a:t> </a:t>
          </a:r>
          <a:r>
            <a:rPr lang="de-DE" sz="2400" b="1" kern="1200" dirty="0" err="1" smtClean="0"/>
            <a:t>rethink</a:t>
          </a:r>
          <a:r>
            <a:rPr lang="de-DE" sz="2400" b="1" kern="1200" dirty="0" smtClean="0"/>
            <a:t> </a:t>
          </a:r>
          <a:r>
            <a:rPr lang="de-DE" sz="2400" b="1" kern="1200" dirty="0" err="1" smtClean="0"/>
            <a:t>review</a:t>
          </a:r>
          <a:r>
            <a:rPr lang="de-DE" sz="2400" b="1" kern="1200" dirty="0" smtClean="0"/>
            <a:t> and </a:t>
          </a:r>
          <a:r>
            <a:rPr lang="de-DE" sz="2400" b="1" kern="1200" dirty="0" err="1" smtClean="0"/>
            <a:t>audit</a:t>
          </a:r>
          <a:r>
            <a:rPr lang="de-DE" sz="2400" b="1" kern="1200" dirty="0" smtClean="0"/>
            <a:t> </a:t>
          </a:r>
          <a:endParaRPr lang="de-DE" sz="2400" b="1" kern="1200" dirty="0"/>
        </a:p>
      </dsp:txBody>
      <dsp:txXfrm>
        <a:off x="967076" y="3077920"/>
        <a:ext cx="2417296" cy="731403"/>
      </dsp:txXfrm>
    </dsp:sp>
    <dsp:sp modelId="{6759016B-AE11-4721-959E-E14A830794E0}">
      <dsp:nvSpPr>
        <dsp:cNvPr id="0" name=""/>
        <dsp:cNvSpPr/>
      </dsp:nvSpPr>
      <dsp:spPr>
        <a:xfrm>
          <a:off x="154010" y="955996"/>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950234-C792-4812-B319-40873384EF35}">
      <dsp:nvSpPr>
        <dsp:cNvPr id="0" name=""/>
        <dsp:cNvSpPr/>
      </dsp:nvSpPr>
      <dsp:spPr>
        <a:xfrm>
          <a:off x="271345" y="721325"/>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834A07-5659-4C03-BBDA-8ABB6E0E8ACF}">
      <dsp:nvSpPr>
        <dsp:cNvPr id="0" name=""/>
        <dsp:cNvSpPr/>
      </dsp:nvSpPr>
      <dsp:spPr>
        <a:xfrm>
          <a:off x="552951" y="768259"/>
          <a:ext cx="263406" cy="2634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D792A0-B793-45A6-8A52-4679FE6683A0}">
      <dsp:nvSpPr>
        <dsp:cNvPr id="0" name=""/>
        <dsp:cNvSpPr/>
      </dsp:nvSpPr>
      <dsp:spPr>
        <a:xfrm>
          <a:off x="787623" y="510120"/>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1BC3CC-09F0-4771-966C-D375D41A559A}">
      <dsp:nvSpPr>
        <dsp:cNvPr id="0" name=""/>
        <dsp:cNvSpPr/>
      </dsp:nvSpPr>
      <dsp:spPr>
        <a:xfrm>
          <a:off x="1092696" y="416251"/>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0425F8-FF3C-416A-B10D-EBB02EDE047B}">
      <dsp:nvSpPr>
        <dsp:cNvPr id="0" name=""/>
        <dsp:cNvSpPr/>
      </dsp:nvSpPr>
      <dsp:spPr>
        <a:xfrm>
          <a:off x="1468171" y="580522"/>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EC572F-5AFC-4BA0-A43A-4CA616B06F4F}">
      <dsp:nvSpPr>
        <dsp:cNvPr id="0" name=""/>
        <dsp:cNvSpPr/>
      </dsp:nvSpPr>
      <dsp:spPr>
        <a:xfrm>
          <a:off x="1702843" y="697857"/>
          <a:ext cx="263406" cy="2634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CB37D-A40D-402E-A314-057897F2C396}">
      <dsp:nvSpPr>
        <dsp:cNvPr id="0" name=""/>
        <dsp:cNvSpPr/>
      </dsp:nvSpPr>
      <dsp:spPr>
        <a:xfrm>
          <a:off x="2031383" y="955996"/>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19A283-BB8B-4C77-AF8A-381CA1A87DAA}">
      <dsp:nvSpPr>
        <dsp:cNvPr id="0" name=""/>
        <dsp:cNvSpPr/>
      </dsp:nvSpPr>
      <dsp:spPr>
        <a:xfrm>
          <a:off x="2172186" y="1214135"/>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D97F71-CF38-4644-B4E5-0E5F09A9108C}">
      <dsp:nvSpPr>
        <dsp:cNvPr id="0" name=""/>
        <dsp:cNvSpPr/>
      </dsp:nvSpPr>
      <dsp:spPr>
        <a:xfrm>
          <a:off x="951893" y="721325"/>
          <a:ext cx="431029" cy="4310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78D874-663E-4112-AB47-1E64E06447DA}">
      <dsp:nvSpPr>
        <dsp:cNvPr id="0" name=""/>
        <dsp:cNvSpPr/>
      </dsp:nvSpPr>
      <dsp:spPr>
        <a:xfrm>
          <a:off x="36674" y="1613077"/>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35A5E5-D148-4D9E-86D7-1CD2B5E85F61}">
      <dsp:nvSpPr>
        <dsp:cNvPr id="0" name=""/>
        <dsp:cNvSpPr/>
      </dsp:nvSpPr>
      <dsp:spPr>
        <a:xfrm>
          <a:off x="177477" y="1824281"/>
          <a:ext cx="263406" cy="2634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459322-C7E1-4C58-AD2E-F2E84E0DEFD8}">
      <dsp:nvSpPr>
        <dsp:cNvPr id="0" name=""/>
        <dsp:cNvSpPr/>
      </dsp:nvSpPr>
      <dsp:spPr>
        <a:xfrm>
          <a:off x="529484" y="2012019"/>
          <a:ext cx="383137" cy="3831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ECCBD6-89F1-456D-AF3C-58E2F69A8402}">
      <dsp:nvSpPr>
        <dsp:cNvPr id="0" name=""/>
        <dsp:cNvSpPr/>
      </dsp:nvSpPr>
      <dsp:spPr>
        <a:xfrm>
          <a:off x="1022295" y="2317092"/>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CDB840-BB2E-4980-AAC0-DE76DE335F76}">
      <dsp:nvSpPr>
        <dsp:cNvPr id="0" name=""/>
        <dsp:cNvSpPr/>
      </dsp:nvSpPr>
      <dsp:spPr>
        <a:xfrm>
          <a:off x="1116163" y="2012019"/>
          <a:ext cx="263406" cy="2634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753844-925A-4E50-ADF0-F9210D2A3EBB}">
      <dsp:nvSpPr>
        <dsp:cNvPr id="0" name=""/>
        <dsp:cNvSpPr/>
      </dsp:nvSpPr>
      <dsp:spPr>
        <a:xfrm>
          <a:off x="1350835" y="2340559"/>
          <a:ext cx="167622" cy="1676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2C81FF-EEE1-4DB6-AE33-1B80FB2A562A}">
      <dsp:nvSpPr>
        <dsp:cNvPr id="0" name=""/>
        <dsp:cNvSpPr/>
      </dsp:nvSpPr>
      <dsp:spPr>
        <a:xfrm>
          <a:off x="1562040" y="1965084"/>
          <a:ext cx="383137" cy="3831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CF37DE-3E74-4E5C-BC62-5D4986C3691B}">
      <dsp:nvSpPr>
        <dsp:cNvPr id="0" name=""/>
        <dsp:cNvSpPr/>
      </dsp:nvSpPr>
      <dsp:spPr>
        <a:xfrm>
          <a:off x="2078317" y="1871216"/>
          <a:ext cx="263406" cy="2634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D45FCF-DF19-49CB-98C6-470E84351DCB}">
      <dsp:nvSpPr>
        <dsp:cNvPr id="0" name=""/>
        <dsp:cNvSpPr/>
      </dsp:nvSpPr>
      <dsp:spPr>
        <a:xfrm>
          <a:off x="2418680" y="767869"/>
          <a:ext cx="773588" cy="1476865"/>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0E123D-C11B-45E6-8EB6-38550427AF8C}">
      <dsp:nvSpPr>
        <dsp:cNvPr id="0" name=""/>
        <dsp:cNvSpPr/>
      </dsp:nvSpPr>
      <dsp:spPr>
        <a:xfrm>
          <a:off x="3051616" y="767869"/>
          <a:ext cx="773588" cy="1476865"/>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A47D1A-C00A-4493-8BF5-F14248E893B0}">
      <dsp:nvSpPr>
        <dsp:cNvPr id="0" name=""/>
        <dsp:cNvSpPr/>
      </dsp:nvSpPr>
      <dsp:spPr>
        <a:xfrm>
          <a:off x="3825205" y="605083"/>
          <a:ext cx="2269409" cy="19093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de-DE" sz="2000" b="1" kern="1200" dirty="0" err="1" smtClean="0">
              <a:solidFill>
                <a:schemeClr val="tx1"/>
              </a:solidFill>
            </a:rPr>
            <a:t>Catalyst</a:t>
          </a:r>
          <a:r>
            <a:rPr lang="de-DE" sz="2000" b="1" kern="1200" dirty="0" smtClean="0">
              <a:solidFill>
                <a:schemeClr val="tx1"/>
              </a:solidFill>
            </a:rPr>
            <a:t> </a:t>
          </a:r>
          <a:r>
            <a:rPr lang="de-DE" sz="2000" b="1" kern="1200" dirty="0" err="1" smtClean="0">
              <a:solidFill>
                <a:schemeClr val="tx1"/>
              </a:solidFill>
            </a:rPr>
            <a:t>for</a:t>
          </a:r>
          <a:r>
            <a:rPr lang="de-DE" sz="2000" b="1" kern="1200" dirty="0" smtClean="0">
              <a:solidFill>
                <a:schemeClr val="tx1"/>
              </a:solidFill>
            </a:rPr>
            <a:t> </a:t>
          </a:r>
          <a:r>
            <a:rPr lang="de-DE" sz="2000" b="1" kern="1200" dirty="0" err="1" smtClean="0">
              <a:solidFill>
                <a:schemeClr val="tx1"/>
              </a:solidFill>
            </a:rPr>
            <a:t>government</a:t>
          </a:r>
          <a:r>
            <a:rPr lang="de-DE" sz="2000" b="1" kern="1200" dirty="0" smtClean="0">
              <a:solidFill>
                <a:schemeClr val="tx1"/>
              </a:solidFill>
            </a:rPr>
            <a:t> </a:t>
          </a:r>
          <a:r>
            <a:rPr lang="de-DE" sz="2000" b="1" kern="1200" dirty="0" err="1" smtClean="0">
              <a:solidFill>
                <a:schemeClr val="tx1"/>
              </a:solidFill>
            </a:rPr>
            <a:t>performance</a:t>
          </a:r>
          <a:endParaRPr lang="de-DE" sz="2000" b="1" kern="1200" dirty="0">
            <a:solidFill>
              <a:schemeClr val="tx1"/>
            </a:solidFill>
          </a:endParaRPr>
        </a:p>
      </dsp:txBody>
      <dsp:txXfrm>
        <a:off x="4157552" y="884700"/>
        <a:ext cx="1604715" cy="1350113"/>
      </dsp:txXfrm>
    </dsp:sp>
    <dsp:sp modelId="{9B3BB785-07C9-4C23-8DBD-9D80B5A8A715}">
      <dsp:nvSpPr>
        <dsp:cNvPr id="0" name=""/>
        <dsp:cNvSpPr/>
      </dsp:nvSpPr>
      <dsp:spPr>
        <a:xfrm>
          <a:off x="3456391" y="3149926"/>
          <a:ext cx="2109787" cy="641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35000"/>
            </a:spcAft>
          </a:pPr>
          <a:r>
            <a:rPr lang="de-DE" sz="2400" b="1" kern="1200" dirty="0" smtClean="0"/>
            <a:t>and </a:t>
          </a:r>
          <a:r>
            <a:rPr lang="de-DE" sz="2400" b="1" kern="1200" dirty="0" err="1" smtClean="0"/>
            <a:t>reframe</a:t>
          </a:r>
          <a:r>
            <a:rPr lang="de-DE" sz="2400" b="1" kern="1200" dirty="0" smtClean="0"/>
            <a:t> </a:t>
          </a:r>
          <a:r>
            <a:rPr lang="de-DE" sz="2400" b="1" kern="1200" dirty="0" err="1" smtClean="0"/>
            <a:t>the</a:t>
          </a:r>
          <a:r>
            <a:rPr lang="de-DE" sz="2400" b="1" kern="1200" dirty="0" smtClean="0"/>
            <a:t> </a:t>
          </a:r>
          <a:r>
            <a:rPr lang="de-DE" sz="2400" b="1" kern="1200" dirty="0" err="1" smtClean="0"/>
            <a:t>of</a:t>
          </a:r>
          <a:r>
            <a:rPr lang="de-DE" sz="2400" b="1" kern="1200" dirty="0" smtClean="0"/>
            <a:t> PFM </a:t>
          </a:r>
          <a:r>
            <a:rPr lang="de-DE" sz="2400" b="1" kern="1200" dirty="0" err="1" smtClean="0"/>
            <a:t>systems</a:t>
          </a:r>
          <a:endParaRPr lang="de-DE" sz="2400" b="1" kern="1200" dirty="0"/>
        </a:p>
      </dsp:txBody>
      <dsp:txXfrm>
        <a:off x="3456391" y="3149926"/>
        <a:ext cx="2109787" cy="6418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340D1B-15D9-4844-9DFB-227EABC17D0E}">
      <dsp:nvSpPr>
        <dsp:cNvPr id="0" name=""/>
        <dsp:cNvSpPr/>
      </dsp:nvSpPr>
      <dsp:spPr>
        <a:xfrm>
          <a:off x="1823747" y="0"/>
          <a:ext cx="4707483" cy="4707483"/>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Country </a:t>
          </a:r>
          <a:r>
            <a:rPr lang="de-DE" sz="1600" b="1" kern="1200" dirty="0" err="1" smtClean="0">
              <a:solidFill>
                <a:schemeClr val="tx1"/>
              </a:solidFill>
            </a:rPr>
            <a:t>context</a:t>
          </a:r>
          <a:r>
            <a:rPr lang="de-DE" sz="1600" b="1" kern="1200" dirty="0" smtClean="0">
              <a:solidFill>
                <a:schemeClr val="tx1"/>
              </a:solidFill>
            </a:rPr>
            <a:t> </a:t>
          </a:r>
          <a:r>
            <a:rPr lang="de-DE" sz="1600" b="1" kern="1200" dirty="0" err="1" smtClean="0">
              <a:solidFill>
                <a:schemeClr val="tx1"/>
              </a:solidFill>
            </a:rPr>
            <a:t>factors</a:t>
          </a:r>
          <a:endParaRPr lang="de-DE" sz="1600" b="1" kern="1200" dirty="0">
            <a:solidFill>
              <a:schemeClr val="tx1"/>
            </a:solidFill>
          </a:endParaRPr>
        </a:p>
      </dsp:txBody>
      <dsp:txXfrm>
        <a:off x="3519382" y="235374"/>
        <a:ext cx="1316212" cy="706122"/>
      </dsp:txXfrm>
    </dsp:sp>
    <dsp:sp modelId="{4F4C022B-1258-459F-A23C-B333DB109CA3}">
      <dsp:nvSpPr>
        <dsp:cNvPr id="0" name=""/>
        <dsp:cNvSpPr/>
      </dsp:nvSpPr>
      <dsp:spPr>
        <a:xfrm>
          <a:off x="2294495" y="941496"/>
          <a:ext cx="3765986" cy="3765986"/>
        </a:xfrm>
        <a:prstGeom prst="ellipse">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SDG </a:t>
          </a:r>
          <a:r>
            <a:rPr lang="de-DE" sz="1600" b="1" kern="1200" dirty="0" err="1" smtClean="0">
              <a:solidFill>
                <a:schemeClr val="tx1"/>
              </a:solidFill>
            </a:rPr>
            <a:t>achieve-ment</a:t>
          </a:r>
          <a:endParaRPr lang="de-DE" sz="1600" b="1" kern="1200" dirty="0">
            <a:solidFill>
              <a:schemeClr val="tx1"/>
            </a:solidFill>
          </a:endParaRPr>
        </a:p>
      </dsp:txBody>
      <dsp:txXfrm>
        <a:off x="3519382" y="1167455"/>
        <a:ext cx="1316212" cy="677877"/>
      </dsp:txXfrm>
    </dsp:sp>
    <dsp:sp modelId="{7CA0DFA7-E1C8-45E7-AD67-2288F9AEFA18}">
      <dsp:nvSpPr>
        <dsp:cNvPr id="0" name=""/>
        <dsp:cNvSpPr/>
      </dsp:nvSpPr>
      <dsp:spPr>
        <a:xfrm>
          <a:off x="2765243" y="1882993"/>
          <a:ext cx="2824489" cy="2824489"/>
        </a:xfrm>
        <a:prstGeom prst="ellipse">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de-DE" sz="1600" b="1" kern="1200" dirty="0" err="1" smtClean="0">
              <a:solidFill>
                <a:schemeClr val="tx1"/>
              </a:solidFill>
            </a:rPr>
            <a:t>Budgetary</a:t>
          </a:r>
          <a:r>
            <a:rPr lang="de-DE" sz="1600" b="1" kern="1200" dirty="0" smtClean="0">
              <a:solidFill>
                <a:schemeClr val="tx1"/>
              </a:solidFill>
            </a:rPr>
            <a:t> </a:t>
          </a:r>
          <a:r>
            <a:rPr lang="de-DE" sz="1600" b="1" kern="1200" dirty="0" err="1" smtClean="0">
              <a:solidFill>
                <a:schemeClr val="tx1"/>
              </a:solidFill>
            </a:rPr>
            <a:t>outcomes</a:t>
          </a:r>
          <a:endParaRPr lang="de-DE" sz="1600" b="1" kern="1200" dirty="0">
            <a:solidFill>
              <a:schemeClr val="tx1"/>
            </a:solidFill>
          </a:endParaRPr>
        </a:p>
      </dsp:txBody>
      <dsp:txXfrm>
        <a:off x="3519382" y="2094829"/>
        <a:ext cx="1316212" cy="635510"/>
      </dsp:txXfrm>
    </dsp:sp>
    <dsp:sp modelId="{42C2E075-5F91-4875-A849-E6FE2C61DD31}">
      <dsp:nvSpPr>
        <dsp:cNvPr id="0" name=""/>
        <dsp:cNvSpPr/>
      </dsp:nvSpPr>
      <dsp:spPr>
        <a:xfrm>
          <a:off x="3235991" y="2824489"/>
          <a:ext cx="1882993" cy="1882993"/>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PFM </a:t>
          </a:r>
          <a:r>
            <a:rPr lang="de-DE" sz="1600" b="1" kern="1200" dirty="0" err="1" smtClean="0">
              <a:solidFill>
                <a:schemeClr val="tx1"/>
              </a:solidFill>
            </a:rPr>
            <a:t>processes</a:t>
          </a:r>
          <a:endParaRPr lang="de-DE" sz="1600" b="1" kern="1200" dirty="0">
            <a:solidFill>
              <a:schemeClr val="tx1"/>
            </a:solidFill>
          </a:endParaRPr>
        </a:p>
      </dsp:txBody>
      <dsp:txXfrm>
        <a:off x="3511749" y="3295238"/>
        <a:ext cx="1331477" cy="941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30C41-5055-4523-9FC2-8428F195B6A3}">
      <dsp:nvSpPr>
        <dsp:cNvPr id="0" name=""/>
        <dsp:cNvSpPr/>
      </dsp:nvSpPr>
      <dsp:spPr>
        <a:xfrm>
          <a:off x="1911558" y="53105"/>
          <a:ext cx="2549083" cy="2549083"/>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de-DE" sz="3600" kern="1200" dirty="0" err="1" smtClean="0"/>
            <a:t>Engage</a:t>
          </a:r>
          <a:endParaRPr lang="de-DE" sz="3600" kern="1200" dirty="0"/>
        </a:p>
      </dsp:txBody>
      <dsp:txXfrm>
        <a:off x="2251436" y="499195"/>
        <a:ext cx="1869327" cy="1147087"/>
      </dsp:txXfrm>
    </dsp:sp>
    <dsp:sp modelId="{E5D575D6-C181-48AF-8FA0-12C4739126E4}">
      <dsp:nvSpPr>
        <dsp:cNvPr id="0" name=""/>
        <dsp:cNvSpPr/>
      </dsp:nvSpPr>
      <dsp:spPr>
        <a:xfrm>
          <a:off x="2831352" y="1646282"/>
          <a:ext cx="2549083" cy="2549083"/>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de-DE" sz="3600" kern="1200" dirty="0" err="1" smtClean="0"/>
            <a:t>Develop</a:t>
          </a:r>
          <a:endParaRPr lang="de-DE" sz="3600" kern="1200" dirty="0"/>
        </a:p>
      </dsp:txBody>
      <dsp:txXfrm>
        <a:off x="3610947" y="2304796"/>
        <a:ext cx="1529449" cy="1401995"/>
      </dsp:txXfrm>
    </dsp:sp>
    <dsp:sp modelId="{A2C4BAD4-B7B1-4F9C-A4E5-524B0E44B081}">
      <dsp:nvSpPr>
        <dsp:cNvPr id="0" name=""/>
        <dsp:cNvSpPr/>
      </dsp:nvSpPr>
      <dsp:spPr>
        <a:xfrm>
          <a:off x="991764" y="1646282"/>
          <a:ext cx="2549083" cy="2549083"/>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de-DE" sz="3600" kern="1200" dirty="0" err="1" smtClean="0"/>
            <a:t>Apply</a:t>
          </a:r>
          <a:endParaRPr lang="de-DE" sz="3600" kern="1200" dirty="0"/>
        </a:p>
      </dsp:txBody>
      <dsp:txXfrm>
        <a:off x="1231802" y="2304796"/>
        <a:ext cx="1529449" cy="1401995"/>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0.12281</cdr:y>
    </cdr:from>
    <cdr:to>
      <cdr:x>0.19049</cdr:x>
      <cdr:y>0.33333</cdr:y>
    </cdr:to>
    <cdr:sp macro="" textlink="">
      <cdr:nvSpPr>
        <cdr:cNvPr id="6" name="Textfeld 5"/>
        <cdr:cNvSpPr txBox="1"/>
      </cdr:nvSpPr>
      <cdr:spPr>
        <a:xfrm xmlns:a="http://schemas.openxmlformats.org/drawingml/2006/main">
          <a:off x="-611560" y="504056"/>
          <a:ext cx="1440160" cy="864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1800" b="1" dirty="0" err="1" smtClean="0">
              <a:solidFill>
                <a:srgbClr val="C00000"/>
              </a:solidFill>
            </a:rPr>
            <a:t>Policy</a:t>
          </a:r>
          <a:r>
            <a:rPr lang="de-DE" sz="1800" b="1" dirty="0" smtClean="0">
              <a:solidFill>
                <a:srgbClr val="C00000"/>
              </a:solidFill>
            </a:rPr>
            <a:t> </a:t>
          </a:r>
          <a:r>
            <a:rPr lang="de-DE" sz="1800" b="1" dirty="0" err="1" smtClean="0">
              <a:solidFill>
                <a:srgbClr val="C00000"/>
              </a:solidFill>
            </a:rPr>
            <a:t>priorities</a:t>
          </a:r>
          <a:endParaRPr lang="de-DE" sz="1800" b="1" dirty="0">
            <a:solidFill>
              <a:srgbClr val="C00000"/>
            </a:solidFill>
          </a:endParaRPr>
        </a:p>
      </cdr:txBody>
    </cdr:sp>
  </cdr:relSizeAnchor>
  <cdr:relSizeAnchor xmlns:cdr="http://schemas.openxmlformats.org/drawingml/2006/chartDrawing">
    <cdr:from>
      <cdr:x>0.13334</cdr:x>
      <cdr:y>0.89474</cdr:y>
    </cdr:from>
    <cdr:to>
      <cdr:x>0.68577</cdr:x>
      <cdr:y>1</cdr:y>
    </cdr:to>
    <cdr:sp macro="" textlink="">
      <cdr:nvSpPr>
        <cdr:cNvPr id="7" name="Textfeld 1"/>
        <cdr:cNvSpPr txBox="1"/>
      </cdr:nvSpPr>
      <cdr:spPr>
        <a:xfrm xmlns:a="http://schemas.openxmlformats.org/drawingml/2006/main">
          <a:off x="1008112" y="3672408"/>
          <a:ext cx="4176464" cy="4320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de-DE" sz="1800" b="1" dirty="0" err="1" smtClean="0">
              <a:solidFill>
                <a:srgbClr val="C00000"/>
              </a:solidFill>
            </a:rPr>
            <a:t>Fiscal</a:t>
          </a:r>
          <a:r>
            <a:rPr lang="de-DE" sz="1800" b="1" dirty="0" smtClean="0">
              <a:solidFill>
                <a:srgbClr val="C00000"/>
              </a:solidFill>
            </a:rPr>
            <a:t> </a:t>
          </a:r>
          <a:r>
            <a:rPr lang="de-DE" sz="1800" b="1" dirty="0" err="1" smtClean="0">
              <a:solidFill>
                <a:srgbClr val="C00000"/>
              </a:solidFill>
            </a:rPr>
            <a:t>sustainability</a:t>
          </a:r>
          <a:endParaRPr lang="de-DE" sz="1800" b="1" dirty="0">
            <a:solidFill>
              <a:srgbClr val="C00000"/>
            </a:solidFill>
          </a:endParaRPr>
        </a:p>
      </cdr:txBody>
    </cdr:sp>
  </cdr:relSizeAnchor>
  <cdr:relSizeAnchor xmlns:cdr="http://schemas.openxmlformats.org/drawingml/2006/chartDrawing">
    <cdr:from>
      <cdr:x>0.79054</cdr:x>
      <cdr:y>0.15789</cdr:y>
    </cdr:from>
    <cdr:to>
      <cdr:x>0.98104</cdr:x>
      <cdr:y>0.36842</cdr:y>
    </cdr:to>
    <cdr:sp macro="" textlink="">
      <cdr:nvSpPr>
        <cdr:cNvPr id="8" name="Textfeld 1"/>
        <cdr:cNvSpPr txBox="1"/>
      </cdr:nvSpPr>
      <cdr:spPr>
        <a:xfrm xmlns:a="http://schemas.openxmlformats.org/drawingml/2006/main">
          <a:off x="5976664" y="648072"/>
          <a:ext cx="1440160" cy="8640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800" b="1" dirty="0" smtClean="0">
              <a:solidFill>
                <a:srgbClr val="C00000"/>
              </a:solidFill>
            </a:rPr>
            <a:t>Service </a:t>
          </a:r>
          <a:r>
            <a:rPr lang="de-DE" sz="1800" b="1" dirty="0" err="1" smtClean="0">
              <a:solidFill>
                <a:srgbClr val="C00000"/>
              </a:solidFill>
            </a:rPr>
            <a:t>delivery</a:t>
          </a:r>
          <a:endParaRPr lang="de-DE" sz="1800" b="1" dirty="0">
            <a:solidFill>
              <a:srgbClr val="C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0.00279</cdr:x>
      <cdr:y>0.03571</cdr:y>
    </cdr:from>
    <cdr:to>
      <cdr:x>0.46423</cdr:x>
      <cdr:y>0.28614</cdr:y>
    </cdr:to>
    <cdr:sp macro="" textlink="">
      <cdr:nvSpPr>
        <cdr:cNvPr id="3" name="Textfeld 2"/>
        <cdr:cNvSpPr txBox="1"/>
      </cdr:nvSpPr>
      <cdr:spPr>
        <a:xfrm xmlns:a="http://schemas.openxmlformats.org/drawingml/2006/main">
          <a:off x="10632" y="144016"/>
          <a:ext cx="1761083" cy="1009841"/>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square" rtlCol="0"/>
        <a:lstStyle xmlns:a="http://schemas.openxmlformats.org/drawingml/2006/main"/>
        <a:p xmlns:a="http://schemas.openxmlformats.org/drawingml/2006/main">
          <a:r>
            <a:rPr lang="de-DE" sz="1600" dirty="0" err="1"/>
            <a:t>p</a:t>
          </a:r>
          <a:r>
            <a:rPr lang="de-DE" sz="1600" dirty="0" err="1" smtClean="0"/>
            <a:t>oor</a:t>
          </a:r>
          <a:r>
            <a:rPr lang="de-DE" sz="1600" dirty="0" smtClean="0"/>
            <a:t> </a:t>
          </a:r>
        </a:p>
        <a:p xmlns:a="http://schemas.openxmlformats.org/drawingml/2006/main">
          <a:r>
            <a:rPr lang="de-DE" sz="1600" dirty="0" err="1"/>
            <a:t>d</a:t>
          </a:r>
          <a:r>
            <a:rPr lang="de-DE" sz="1600" dirty="0" err="1" smtClean="0"/>
            <a:t>evelopment</a:t>
          </a:r>
          <a:r>
            <a:rPr lang="de-DE" sz="1600" dirty="0" smtClean="0"/>
            <a:t> </a:t>
          </a:r>
        </a:p>
        <a:p xmlns:a="http://schemas.openxmlformats.org/drawingml/2006/main">
          <a:r>
            <a:rPr lang="de-DE" sz="1600" dirty="0" err="1"/>
            <a:t>r</a:t>
          </a:r>
          <a:r>
            <a:rPr lang="de-DE" sz="1600" dirty="0" err="1" smtClean="0"/>
            <a:t>esults</a:t>
          </a:r>
          <a:r>
            <a:rPr lang="de-DE" sz="1600" dirty="0" smtClean="0"/>
            <a:t> 38%</a:t>
          </a:r>
          <a:endParaRPr lang="de-DE" sz="1600" dirty="0"/>
        </a:p>
      </cdr:txBody>
    </cdr:sp>
  </cdr:relSizeAnchor>
  <cdr:relSizeAnchor xmlns:cdr="http://schemas.openxmlformats.org/drawingml/2006/chartDrawing">
    <cdr:from>
      <cdr:x>0.59516</cdr:x>
      <cdr:y>0.03571</cdr:y>
    </cdr:from>
    <cdr:to>
      <cdr:x>1</cdr:x>
      <cdr:y>0.28614</cdr:y>
    </cdr:to>
    <cdr:sp macro="" textlink="">
      <cdr:nvSpPr>
        <cdr:cNvPr id="4" name="Textfeld 1"/>
        <cdr:cNvSpPr txBox="1"/>
      </cdr:nvSpPr>
      <cdr:spPr>
        <a:xfrm xmlns:a="http://schemas.openxmlformats.org/drawingml/2006/main">
          <a:off x="2271365" y="144016"/>
          <a:ext cx="1545059" cy="1009841"/>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err="1" smtClean="0"/>
            <a:t>good</a:t>
          </a:r>
          <a:r>
            <a:rPr lang="de-DE" sz="1600" dirty="0" smtClean="0"/>
            <a:t> </a:t>
          </a:r>
        </a:p>
        <a:p xmlns:a="http://schemas.openxmlformats.org/drawingml/2006/main">
          <a:r>
            <a:rPr lang="de-DE" sz="1600" dirty="0" err="1"/>
            <a:t>d</a:t>
          </a:r>
          <a:r>
            <a:rPr lang="de-DE" sz="1600" dirty="0" err="1" smtClean="0"/>
            <a:t>evelopment</a:t>
          </a:r>
          <a:r>
            <a:rPr lang="de-DE" sz="1600" dirty="0" smtClean="0"/>
            <a:t> </a:t>
          </a:r>
        </a:p>
        <a:p xmlns:a="http://schemas.openxmlformats.org/drawingml/2006/main">
          <a:r>
            <a:rPr lang="de-DE" sz="1600" dirty="0" err="1"/>
            <a:t>r</a:t>
          </a:r>
          <a:r>
            <a:rPr lang="de-DE" sz="1600" dirty="0" err="1" smtClean="0"/>
            <a:t>esults</a:t>
          </a:r>
          <a:r>
            <a:rPr lang="de-DE" sz="1600" dirty="0" smtClean="0"/>
            <a:t> 28%</a:t>
          </a:r>
          <a:endParaRPr lang="de-DE" sz="1600" dirty="0"/>
        </a:p>
      </cdr:txBody>
    </cdr:sp>
  </cdr:relSizeAnchor>
  <cdr:relSizeAnchor xmlns:cdr="http://schemas.openxmlformats.org/drawingml/2006/chartDrawing">
    <cdr:from>
      <cdr:x>0.32075</cdr:x>
      <cdr:y>0.70909</cdr:y>
    </cdr:from>
    <cdr:to>
      <cdr:x>0.7822</cdr:x>
      <cdr:y>0.95952</cdr:y>
    </cdr:to>
    <cdr:sp macro="" textlink="">
      <cdr:nvSpPr>
        <cdr:cNvPr id="5" name="Textfeld 1"/>
        <cdr:cNvSpPr txBox="1"/>
      </cdr:nvSpPr>
      <cdr:spPr>
        <a:xfrm xmlns:a="http://schemas.openxmlformats.org/drawingml/2006/main">
          <a:off x="1224136" y="2808312"/>
          <a:ext cx="1761083" cy="991808"/>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smtClean="0"/>
            <a:t>moderate </a:t>
          </a:r>
        </a:p>
        <a:p xmlns:a="http://schemas.openxmlformats.org/drawingml/2006/main">
          <a:r>
            <a:rPr lang="de-DE" sz="1600" dirty="0" err="1"/>
            <a:t>d</a:t>
          </a:r>
          <a:r>
            <a:rPr lang="de-DE" sz="1600" dirty="0" err="1" smtClean="0"/>
            <a:t>evelopment</a:t>
          </a:r>
          <a:r>
            <a:rPr lang="de-DE" sz="1600" dirty="0" smtClean="0"/>
            <a:t> </a:t>
          </a:r>
        </a:p>
        <a:p xmlns:a="http://schemas.openxmlformats.org/drawingml/2006/main">
          <a:r>
            <a:rPr lang="de-DE" sz="1600" dirty="0" err="1"/>
            <a:t>r</a:t>
          </a:r>
          <a:r>
            <a:rPr lang="de-DE" sz="1600" dirty="0" err="1" smtClean="0"/>
            <a:t>esults</a:t>
          </a:r>
          <a:r>
            <a:rPr lang="de-DE" sz="1600" dirty="0" smtClean="0"/>
            <a:t> 34%</a:t>
          </a:r>
          <a:endParaRPr lang="de-DE" sz="1600" dirty="0"/>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0.01852</cdr:y>
    </cdr:from>
    <cdr:to>
      <cdr:x>0.4529</cdr:x>
      <cdr:y>0.27358</cdr:y>
    </cdr:to>
    <cdr:sp macro="" textlink="">
      <cdr:nvSpPr>
        <cdr:cNvPr id="2" name="Textfeld 1"/>
        <cdr:cNvSpPr txBox="1"/>
      </cdr:nvSpPr>
      <cdr:spPr>
        <a:xfrm xmlns:a="http://schemas.openxmlformats.org/drawingml/2006/main">
          <a:off x="-611560" y="72008"/>
          <a:ext cx="1761083" cy="991808"/>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err="1"/>
            <a:t>p</a:t>
          </a:r>
          <a:r>
            <a:rPr lang="de-DE" sz="1600" dirty="0" err="1" smtClean="0"/>
            <a:t>oor</a:t>
          </a:r>
          <a:r>
            <a:rPr lang="de-DE" sz="1600" dirty="0" smtClean="0"/>
            <a:t> </a:t>
          </a:r>
        </a:p>
        <a:p xmlns:a="http://schemas.openxmlformats.org/drawingml/2006/main">
          <a:r>
            <a:rPr lang="de-DE" sz="1600" dirty="0" err="1"/>
            <a:t>d</a:t>
          </a:r>
          <a:r>
            <a:rPr lang="de-DE" sz="1600" dirty="0" err="1" smtClean="0"/>
            <a:t>evelopment</a:t>
          </a:r>
          <a:r>
            <a:rPr lang="de-DE" sz="1600" dirty="0" smtClean="0"/>
            <a:t> </a:t>
          </a:r>
        </a:p>
        <a:p xmlns:a="http://schemas.openxmlformats.org/drawingml/2006/main">
          <a:r>
            <a:rPr lang="de-DE" sz="1600" dirty="0" err="1"/>
            <a:t>r</a:t>
          </a:r>
          <a:r>
            <a:rPr lang="de-DE" sz="1600" dirty="0" err="1" smtClean="0"/>
            <a:t>esults</a:t>
          </a:r>
          <a:r>
            <a:rPr lang="de-DE" sz="1600" dirty="0" smtClean="0"/>
            <a:t> 42%</a:t>
          </a:r>
          <a:endParaRPr lang="de-DE" sz="1600" dirty="0"/>
        </a:p>
      </cdr:txBody>
    </cdr:sp>
  </cdr:relSizeAnchor>
  <cdr:relSizeAnchor xmlns:cdr="http://schemas.openxmlformats.org/drawingml/2006/chartDrawing">
    <cdr:from>
      <cdr:x>0.59356</cdr:x>
      <cdr:y>0.01852</cdr:y>
    </cdr:from>
    <cdr:to>
      <cdr:x>0.99091</cdr:x>
      <cdr:y>0.27358</cdr:y>
    </cdr:to>
    <cdr:sp macro="" textlink="">
      <cdr:nvSpPr>
        <cdr:cNvPr id="3" name="Textfeld 1"/>
        <cdr:cNvSpPr txBox="1"/>
      </cdr:nvSpPr>
      <cdr:spPr>
        <a:xfrm xmlns:a="http://schemas.openxmlformats.org/drawingml/2006/main">
          <a:off x="2308030" y="72008"/>
          <a:ext cx="1545059" cy="991808"/>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err="1" smtClean="0"/>
            <a:t>good</a:t>
          </a:r>
          <a:r>
            <a:rPr lang="de-DE" sz="1600" dirty="0" smtClean="0"/>
            <a:t> </a:t>
          </a:r>
        </a:p>
        <a:p xmlns:a="http://schemas.openxmlformats.org/drawingml/2006/main">
          <a:r>
            <a:rPr lang="de-DE" sz="1600" dirty="0" err="1"/>
            <a:t>d</a:t>
          </a:r>
          <a:r>
            <a:rPr lang="de-DE" sz="1600" dirty="0" err="1" smtClean="0"/>
            <a:t>evelopment</a:t>
          </a:r>
          <a:r>
            <a:rPr lang="de-DE" sz="1600" dirty="0" smtClean="0"/>
            <a:t> </a:t>
          </a:r>
        </a:p>
        <a:p xmlns:a="http://schemas.openxmlformats.org/drawingml/2006/main">
          <a:r>
            <a:rPr lang="de-DE" sz="1600" dirty="0" err="1"/>
            <a:t>r</a:t>
          </a:r>
          <a:r>
            <a:rPr lang="de-DE" sz="1600" dirty="0" err="1" smtClean="0"/>
            <a:t>esults</a:t>
          </a:r>
          <a:r>
            <a:rPr lang="de-DE" sz="1600" dirty="0" smtClean="0"/>
            <a:t> 23%</a:t>
          </a:r>
          <a:endParaRPr lang="de-DE" sz="1600" dirty="0"/>
        </a:p>
      </cdr:txBody>
    </cdr:sp>
  </cdr:relSizeAnchor>
  <cdr:relSizeAnchor xmlns:cdr="http://schemas.openxmlformats.org/drawingml/2006/chartDrawing">
    <cdr:from>
      <cdr:x>0.32788</cdr:x>
      <cdr:y>0.73529</cdr:y>
    </cdr:from>
    <cdr:to>
      <cdr:x>0.78078</cdr:x>
      <cdr:y>0.99035</cdr:y>
    </cdr:to>
    <cdr:sp macro="" textlink="">
      <cdr:nvSpPr>
        <cdr:cNvPr id="4" name="Textfeld 1"/>
        <cdr:cNvSpPr txBox="1"/>
      </cdr:nvSpPr>
      <cdr:spPr>
        <a:xfrm xmlns:a="http://schemas.openxmlformats.org/drawingml/2006/main">
          <a:off x="1274936" y="2859112"/>
          <a:ext cx="1761083" cy="991808"/>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a:t>m</a:t>
          </a:r>
          <a:r>
            <a:rPr lang="de-DE" sz="1600" dirty="0" smtClean="0"/>
            <a:t>oderate </a:t>
          </a:r>
        </a:p>
        <a:p xmlns:a="http://schemas.openxmlformats.org/drawingml/2006/main">
          <a:r>
            <a:rPr lang="de-DE" sz="1600" dirty="0" err="1"/>
            <a:t>d</a:t>
          </a:r>
          <a:r>
            <a:rPr lang="de-DE" sz="1600" dirty="0" err="1" smtClean="0"/>
            <a:t>evelopment</a:t>
          </a:r>
          <a:r>
            <a:rPr lang="de-DE" sz="1600" dirty="0" smtClean="0"/>
            <a:t> </a:t>
          </a:r>
        </a:p>
        <a:p xmlns:a="http://schemas.openxmlformats.org/drawingml/2006/main">
          <a:r>
            <a:rPr lang="de-DE" sz="1600" dirty="0" err="1"/>
            <a:t>r</a:t>
          </a:r>
          <a:r>
            <a:rPr lang="de-DE" sz="1600" dirty="0" err="1" smtClean="0"/>
            <a:t>esults</a:t>
          </a:r>
          <a:r>
            <a:rPr lang="de-DE" sz="1600" dirty="0" smtClean="0"/>
            <a:t> 35%</a:t>
          </a:r>
          <a:endParaRPr lang="de-DE" sz="1600" dirty="0"/>
        </a:p>
      </cdr:txBody>
    </cdr:sp>
  </cdr:relSizeAnchor>
</c:userShapes>
</file>

<file path=ppt/drawings/drawing4.xml><?xml version="1.0" encoding="utf-8"?>
<c:userShapes xmlns:c="http://schemas.openxmlformats.org/drawingml/2006/chart">
  <cdr:relSizeAnchor xmlns:cdr="http://schemas.openxmlformats.org/drawingml/2006/chartDrawing">
    <cdr:from>
      <cdr:x>0.01306</cdr:x>
      <cdr:y>0.03218</cdr:y>
    </cdr:from>
    <cdr:to>
      <cdr:x>0.46597</cdr:x>
      <cdr:y>0.20755</cdr:y>
    </cdr:to>
    <cdr:sp macro="" textlink="">
      <cdr:nvSpPr>
        <cdr:cNvPr id="2" name="Textfeld 1"/>
        <cdr:cNvSpPr txBox="1"/>
      </cdr:nvSpPr>
      <cdr:spPr>
        <a:xfrm xmlns:a="http://schemas.openxmlformats.org/drawingml/2006/main">
          <a:off x="50800" y="122808"/>
          <a:ext cx="1761083" cy="66928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err="1"/>
            <a:t>w</a:t>
          </a:r>
          <a:r>
            <a:rPr lang="de-DE" sz="1600" dirty="0" err="1" smtClean="0"/>
            <a:t>eak</a:t>
          </a:r>
          <a:r>
            <a:rPr lang="de-DE" sz="1600" dirty="0" smtClean="0"/>
            <a:t> </a:t>
          </a:r>
          <a:r>
            <a:rPr lang="de-DE" sz="1600" dirty="0" err="1" smtClean="0"/>
            <a:t>service</a:t>
          </a:r>
          <a:r>
            <a:rPr lang="de-DE" sz="1600" dirty="0" smtClean="0"/>
            <a:t> </a:t>
          </a:r>
          <a:r>
            <a:rPr lang="de-DE" sz="1600" dirty="0" err="1" smtClean="0"/>
            <a:t>delivery</a:t>
          </a:r>
          <a:r>
            <a:rPr lang="de-DE" sz="1600" dirty="0" smtClean="0"/>
            <a:t> 50%</a:t>
          </a:r>
          <a:endParaRPr lang="de-DE" sz="1600" dirty="0"/>
        </a:p>
      </cdr:txBody>
    </cdr:sp>
  </cdr:relSizeAnchor>
  <cdr:relSizeAnchor xmlns:cdr="http://schemas.openxmlformats.org/drawingml/2006/chartDrawing">
    <cdr:from>
      <cdr:x>0.59259</cdr:x>
      <cdr:y>0.01887</cdr:y>
    </cdr:from>
    <cdr:to>
      <cdr:x>0.95882</cdr:x>
      <cdr:y>0.20755</cdr:y>
    </cdr:to>
    <cdr:sp macro="" textlink="">
      <cdr:nvSpPr>
        <cdr:cNvPr id="3" name="Textfeld 1"/>
        <cdr:cNvSpPr txBox="1"/>
      </cdr:nvSpPr>
      <cdr:spPr>
        <a:xfrm xmlns:a="http://schemas.openxmlformats.org/drawingml/2006/main">
          <a:off x="2304256" y="72008"/>
          <a:ext cx="1424069" cy="72008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err="1"/>
            <a:t>g</a:t>
          </a:r>
          <a:r>
            <a:rPr lang="de-DE" sz="1600" dirty="0" err="1" smtClean="0"/>
            <a:t>ood</a:t>
          </a:r>
          <a:r>
            <a:rPr lang="de-DE" sz="1600" dirty="0" smtClean="0"/>
            <a:t> </a:t>
          </a:r>
          <a:r>
            <a:rPr lang="de-DE" sz="1600" dirty="0" err="1" smtClean="0"/>
            <a:t>service</a:t>
          </a:r>
          <a:r>
            <a:rPr lang="de-DE" sz="1600" dirty="0" smtClean="0"/>
            <a:t> </a:t>
          </a:r>
          <a:r>
            <a:rPr lang="de-DE" sz="1600" dirty="0" err="1" smtClean="0"/>
            <a:t>delivery</a:t>
          </a:r>
          <a:r>
            <a:rPr lang="de-DE" sz="1600" dirty="0" smtClean="0"/>
            <a:t> 35%</a:t>
          </a:r>
          <a:endParaRPr lang="de-DE" sz="1600" dirty="0"/>
        </a:p>
      </cdr:txBody>
    </cdr:sp>
  </cdr:relSizeAnchor>
  <cdr:relSizeAnchor xmlns:cdr="http://schemas.openxmlformats.org/drawingml/2006/chartDrawing">
    <cdr:from>
      <cdr:x>0.50603</cdr:x>
      <cdr:y>0.73585</cdr:y>
    </cdr:from>
    <cdr:to>
      <cdr:x>0.94841</cdr:x>
      <cdr:y>0.96226</cdr:y>
    </cdr:to>
    <cdr:sp macro="" textlink="">
      <cdr:nvSpPr>
        <cdr:cNvPr id="4" name="Textfeld 1"/>
        <cdr:cNvSpPr txBox="1"/>
      </cdr:nvSpPr>
      <cdr:spPr>
        <a:xfrm xmlns:a="http://schemas.openxmlformats.org/drawingml/2006/main">
          <a:off x="1967682" y="2808312"/>
          <a:ext cx="1720147" cy="864096"/>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smtClean="0"/>
            <a:t>moderate </a:t>
          </a:r>
          <a:r>
            <a:rPr lang="de-DE" sz="1600" dirty="0" err="1" smtClean="0"/>
            <a:t>service</a:t>
          </a:r>
          <a:r>
            <a:rPr lang="de-DE" sz="1600" dirty="0" smtClean="0"/>
            <a:t> </a:t>
          </a:r>
          <a:r>
            <a:rPr lang="de-DE" sz="1600" dirty="0" err="1" smtClean="0"/>
            <a:t>delivery</a:t>
          </a:r>
          <a:r>
            <a:rPr lang="de-DE" sz="1600" dirty="0" smtClean="0"/>
            <a:t> 15%</a:t>
          </a:r>
          <a:endParaRPr lang="de-DE" sz="1600" dirty="0"/>
        </a:p>
      </cdr:txBody>
    </cdr:sp>
  </cdr:relSizeAnchor>
</c:userShapes>
</file>

<file path=ppt/drawings/drawing5.xml><?xml version="1.0" encoding="utf-8"?>
<c:userShapes xmlns:c="http://schemas.openxmlformats.org/drawingml/2006/chart">
  <cdr:relSizeAnchor xmlns:cdr="http://schemas.openxmlformats.org/drawingml/2006/chartDrawing">
    <cdr:from>
      <cdr:x>0.02662</cdr:x>
      <cdr:y>0.04467</cdr:y>
    </cdr:from>
    <cdr:to>
      <cdr:x>0.48807</cdr:x>
      <cdr:y>0.2169</cdr:y>
    </cdr:to>
    <cdr:sp macro="" textlink="">
      <cdr:nvSpPr>
        <cdr:cNvPr id="2" name="Textfeld 1"/>
        <cdr:cNvSpPr txBox="1"/>
      </cdr:nvSpPr>
      <cdr:spPr>
        <a:xfrm xmlns:a="http://schemas.openxmlformats.org/drawingml/2006/main">
          <a:off x="101600" y="173608"/>
          <a:ext cx="1761083" cy="66928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err="1"/>
            <a:t>w</a:t>
          </a:r>
          <a:r>
            <a:rPr lang="de-DE" sz="1600" dirty="0" err="1" smtClean="0"/>
            <a:t>eak</a:t>
          </a:r>
          <a:r>
            <a:rPr lang="de-DE" sz="1600" dirty="0" smtClean="0"/>
            <a:t> </a:t>
          </a:r>
          <a:r>
            <a:rPr lang="de-DE" sz="1600" dirty="0" err="1" smtClean="0"/>
            <a:t>service</a:t>
          </a:r>
          <a:r>
            <a:rPr lang="de-DE" sz="1600" dirty="0" smtClean="0"/>
            <a:t> </a:t>
          </a:r>
          <a:r>
            <a:rPr lang="de-DE" sz="1600" dirty="0" err="1" smtClean="0"/>
            <a:t>delivery</a:t>
          </a:r>
          <a:r>
            <a:rPr lang="de-DE" sz="1600" dirty="0" smtClean="0"/>
            <a:t> 38%</a:t>
          </a:r>
          <a:endParaRPr lang="de-DE" sz="1600" dirty="0"/>
        </a:p>
      </cdr:txBody>
    </cdr:sp>
  </cdr:relSizeAnchor>
  <cdr:relSizeAnchor xmlns:cdr="http://schemas.openxmlformats.org/drawingml/2006/chartDrawing">
    <cdr:from>
      <cdr:x>0.61708</cdr:x>
      <cdr:y>0.0316</cdr:y>
    </cdr:from>
    <cdr:to>
      <cdr:x>0.99023</cdr:x>
      <cdr:y>0.2169</cdr:y>
    </cdr:to>
    <cdr:sp macro="" textlink="">
      <cdr:nvSpPr>
        <cdr:cNvPr id="3" name="Textfeld 1"/>
        <cdr:cNvSpPr txBox="1"/>
      </cdr:nvSpPr>
      <cdr:spPr>
        <a:xfrm xmlns:a="http://schemas.openxmlformats.org/drawingml/2006/main">
          <a:off x="2355056" y="122808"/>
          <a:ext cx="1424069" cy="72008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err="1" smtClean="0"/>
            <a:t>good</a:t>
          </a:r>
          <a:r>
            <a:rPr lang="de-DE" sz="1600" dirty="0" smtClean="0"/>
            <a:t> </a:t>
          </a:r>
          <a:r>
            <a:rPr lang="de-DE" sz="1600" dirty="0" err="1" smtClean="0"/>
            <a:t>service</a:t>
          </a:r>
          <a:r>
            <a:rPr lang="de-DE" sz="1600" dirty="0" smtClean="0"/>
            <a:t> </a:t>
          </a:r>
          <a:r>
            <a:rPr lang="de-DE" sz="1600" dirty="0" err="1" smtClean="0"/>
            <a:t>delivery</a:t>
          </a:r>
          <a:r>
            <a:rPr lang="de-DE" sz="1600" dirty="0" smtClean="0"/>
            <a:t> 50%</a:t>
          </a:r>
          <a:endParaRPr lang="de-DE" sz="1600" dirty="0"/>
        </a:p>
      </cdr:txBody>
    </cdr:sp>
  </cdr:relSizeAnchor>
  <cdr:relSizeAnchor xmlns:cdr="http://schemas.openxmlformats.org/drawingml/2006/chartDrawing">
    <cdr:from>
      <cdr:x>0.04928</cdr:x>
      <cdr:y>0.74058</cdr:y>
    </cdr:from>
    <cdr:to>
      <cdr:x>0.5</cdr:x>
      <cdr:y>0.96226</cdr:y>
    </cdr:to>
    <cdr:sp macro="" textlink="">
      <cdr:nvSpPr>
        <cdr:cNvPr id="4" name="Textfeld 1"/>
        <cdr:cNvSpPr txBox="1"/>
      </cdr:nvSpPr>
      <cdr:spPr>
        <a:xfrm xmlns:a="http://schemas.openxmlformats.org/drawingml/2006/main">
          <a:off x="188065" y="2826373"/>
          <a:ext cx="1720147" cy="846035"/>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smtClean="0"/>
            <a:t>moderate </a:t>
          </a:r>
          <a:r>
            <a:rPr lang="de-DE" sz="1600" dirty="0" err="1" smtClean="0"/>
            <a:t>service</a:t>
          </a:r>
          <a:r>
            <a:rPr lang="de-DE" sz="1600" dirty="0" smtClean="0"/>
            <a:t> </a:t>
          </a:r>
          <a:r>
            <a:rPr lang="de-DE" sz="1600" dirty="0" err="1" smtClean="0"/>
            <a:t>delivery</a:t>
          </a:r>
          <a:r>
            <a:rPr lang="de-DE" sz="1600" dirty="0" smtClean="0"/>
            <a:t> 12%</a:t>
          </a:r>
          <a:endParaRPr lang="de-DE" sz="16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E01D0D-E20D-463B-8A88-C0A86997ED7E}" type="datetimeFigureOut">
              <a:rPr lang="en-US" smtClean="0"/>
              <a:pPr/>
              <a:t>6/1/2017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92B8FD-EAC4-4E7B-A5DE-BA3E40048A66}" type="slidenum">
              <a:rPr lang="en-US" smtClean="0"/>
              <a:pPr/>
              <a:t>‹Nr.›</a:t>
            </a:fld>
            <a:endParaRPr lang="en-US"/>
          </a:p>
        </p:txBody>
      </p:sp>
    </p:spTree>
    <p:extLst>
      <p:ext uri="{BB962C8B-B14F-4D97-AF65-F5344CB8AC3E}">
        <p14:creationId xmlns:p14="http://schemas.microsoft.com/office/powerpoint/2010/main" val="2241339624"/>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476AFA-1B73-4202-B079-008B249A3BBC}" type="datetimeFigureOut">
              <a:rPr lang="en-ZA" smtClean="0"/>
              <a:pPr/>
              <a:t>2017/06/01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7E0046-8607-4D1B-9B92-A5D1CDF23A7D}" type="slidenum">
              <a:rPr lang="en-ZA" smtClean="0"/>
              <a:pPr/>
              <a:t>‹Nr.›</a:t>
            </a:fld>
            <a:endParaRPr lang="en-ZA" dirty="0"/>
          </a:p>
        </p:txBody>
      </p:sp>
    </p:spTree>
    <p:extLst>
      <p:ext uri="{BB962C8B-B14F-4D97-AF65-F5344CB8AC3E}">
        <p14:creationId xmlns:p14="http://schemas.microsoft.com/office/powerpoint/2010/main" val="1080303171"/>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87E0046-8607-4D1B-9B92-A5D1CDF23A7D}" type="slidenum">
              <a:rPr lang="en-ZA" smtClean="0"/>
              <a:pPr/>
              <a:t>1</a:t>
            </a:fld>
            <a:endParaRPr lang="en-ZA" dirty="0"/>
          </a:p>
        </p:txBody>
      </p:sp>
      <p:sp>
        <p:nvSpPr>
          <p:cNvPr id="5" name="Date Placeholder 4"/>
          <p:cNvSpPr>
            <a:spLocks noGrp="1"/>
          </p:cNvSpPr>
          <p:nvPr>
            <p:ph type="dt" idx="11"/>
          </p:nvPr>
        </p:nvSpPr>
        <p:spPr/>
        <p:txBody>
          <a:bodyPr/>
          <a:lstStyle/>
          <a:p>
            <a:fld id="{195C2AFC-F787-4935-998D-B445C6ABF126}" type="datetime1">
              <a:rPr lang="en-ZA" smtClean="0"/>
              <a:pPr/>
              <a:t>2017/06/01</a:t>
            </a:fld>
            <a:endParaRPr lang="en-ZA" dirty="0"/>
          </a:p>
        </p:txBody>
      </p:sp>
      <p:sp>
        <p:nvSpPr>
          <p:cNvPr id="6" name="Footer Placeholder 5"/>
          <p:cNvSpPr>
            <a:spLocks noGrp="1"/>
          </p:cNvSpPr>
          <p:nvPr>
            <p:ph type="ftr" sz="quarter" idx="12"/>
          </p:nvPr>
        </p:nvSpPr>
        <p:spPr/>
        <p:txBody>
          <a:bodyPr/>
          <a:lstStyle/>
          <a:p>
            <a:endParaRPr lang="en-ZA" dirty="0"/>
          </a:p>
        </p:txBody>
      </p:sp>
      <p:sp>
        <p:nvSpPr>
          <p:cNvPr id="7" name="Header Placeholder 6"/>
          <p:cNvSpPr>
            <a:spLocks noGrp="1"/>
          </p:cNvSpPr>
          <p:nvPr>
            <p:ph type="hdr" sz="quarter" idx="13"/>
          </p:nvPr>
        </p:nvSpPr>
        <p:spPr/>
        <p:txBody>
          <a:bodyPr/>
          <a:lstStyle/>
          <a:p>
            <a:endParaRPr lang="en-Z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Taking the role of SAIs in auditing PFM systems serious, a systematic viewpoint must be applied that attempts to holistically understand the current situation of the PFM system, its strengths, its weaknesses, the core risk areas, and the resulting implications for service delivery and SDGs. Furthermore, existing information must be compiled (as done in the heat maps) and utilized in strategic audit strategy and yearly audit planning. Finally, applying a whole of government approach in which the audits no longer only result in obtaining findings only for single government entities, but in which these results are holistically compiled to determine those core PFM areas that underpin and pose a risk for the non-achievement of development results. </a:t>
            </a:r>
            <a:endParaRPr lang="de-DE"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de-DE" dirty="0"/>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81FF2946-6521-4C9C-96CA-FC7102150599}"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13</a:t>
            </a:fld>
            <a:endParaRPr lang="en-ZA" dirty="0"/>
          </a:p>
        </p:txBody>
      </p:sp>
    </p:spTree>
    <p:extLst>
      <p:ext uri="{BB962C8B-B14F-4D97-AF65-F5344CB8AC3E}">
        <p14:creationId xmlns:p14="http://schemas.microsoft.com/office/powerpoint/2010/main" val="491483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IFAC </a:t>
            </a:r>
            <a:r>
              <a:rPr lang="de-DE" dirty="0" err="1" smtClean="0"/>
              <a:t>says</a:t>
            </a:r>
            <a:r>
              <a:rPr lang="de-DE" dirty="0" smtClean="0"/>
              <a:t>: „</a:t>
            </a:r>
            <a:r>
              <a:rPr lang="en-US" sz="1200" b="0" i="0" u="none" strike="noStrike" kern="1200" baseline="0" dirty="0" smtClean="0">
                <a:solidFill>
                  <a:schemeClr val="tx1"/>
                </a:solidFill>
                <a:latin typeface="+mn-lt"/>
                <a:ea typeface="+mn-ea"/>
                <a:cs typeface="+mn-cs"/>
              </a:rPr>
              <a:t>Technology platforms sit between content suppliers and consumers, and now own the relationship with customers. This is arguably a contributing factor for decreasing levels of trust globally—in institutions, governments, the media, and not-for-profits—and today’s inversion of influence, which sees trusted leaders and organizations as less influential than in the past. Effective communication requires a reinvention </a:t>
            </a:r>
            <a:r>
              <a:rPr lang="en-US" sz="1200" b="0" i="0" u="none" strike="noStrike" kern="1200" baseline="0" smtClean="0">
                <a:solidFill>
                  <a:schemeClr val="tx1"/>
                </a:solidFill>
                <a:latin typeface="+mn-lt"/>
                <a:ea typeface="+mn-ea"/>
                <a:cs typeface="+mn-cs"/>
              </a:rPr>
              <a:t>of how you </a:t>
            </a:r>
            <a:r>
              <a:rPr lang="en-US" sz="1200" b="0" i="0" u="none" strike="noStrike" kern="1200" baseline="0" dirty="0" smtClean="0">
                <a:solidFill>
                  <a:schemeClr val="tx1"/>
                </a:solidFill>
                <a:latin typeface="+mn-lt"/>
                <a:ea typeface="+mn-ea"/>
                <a:cs typeface="+mn-cs"/>
              </a:rPr>
              <a:t>share your message and a focus on storytelling that is based on people and individual impact</a:t>
            </a:r>
            <a:r>
              <a:rPr lang="en-US" sz="1200" b="0" i="0" u="none" strike="noStrike" kern="1200" baseline="0" smtClean="0">
                <a:solidFill>
                  <a:schemeClr val="tx1"/>
                </a:solidFill>
                <a:latin typeface="+mn-lt"/>
                <a:ea typeface="+mn-ea"/>
                <a:cs typeface="+mn-cs"/>
              </a:rPr>
              <a:t>, combined with </a:t>
            </a:r>
            <a:r>
              <a:rPr lang="en-US" sz="1200" b="0" i="0" u="none" strike="noStrike" kern="1200" baseline="0" dirty="0" smtClean="0">
                <a:solidFill>
                  <a:schemeClr val="tx1"/>
                </a:solidFill>
                <a:latin typeface="+mn-lt"/>
                <a:ea typeface="+mn-ea"/>
                <a:cs typeface="+mn-cs"/>
              </a:rPr>
              <a:t>effective visuals and overall brevity.</a:t>
            </a:r>
            <a:endParaRPr lang="de-DE" dirty="0"/>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E0860951-27CF-4646-B890-A881AE0BCBB9}"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16</a:t>
            </a:fld>
            <a:endParaRPr lang="en-ZA" dirty="0"/>
          </a:p>
        </p:txBody>
      </p:sp>
    </p:spTree>
    <p:extLst>
      <p:ext uri="{BB962C8B-B14F-4D97-AF65-F5344CB8AC3E}">
        <p14:creationId xmlns:p14="http://schemas.microsoft.com/office/powerpoint/2010/main" val="1841220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C0BC32E4-4643-4FC0-A710-FF00C693F9C8}"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17</a:t>
            </a:fld>
            <a:endParaRPr lang="en-ZA" dirty="0"/>
          </a:p>
        </p:txBody>
      </p:sp>
    </p:spTree>
    <p:extLst>
      <p:ext uri="{BB962C8B-B14F-4D97-AF65-F5344CB8AC3E}">
        <p14:creationId xmlns:p14="http://schemas.microsoft.com/office/powerpoint/2010/main" val="2296458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87E0046-8607-4D1B-9B92-A5D1CDF23A7D}" type="slidenum">
              <a:rPr lang="en-ZA" smtClean="0"/>
              <a:pPr/>
              <a:t>3</a:t>
            </a:fld>
            <a:endParaRPr lang="en-ZA" dirty="0"/>
          </a:p>
        </p:txBody>
      </p:sp>
      <p:sp>
        <p:nvSpPr>
          <p:cNvPr id="5" name="Date Placeholder 4"/>
          <p:cNvSpPr>
            <a:spLocks noGrp="1"/>
          </p:cNvSpPr>
          <p:nvPr>
            <p:ph type="dt" idx="11"/>
          </p:nvPr>
        </p:nvSpPr>
        <p:spPr/>
        <p:txBody>
          <a:bodyPr/>
          <a:lstStyle/>
          <a:p>
            <a:fld id="{195C2AFC-F787-4935-998D-B445C6ABF126}" type="datetime1">
              <a:rPr lang="en-ZA" smtClean="0"/>
              <a:pPr/>
              <a:t>2017/06/01</a:t>
            </a:fld>
            <a:endParaRPr lang="en-ZA" dirty="0"/>
          </a:p>
        </p:txBody>
      </p:sp>
      <p:sp>
        <p:nvSpPr>
          <p:cNvPr id="6" name="Footer Placeholder 5"/>
          <p:cNvSpPr>
            <a:spLocks noGrp="1"/>
          </p:cNvSpPr>
          <p:nvPr>
            <p:ph type="ftr" sz="quarter" idx="12"/>
          </p:nvPr>
        </p:nvSpPr>
        <p:spPr/>
        <p:txBody>
          <a:bodyPr/>
          <a:lstStyle/>
          <a:p>
            <a:endParaRPr lang="en-ZA" dirty="0"/>
          </a:p>
        </p:txBody>
      </p:sp>
      <p:sp>
        <p:nvSpPr>
          <p:cNvPr id="7" name="Header Placeholder 6"/>
          <p:cNvSpPr>
            <a:spLocks noGrp="1"/>
          </p:cNvSpPr>
          <p:nvPr>
            <p:ph type="hdr" sz="quarter" idx="13"/>
          </p:nvPr>
        </p:nvSpPr>
        <p:spPr/>
        <p:txBody>
          <a:bodyPr/>
          <a:lstStyle/>
          <a:p>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t>This </a:t>
            </a:r>
            <a:r>
              <a:rPr lang="de-DE" dirty="0" err="1" smtClean="0"/>
              <a:t>echoes</a:t>
            </a:r>
            <a:r>
              <a:rPr lang="de-DE" dirty="0" smtClean="0"/>
              <a:t> </a:t>
            </a:r>
            <a:r>
              <a:rPr lang="de-DE" dirty="0" err="1" smtClean="0"/>
              <a:t>AFROSAI‘s</a:t>
            </a:r>
            <a:r>
              <a:rPr lang="de-DE" dirty="0" smtClean="0"/>
              <a:t> </a:t>
            </a:r>
            <a:r>
              <a:rPr lang="de-DE" dirty="0" err="1" smtClean="0"/>
              <a:t>position</a:t>
            </a:r>
            <a:r>
              <a:rPr lang="de-DE" dirty="0" smtClean="0"/>
              <a:t> on </a:t>
            </a:r>
            <a:r>
              <a:rPr lang="de-DE" dirty="0" err="1" smtClean="0"/>
              <a:t>Theme</a:t>
            </a:r>
            <a:r>
              <a:rPr lang="de-DE" dirty="0" smtClean="0"/>
              <a:t> 1</a:t>
            </a:r>
            <a:r>
              <a:rPr lang="de-DE" baseline="0" dirty="0" smtClean="0"/>
              <a:t> - </a:t>
            </a:r>
            <a:endParaRPr lang="de-DE" sz="2400" dirty="0" smtClean="0"/>
          </a:p>
          <a:p>
            <a:endParaRPr lang="de-DE" dirty="0"/>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207099B1-70ED-4D47-8811-4882FED4A0D5}"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4</a:t>
            </a:fld>
            <a:endParaRPr lang="en-ZA" dirty="0"/>
          </a:p>
        </p:txBody>
      </p:sp>
    </p:spTree>
    <p:extLst>
      <p:ext uri="{BB962C8B-B14F-4D97-AF65-F5344CB8AC3E}">
        <p14:creationId xmlns:p14="http://schemas.microsoft.com/office/powerpoint/2010/main" val="541717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r>
              <a:rPr lang="en-US" sz="1200" kern="1200" dirty="0" smtClean="0">
                <a:solidFill>
                  <a:schemeClr val="tx1"/>
                </a:solidFill>
                <a:effectLst/>
                <a:latin typeface="+mn-lt"/>
                <a:ea typeface="+mn-ea"/>
                <a:cs typeface="+mn-cs"/>
              </a:rPr>
              <a:t>Yet, this is a statement but with no proven connection that such a link exists. </a:t>
            </a:r>
            <a:endParaRPr lang="de-D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our search for defining the role of SAIs in the auditing of SDGs, focusing on goal 16, I believe we have found evidence for such a link. SAIs can make a contribution to SDGs by auditing PFM in a holistic way</a:t>
            </a:r>
            <a:r>
              <a:rPr lang="en-US" sz="1200" kern="1200" baseline="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287C81E8-A6F3-4632-BE0D-8DDD24D0BA64}"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5</a:t>
            </a:fld>
            <a:endParaRPr lang="en-ZA" dirty="0"/>
          </a:p>
        </p:txBody>
      </p:sp>
    </p:spTree>
    <p:extLst>
      <p:ext uri="{BB962C8B-B14F-4D97-AF65-F5344CB8AC3E}">
        <p14:creationId xmlns:p14="http://schemas.microsoft.com/office/powerpoint/2010/main" val="960678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top 12 most common areas of poor performance – and you will note that all procurement indicators belong to this category, they are a concern in about 60% of countries reviewed.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 note on budget credibility: </a:t>
            </a:r>
            <a:r>
              <a:rPr lang="en-US" sz="1200" kern="1200" dirty="0" err="1" smtClean="0">
                <a:solidFill>
                  <a:schemeClr val="tx1"/>
                </a:solidFill>
                <a:effectLst/>
                <a:latin typeface="+mn-lt"/>
                <a:ea typeface="+mn-ea"/>
                <a:cs typeface="+mn-cs"/>
              </a:rPr>
              <a:t>Mr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Scartascini</a:t>
            </a:r>
            <a:r>
              <a:rPr lang="en-US" sz="1200" kern="1200" dirty="0" smtClean="0">
                <a:solidFill>
                  <a:schemeClr val="tx1"/>
                </a:solidFill>
                <a:effectLst/>
                <a:latin typeface="+mn-lt"/>
                <a:ea typeface="+mn-ea"/>
                <a:cs typeface="+mn-cs"/>
              </a:rPr>
              <a:t> noted a distinction between developed and developing countries with regard to public spending decision making. In developed countries, negotiations on spending allocations are carried out prior to actual execution. In developing countries, they occur informally during budget execution. ‘Therefore, in most cases, approved budgets are very different to executed budgets – the budget process is a living system.’ </a:t>
            </a:r>
            <a:r>
              <a:rPr lang="en-US" sz="1200" b="1" kern="1200" dirty="0" smtClean="0">
                <a:solidFill>
                  <a:schemeClr val="tx1"/>
                </a:solidFill>
                <a:effectLst/>
                <a:latin typeface="+mn-lt"/>
                <a:ea typeface="+mn-ea"/>
                <a:cs typeface="+mn-cs"/>
              </a:rPr>
              <a:t>This system of allocation through execution</a:t>
            </a:r>
            <a:r>
              <a:rPr lang="en-US" sz="1200" kern="1200" dirty="0" smtClean="0">
                <a:solidFill>
                  <a:schemeClr val="tx1"/>
                </a:solidFill>
                <a:effectLst/>
                <a:latin typeface="+mn-lt"/>
                <a:ea typeface="+mn-ea"/>
                <a:cs typeface="+mn-cs"/>
              </a:rPr>
              <a:t> should be of great interest to budgetary and PFM oversight institutions.</a:t>
            </a:r>
            <a:endParaRPr lang="de-D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21F186B1-A9DB-47D2-84B7-F3DB5A76773A}"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7</a:t>
            </a:fld>
            <a:endParaRPr lang="en-ZA" dirty="0"/>
          </a:p>
        </p:txBody>
      </p:sp>
    </p:spTree>
    <p:extLst>
      <p:ext uri="{BB962C8B-B14F-4D97-AF65-F5344CB8AC3E}">
        <p14:creationId xmlns:p14="http://schemas.microsoft.com/office/powerpoint/2010/main" val="2389236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Grouping countries with a high number of risky PFM areas such as procurement, expenditure arrears, internal audit of payroll, and juxtaposing these with development results such as Human Development Indicators, poverty reduction, school enrolment, infant mortality, maternal mortality, life expectancy, or GINI, it appears there is a relationship: while good PFM is not sufficient to achieve good development results, it is clearly a contributing factor </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err="1" smtClean="0"/>
              <a:t>You</a:t>
            </a:r>
            <a:r>
              <a:rPr lang="de-DE" dirty="0" smtClean="0"/>
              <a:t> </a:t>
            </a:r>
            <a:r>
              <a:rPr lang="de-DE" dirty="0" err="1" smtClean="0"/>
              <a:t>may</a:t>
            </a:r>
            <a:r>
              <a:rPr lang="de-DE" dirty="0" smtClean="0"/>
              <a:t> </a:t>
            </a:r>
            <a:r>
              <a:rPr lang="de-DE" dirty="0" err="1" smtClean="0"/>
              <a:t>note</a:t>
            </a:r>
            <a:r>
              <a:rPr lang="de-DE" dirty="0" smtClean="0"/>
              <a:t>, </a:t>
            </a:r>
            <a:r>
              <a:rPr lang="de-DE" dirty="0" err="1" smtClean="0"/>
              <a:t>comparing</a:t>
            </a:r>
            <a:r>
              <a:rPr lang="de-DE" dirty="0" smtClean="0"/>
              <a:t> </a:t>
            </a:r>
            <a:r>
              <a:rPr lang="de-DE" dirty="0" err="1" smtClean="0"/>
              <a:t>the</a:t>
            </a:r>
            <a:r>
              <a:rPr lang="de-DE" dirty="0" smtClean="0"/>
              <a:t> 2</a:t>
            </a:r>
            <a:r>
              <a:rPr lang="de-DE" baseline="0" dirty="0" smtClean="0"/>
              <a:t> </a:t>
            </a:r>
            <a:r>
              <a:rPr lang="de-DE" baseline="0" dirty="0" err="1" smtClean="0"/>
              <a:t>grafs</a:t>
            </a:r>
            <a:r>
              <a:rPr lang="de-DE" baseline="0" dirty="0" smtClean="0"/>
              <a:t>, </a:t>
            </a:r>
            <a:r>
              <a:rPr lang="de-DE" baseline="0" dirty="0" err="1" smtClean="0"/>
              <a:t>the</a:t>
            </a:r>
            <a:r>
              <a:rPr lang="de-DE" baseline="0" dirty="0" smtClean="0"/>
              <a:t> </a:t>
            </a:r>
            <a:r>
              <a:rPr lang="de-DE" baseline="0" dirty="0" err="1" smtClean="0"/>
              <a:t>differences</a:t>
            </a:r>
            <a:r>
              <a:rPr lang="de-DE" baseline="0" dirty="0" smtClean="0"/>
              <a:t> </a:t>
            </a:r>
            <a:r>
              <a:rPr lang="de-DE" baseline="0" dirty="0" err="1" smtClean="0"/>
              <a:t>are</a:t>
            </a:r>
            <a:r>
              <a:rPr lang="de-DE" baseline="0" dirty="0" smtClean="0"/>
              <a:t> not </a:t>
            </a:r>
            <a:r>
              <a:rPr lang="de-DE" baseline="0" dirty="0" err="1" smtClean="0"/>
              <a:t>that</a:t>
            </a:r>
            <a:r>
              <a:rPr lang="de-DE" baseline="0" dirty="0" smtClean="0"/>
              <a:t> </a:t>
            </a:r>
            <a:r>
              <a:rPr lang="de-DE" baseline="0" dirty="0" err="1" smtClean="0"/>
              <a:t>big</a:t>
            </a:r>
            <a:r>
              <a:rPr lang="de-DE" baseline="0" dirty="0" smtClean="0"/>
              <a:t>, but </a:t>
            </a:r>
            <a:r>
              <a:rPr lang="de-DE" baseline="0" dirty="0" err="1" smtClean="0"/>
              <a:t>they</a:t>
            </a:r>
            <a:r>
              <a:rPr lang="de-DE" baseline="0" dirty="0" smtClean="0"/>
              <a:t> </a:t>
            </a:r>
            <a:r>
              <a:rPr lang="de-DE" baseline="0" dirty="0" err="1" smtClean="0"/>
              <a:t>are</a:t>
            </a:r>
            <a:r>
              <a:rPr lang="de-DE" baseline="0" dirty="0" smtClean="0"/>
              <a:t> </a:t>
            </a:r>
            <a:r>
              <a:rPr lang="de-DE" baseline="0" dirty="0" err="1" smtClean="0"/>
              <a:t>there</a:t>
            </a:r>
            <a:r>
              <a:rPr lang="de-DE" baseline="0" dirty="0" smtClean="0"/>
              <a:t>, and in </a:t>
            </a:r>
            <a:r>
              <a:rPr lang="de-DE" baseline="0" dirty="0" err="1" smtClean="0"/>
              <a:t>the</a:t>
            </a:r>
            <a:r>
              <a:rPr lang="de-DE" baseline="0" dirty="0" smtClean="0"/>
              <a:t> </a:t>
            </a:r>
            <a:r>
              <a:rPr lang="de-DE" baseline="0" dirty="0" err="1" smtClean="0"/>
              <a:t>direction</a:t>
            </a:r>
            <a:r>
              <a:rPr lang="de-DE" baseline="0" dirty="0" smtClean="0"/>
              <a:t> </a:t>
            </a:r>
            <a:r>
              <a:rPr lang="de-DE" baseline="0" dirty="0" err="1" smtClean="0"/>
              <a:t>we</a:t>
            </a:r>
            <a:r>
              <a:rPr lang="de-DE" baseline="0" dirty="0" smtClean="0"/>
              <a:t> </a:t>
            </a:r>
            <a:r>
              <a:rPr lang="de-DE" baseline="0" dirty="0" err="1" smtClean="0"/>
              <a:t>expected</a:t>
            </a:r>
            <a:r>
              <a:rPr lang="de-DE" baseline="0" dirty="0" smtClean="0"/>
              <a:t> </a:t>
            </a:r>
            <a:r>
              <a:rPr lang="de-DE" baseline="0" dirty="0" err="1" smtClean="0"/>
              <a:t>them</a:t>
            </a:r>
            <a:r>
              <a:rPr lang="de-DE" baseline="0" dirty="0" smtClean="0"/>
              <a:t>. Thus </a:t>
            </a:r>
            <a:r>
              <a:rPr lang="de-DE" baseline="0" dirty="0" err="1" smtClean="0"/>
              <a:t>we</a:t>
            </a:r>
            <a:r>
              <a:rPr lang="de-DE" baseline="0" dirty="0" smtClean="0"/>
              <a:t> </a:t>
            </a:r>
            <a:r>
              <a:rPr lang="de-DE" baseline="0" dirty="0" err="1" smtClean="0"/>
              <a:t>conclude</a:t>
            </a:r>
            <a:r>
              <a:rPr lang="de-DE" baseline="0" dirty="0" smtClean="0"/>
              <a:t> </a:t>
            </a:r>
            <a:r>
              <a:rPr lang="de-DE" baseline="0" dirty="0" err="1" smtClean="0"/>
              <a:t>that</a:t>
            </a:r>
            <a:r>
              <a:rPr lang="de-DE" baseline="0" dirty="0" smtClean="0"/>
              <a:t> </a:t>
            </a:r>
            <a:r>
              <a:rPr lang="en-US" sz="1200" b="1" kern="1200" dirty="0" smtClean="0">
                <a:solidFill>
                  <a:schemeClr val="tx1"/>
                </a:solidFill>
                <a:effectLst/>
                <a:latin typeface="+mn-lt"/>
                <a:ea typeface="+mn-ea"/>
                <a:cs typeface="+mn-cs"/>
              </a:rPr>
              <a:t>Good performance in key PFM areas is a necessary but not sufficient condition to achieve the SDG</a:t>
            </a:r>
            <a:r>
              <a:rPr lang="en-US" sz="1200" kern="1200" dirty="0" smtClean="0">
                <a:solidFill>
                  <a:schemeClr val="tx1"/>
                </a:solidFill>
                <a:effectLst/>
                <a:latin typeface="+mn-lt"/>
                <a:ea typeface="+mn-ea"/>
                <a:cs typeface="+mn-cs"/>
              </a:rPr>
              <a:t>s. </a:t>
            </a:r>
          </a:p>
          <a:p>
            <a:endParaRPr lang="de-DE" dirty="0"/>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02A16AFF-C777-4E73-BE03-D21328F27439}"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9</a:t>
            </a:fld>
            <a:endParaRPr lang="en-ZA" dirty="0"/>
          </a:p>
        </p:txBody>
      </p:sp>
    </p:spTree>
    <p:extLst>
      <p:ext uri="{BB962C8B-B14F-4D97-AF65-F5344CB8AC3E}">
        <p14:creationId xmlns:p14="http://schemas.microsoft.com/office/powerpoint/2010/main" val="3893593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r>
              <a:rPr lang="de-DE" dirty="0" smtClean="0"/>
              <a:t>The</a:t>
            </a:r>
            <a:r>
              <a:rPr lang="de-DE" baseline="0" dirty="0" smtClean="0"/>
              <a:t> same </a:t>
            </a:r>
            <a:r>
              <a:rPr lang="de-DE" baseline="0" dirty="0" err="1" smtClean="0"/>
              <a:t>pattern</a:t>
            </a:r>
            <a:r>
              <a:rPr lang="de-DE" baseline="0" dirty="0" smtClean="0"/>
              <a:t> </a:t>
            </a:r>
            <a:r>
              <a:rPr lang="de-DE" baseline="0" dirty="0" err="1" smtClean="0"/>
              <a:t>we</a:t>
            </a:r>
            <a:r>
              <a:rPr lang="de-DE" baseline="0" dirty="0" smtClean="0"/>
              <a:t> </a:t>
            </a:r>
            <a:r>
              <a:rPr lang="de-DE" baseline="0" dirty="0" err="1" smtClean="0"/>
              <a:t>can</a:t>
            </a:r>
            <a:r>
              <a:rPr lang="de-DE" baseline="0" dirty="0" smtClean="0"/>
              <a:t> </a:t>
            </a:r>
            <a:r>
              <a:rPr lang="de-DE" baseline="0" dirty="0" err="1" smtClean="0"/>
              <a:t>see</a:t>
            </a:r>
            <a:r>
              <a:rPr lang="de-DE" baseline="0" dirty="0" smtClean="0"/>
              <a:t> </a:t>
            </a:r>
            <a:r>
              <a:rPr lang="de-DE" baseline="0" dirty="0" err="1" smtClean="0"/>
              <a:t>if</a:t>
            </a:r>
            <a:r>
              <a:rPr lang="de-DE" baseline="0" dirty="0" smtClean="0"/>
              <a:t> </a:t>
            </a:r>
            <a:r>
              <a:rPr lang="de-DE" baseline="0" dirty="0" err="1" smtClean="0"/>
              <a:t>we</a:t>
            </a:r>
            <a:r>
              <a:rPr lang="de-DE" baseline="0" dirty="0" smtClean="0"/>
              <a:t> </a:t>
            </a:r>
            <a:r>
              <a:rPr lang="de-DE" baseline="0" dirty="0" err="1" smtClean="0"/>
              <a:t>juxtappose</a:t>
            </a:r>
            <a:r>
              <a:rPr lang="de-DE" baseline="0" dirty="0" smtClean="0"/>
              <a:t> </a:t>
            </a:r>
            <a:r>
              <a:rPr lang="de-DE" baseline="0" dirty="0" err="1" smtClean="0"/>
              <a:t>performance</a:t>
            </a:r>
            <a:r>
              <a:rPr lang="de-DE" baseline="0" dirty="0" smtClean="0"/>
              <a:t> on internal </a:t>
            </a:r>
            <a:r>
              <a:rPr lang="de-DE" baseline="0" dirty="0" err="1" smtClean="0"/>
              <a:t>control</a:t>
            </a:r>
            <a:r>
              <a:rPr lang="de-DE" baseline="0" dirty="0" smtClean="0"/>
              <a:t> </a:t>
            </a:r>
            <a:r>
              <a:rPr lang="de-DE" baseline="0" dirty="0" err="1" smtClean="0"/>
              <a:t>systems</a:t>
            </a:r>
            <a:r>
              <a:rPr lang="de-DE" baseline="0" dirty="0" smtClean="0"/>
              <a:t> </a:t>
            </a:r>
            <a:r>
              <a:rPr lang="de-DE" baseline="0" dirty="0" err="1" smtClean="0"/>
              <a:t>with</a:t>
            </a:r>
            <a:r>
              <a:rPr lang="de-DE" baseline="0" dirty="0" smtClean="0"/>
              <a:t> </a:t>
            </a:r>
            <a:r>
              <a:rPr lang="de-DE" baseline="0" dirty="0" err="1" smtClean="0"/>
              <a:t>service</a:t>
            </a:r>
            <a:r>
              <a:rPr lang="de-DE" baseline="0" dirty="0" smtClean="0"/>
              <a:t> </a:t>
            </a:r>
            <a:r>
              <a:rPr lang="de-DE" baseline="0" dirty="0" err="1" smtClean="0"/>
              <a:t>delivery</a:t>
            </a:r>
            <a:r>
              <a:rPr lang="de-DE" baseline="0" dirty="0" smtClean="0"/>
              <a:t>. </a:t>
            </a:r>
            <a:r>
              <a:rPr lang="en-US" sz="1200" kern="1200" dirty="0" smtClean="0">
                <a:solidFill>
                  <a:schemeClr val="tx1"/>
                </a:solidFill>
                <a:effectLst/>
                <a:latin typeface="+mn-lt"/>
                <a:ea typeface="+mn-ea"/>
                <a:cs typeface="+mn-cs"/>
              </a:rPr>
              <a:t>service delivery</a:t>
            </a:r>
            <a:r>
              <a:rPr lang="en-US" sz="1200" kern="1200" baseline="0" dirty="0" smtClean="0">
                <a:solidFill>
                  <a:schemeClr val="tx1"/>
                </a:solidFill>
                <a:effectLst/>
                <a:latin typeface="+mn-lt"/>
                <a:ea typeface="+mn-ea"/>
                <a:cs typeface="+mn-cs"/>
              </a:rPr>
              <a:t> being</a:t>
            </a:r>
            <a:r>
              <a:rPr lang="en-US" sz="1200" kern="1200" dirty="0" smtClean="0">
                <a:solidFill>
                  <a:schemeClr val="tx1"/>
                </a:solidFill>
                <a:effectLst/>
                <a:latin typeface="+mn-lt"/>
                <a:ea typeface="+mn-ea"/>
                <a:cs typeface="+mn-cs"/>
              </a:rPr>
              <a:t> measured by pupil-teacher ratios, the relative number of hospital beds, and access to sanitation</a:t>
            </a:r>
            <a:endParaRPr lang="de-DE" dirty="0"/>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02A16AFF-C777-4E73-BE03-D21328F27439}"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10</a:t>
            </a:fld>
            <a:endParaRPr lang="en-ZA" dirty="0"/>
          </a:p>
        </p:txBody>
      </p:sp>
    </p:spTree>
    <p:extLst>
      <p:ext uri="{BB962C8B-B14F-4D97-AF65-F5344CB8AC3E}">
        <p14:creationId xmlns:p14="http://schemas.microsoft.com/office/powerpoint/2010/main" val="3893593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r>
              <a:rPr lang="de-DE" dirty="0" smtClean="0"/>
              <a:t>Hard </a:t>
            </a:r>
            <a:r>
              <a:rPr lang="de-DE" dirty="0" err="1" smtClean="0"/>
              <a:t>to</a:t>
            </a:r>
            <a:r>
              <a:rPr lang="de-DE" dirty="0" smtClean="0"/>
              <a:t> </a:t>
            </a:r>
            <a:r>
              <a:rPr lang="de-DE" dirty="0" err="1" smtClean="0"/>
              <a:t>disentangle</a:t>
            </a:r>
            <a:r>
              <a:rPr lang="de-DE" baseline="0" dirty="0" smtClean="0"/>
              <a:t> </a:t>
            </a:r>
            <a:r>
              <a:rPr lang="de-DE" baseline="0" dirty="0" err="1" smtClean="0"/>
              <a:t>cause</a:t>
            </a:r>
            <a:r>
              <a:rPr lang="de-DE" baseline="0" dirty="0" smtClean="0"/>
              <a:t> and </a:t>
            </a:r>
            <a:r>
              <a:rPr lang="de-DE" baseline="0" dirty="0" err="1" smtClean="0"/>
              <a:t>effect</a:t>
            </a:r>
            <a:r>
              <a:rPr lang="de-DE" baseline="0" dirty="0" smtClean="0"/>
              <a:t>. </a:t>
            </a:r>
            <a:r>
              <a:rPr lang="de-DE" baseline="0" dirty="0" err="1" smtClean="0"/>
              <a:t>You</a:t>
            </a:r>
            <a:r>
              <a:rPr lang="de-DE" baseline="0" dirty="0" smtClean="0"/>
              <a:t> </a:t>
            </a:r>
            <a:r>
              <a:rPr lang="de-DE" baseline="0" dirty="0" err="1" smtClean="0"/>
              <a:t>simply</a:t>
            </a:r>
            <a:r>
              <a:rPr lang="de-DE" baseline="0" dirty="0" smtClean="0"/>
              <a:t> find </a:t>
            </a:r>
            <a:r>
              <a:rPr lang="de-DE" baseline="0" dirty="0" err="1" smtClean="0"/>
              <a:t>environments</a:t>
            </a:r>
            <a:r>
              <a:rPr lang="de-DE" baseline="0" dirty="0" smtClean="0"/>
              <a:t> </a:t>
            </a:r>
            <a:r>
              <a:rPr lang="de-DE" baseline="0" dirty="0" err="1" smtClean="0"/>
              <a:t>with</a:t>
            </a:r>
            <a:r>
              <a:rPr lang="de-DE" baseline="0" dirty="0" smtClean="0"/>
              <a:t> </a:t>
            </a:r>
            <a:r>
              <a:rPr lang="de-DE" baseline="0" dirty="0" err="1" smtClean="0"/>
              <a:t>both</a:t>
            </a:r>
            <a:r>
              <a:rPr lang="de-DE" baseline="0" dirty="0" smtClean="0"/>
              <a:t>: </a:t>
            </a:r>
            <a:r>
              <a:rPr lang="de-DE" baseline="0" dirty="0" err="1" smtClean="0"/>
              <a:t>little</a:t>
            </a:r>
            <a:r>
              <a:rPr lang="de-DE" baseline="0" dirty="0" smtClean="0"/>
              <a:t> </a:t>
            </a:r>
            <a:r>
              <a:rPr lang="de-DE" baseline="0" dirty="0" err="1" smtClean="0"/>
              <a:t>corruption</a:t>
            </a:r>
            <a:r>
              <a:rPr lang="de-DE" baseline="0" dirty="0" smtClean="0"/>
              <a:t> and </a:t>
            </a:r>
            <a:r>
              <a:rPr lang="de-DE" baseline="0" dirty="0" err="1" smtClean="0"/>
              <a:t>good</a:t>
            </a:r>
            <a:r>
              <a:rPr lang="de-DE" baseline="0" dirty="0" smtClean="0"/>
              <a:t> PFM </a:t>
            </a:r>
            <a:r>
              <a:rPr lang="de-DE" baseline="0" dirty="0" err="1" smtClean="0"/>
              <a:t>systems</a:t>
            </a:r>
            <a:r>
              <a:rPr lang="de-DE" baseline="0" dirty="0" smtClean="0"/>
              <a:t>, and lots </a:t>
            </a:r>
            <a:r>
              <a:rPr lang="de-DE" baseline="0" dirty="0" err="1" smtClean="0"/>
              <a:t>of</a:t>
            </a:r>
            <a:r>
              <a:rPr lang="de-DE" baseline="0" dirty="0" smtClean="0"/>
              <a:t> </a:t>
            </a:r>
            <a:r>
              <a:rPr lang="de-DE" baseline="0" dirty="0" err="1" smtClean="0"/>
              <a:t>corruption</a:t>
            </a:r>
            <a:r>
              <a:rPr lang="de-DE" baseline="0" dirty="0" smtClean="0"/>
              <a:t> and </a:t>
            </a:r>
            <a:r>
              <a:rPr lang="de-DE" baseline="0" dirty="0" err="1" smtClean="0"/>
              <a:t>bad</a:t>
            </a:r>
            <a:r>
              <a:rPr lang="de-DE" baseline="0" dirty="0" smtClean="0"/>
              <a:t> PFM </a:t>
            </a:r>
            <a:r>
              <a:rPr lang="de-DE" baseline="0" dirty="0" err="1" smtClean="0"/>
              <a:t>systems</a:t>
            </a:r>
            <a:r>
              <a:rPr lang="de-DE" baseline="0" dirty="0" smtClean="0"/>
              <a:t>. </a:t>
            </a:r>
            <a:r>
              <a:rPr lang="de-DE" baseline="0" dirty="0" err="1" smtClean="0"/>
              <a:t>You</a:t>
            </a:r>
            <a:r>
              <a:rPr lang="de-DE" baseline="0" dirty="0" smtClean="0"/>
              <a:t> </a:t>
            </a:r>
            <a:r>
              <a:rPr lang="de-DE" baseline="0" dirty="0" err="1" smtClean="0"/>
              <a:t>may</a:t>
            </a:r>
            <a:r>
              <a:rPr lang="de-DE" baseline="0" dirty="0" smtClean="0"/>
              <a:t> </a:t>
            </a:r>
            <a:r>
              <a:rPr lang="de-DE" baseline="0" dirty="0" err="1" smtClean="0"/>
              <a:t>ask</a:t>
            </a:r>
            <a:r>
              <a:rPr lang="de-DE" baseline="0" dirty="0" smtClean="0"/>
              <a:t> </a:t>
            </a:r>
            <a:r>
              <a:rPr lang="de-DE" baseline="0" dirty="0" err="1" smtClean="0"/>
              <a:t>yourselves</a:t>
            </a:r>
            <a:r>
              <a:rPr lang="de-DE" baseline="0" dirty="0" smtClean="0"/>
              <a:t> </a:t>
            </a:r>
            <a:r>
              <a:rPr lang="de-DE" baseline="0" dirty="0" err="1" smtClean="0"/>
              <a:t>what</a:t>
            </a:r>
            <a:r>
              <a:rPr lang="de-DE" baseline="0" dirty="0" smtClean="0"/>
              <a:t> </a:t>
            </a:r>
            <a:r>
              <a:rPr lang="de-DE" baseline="0" dirty="0" err="1" smtClean="0"/>
              <a:t>causes</a:t>
            </a:r>
            <a:r>
              <a:rPr lang="de-DE" baseline="0" dirty="0" smtClean="0"/>
              <a:t> </a:t>
            </a:r>
            <a:r>
              <a:rPr lang="de-DE" baseline="0" dirty="0" err="1" smtClean="0"/>
              <a:t>what</a:t>
            </a:r>
            <a:r>
              <a:rPr lang="de-DE" baseline="0" dirty="0" smtClean="0"/>
              <a:t>. </a:t>
            </a:r>
            <a:r>
              <a:rPr lang="de-DE" baseline="0" dirty="0" err="1" smtClean="0"/>
              <a:t>Is</a:t>
            </a:r>
            <a:r>
              <a:rPr lang="de-DE" baseline="0" dirty="0" smtClean="0"/>
              <a:t> </a:t>
            </a:r>
            <a:r>
              <a:rPr lang="de-DE" baseline="0" dirty="0" err="1" smtClean="0"/>
              <a:t>it</a:t>
            </a:r>
            <a:r>
              <a:rPr lang="de-DE" baseline="0" dirty="0" smtClean="0"/>
              <a:t> </a:t>
            </a:r>
            <a:r>
              <a:rPr lang="de-DE" baseline="0" dirty="0" err="1" smtClean="0"/>
              <a:t>easier</a:t>
            </a:r>
            <a:r>
              <a:rPr lang="de-DE" baseline="0" dirty="0" smtClean="0"/>
              <a:t> </a:t>
            </a:r>
            <a:r>
              <a:rPr lang="de-DE" baseline="0" dirty="0" err="1" smtClean="0"/>
              <a:t>to</a:t>
            </a:r>
            <a:r>
              <a:rPr lang="de-DE" baseline="0" dirty="0" smtClean="0"/>
              <a:t> </a:t>
            </a:r>
            <a:r>
              <a:rPr lang="de-DE" baseline="0" dirty="0" err="1" smtClean="0"/>
              <a:t>have</a:t>
            </a:r>
            <a:r>
              <a:rPr lang="de-DE" baseline="0" dirty="0" smtClean="0"/>
              <a:t> </a:t>
            </a:r>
            <a:r>
              <a:rPr lang="de-DE" baseline="0" dirty="0" err="1" smtClean="0"/>
              <a:t>more</a:t>
            </a:r>
            <a:r>
              <a:rPr lang="de-DE" baseline="0" dirty="0" smtClean="0"/>
              <a:t> </a:t>
            </a:r>
            <a:r>
              <a:rPr lang="de-DE" baseline="0" dirty="0" err="1" smtClean="0"/>
              <a:t>efficient</a:t>
            </a:r>
            <a:r>
              <a:rPr lang="de-DE" baseline="0" dirty="0" smtClean="0"/>
              <a:t> PFM </a:t>
            </a:r>
            <a:r>
              <a:rPr lang="de-DE" baseline="0" dirty="0" err="1" smtClean="0"/>
              <a:t>systems</a:t>
            </a:r>
            <a:r>
              <a:rPr lang="de-DE" baseline="0" dirty="0" smtClean="0"/>
              <a:t> in a </a:t>
            </a:r>
            <a:r>
              <a:rPr lang="de-DE" baseline="0" dirty="0" err="1" smtClean="0"/>
              <a:t>low</a:t>
            </a:r>
            <a:r>
              <a:rPr lang="de-DE" baseline="0" dirty="0" smtClean="0"/>
              <a:t> </a:t>
            </a:r>
            <a:r>
              <a:rPr lang="de-DE" baseline="0" dirty="0" err="1" smtClean="0"/>
              <a:t>corruption</a:t>
            </a:r>
            <a:r>
              <a:rPr lang="de-DE" baseline="0" dirty="0" smtClean="0"/>
              <a:t> </a:t>
            </a:r>
            <a:r>
              <a:rPr lang="de-DE" baseline="0" dirty="0" err="1" smtClean="0"/>
              <a:t>environment</a:t>
            </a:r>
            <a:r>
              <a:rPr lang="de-DE" baseline="0" dirty="0" smtClean="0"/>
              <a:t>? </a:t>
            </a:r>
            <a:r>
              <a:rPr lang="de-DE" baseline="0" dirty="0" err="1" smtClean="0"/>
              <a:t>Probably</a:t>
            </a:r>
            <a:r>
              <a:rPr lang="de-DE" baseline="0" dirty="0" smtClean="0"/>
              <a:t> </a:t>
            </a:r>
            <a:r>
              <a:rPr lang="de-DE" baseline="0" dirty="0" err="1" smtClean="0"/>
              <a:t>yes</a:t>
            </a:r>
            <a:r>
              <a:rPr lang="de-DE" baseline="0" dirty="0" smtClean="0"/>
              <a:t>. </a:t>
            </a:r>
            <a:r>
              <a:rPr lang="de-DE" baseline="0" dirty="0" err="1" smtClean="0"/>
              <a:t>Is</a:t>
            </a:r>
            <a:r>
              <a:rPr lang="de-DE" baseline="0" dirty="0" smtClean="0"/>
              <a:t> </a:t>
            </a:r>
            <a:r>
              <a:rPr lang="de-DE" baseline="0" dirty="0" err="1" smtClean="0"/>
              <a:t>corruption</a:t>
            </a:r>
            <a:r>
              <a:rPr lang="de-DE" baseline="0" dirty="0" smtClean="0"/>
              <a:t> </a:t>
            </a:r>
            <a:r>
              <a:rPr lang="de-DE" baseline="0" dirty="0" err="1" smtClean="0"/>
              <a:t>low</a:t>
            </a:r>
            <a:r>
              <a:rPr lang="de-DE" baseline="0" dirty="0" smtClean="0"/>
              <a:t> </a:t>
            </a:r>
            <a:r>
              <a:rPr lang="de-DE" baseline="0" dirty="0" err="1" smtClean="0"/>
              <a:t>because</a:t>
            </a:r>
            <a:r>
              <a:rPr lang="de-DE" baseline="0" dirty="0" smtClean="0"/>
              <a:t> </a:t>
            </a:r>
            <a:r>
              <a:rPr lang="de-DE" baseline="0" dirty="0" err="1" smtClean="0"/>
              <a:t>government</a:t>
            </a:r>
            <a:r>
              <a:rPr lang="de-DE" baseline="0" dirty="0" smtClean="0"/>
              <a:t> </a:t>
            </a:r>
            <a:r>
              <a:rPr lang="de-DE" baseline="0" dirty="0" err="1" smtClean="0"/>
              <a:t>works</a:t>
            </a:r>
            <a:r>
              <a:rPr lang="de-DE" baseline="0" dirty="0" smtClean="0"/>
              <a:t> </a:t>
            </a:r>
            <a:r>
              <a:rPr lang="de-DE" baseline="0" dirty="0" err="1" smtClean="0"/>
              <a:t>well</a:t>
            </a:r>
            <a:r>
              <a:rPr lang="de-DE" baseline="0" dirty="0" smtClean="0"/>
              <a:t>? </a:t>
            </a:r>
            <a:r>
              <a:rPr lang="de-DE" baseline="0" dirty="0" err="1" smtClean="0"/>
              <a:t>Probably</a:t>
            </a:r>
            <a:r>
              <a:rPr lang="de-DE" baseline="0" dirty="0" smtClean="0"/>
              <a:t> </a:t>
            </a:r>
            <a:r>
              <a:rPr lang="de-DE" baseline="0" dirty="0" err="1" smtClean="0"/>
              <a:t>yes</a:t>
            </a:r>
            <a:r>
              <a:rPr lang="de-DE" baseline="0" dirty="0" smtClean="0"/>
              <a:t>. </a:t>
            </a:r>
            <a:r>
              <a:rPr lang="de-DE" baseline="0" dirty="0" err="1" smtClean="0"/>
              <a:t>Both</a:t>
            </a:r>
            <a:r>
              <a:rPr lang="de-DE" baseline="0" dirty="0" smtClean="0"/>
              <a:t> </a:t>
            </a:r>
            <a:r>
              <a:rPr lang="de-DE" baseline="0" dirty="0" err="1" smtClean="0"/>
              <a:t>go</a:t>
            </a:r>
            <a:r>
              <a:rPr lang="de-DE" baseline="0" dirty="0" smtClean="0"/>
              <a:t> </a:t>
            </a:r>
            <a:r>
              <a:rPr lang="de-DE" baseline="0" dirty="0" err="1" smtClean="0"/>
              <a:t>hand</a:t>
            </a:r>
            <a:r>
              <a:rPr lang="de-DE" baseline="0" dirty="0" smtClean="0"/>
              <a:t> in </a:t>
            </a:r>
            <a:r>
              <a:rPr lang="de-DE" baseline="0" dirty="0" err="1" smtClean="0"/>
              <a:t>hand</a:t>
            </a:r>
            <a:r>
              <a:rPr lang="de-DE" baseline="0" dirty="0" smtClean="0"/>
              <a:t>. </a:t>
            </a:r>
          </a:p>
          <a:p>
            <a:r>
              <a:rPr lang="de-DE" b="0" baseline="0" dirty="0" err="1" smtClean="0"/>
              <a:t>We</a:t>
            </a:r>
            <a:r>
              <a:rPr lang="de-DE" b="0" baseline="0" dirty="0" smtClean="0"/>
              <a:t> </a:t>
            </a:r>
            <a:r>
              <a:rPr lang="de-DE" b="0" baseline="0" dirty="0" err="1" smtClean="0"/>
              <a:t>can</a:t>
            </a:r>
            <a:r>
              <a:rPr lang="de-DE" b="0" baseline="0" dirty="0" smtClean="0"/>
              <a:t> </a:t>
            </a:r>
            <a:r>
              <a:rPr lang="de-DE" b="0" baseline="0" dirty="0" err="1" smtClean="0"/>
              <a:t>speculate</a:t>
            </a:r>
            <a:r>
              <a:rPr lang="de-DE" b="0" baseline="0" dirty="0" smtClean="0"/>
              <a:t> </a:t>
            </a:r>
            <a:r>
              <a:rPr lang="de-DE" b="0" baseline="0" dirty="0" err="1" smtClean="0"/>
              <a:t>what</a:t>
            </a:r>
            <a:r>
              <a:rPr lang="de-DE" b="0" baseline="0" dirty="0" smtClean="0"/>
              <a:t> </a:t>
            </a:r>
            <a:r>
              <a:rPr lang="de-DE" b="0" baseline="0" dirty="0" err="1" smtClean="0"/>
              <a:t>that</a:t>
            </a:r>
            <a:r>
              <a:rPr lang="de-DE" b="0" baseline="0" dirty="0" smtClean="0"/>
              <a:t> </a:t>
            </a:r>
            <a:r>
              <a:rPr lang="de-DE" b="0" baseline="0" dirty="0" err="1" smtClean="0"/>
              <a:t>means</a:t>
            </a:r>
            <a:r>
              <a:rPr lang="de-DE" b="0" baseline="0" dirty="0" smtClean="0"/>
              <a:t> in </a:t>
            </a:r>
            <a:r>
              <a:rPr lang="de-DE" b="0" baseline="0" dirty="0" err="1" smtClean="0"/>
              <a:t>terms</a:t>
            </a:r>
            <a:r>
              <a:rPr lang="de-DE" b="0" baseline="0" dirty="0" smtClean="0"/>
              <a:t> </a:t>
            </a:r>
            <a:r>
              <a:rPr lang="de-DE" b="0" baseline="0" dirty="0" err="1" smtClean="0"/>
              <a:t>of</a:t>
            </a:r>
            <a:r>
              <a:rPr lang="de-DE" b="0" baseline="0" dirty="0" smtClean="0"/>
              <a:t> </a:t>
            </a:r>
            <a:r>
              <a:rPr lang="de-DE" b="0" baseline="0" dirty="0" err="1" smtClean="0"/>
              <a:t>policy</a:t>
            </a:r>
            <a:r>
              <a:rPr lang="de-DE" b="0" baseline="0" dirty="0" smtClean="0"/>
              <a:t> </a:t>
            </a:r>
            <a:r>
              <a:rPr lang="de-DE" b="0" baseline="0" dirty="0" err="1" smtClean="0"/>
              <a:t>implcations</a:t>
            </a:r>
            <a:r>
              <a:rPr lang="de-DE" b="0" baseline="0" dirty="0" smtClean="0"/>
              <a:t>. </a:t>
            </a:r>
            <a:r>
              <a:rPr lang="de-DE" b="0" baseline="0" dirty="0" err="1" smtClean="0"/>
              <a:t>My</a:t>
            </a:r>
            <a:r>
              <a:rPr lang="de-DE" b="0" baseline="0" dirty="0" smtClean="0"/>
              <a:t> </a:t>
            </a:r>
            <a:r>
              <a:rPr lang="de-DE" b="0" baseline="0" dirty="0" err="1" smtClean="0"/>
              <a:t>answer</a:t>
            </a:r>
            <a:r>
              <a:rPr lang="de-DE" b="0" baseline="0" dirty="0" smtClean="0"/>
              <a:t> </a:t>
            </a:r>
            <a:r>
              <a:rPr lang="de-DE" b="0" baseline="0" dirty="0" err="1" smtClean="0"/>
              <a:t>would</a:t>
            </a:r>
            <a:r>
              <a:rPr lang="de-DE" b="0" baseline="0" dirty="0" smtClean="0"/>
              <a:t> </a:t>
            </a:r>
            <a:r>
              <a:rPr lang="de-DE" b="0" baseline="0" dirty="0" err="1" smtClean="0"/>
              <a:t>be</a:t>
            </a:r>
            <a:r>
              <a:rPr lang="de-DE" b="0" baseline="0" dirty="0" smtClean="0"/>
              <a:t>: </a:t>
            </a:r>
            <a:r>
              <a:rPr lang="de-DE" b="0" baseline="0" dirty="0" err="1" smtClean="0"/>
              <a:t>one</a:t>
            </a:r>
            <a:r>
              <a:rPr lang="de-DE" b="0" baseline="0" dirty="0" smtClean="0"/>
              <a:t> </a:t>
            </a:r>
            <a:r>
              <a:rPr lang="de-DE" b="0" baseline="0" dirty="0" err="1" smtClean="0"/>
              <a:t>should</a:t>
            </a:r>
            <a:r>
              <a:rPr lang="de-DE" b="0" baseline="0" dirty="0" smtClean="0"/>
              <a:t> </a:t>
            </a:r>
            <a:r>
              <a:rPr lang="de-DE" b="0" baseline="0" dirty="0" err="1" smtClean="0"/>
              <a:t>influence</a:t>
            </a:r>
            <a:r>
              <a:rPr lang="de-DE" b="0" baseline="0" dirty="0" smtClean="0"/>
              <a:t> </a:t>
            </a:r>
            <a:r>
              <a:rPr lang="de-DE" b="0" baseline="0" dirty="0" err="1" smtClean="0"/>
              <a:t>that</a:t>
            </a:r>
            <a:r>
              <a:rPr lang="de-DE" b="0" baseline="0" dirty="0" smtClean="0"/>
              <a:t> </a:t>
            </a:r>
            <a:r>
              <a:rPr lang="de-DE" b="0" baseline="0" dirty="0" err="1" smtClean="0"/>
              <a:t>which</a:t>
            </a:r>
            <a:r>
              <a:rPr lang="de-DE" b="0" baseline="0" dirty="0" smtClean="0"/>
              <a:t> </a:t>
            </a:r>
            <a:r>
              <a:rPr lang="de-DE" b="0" baseline="0" dirty="0" err="1" smtClean="0"/>
              <a:t>one</a:t>
            </a:r>
            <a:r>
              <a:rPr lang="de-DE" b="0" baseline="0" dirty="0" smtClean="0"/>
              <a:t> </a:t>
            </a:r>
            <a:r>
              <a:rPr lang="de-DE" b="0" baseline="0" dirty="0" err="1" smtClean="0"/>
              <a:t>can</a:t>
            </a:r>
            <a:r>
              <a:rPr lang="de-DE" b="0" baseline="0" dirty="0" smtClean="0"/>
              <a:t>. </a:t>
            </a:r>
            <a:r>
              <a:rPr lang="de-DE" b="0" baseline="0" dirty="0" err="1" smtClean="0"/>
              <a:t>If</a:t>
            </a:r>
            <a:r>
              <a:rPr lang="de-DE" b="0" baseline="0" dirty="0" smtClean="0"/>
              <a:t> </a:t>
            </a:r>
            <a:r>
              <a:rPr lang="de-DE" b="0" baseline="0" dirty="0" err="1" smtClean="0"/>
              <a:t>two</a:t>
            </a:r>
            <a:r>
              <a:rPr lang="de-DE" b="0" baseline="0" dirty="0" smtClean="0"/>
              <a:t> </a:t>
            </a:r>
            <a:r>
              <a:rPr lang="de-DE" b="0" baseline="0" dirty="0" err="1" smtClean="0"/>
              <a:t>items</a:t>
            </a:r>
            <a:r>
              <a:rPr lang="de-DE" b="0" baseline="0" dirty="0" smtClean="0"/>
              <a:t> </a:t>
            </a:r>
            <a:r>
              <a:rPr lang="de-DE" b="0" baseline="0" dirty="0" err="1" smtClean="0"/>
              <a:t>often</a:t>
            </a:r>
            <a:r>
              <a:rPr lang="de-DE" b="0" baseline="0" dirty="0" smtClean="0"/>
              <a:t> </a:t>
            </a:r>
            <a:r>
              <a:rPr lang="de-DE" b="0" baseline="0" dirty="0" err="1" smtClean="0"/>
              <a:t>occur</a:t>
            </a:r>
            <a:r>
              <a:rPr lang="de-DE" b="0" baseline="0" dirty="0" smtClean="0"/>
              <a:t> </a:t>
            </a:r>
            <a:r>
              <a:rPr lang="de-DE" b="0" baseline="0" dirty="0" err="1" smtClean="0"/>
              <a:t>togther</a:t>
            </a:r>
            <a:r>
              <a:rPr lang="de-DE" b="0" baseline="0" dirty="0" smtClean="0"/>
              <a:t>, </a:t>
            </a:r>
            <a:r>
              <a:rPr lang="de-DE" b="0" baseline="0" dirty="0" err="1" smtClean="0"/>
              <a:t>why</a:t>
            </a:r>
            <a:r>
              <a:rPr lang="de-DE" b="0" baseline="0" dirty="0" smtClean="0"/>
              <a:t> not </a:t>
            </a:r>
            <a:r>
              <a:rPr lang="de-DE" b="0" baseline="0" dirty="0" err="1" smtClean="0"/>
              <a:t>create</a:t>
            </a:r>
            <a:r>
              <a:rPr lang="de-DE" b="0" baseline="0" dirty="0" smtClean="0"/>
              <a:t> </a:t>
            </a:r>
            <a:r>
              <a:rPr lang="de-DE" b="0" baseline="0" dirty="0" err="1" smtClean="0"/>
              <a:t>the</a:t>
            </a:r>
            <a:r>
              <a:rPr lang="de-DE" b="0" baseline="0" dirty="0" smtClean="0"/>
              <a:t> </a:t>
            </a:r>
            <a:r>
              <a:rPr lang="de-DE" b="0" baseline="0" dirty="0" err="1" smtClean="0"/>
              <a:t>conditions</a:t>
            </a:r>
            <a:r>
              <a:rPr lang="de-DE" b="0" baseline="0" dirty="0" smtClean="0"/>
              <a:t> </a:t>
            </a:r>
            <a:r>
              <a:rPr lang="de-DE" b="0" baseline="0" dirty="0" err="1" smtClean="0"/>
              <a:t>for</a:t>
            </a:r>
            <a:r>
              <a:rPr lang="de-DE" b="0" baseline="0" dirty="0" smtClean="0"/>
              <a:t> </a:t>
            </a:r>
            <a:r>
              <a:rPr lang="de-DE" b="0" baseline="0" dirty="0" err="1" smtClean="0"/>
              <a:t>one</a:t>
            </a:r>
            <a:r>
              <a:rPr lang="de-DE" b="0" baseline="0" dirty="0" smtClean="0"/>
              <a:t> </a:t>
            </a:r>
            <a:r>
              <a:rPr lang="de-DE" b="0" baseline="0" dirty="0" err="1" smtClean="0"/>
              <a:t>to</a:t>
            </a:r>
            <a:r>
              <a:rPr lang="de-DE" b="0" baseline="0" dirty="0" smtClean="0"/>
              <a:t> </a:t>
            </a:r>
            <a:r>
              <a:rPr lang="de-DE" b="0" baseline="0" dirty="0" err="1" smtClean="0"/>
              <a:t>appear</a:t>
            </a:r>
            <a:r>
              <a:rPr lang="de-DE" b="0" baseline="0" dirty="0" smtClean="0"/>
              <a:t>, </a:t>
            </a:r>
            <a:r>
              <a:rPr lang="de-DE" b="0" baseline="0" dirty="0" err="1" smtClean="0"/>
              <a:t>the</a:t>
            </a:r>
            <a:r>
              <a:rPr lang="de-DE" b="0" baseline="0" dirty="0" smtClean="0"/>
              <a:t> </a:t>
            </a:r>
            <a:r>
              <a:rPr lang="de-DE" b="0" baseline="0" dirty="0" err="1" smtClean="0"/>
              <a:t>other</a:t>
            </a:r>
            <a:r>
              <a:rPr lang="de-DE" b="0" baseline="0" dirty="0" smtClean="0"/>
              <a:t> </a:t>
            </a:r>
            <a:r>
              <a:rPr lang="de-DE" b="0" baseline="0" dirty="0" err="1" smtClean="0"/>
              <a:t>might</a:t>
            </a:r>
            <a:r>
              <a:rPr lang="de-DE" b="0" baseline="0" dirty="0" smtClean="0"/>
              <a:t> follow.</a:t>
            </a:r>
            <a:endParaRPr lang="de-DE" b="0" dirty="0"/>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6019FFC4-5EF5-48E0-AFBD-ADED6F364237}"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11</a:t>
            </a:fld>
            <a:endParaRPr lang="en-ZA" dirty="0"/>
          </a:p>
        </p:txBody>
      </p:sp>
    </p:spTree>
    <p:extLst>
      <p:ext uri="{BB962C8B-B14F-4D97-AF65-F5344CB8AC3E}">
        <p14:creationId xmlns:p14="http://schemas.microsoft.com/office/powerpoint/2010/main" val="2671127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685800"/>
            <a:ext cx="4572000" cy="3429000"/>
          </a:xfrm>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fr-FR" sz="1200" dirty="0" smtClean="0">
                <a:latin typeface="Arial" panose="020B0604020202020204" pitchFamily="34" charset="0"/>
                <a:cs typeface="Arial" panose="020B0604020202020204" pitchFamily="34" charset="0"/>
              </a:rPr>
              <a:t>The report </a:t>
            </a:r>
            <a:r>
              <a:rPr lang="fr-FR" sz="1200" dirty="0" err="1" smtClean="0">
                <a:latin typeface="Arial" panose="020B0604020202020204" pitchFamily="34" charset="0"/>
                <a:cs typeface="Arial" panose="020B0604020202020204" pitchFamily="34" charset="0"/>
              </a:rPr>
              <a:t>also</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reveals</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that</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SAIs</a:t>
            </a:r>
            <a:r>
              <a:rPr lang="fr-FR" sz="1200" dirty="0" smtClean="0">
                <a:latin typeface="Arial" panose="020B0604020202020204" pitchFamily="34" charset="0"/>
                <a:cs typeface="Arial" panose="020B0604020202020204" pitchFamily="34" charset="0"/>
              </a:rPr>
              <a:t> are </a:t>
            </a:r>
            <a:r>
              <a:rPr lang="fr-FR" sz="1200" dirty="0" err="1" smtClean="0">
                <a:latin typeface="Arial" panose="020B0604020202020204" pitchFamily="34" charset="0"/>
                <a:cs typeface="Arial" panose="020B0604020202020204" pitchFamily="34" charset="0"/>
              </a:rPr>
              <a:t>underresourced</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ill-staffed</a:t>
            </a:r>
            <a:r>
              <a:rPr lang="fr-FR" sz="1200" dirty="0" smtClean="0">
                <a:latin typeface="Arial" panose="020B0604020202020204" pitchFamily="34" charset="0"/>
                <a:cs typeface="Arial" panose="020B0604020202020204" pitchFamily="34" charset="0"/>
              </a:rPr>
              <a:t>, and </a:t>
            </a:r>
            <a:r>
              <a:rPr lang="fr-FR" sz="1200" dirty="0" err="1" smtClean="0">
                <a:latin typeface="Arial" panose="020B0604020202020204" pitchFamily="34" charset="0"/>
                <a:cs typeface="Arial" panose="020B0604020202020204" pitchFamily="34" charset="0"/>
              </a:rPr>
              <a:t>suffer</a:t>
            </a:r>
            <a:r>
              <a:rPr lang="fr-FR" sz="1200" dirty="0" smtClean="0">
                <a:latin typeface="Arial" panose="020B0604020202020204" pitchFamily="34" charset="0"/>
                <a:cs typeface="Arial" panose="020B0604020202020204" pitchFamily="34" charset="0"/>
              </a:rPr>
              <a:t> opposition </a:t>
            </a:r>
            <a:r>
              <a:rPr lang="fr-FR" sz="1200" dirty="0" err="1" smtClean="0">
                <a:latin typeface="Arial" panose="020B0604020202020204" pitchFamily="34" charset="0"/>
                <a:cs typeface="Arial" panose="020B0604020202020204" pitchFamily="34" charset="0"/>
              </a:rPr>
              <a:t>regarding</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their</a:t>
            </a:r>
            <a:r>
              <a:rPr lang="fr-FR" sz="1200" dirty="0" smtClean="0">
                <a:latin typeface="Arial" panose="020B0604020202020204" pitchFamily="34" charset="0"/>
                <a:cs typeface="Arial" panose="020B0604020202020204" pitchFamily="34" charset="0"/>
              </a:rPr>
              <a:t> </a:t>
            </a:r>
            <a:r>
              <a:rPr lang="fr-FR" sz="1200" dirty="0" err="1" smtClean="0">
                <a:latin typeface="Arial" panose="020B0604020202020204" pitchFamily="34" charset="0"/>
                <a:cs typeface="Arial" panose="020B0604020202020204" pitchFamily="34" charset="0"/>
              </a:rPr>
              <a:t>work</a:t>
            </a:r>
            <a:endParaRPr lang="fr-FR" sz="1200" dirty="0" smtClean="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dirty="0" err="1" smtClean="0"/>
              <a:t>What</a:t>
            </a:r>
            <a:r>
              <a:rPr lang="de-DE" baseline="0" dirty="0" smtClean="0"/>
              <a:t> </a:t>
            </a:r>
            <a:r>
              <a:rPr lang="de-DE" baseline="0" dirty="0" err="1" smtClean="0"/>
              <a:t>you</a:t>
            </a:r>
            <a:r>
              <a:rPr lang="de-DE" baseline="0" dirty="0" smtClean="0"/>
              <a:t> </a:t>
            </a:r>
            <a:r>
              <a:rPr lang="de-DE" baseline="0" dirty="0" err="1" smtClean="0"/>
              <a:t>see</a:t>
            </a:r>
            <a:r>
              <a:rPr lang="de-DE" baseline="0" dirty="0" smtClean="0"/>
              <a:t> </a:t>
            </a:r>
            <a:r>
              <a:rPr lang="de-DE" baseline="0" dirty="0" err="1" smtClean="0"/>
              <a:t>and</a:t>
            </a:r>
            <a:r>
              <a:rPr lang="de-DE" baseline="0" dirty="0" smtClean="0"/>
              <a:t> </a:t>
            </a:r>
            <a:r>
              <a:rPr lang="de-DE" baseline="0" dirty="0" err="1" smtClean="0"/>
              <a:t>what</a:t>
            </a:r>
            <a:r>
              <a:rPr lang="de-DE" baseline="0" dirty="0" smtClean="0"/>
              <a:t> </a:t>
            </a:r>
            <a:r>
              <a:rPr lang="de-DE" baseline="0" dirty="0" err="1" smtClean="0"/>
              <a:t>you</a:t>
            </a:r>
            <a:r>
              <a:rPr lang="de-DE" baseline="0" dirty="0" smtClean="0"/>
              <a:t> </a:t>
            </a:r>
            <a:r>
              <a:rPr lang="de-DE" baseline="0" dirty="0" err="1" smtClean="0"/>
              <a:t>dont</a:t>
            </a:r>
            <a:r>
              <a:rPr lang="de-DE" baseline="0" dirty="0" smtClean="0"/>
              <a:t> </a:t>
            </a:r>
            <a:r>
              <a:rPr lang="de-DE" baseline="0" dirty="0" err="1" smtClean="0"/>
              <a:t>see</a:t>
            </a:r>
            <a:r>
              <a:rPr lang="de-DE" baseline="0" dirty="0" smtClean="0"/>
              <a:t> –</a:t>
            </a:r>
          </a:p>
        </p:txBody>
      </p:sp>
      <p:sp>
        <p:nvSpPr>
          <p:cNvPr id="4" name="Kopfzeilenplatzhalter 3"/>
          <p:cNvSpPr>
            <a:spLocks noGrp="1"/>
          </p:cNvSpPr>
          <p:nvPr>
            <p:ph type="hdr" sz="quarter" idx="10"/>
          </p:nvPr>
        </p:nvSpPr>
        <p:spPr/>
        <p:txBody>
          <a:bodyPr/>
          <a:lstStyle/>
          <a:p>
            <a:endParaRPr lang="en-ZA" dirty="0"/>
          </a:p>
        </p:txBody>
      </p:sp>
      <p:sp>
        <p:nvSpPr>
          <p:cNvPr id="5" name="Datumsplatzhalter 4"/>
          <p:cNvSpPr>
            <a:spLocks noGrp="1"/>
          </p:cNvSpPr>
          <p:nvPr>
            <p:ph type="dt" idx="11"/>
          </p:nvPr>
        </p:nvSpPr>
        <p:spPr/>
        <p:txBody>
          <a:bodyPr/>
          <a:lstStyle/>
          <a:p>
            <a:fld id="{48267100-7BE0-42EE-9508-A0BFE42123E4}" type="datetime1">
              <a:rPr lang="en-ZA" smtClean="0"/>
              <a:t>2017/06/01</a:t>
            </a:fld>
            <a:endParaRPr lang="en-ZA" dirty="0"/>
          </a:p>
        </p:txBody>
      </p:sp>
      <p:sp>
        <p:nvSpPr>
          <p:cNvPr id="6" name="Fußzeilenplatzhalter 5"/>
          <p:cNvSpPr>
            <a:spLocks noGrp="1"/>
          </p:cNvSpPr>
          <p:nvPr>
            <p:ph type="ftr" sz="quarter" idx="12"/>
          </p:nvPr>
        </p:nvSpPr>
        <p:spPr/>
        <p:txBody>
          <a:bodyPr/>
          <a:lstStyle/>
          <a:p>
            <a:endParaRPr lang="en-ZA" dirty="0"/>
          </a:p>
        </p:txBody>
      </p:sp>
      <p:sp>
        <p:nvSpPr>
          <p:cNvPr id="7" name="Foliennummernplatzhalter 6"/>
          <p:cNvSpPr>
            <a:spLocks noGrp="1"/>
          </p:cNvSpPr>
          <p:nvPr>
            <p:ph type="sldNum" sz="quarter" idx="13"/>
          </p:nvPr>
        </p:nvSpPr>
        <p:spPr/>
        <p:txBody>
          <a:bodyPr/>
          <a:lstStyle/>
          <a:p>
            <a:fld id="{987E0046-8607-4D1B-9B92-A5D1CDF23A7D}" type="slidenum">
              <a:rPr lang="en-ZA" smtClean="0"/>
              <a:pPr/>
              <a:t>12</a:t>
            </a:fld>
            <a:endParaRPr lang="en-ZA" dirty="0"/>
          </a:p>
        </p:txBody>
      </p:sp>
    </p:spTree>
    <p:extLst>
      <p:ext uri="{BB962C8B-B14F-4D97-AF65-F5344CB8AC3E}">
        <p14:creationId xmlns:p14="http://schemas.microsoft.com/office/powerpoint/2010/main" val="1657063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4865"/>
            <a:ext cx="7772400" cy="792088"/>
          </a:xfrm>
          <a:prstGeom prst="rect">
            <a:avLst/>
          </a:prstGeom>
        </p:spPr>
        <p:txBody>
          <a:bodyPr/>
          <a:lstStyle/>
          <a:p>
            <a:r>
              <a:rPr lang="en-US" dirty="0" smtClean="0"/>
              <a:t>Click to edit Master title style</a:t>
            </a:r>
            <a:endParaRPr lang="en-ZA" dirty="0"/>
          </a:p>
        </p:txBody>
      </p:sp>
      <p:sp>
        <p:nvSpPr>
          <p:cNvPr id="3" name="Subtitle 2"/>
          <p:cNvSpPr>
            <a:spLocks noGrp="1"/>
          </p:cNvSpPr>
          <p:nvPr>
            <p:ph type="subTitle" idx="1"/>
          </p:nvPr>
        </p:nvSpPr>
        <p:spPr>
          <a:xfrm>
            <a:off x="683568" y="3886200"/>
            <a:ext cx="784887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p>
            <a:fld id="{8CE607ED-5957-4832-BE48-1DCA2A3E7E60}" type="datetime1">
              <a:rPr lang="en-GB" smtClean="0"/>
              <a:pPr/>
              <a:t>01/06/2017</a:t>
            </a:fld>
            <a:endParaRPr lang="en-ZA" dirty="0"/>
          </a:p>
        </p:txBody>
      </p:sp>
      <p:sp>
        <p:nvSpPr>
          <p:cNvPr id="5" name="Footer Placeholder 4"/>
          <p:cNvSpPr>
            <a:spLocks noGrp="1"/>
          </p:cNvSpPr>
          <p:nvPr>
            <p:ph type="ftr" sz="quarter" idx="11"/>
          </p:nvPr>
        </p:nvSpPr>
        <p:spPr/>
        <p:txBody>
          <a:bodyPr/>
          <a:lstStyle/>
          <a:p>
            <a:r>
              <a:rPr lang="en-ZA" smtClean="0"/>
              <a:t>GFG in Africa</a:t>
            </a:r>
            <a:endParaRPr lang="en-ZA" dirty="0"/>
          </a:p>
        </p:txBody>
      </p:sp>
      <p:sp>
        <p:nvSpPr>
          <p:cNvPr id="6" name="Slide Number Placeholder 5"/>
          <p:cNvSpPr>
            <a:spLocks noGrp="1"/>
          </p:cNvSpPr>
          <p:nvPr>
            <p:ph type="sldNum" sz="quarter" idx="12"/>
          </p:nvPr>
        </p:nvSpPr>
        <p:spPr>
          <a:xfrm>
            <a:off x="6553200" y="6356353"/>
            <a:ext cx="2133600" cy="365125"/>
          </a:xfrm>
          <a:prstGeom prst="rect">
            <a:avLst/>
          </a:prstGeom>
        </p:spPr>
        <p:txBody>
          <a:bodyPr/>
          <a:lstStyle/>
          <a:p>
            <a:fld id="{AED13274-C9AC-46ED-BF2B-97D7A09DAF9E}" type="slidenum">
              <a:rPr lang="en-ZA" smtClean="0"/>
              <a:pPr/>
              <a:t>‹Nr.›</a:t>
            </a:fld>
            <a:endParaRPr lang="en-ZA"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smtClean="0"/>
              <a:t>GFG in Africa</a:t>
            </a:r>
            <a:endParaRPr lang="de-DE" dirty="0"/>
          </a:p>
        </p:txBody>
      </p:sp>
      <p:sp>
        <p:nvSpPr>
          <p:cNvPr id="4" name="Datumsplatzhalter 3"/>
          <p:cNvSpPr>
            <a:spLocks noGrp="1"/>
          </p:cNvSpPr>
          <p:nvPr>
            <p:ph type="dt" sz="half" idx="11"/>
          </p:nvPr>
        </p:nvSpPr>
        <p:spPr/>
        <p:txBody>
          <a:bodyPr/>
          <a:lstStyle/>
          <a:p>
            <a:fld id="{E0C76816-0C56-4BA4-84BC-3040AE123554}" type="datetime1">
              <a:rPr lang="en-GB" smtClean="0"/>
              <a:pPr/>
              <a:t>01/06/2017</a:t>
            </a:fld>
            <a:endParaRPr lang="en-GB"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4188878741"/>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smtClean="0"/>
              <a:t>GFG in Africa</a:t>
            </a:r>
            <a:endParaRPr lang="de-DE" dirty="0"/>
          </a:p>
        </p:txBody>
      </p:sp>
      <p:sp>
        <p:nvSpPr>
          <p:cNvPr id="4" name="Datumsplatzhalter 3"/>
          <p:cNvSpPr>
            <a:spLocks noGrp="1"/>
          </p:cNvSpPr>
          <p:nvPr>
            <p:ph type="dt" sz="half" idx="11"/>
          </p:nvPr>
        </p:nvSpPr>
        <p:spPr/>
        <p:txBody>
          <a:bodyPr/>
          <a:lstStyle/>
          <a:p>
            <a:fld id="{22C0E90D-A803-4550-9E66-CB2BB52A58F1}" type="datetime1">
              <a:rPr lang="en-GB" smtClean="0"/>
              <a:pPr/>
              <a:t>01/06/2017</a:t>
            </a:fld>
            <a:endParaRPr lang="en-GB"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416445369"/>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smtClean="0"/>
              <a:t>GFG in Africa</a:t>
            </a:r>
            <a:endParaRPr lang="de-DE" dirty="0"/>
          </a:p>
        </p:txBody>
      </p:sp>
      <p:sp>
        <p:nvSpPr>
          <p:cNvPr id="4" name="Datumsplatzhalter 3"/>
          <p:cNvSpPr>
            <a:spLocks noGrp="1"/>
          </p:cNvSpPr>
          <p:nvPr>
            <p:ph type="dt" sz="half" idx="11"/>
          </p:nvPr>
        </p:nvSpPr>
        <p:spPr>
          <a:xfrm>
            <a:off x="679155" y="6581004"/>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5FA746DC-E0AD-43F3-85C4-2760E06CC72C}" type="datetime1">
              <a:rPr lang="en-GB" smtClean="0"/>
              <a:pPr/>
              <a:t>01/06/2017</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635527058"/>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smtClean="0"/>
              <a:t>GFG in Africa</a:t>
            </a:r>
            <a:endParaRPr lang="de-DE" dirty="0"/>
          </a:p>
        </p:txBody>
      </p:sp>
      <p:sp>
        <p:nvSpPr>
          <p:cNvPr id="4" name="Datumsplatzhalter 3"/>
          <p:cNvSpPr>
            <a:spLocks noGrp="1"/>
          </p:cNvSpPr>
          <p:nvPr>
            <p:ph type="dt" sz="half" idx="11"/>
          </p:nvPr>
        </p:nvSpPr>
        <p:spPr>
          <a:xfrm>
            <a:off x="679155" y="6581004"/>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C57B3141-453D-4230-9395-19D6E0678BD9}" type="datetime1">
              <a:rPr lang="en-GB" smtClean="0"/>
              <a:pPr/>
              <a:t>01/06/2017</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1385017850"/>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folie">
    <p:bg>
      <p:bgRef idx="1001">
        <a:schemeClr val="bg1"/>
      </p:bgRef>
    </p:bg>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0" y="6624639"/>
            <a:ext cx="9144000" cy="233362"/>
          </a:xfrm>
          <a:prstGeom prst="rect">
            <a:avLst/>
          </a:prstGeom>
          <a:solidFill>
            <a:srgbClr val="939393"/>
          </a:solidFill>
          <a:ln w="9525">
            <a:noFill/>
            <a:miter lim="800000"/>
            <a:headEnd/>
            <a:tailEnd/>
          </a:ln>
          <a:effectLst/>
        </p:spPr>
        <p:txBody>
          <a:bodyPr wrap="none" anchor="ctr"/>
          <a:lstStyle/>
          <a:p>
            <a:endParaRPr lang="de-DE">
              <a:solidFill>
                <a:srgbClr val="000000"/>
              </a:solidFill>
            </a:endParaRPr>
          </a:p>
        </p:txBody>
      </p:sp>
      <p:sp>
        <p:nvSpPr>
          <p:cNvPr id="93187" name="Text Box 3"/>
          <p:cNvSpPr txBox="1">
            <a:spLocks noChangeArrowheads="1"/>
          </p:cNvSpPr>
          <p:nvPr/>
        </p:nvSpPr>
        <p:spPr bwMode="auto">
          <a:xfrm>
            <a:off x="6934200" y="6596066"/>
            <a:ext cx="1981200" cy="276999"/>
          </a:xfrm>
          <a:prstGeom prst="rect">
            <a:avLst/>
          </a:prstGeom>
          <a:noFill/>
          <a:ln w="9525">
            <a:noFill/>
            <a:miter lim="800000"/>
            <a:headEnd/>
            <a:tailEnd/>
          </a:ln>
          <a:effectLst/>
        </p:spPr>
        <p:txBody>
          <a:bodyPr>
            <a:spAutoFit/>
          </a:bodyPr>
          <a:lstStyle/>
          <a:p>
            <a:fld id="{B6627C32-A0CE-40F6-BDFA-3C7C724DC8AA}" type="datetime1">
              <a:rPr lang="de-DE" sz="1200">
                <a:solidFill>
                  <a:srgbClr val="FFFFFF"/>
                </a:solidFill>
              </a:rPr>
              <a:pPr/>
              <a:t>01.06.2017</a:t>
            </a:fld>
            <a:r>
              <a:rPr lang="de-DE" sz="1200">
                <a:solidFill>
                  <a:srgbClr val="FFFFFF"/>
                </a:solidFill>
              </a:rPr>
              <a:t>     Seite </a:t>
            </a:r>
            <a:fld id="{F7DC8B0F-09E1-4ADE-8436-67CF7C966884}" type="slidenum">
              <a:rPr lang="de-DE" sz="1200">
                <a:solidFill>
                  <a:srgbClr val="FFFFFF"/>
                </a:solidFill>
              </a:rPr>
              <a:pPr/>
              <a:t>‹Nr.›</a:t>
            </a:fld>
            <a:endParaRPr lang="de-DE" sz="1200">
              <a:solidFill>
                <a:srgbClr val="FFFFFF"/>
              </a:solidFill>
            </a:endParaRPr>
          </a:p>
        </p:txBody>
      </p:sp>
      <p:sp>
        <p:nvSpPr>
          <p:cNvPr id="9318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a:endParaRPr lang="en-BZ" sz="2400">
              <a:solidFill>
                <a:srgbClr val="000000"/>
              </a:solidFill>
              <a:latin typeface="Times" charset="0"/>
            </a:endParaRPr>
          </a:p>
        </p:txBody>
      </p:sp>
      <p:sp>
        <p:nvSpPr>
          <p:cNvPr id="93190"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endParaRPr lang="de-DE">
              <a:solidFill>
                <a:srgbClr val="000000"/>
              </a:solidFill>
            </a:endParaRPr>
          </a:p>
        </p:txBody>
      </p:sp>
      <p:pic>
        <p:nvPicPr>
          <p:cNvPr id="93191"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p:spPr>
      </p:pic>
      <p:sp>
        <p:nvSpPr>
          <p:cNvPr id="93193" name="Rectangle 9"/>
          <p:cNvSpPr>
            <a:spLocks noChangeArrowheads="1"/>
          </p:cNvSpPr>
          <p:nvPr/>
        </p:nvSpPr>
        <p:spPr bwMode="auto">
          <a:xfrm>
            <a:off x="0" y="6624639"/>
            <a:ext cx="9144000" cy="233362"/>
          </a:xfrm>
          <a:prstGeom prst="rect">
            <a:avLst/>
          </a:prstGeom>
          <a:solidFill>
            <a:srgbClr val="939393"/>
          </a:solidFill>
          <a:ln w="9525">
            <a:noFill/>
            <a:miter lim="800000"/>
            <a:headEnd/>
            <a:tailEnd/>
          </a:ln>
          <a:effectLst/>
        </p:spPr>
        <p:txBody>
          <a:bodyPr wrap="none" anchor="ctr"/>
          <a:lstStyle/>
          <a:p>
            <a:endParaRPr lang="de-DE">
              <a:solidFill>
                <a:srgbClr val="000000"/>
              </a:solidFill>
            </a:endParaRPr>
          </a:p>
        </p:txBody>
      </p:sp>
      <p:sp>
        <p:nvSpPr>
          <p:cNvPr id="93195"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a:endParaRPr lang="en-BZ" sz="2400">
              <a:solidFill>
                <a:srgbClr val="000000"/>
              </a:solidFill>
              <a:latin typeface="Times" charset="0"/>
            </a:endParaRPr>
          </a:p>
        </p:txBody>
      </p:sp>
      <p:sp>
        <p:nvSpPr>
          <p:cNvPr id="93196" name="Line 12"/>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endParaRPr lang="de-DE">
              <a:solidFill>
                <a:srgbClr val="000000"/>
              </a:solidFill>
            </a:endParaRPr>
          </a:p>
        </p:txBody>
      </p:sp>
      <p:sp>
        <p:nvSpPr>
          <p:cNvPr id="93199" name="Rectangle 15"/>
          <p:cNvSpPr>
            <a:spLocks noGrp="1" noChangeArrowheads="1"/>
          </p:cNvSpPr>
          <p:nvPr>
            <p:ph type="ctrTitle" sz="quarter" hasCustomPrompt="1"/>
          </p:nvPr>
        </p:nvSpPr>
        <p:spPr>
          <a:xfrm>
            <a:off x="1040400" y="1993726"/>
            <a:ext cx="7034400" cy="1143000"/>
          </a:xfrm>
        </p:spPr>
        <p:txBody>
          <a:bodyPr anchor="ctr"/>
          <a:lstStyle>
            <a:lvl1pPr algn="ctr">
              <a:defRPr/>
            </a:lvl1pPr>
          </a:lstStyle>
          <a:p>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title</a:t>
            </a:r>
            <a:endParaRPr lang="de-DE" dirty="0"/>
          </a:p>
        </p:txBody>
      </p:sp>
      <p:sp>
        <p:nvSpPr>
          <p:cNvPr id="93200"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a:lvl1pPr>
          </a:lstStyle>
          <a:p>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subtitle</a:t>
            </a:r>
            <a:endParaRPr lang="de-DE" dirty="0"/>
          </a:p>
        </p:txBody>
      </p:sp>
      <p:sp>
        <p:nvSpPr>
          <p:cNvPr id="93202" name="Line 18"/>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endParaRPr lang="de-DE">
              <a:solidFill>
                <a:srgbClr val="000000"/>
              </a:solidFill>
            </a:endParaRPr>
          </a:p>
        </p:txBody>
      </p:sp>
      <p:pic>
        <p:nvPicPr>
          <p:cNvPr id="93204" name="Picture 20" descr="Weltkugel_klein_neu.gif                                        0005A183jeany                          BB53F533:"/>
          <p:cNvPicPr>
            <a:picLocks noChangeAspect="1" noChangeArrowheads="1"/>
          </p:cNvPicPr>
          <p:nvPr/>
        </p:nvPicPr>
        <p:blipFill>
          <a:blip r:embed="rId3" cstate="print"/>
          <a:srcRect/>
          <a:stretch>
            <a:fillRect/>
          </a:stretch>
        </p:blipFill>
        <p:spPr bwMode="auto">
          <a:xfrm>
            <a:off x="7996237" y="0"/>
            <a:ext cx="1147763" cy="762000"/>
          </a:xfrm>
          <a:prstGeom prst="rect">
            <a:avLst/>
          </a:prstGeom>
          <a:noFill/>
        </p:spPr>
      </p:pic>
    </p:spTree>
    <p:extLst>
      <p:ext uri="{BB962C8B-B14F-4D97-AF65-F5344CB8AC3E}">
        <p14:creationId xmlns:p14="http://schemas.microsoft.com/office/powerpoint/2010/main" val="2725575014"/>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title</a:t>
            </a:r>
            <a:endParaRPr lang="de-DE" dirty="0"/>
          </a:p>
        </p:txBody>
      </p:sp>
      <p:sp>
        <p:nvSpPr>
          <p:cNvPr id="3" name="Inhaltsplatzhalter 2"/>
          <p:cNvSpPr>
            <a:spLocks noGrp="1"/>
          </p:cNvSpPr>
          <p:nvPr>
            <p:ph idx="1" hasCustomPrompt="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a:p>
        </p:txBody>
      </p:sp>
      <p:sp>
        <p:nvSpPr>
          <p:cNvPr id="4" name="Datumsplatzhalter 3"/>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126746598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4" name="Fußzeilenplatzhalter 3"/>
          <p:cNvSpPr>
            <a:spLocks noGrp="1"/>
          </p:cNvSpPr>
          <p:nvPr>
            <p:ph type="ftr" sz="quarter" idx="11"/>
          </p:nvPr>
        </p:nvSpPr>
        <p:spPr/>
        <p:txBody>
          <a:bodyPr/>
          <a:lstStyle/>
          <a:p>
            <a:endParaRPr lang="de-DE">
              <a:solidFill>
                <a:srgbClr val="FFFFFF"/>
              </a:solidFill>
            </a:endParaRPr>
          </a:p>
        </p:txBody>
      </p:sp>
    </p:spTree>
    <p:extLst>
      <p:ext uri="{BB962C8B-B14F-4D97-AF65-F5344CB8AC3E}">
        <p14:creationId xmlns:p14="http://schemas.microsoft.com/office/powerpoint/2010/main" val="55862426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title</a:t>
            </a:r>
            <a:endParaRPr lang="de-DE" dirty="0"/>
          </a:p>
        </p:txBody>
      </p:sp>
      <p:sp>
        <p:nvSpPr>
          <p:cNvPr id="3" name="Textplatzhalter 2"/>
          <p:cNvSpPr>
            <a:spLocks noGrp="1"/>
          </p:cNvSpPr>
          <p:nvPr>
            <p:ph type="body" idx="1" hasCustomPrompt="1"/>
          </p:nvPr>
        </p:nvSpPr>
        <p:spPr>
          <a:xfrm>
            <a:off x="1040400" y="2292942"/>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p:txBody>
      </p:sp>
      <p:sp>
        <p:nvSpPr>
          <p:cNvPr id="4" name="Datumsplatzhalter 3"/>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265406017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title</a:t>
            </a:r>
            <a:endParaRPr lang="de-DE" dirty="0"/>
          </a:p>
        </p:txBody>
      </p:sp>
      <p:sp>
        <p:nvSpPr>
          <p:cNvPr id="3" name="Inhaltsplatzhalter 2"/>
          <p:cNvSpPr>
            <a:spLocks noGrp="1"/>
          </p:cNvSpPr>
          <p:nvPr>
            <p:ph sz="half" idx="1" hasCustomPrompt="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a:p>
        </p:txBody>
      </p:sp>
      <p:sp>
        <p:nvSpPr>
          <p:cNvPr id="4" name="Inhaltsplatzhalter 3"/>
          <p:cNvSpPr>
            <a:spLocks noGrp="1"/>
          </p:cNvSpPr>
          <p:nvPr>
            <p:ph sz="half" idx="2" hasCustomPrompt="1"/>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a:p>
        </p:txBody>
      </p:sp>
      <p:sp>
        <p:nvSpPr>
          <p:cNvPr id="5" name="Datumsplatzhalter 4"/>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375218459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40400" y="1411200"/>
            <a:ext cx="7034400" cy="619200"/>
          </a:xfrm>
        </p:spPr>
        <p:txBody>
          <a:bodyPr/>
          <a:lstStyle>
            <a:lvl1pPr>
              <a:defRPr/>
            </a:lvl1pPr>
          </a:lstStyle>
          <a:p>
            <a:r>
              <a:rPr lang="de-DE" dirty="0" smtClean="0"/>
              <a:t>Click </a:t>
            </a:r>
            <a:r>
              <a:rPr lang="de-DE" dirty="0" err="1" smtClean="0"/>
              <a:t>to</a:t>
            </a:r>
            <a:r>
              <a:rPr lang="de-DE" dirty="0" smtClean="0"/>
              <a:t> </a:t>
            </a:r>
            <a:r>
              <a:rPr lang="de-DE" dirty="0" err="1" smtClean="0"/>
              <a:t>add</a:t>
            </a:r>
            <a:r>
              <a:rPr lang="de-DE" dirty="0" smtClean="0"/>
              <a:t> </a:t>
            </a:r>
            <a:r>
              <a:rPr lang="de-DE" dirty="0" err="1" smtClean="0"/>
              <a:t>text</a:t>
            </a:r>
            <a:endParaRPr lang="de-DE" dirty="0"/>
          </a:p>
        </p:txBody>
      </p:sp>
      <p:sp>
        <p:nvSpPr>
          <p:cNvPr id="3" name="Textplatzhalter 2"/>
          <p:cNvSpPr>
            <a:spLocks noGrp="1"/>
          </p:cNvSpPr>
          <p:nvPr>
            <p:ph type="body" idx="1" hasCustomPrompt="1"/>
          </p:nvPr>
        </p:nvSpPr>
        <p:spPr>
          <a:xfrm>
            <a:off x="1040400" y="2098786"/>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Click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p:txBody>
      </p:sp>
      <p:sp>
        <p:nvSpPr>
          <p:cNvPr id="4" name="Inhaltsplatzhalter 3"/>
          <p:cNvSpPr>
            <a:spLocks noGrp="1"/>
          </p:cNvSpPr>
          <p:nvPr>
            <p:ph sz="half" idx="2" hasCustomPrompt="1"/>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a:p>
        </p:txBody>
      </p:sp>
      <p:sp>
        <p:nvSpPr>
          <p:cNvPr id="5" name="Textplatzhalter 4"/>
          <p:cNvSpPr>
            <a:spLocks noGrp="1"/>
          </p:cNvSpPr>
          <p:nvPr>
            <p:ph type="body" sz="quarter" idx="3" hasCustomPrompt="1"/>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Click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p:txBody>
      </p:sp>
      <p:sp>
        <p:nvSpPr>
          <p:cNvPr id="6" name="Inhaltsplatzhalter 5"/>
          <p:cNvSpPr>
            <a:spLocks noGrp="1"/>
          </p:cNvSpPr>
          <p:nvPr>
            <p:ph sz="quarter" idx="4" hasCustomPrompt="1"/>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a:p>
        </p:txBody>
      </p:sp>
      <p:sp>
        <p:nvSpPr>
          <p:cNvPr id="7" name="Datumsplatzhalter 6"/>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8" name="Fußzeilenplatzhalter 7"/>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238789313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4865"/>
            <a:ext cx="7772400" cy="792088"/>
          </a:xfrm>
          <a:prstGeom prst="rect">
            <a:avLst/>
          </a:prstGeom>
        </p:spPr>
        <p:txBody>
          <a:bodyPr/>
          <a:lstStyle/>
          <a:p>
            <a:r>
              <a:rPr lang="en-US" dirty="0" smtClean="0"/>
              <a:t>Click to edit Master title style</a:t>
            </a:r>
            <a:endParaRPr lang="en-ZA" dirty="0"/>
          </a:p>
        </p:txBody>
      </p:sp>
      <p:sp>
        <p:nvSpPr>
          <p:cNvPr id="3" name="Subtitle 2"/>
          <p:cNvSpPr>
            <a:spLocks noGrp="1"/>
          </p:cNvSpPr>
          <p:nvPr>
            <p:ph type="subTitle" idx="1"/>
          </p:nvPr>
        </p:nvSpPr>
        <p:spPr>
          <a:xfrm>
            <a:off x="683568" y="3886200"/>
            <a:ext cx="784887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p>
            <a:fld id="{DC3B20F1-9875-45EC-B8CB-470E123B1D22}" type="datetime1">
              <a:rPr lang="en-GB" smtClean="0"/>
              <a:pPr/>
              <a:t>01/06/2017</a:t>
            </a:fld>
            <a:endParaRPr lang="en-ZA" dirty="0"/>
          </a:p>
        </p:txBody>
      </p:sp>
      <p:sp>
        <p:nvSpPr>
          <p:cNvPr id="5" name="Footer Placeholder 4"/>
          <p:cNvSpPr>
            <a:spLocks noGrp="1"/>
          </p:cNvSpPr>
          <p:nvPr>
            <p:ph type="ftr" sz="quarter" idx="11"/>
          </p:nvPr>
        </p:nvSpPr>
        <p:spPr/>
        <p:txBody>
          <a:bodyPr/>
          <a:lstStyle/>
          <a:p>
            <a:r>
              <a:rPr lang="en-ZA" smtClean="0"/>
              <a:t>GFG in Africa</a:t>
            </a:r>
            <a:endParaRPr lang="en-ZA" dirty="0"/>
          </a:p>
        </p:txBody>
      </p:sp>
      <p:sp>
        <p:nvSpPr>
          <p:cNvPr id="6" name="Slide Number Placeholder 5"/>
          <p:cNvSpPr>
            <a:spLocks noGrp="1"/>
          </p:cNvSpPr>
          <p:nvPr>
            <p:ph type="sldNum" sz="quarter" idx="12"/>
          </p:nvPr>
        </p:nvSpPr>
        <p:spPr>
          <a:xfrm>
            <a:off x="6553200" y="6356353"/>
            <a:ext cx="2133600" cy="365125"/>
          </a:xfrm>
          <a:prstGeom prst="rect">
            <a:avLst/>
          </a:prstGeom>
        </p:spPr>
        <p:txBody>
          <a:bodyPr/>
          <a:lstStyle/>
          <a:p>
            <a:fld id="{AED13274-C9AC-46ED-BF2B-97D7A09DAF9E}" type="slidenum">
              <a:rPr lang="en-ZA" smtClean="0"/>
              <a:pPr/>
              <a:t>‹Nr.›</a:t>
            </a:fld>
            <a:endParaRPr lang="en-ZA"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smtClean="0"/>
              <a:t>Click </a:t>
            </a:r>
            <a:r>
              <a:rPr lang="de-DE" dirty="0" err="1" smtClean="0"/>
              <a:t>to</a:t>
            </a:r>
            <a:r>
              <a:rPr lang="de-DE" dirty="0" smtClean="0"/>
              <a:t> </a:t>
            </a:r>
            <a:r>
              <a:rPr lang="de-DE" dirty="0" err="1" smtClean="0"/>
              <a:t>add</a:t>
            </a:r>
            <a:r>
              <a:rPr lang="de-DE" dirty="0" smtClean="0"/>
              <a:t> title</a:t>
            </a:r>
            <a:endParaRPr lang="de-DE" dirty="0"/>
          </a:p>
        </p:txBody>
      </p:sp>
      <p:sp>
        <p:nvSpPr>
          <p:cNvPr id="3" name="Datumsplatzhalter 2"/>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4" name="Fußzeilenplatzhalter 3"/>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164606106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3" name="Fußzeilenplatzhalter 2"/>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48820590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40400" y="1411201"/>
            <a:ext cx="2484000" cy="1357052"/>
          </a:xfrm>
        </p:spPr>
        <p:txBody>
          <a:bodyPr anchor="b"/>
          <a:lstStyle>
            <a:lvl1pPr algn="l">
              <a:defRPr sz="2800" b="0" baseline="0"/>
            </a:lvl1pPr>
          </a:lstStyle>
          <a:p>
            <a:r>
              <a:rPr lang="de-DE" dirty="0" smtClean="0"/>
              <a:t>Click </a:t>
            </a:r>
            <a:r>
              <a:rPr lang="de-DE" dirty="0" err="1" smtClean="0"/>
              <a:t>to</a:t>
            </a:r>
            <a:r>
              <a:rPr lang="de-DE" dirty="0" smtClean="0"/>
              <a:t> </a:t>
            </a:r>
            <a:r>
              <a:rPr lang="de-DE" dirty="0" err="1" smtClean="0"/>
              <a:t>add</a:t>
            </a:r>
            <a:r>
              <a:rPr lang="de-DE" dirty="0" smtClean="0"/>
              <a:t> title</a:t>
            </a:r>
            <a:endParaRPr lang="de-DE" dirty="0"/>
          </a:p>
        </p:txBody>
      </p:sp>
      <p:sp>
        <p:nvSpPr>
          <p:cNvPr id="3" name="Inhaltsplatzhalter 2"/>
          <p:cNvSpPr>
            <a:spLocks noGrp="1"/>
          </p:cNvSpPr>
          <p:nvPr>
            <p:ph idx="1" hasCustomPrompt="1"/>
          </p:nvPr>
        </p:nvSpPr>
        <p:spPr>
          <a:xfrm>
            <a:off x="3620023" y="1411202"/>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a:p>
        </p:txBody>
      </p:sp>
      <p:sp>
        <p:nvSpPr>
          <p:cNvPr id="4" name="Textplatzhalter 3"/>
          <p:cNvSpPr>
            <a:spLocks noGrp="1"/>
          </p:cNvSpPr>
          <p:nvPr>
            <p:ph type="body" sz="half" idx="2" hasCustomPrompt="1"/>
          </p:nvPr>
        </p:nvSpPr>
        <p:spPr>
          <a:xfrm>
            <a:off x="1040400" y="2893515"/>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Click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p:txBody>
      </p:sp>
      <p:sp>
        <p:nvSpPr>
          <p:cNvPr id="5" name="Datumsplatzhalter 4"/>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26902673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40400" y="4860102"/>
            <a:ext cx="7034400" cy="526093"/>
          </a:xfrm>
        </p:spPr>
        <p:txBody>
          <a:bodyPr anchor="b"/>
          <a:lstStyle>
            <a:lvl1pPr algn="l">
              <a:defRPr sz="2800" b="0"/>
            </a:lvl1pPr>
          </a:lstStyle>
          <a:p>
            <a:r>
              <a:rPr lang="de-DE" dirty="0" smtClean="0"/>
              <a:t>Click </a:t>
            </a:r>
            <a:r>
              <a:rPr lang="de-DE" dirty="0" err="1" smtClean="0"/>
              <a:t>to</a:t>
            </a:r>
            <a:r>
              <a:rPr lang="de-DE" dirty="0" smtClean="0"/>
              <a:t> </a:t>
            </a:r>
            <a:r>
              <a:rPr lang="de-DE" dirty="0" err="1" smtClean="0"/>
              <a:t>add</a:t>
            </a:r>
            <a:r>
              <a:rPr lang="de-DE" dirty="0" smtClean="0"/>
              <a:t> title</a:t>
            </a:r>
            <a:endParaRPr lang="de-DE" dirty="0"/>
          </a:p>
        </p:txBody>
      </p:sp>
      <p:sp>
        <p:nvSpPr>
          <p:cNvPr id="3" name="Bildplatzhalter 2"/>
          <p:cNvSpPr>
            <a:spLocks noGrp="1"/>
          </p:cNvSpPr>
          <p:nvPr>
            <p:ph type="pic" idx="1" hasCustomPrompt="1"/>
          </p:nvPr>
        </p:nvSpPr>
        <p:spPr>
          <a:xfrm>
            <a:off x="1152529" y="1411202"/>
            <a:ext cx="6831015"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Click </a:t>
            </a:r>
            <a:r>
              <a:rPr lang="de-DE" err="1" smtClean="0"/>
              <a:t>icon</a:t>
            </a:r>
            <a:r>
              <a:rPr lang="de-DE" smtClean="0"/>
              <a:t> </a:t>
            </a:r>
            <a:r>
              <a:rPr lang="de-DE" err="1" smtClean="0"/>
              <a:t>to</a:t>
            </a:r>
            <a:r>
              <a:rPr lang="de-DE" smtClean="0"/>
              <a:t> </a:t>
            </a:r>
            <a:r>
              <a:rPr lang="de-DE" err="1" smtClean="0"/>
              <a:t>add</a:t>
            </a:r>
            <a:r>
              <a:rPr lang="de-DE" smtClean="0"/>
              <a:t> </a:t>
            </a:r>
            <a:r>
              <a:rPr lang="de-DE" err="1" smtClean="0"/>
              <a:t>picture</a:t>
            </a:r>
            <a:endParaRPr lang="de-DE"/>
          </a:p>
        </p:txBody>
      </p:sp>
      <p:sp>
        <p:nvSpPr>
          <p:cNvPr id="4" name="Textplatzhalter 3"/>
          <p:cNvSpPr>
            <a:spLocks noGrp="1"/>
          </p:cNvSpPr>
          <p:nvPr>
            <p:ph type="body" sz="half" idx="2" hasCustomPrompt="1"/>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Click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p:txBody>
      </p:sp>
      <p:sp>
        <p:nvSpPr>
          <p:cNvPr id="5" name="Datumsplatzhalter 4"/>
          <p:cNvSpPr>
            <a:spLocks noGrp="1"/>
          </p:cNvSpPr>
          <p:nvPr>
            <p:ph type="dt" sz="half" idx="10"/>
          </p:nvPr>
        </p:nvSpPr>
        <p:spPr/>
        <p:txBody>
          <a:bodyPr/>
          <a:lstStyle>
            <a:lvl1pPr>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FFFFFF"/>
              </a:solidFill>
            </a:endParaRPr>
          </a:p>
        </p:txBody>
      </p:sp>
    </p:spTree>
    <p:extLst>
      <p:ext uri="{BB962C8B-B14F-4D97-AF65-F5344CB8AC3E}">
        <p14:creationId xmlns:p14="http://schemas.microsoft.com/office/powerpoint/2010/main" val="427246674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Headline, Bulletpoints">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1484785"/>
            <a:ext cx="7772400" cy="504056"/>
          </a:xfrm>
          <a:prstGeom prst="rect">
            <a:avLst/>
          </a:prstGeom>
        </p:spPr>
        <p:txBody>
          <a:bodyPr/>
          <a:lstStyle>
            <a:lvl1pPr algn="l">
              <a:defRPr sz="2400" b="0">
                <a:solidFill>
                  <a:srgbClr val="6E6452"/>
                </a:solidFill>
                <a:latin typeface="Arial" pitchFamily="34" charset="0"/>
                <a:cs typeface="Arial" pitchFamily="34" charset="0"/>
              </a:defRPr>
            </a:lvl1pPr>
          </a:lstStyle>
          <a:p>
            <a:r>
              <a:rPr lang="en-US" dirty="0" err="1" smtClean="0"/>
              <a:t>Titel</a:t>
            </a:r>
            <a:r>
              <a:rPr lang="en-US" dirty="0" smtClean="0"/>
              <a:t> </a:t>
            </a:r>
            <a:r>
              <a:rPr lang="en-US" dirty="0" err="1" smtClean="0"/>
              <a:t>durch</a:t>
            </a:r>
            <a:r>
              <a:rPr lang="en-US" dirty="0" smtClean="0"/>
              <a:t> </a:t>
            </a:r>
            <a:r>
              <a:rPr lang="en-US" dirty="0" err="1" smtClean="0"/>
              <a:t>Klicken</a:t>
            </a:r>
            <a:r>
              <a:rPr lang="en-US" dirty="0" smtClean="0"/>
              <a:t> </a:t>
            </a:r>
            <a:r>
              <a:rPr lang="en-US" dirty="0" err="1" smtClean="0"/>
              <a:t>hinzufügen</a:t>
            </a:r>
            <a:endParaRPr lang="de-DE" dirty="0"/>
          </a:p>
        </p:txBody>
      </p:sp>
      <p:sp>
        <p:nvSpPr>
          <p:cNvPr id="12" name="Inhaltsplatzhalter 2"/>
          <p:cNvSpPr>
            <a:spLocks noGrp="1"/>
          </p:cNvSpPr>
          <p:nvPr>
            <p:ph idx="10" hasCustomPrompt="1"/>
          </p:nvPr>
        </p:nvSpPr>
        <p:spPr>
          <a:xfrm>
            <a:off x="684216" y="2448000"/>
            <a:ext cx="7775575" cy="3312368"/>
          </a:xfrm>
          <a:prstGeom prst="rect">
            <a:avLst/>
          </a:prstGeom>
        </p:spPr>
        <p:txBody>
          <a:bodyPr/>
          <a:lstStyle>
            <a:lvl1pPr marL="0" indent="0">
              <a:lnSpc>
                <a:spcPct val="100000"/>
              </a:lnSpc>
              <a:spcBef>
                <a:spcPts val="400"/>
              </a:spcBef>
              <a:spcAft>
                <a:spcPts val="800"/>
              </a:spcAft>
              <a:buClr>
                <a:srgbClr val="6E6452"/>
              </a:buClr>
              <a:buFont typeface="Arial" pitchFamily="34" charset="0"/>
              <a:buNone/>
              <a:defRPr sz="1800">
                <a:solidFill>
                  <a:srgbClr val="6E6452"/>
                </a:solidFill>
                <a:latin typeface="Arial" pitchFamily="34" charset="0"/>
                <a:cs typeface="Arial" pitchFamily="34" charset="0"/>
              </a:defRPr>
            </a:lvl1pPr>
            <a:lvl2pPr marL="36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2pPr>
            <a:lvl3pPr marL="72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3pPr>
            <a:lvl4pPr marL="108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4pPr>
            <a:lvl5pPr>
              <a:defRPr sz="1800">
                <a:solidFill>
                  <a:srgbClr val="6E6452"/>
                </a:solidFill>
              </a:defRPr>
            </a:lvl5pPr>
          </a:lstStyle>
          <a:p>
            <a:pPr lvl="1"/>
            <a:r>
              <a:rPr lang="en-US" dirty="0" err="1" smtClean="0"/>
              <a:t>Erste</a:t>
            </a:r>
            <a:r>
              <a:rPr lang="en-US" dirty="0" smtClean="0"/>
              <a:t> </a:t>
            </a:r>
            <a:r>
              <a:rPr lang="en-US" dirty="0" err="1" smtClean="0"/>
              <a:t>Ebene</a:t>
            </a:r>
            <a:endParaRPr lang="en-US" dirty="0" smtClean="0"/>
          </a:p>
          <a:p>
            <a:pPr lvl="2"/>
            <a:r>
              <a:rPr lang="en-US" dirty="0" err="1" smtClean="0"/>
              <a:t>Zweite</a:t>
            </a:r>
            <a:r>
              <a:rPr lang="en-US" dirty="0" smtClean="0"/>
              <a:t> </a:t>
            </a:r>
            <a:r>
              <a:rPr lang="en-US" dirty="0" err="1" smtClean="0"/>
              <a:t>Ebene</a:t>
            </a:r>
            <a:endParaRPr lang="en-US" dirty="0" smtClean="0"/>
          </a:p>
          <a:p>
            <a:pPr lvl="3"/>
            <a:r>
              <a:rPr lang="en-US" dirty="0" err="1" smtClean="0"/>
              <a:t>Dritte</a:t>
            </a:r>
            <a:r>
              <a:rPr lang="en-US" dirty="0" smtClean="0"/>
              <a:t> </a:t>
            </a:r>
            <a:r>
              <a:rPr lang="en-US" dirty="0" err="1" smtClean="0"/>
              <a:t>Ebene</a:t>
            </a:r>
            <a:endParaRPr lang="en-US" dirty="0" smtClean="0"/>
          </a:p>
        </p:txBody>
      </p:sp>
    </p:spTree>
    <p:extLst>
      <p:ext uri="{BB962C8B-B14F-4D97-AF65-F5344CB8AC3E}">
        <p14:creationId xmlns:p14="http://schemas.microsoft.com/office/powerpoint/2010/main" val="35900600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Headline, Subhead, Bulletpoints">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1484785"/>
            <a:ext cx="7772400" cy="504056"/>
          </a:xfrm>
          <a:prstGeom prst="rect">
            <a:avLst/>
          </a:prstGeom>
        </p:spPr>
        <p:txBody>
          <a:bodyPr/>
          <a:lstStyle>
            <a:lvl1pPr algn="l">
              <a:defRPr sz="2400" b="0">
                <a:solidFill>
                  <a:srgbClr val="6E6452"/>
                </a:solidFill>
                <a:latin typeface="Arial" pitchFamily="34" charset="0"/>
                <a:cs typeface="Arial" pitchFamily="34" charset="0"/>
              </a:defRPr>
            </a:lvl1pPr>
          </a:lstStyle>
          <a:p>
            <a:r>
              <a:rPr lang="en-US" dirty="0" err="1" smtClean="0"/>
              <a:t>Titel</a:t>
            </a:r>
            <a:r>
              <a:rPr lang="en-US" dirty="0" smtClean="0"/>
              <a:t> </a:t>
            </a:r>
            <a:r>
              <a:rPr lang="en-US" dirty="0" err="1" smtClean="0"/>
              <a:t>durch</a:t>
            </a:r>
            <a:r>
              <a:rPr lang="en-US" dirty="0" smtClean="0"/>
              <a:t> </a:t>
            </a:r>
            <a:r>
              <a:rPr lang="en-US" dirty="0" err="1" smtClean="0"/>
              <a:t>Klicken</a:t>
            </a:r>
            <a:r>
              <a:rPr lang="en-US" dirty="0" smtClean="0"/>
              <a:t> </a:t>
            </a:r>
            <a:r>
              <a:rPr lang="en-US" dirty="0" err="1" smtClean="0"/>
              <a:t>hinzufügen</a:t>
            </a:r>
            <a:endParaRPr lang="de-DE" dirty="0"/>
          </a:p>
        </p:txBody>
      </p:sp>
      <p:sp>
        <p:nvSpPr>
          <p:cNvPr id="12" name="Inhaltsplatzhalter 2"/>
          <p:cNvSpPr>
            <a:spLocks noGrp="1"/>
          </p:cNvSpPr>
          <p:nvPr>
            <p:ph idx="10" hasCustomPrompt="1"/>
          </p:nvPr>
        </p:nvSpPr>
        <p:spPr>
          <a:xfrm>
            <a:off x="684216" y="2448000"/>
            <a:ext cx="7775575" cy="3312368"/>
          </a:xfrm>
          <a:prstGeom prst="rect">
            <a:avLst/>
          </a:prstGeom>
        </p:spPr>
        <p:txBody>
          <a:bodyPr/>
          <a:lstStyle>
            <a:lvl1pPr marL="0" indent="0">
              <a:lnSpc>
                <a:spcPct val="100000"/>
              </a:lnSpc>
              <a:spcBef>
                <a:spcPts val="400"/>
              </a:spcBef>
              <a:spcAft>
                <a:spcPts val="800"/>
              </a:spcAft>
              <a:buClr>
                <a:srgbClr val="6E6452"/>
              </a:buClr>
              <a:buFont typeface="Arial" pitchFamily="34" charset="0"/>
              <a:buNone/>
              <a:defRPr sz="1800">
                <a:solidFill>
                  <a:srgbClr val="6E6452"/>
                </a:solidFill>
                <a:latin typeface="Arial" pitchFamily="34" charset="0"/>
                <a:cs typeface="Arial" pitchFamily="34" charset="0"/>
              </a:defRPr>
            </a:lvl1pPr>
            <a:lvl2pPr marL="36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2pPr>
            <a:lvl3pPr marL="72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3pPr>
            <a:lvl4pPr marL="108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4pPr>
            <a:lvl5pPr>
              <a:defRPr sz="1800">
                <a:solidFill>
                  <a:srgbClr val="6E6452"/>
                </a:solidFill>
              </a:defRPr>
            </a:lvl5pPr>
          </a:lstStyle>
          <a:p>
            <a:pPr lvl="0"/>
            <a:r>
              <a:rPr lang="en-US" dirty="0" smtClean="0"/>
              <a:t>Text </a:t>
            </a:r>
            <a:r>
              <a:rPr lang="en-US" dirty="0" err="1" smtClean="0"/>
              <a:t>durch</a:t>
            </a:r>
            <a:r>
              <a:rPr lang="en-US" dirty="0" smtClean="0"/>
              <a:t> </a:t>
            </a:r>
            <a:r>
              <a:rPr lang="en-US" dirty="0" err="1" smtClean="0"/>
              <a:t>klicken</a:t>
            </a:r>
            <a:r>
              <a:rPr lang="en-US" dirty="0" smtClean="0"/>
              <a:t> </a:t>
            </a:r>
            <a:r>
              <a:rPr lang="en-US" dirty="0" err="1" smtClean="0"/>
              <a:t>hinzufügen</a:t>
            </a:r>
            <a:endParaRPr lang="en-US" dirty="0" smtClean="0"/>
          </a:p>
          <a:p>
            <a:pPr lvl="1"/>
            <a:r>
              <a:rPr lang="en-US" dirty="0" err="1" smtClean="0"/>
              <a:t>Erste</a:t>
            </a:r>
            <a:r>
              <a:rPr lang="en-US" dirty="0" smtClean="0"/>
              <a:t> </a:t>
            </a:r>
            <a:r>
              <a:rPr lang="en-US" dirty="0" err="1" smtClean="0"/>
              <a:t>Ebene</a:t>
            </a:r>
            <a:endParaRPr lang="en-US" dirty="0" smtClean="0"/>
          </a:p>
          <a:p>
            <a:pPr lvl="2"/>
            <a:r>
              <a:rPr lang="en-US" dirty="0" err="1" smtClean="0"/>
              <a:t>Zweite</a:t>
            </a:r>
            <a:r>
              <a:rPr lang="en-US" dirty="0" smtClean="0"/>
              <a:t> </a:t>
            </a:r>
            <a:r>
              <a:rPr lang="en-US" dirty="0" err="1" smtClean="0"/>
              <a:t>Ebene</a:t>
            </a:r>
            <a:endParaRPr lang="en-US" dirty="0" smtClean="0"/>
          </a:p>
          <a:p>
            <a:pPr lvl="3"/>
            <a:r>
              <a:rPr lang="en-US" dirty="0" err="1" smtClean="0"/>
              <a:t>Dritte</a:t>
            </a:r>
            <a:r>
              <a:rPr lang="en-US" dirty="0" smtClean="0"/>
              <a:t> </a:t>
            </a:r>
            <a:r>
              <a:rPr lang="en-US" dirty="0" err="1" smtClean="0"/>
              <a:t>Ebene</a:t>
            </a:r>
            <a:endParaRPr lang="en-US" dirty="0" smtClean="0"/>
          </a:p>
        </p:txBody>
      </p:sp>
    </p:spTree>
    <p:extLst>
      <p:ext uri="{BB962C8B-B14F-4D97-AF65-F5344CB8AC3E}">
        <p14:creationId xmlns:p14="http://schemas.microsoft.com/office/powerpoint/2010/main" val="3191032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over">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FFFFFF"/>
              </a:solidFill>
            </a:endParaRPr>
          </a:p>
        </p:txBody>
      </p:sp>
      <p:sp>
        <p:nvSpPr>
          <p:cNvPr id="4" name="Datumsplatzhalter 3"/>
          <p:cNvSpPr>
            <a:spLocks noGrp="1"/>
          </p:cNvSpPr>
          <p:nvPr>
            <p:ph type="dt" sz="half" idx="11"/>
          </p:nvPr>
        </p:nvSpPr>
        <p:spPr/>
        <p:txBody>
          <a:bodyPr/>
          <a:lstStyle/>
          <a:p>
            <a:fld id="{9B0FD00B-5B31-4A7E-B861-CDF76148053A}" type="datetimeFigureOut">
              <a:rPr lang="de-DE" smtClean="0">
                <a:solidFill>
                  <a:srgbClr val="FFFFFF"/>
                </a:solidFill>
              </a:rPr>
              <a:pPr/>
              <a:t>01.06.2017</a:t>
            </a:fld>
            <a:endParaRPr lang="de-DE">
              <a:solidFill>
                <a:srgbClr val="FFFFFF"/>
              </a:solidFill>
            </a:endParaRPr>
          </a:p>
        </p:txBody>
      </p:sp>
    </p:spTree>
    <p:extLst>
      <p:ext uri="{BB962C8B-B14F-4D97-AF65-F5344CB8AC3E}">
        <p14:creationId xmlns:p14="http://schemas.microsoft.com/office/powerpoint/2010/main" val="320825705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55888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4865"/>
            <a:ext cx="7772400" cy="792088"/>
          </a:xfrm>
          <a:prstGeom prst="rect">
            <a:avLst/>
          </a:prstGeom>
        </p:spPr>
        <p:txBody>
          <a:bodyPr/>
          <a:lstStyle/>
          <a:p>
            <a:r>
              <a:rPr lang="en-US" dirty="0" smtClean="0"/>
              <a:t>Click to edit Master title style</a:t>
            </a:r>
            <a:endParaRPr lang="en-ZA" dirty="0"/>
          </a:p>
        </p:txBody>
      </p:sp>
      <p:sp>
        <p:nvSpPr>
          <p:cNvPr id="3" name="Subtitle 2"/>
          <p:cNvSpPr>
            <a:spLocks noGrp="1"/>
          </p:cNvSpPr>
          <p:nvPr>
            <p:ph type="subTitle" idx="1"/>
          </p:nvPr>
        </p:nvSpPr>
        <p:spPr>
          <a:xfrm>
            <a:off x="683568" y="3886200"/>
            <a:ext cx="784887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p>
            <a:fld id="{B0F806C5-4463-4061-824A-97E16B211976}" type="datetime1">
              <a:rPr lang="en-GB" smtClean="0"/>
              <a:pPr/>
              <a:t>01/06/2017</a:t>
            </a:fld>
            <a:endParaRPr lang="en-ZA" dirty="0"/>
          </a:p>
        </p:txBody>
      </p:sp>
      <p:sp>
        <p:nvSpPr>
          <p:cNvPr id="5" name="Footer Placeholder 4"/>
          <p:cNvSpPr>
            <a:spLocks noGrp="1"/>
          </p:cNvSpPr>
          <p:nvPr>
            <p:ph type="ftr" sz="quarter" idx="11"/>
          </p:nvPr>
        </p:nvSpPr>
        <p:spPr/>
        <p:txBody>
          <a:bodyPr/>
          <a:lstStyle/>
          <a:p>
            <a:r>
              <a:rPr lang="en-ZA" smtClean="0"/>
              <a:t>GFG in Africa</a:t>
            </a:r>
            <a:endParaRPr lang="en-ZA" dirty="0"/>
          </a:p>
        </p:txBody>
      </p:sp>
      <p:sp>
        <p:nvSpPr>
          <p:cNvPr id="6" name="Slide Number Placeholder 5"/>
          <p:cNvSpPr>
            <a:spLocks noGrp="1"/>
          </p:cNvSpPr>
          <p:nvPr>
            <p:ph type="sldNum" sz="quarter" idx="12"/>
          </p:nvPr>
        </p:nvSpPr>
        <p:spPr>
          <a:xfrm>
            <a:off x="6553200" y="6356353"/>
            <a:ext cx="2133600" cy="365125"/>
          </a:xfrm>
          <a:prstGeom prst="rect">
            <a:avLst/>
          </a:prstGeom>
        </p:spPr>
        <p:txBody>
          <a:bodyPr/>
          <a:lstStyle/>
          <a:p>
            <a:fld id="{AED13274-C9AC-46ED-BF2B-97D7A09DAF9E}" type="slidenum">
              <a:rPr lang="en-ZA" smtClean="0"/>
              <a:pPr/>
              <a:t>‹Nr.›</a:t>
            </a:fld>
            <a:endParaRPr lang="en-ZA"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a:prstGeom prst="rect">
            <a:avLst/>
          </a:prstGeo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en-GB" smtClean="0"/>
              <a:t>GFG in Africa</a:t>
            </a:r>
            <a:endParaRPr lang="en-GB" dirty="0"/>
          </a:p>
        </p:txBody>
      </p:sp>
      <p:sp>
        <p:nvSpPr>
          <p:cNvPr id="4" name="Datumsplatzhalter 3"/>
          <p:cNvSpPr>
            <a:spLocks noGrp="1"/>
          </p:cNvSpPr>
          <p:nvPr>
            <p:ph type="dt" sz="half" idx="11"/>
          </p:nvPr>
        </p:nvSpPr>
        <p:spPr/>
        <p:txBody>
          <a:bodyPr/>
          <a:lstStyle/>
          <a:p>
            <a:fld id="{EB3111E0-A8D9-49CE-B8CF-D47DE3182907}" type="datetime1">
              <a:rPr lang="en-GB" smtClean="0"/>
              <a:pPr/>
              <a:t>01/06/2017</a:t>
            </a:fld>
            <a:endParaRPr lang="de-DE"/>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Slide Number Placeholder 5"/>
          <p:cNvSpPr>
            <a:spLocks noGrp="1"/>
          </p:cNvSpPr>
          <p:nvPr>
            <p:ph type="sldNum" sz="quarter" idx="4"/>
          </p:nvPr>
        </p:nvSpPr>
        <p:spPr>
          <a:xfrm>
            <a:off x="6553200" y="6356353"/>
            <a:ext cx="2133600" cy="365125"/>
          </a:xfrm>
          <a:prstGeom prst="rect">
            <a:avLst/>
          </a:prstGeom>
        </p:spPr>
        <p:txBody>
          <a:bodyPr anchor="ctr"/>
          <a:lstStyle>
            <a:lvl1pPr marL="0" algn="r" defTabSz="914400" rtl="0" eaLnBrk="1" latinLnBrk="0" hangingPunct="1">
              <a:defRPr lang="en-US" sz="1200" kern="1200" smtClean="0">
                <a:solidFill>
                  <a:schemeClr val="tx1">
                    <a:tint val="75000"/>
                  </a:schemeClr>
                </a:solidFill>
                <a:latin typeface="+mn-lt"/>
                <a:ea typeface="+mn-ea"/>
                <a:cs typeface="+mn-cs"/>
              </a:defRPr>
            </a:lvl1pPr>
          </a:lstStyle>
          <a:p>
            <a:fld id="{AED13274-C9AC-46ED-BF2B-97D7A09DAF9E}" type="slidenum">
              <a:rPr lang="en-US" smtClean="0"/>
              <a:pPr/>
              <a:t>‹Nr.›</a:t>
            </a:fld>
            <a:endParaRPr lang="en-US" dirty="0"/>
          </a:p>
        </p:txBody>
      </p:sp>
    </p:spTree>
    <p:extLst>
      <p:ext uri="{BB962C8B-B14F-4D97-AF65-F5344CB8AC3E}">
        <p14:creationId xmlns:p14="http://schemas.microsoft.com/office/powerpoint/2010/main" val="119835341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700808"/>
            <a:ext cx="8229600" cy="648072"/>
          </a:xfrm>
          <a:prstGeom prst="rect">
            <a:avLst/>
          </a:prstGeom>
        </p:spPr>
        <p:txBody>
          <a:bodyPr/>
          <a:lstStyle>
            <a:lvl1pPr algn="l">
              <a:defRPr sz="3200">
                <a:latin typeface="GIZ Gravur TT Cond" panose="02010506010101020102" pitchFamily="2" charset="0"/>
              </a:defRPr>
            </a:lvl1pPr>
          </a:lstStyle>
          <a:p>
            <a:r>
              <a:rPr lang="en-US" dirty="0" smtClean="0"/>
              <a:t>Title</a:t>
            </a:r>
            <a:endParaRPr lang="en-ZA" dirty="0"/>
          </a:p>
        </p:txBody>
      </p:sp>
      <p:sp>
        <p:nvSpPr>
          <p:cNvPr id="3" name="Content Placeholder 2"/>
          <p:cNvSpPr>
            <a:spLocks noGrp="1"/>
          </p:cNvSpPr>
          <p:nvPr>
            <p:ph idx="1" hasCustomPrompt="1"/>
          </p:nvPr>
        </p:nvSpPr>
        <p:spPr>
          <a:xfrm>
            <a:off x="457200" y="2492897"/>
            <a:ext cx="8229600" cy="3633267"/>
          </a:xfrm>
          <a:prstGeom prst="rect">
            <a:avLst/>
          </a:prstGeom>
        </p:spPr>
        <p:txBody>
          <a:bodyPr/>
          <a:lstStyle>
            <a:lvl1pPr marL="0" indent="0">
              <a:buNone/>
              <a:defRPr sz="2400">
                <a:latin typeface="GIZ Gravur TT Cond" panose="02010506010101020102" pitchFamily="2" charset="0"/>
              </a:defRPr>
            </a:lvl1pPr>
            <a:lvl2pPr>
              <a:defRPr sz="2400">
                <a:latin typeface="GIZ Gravur TT Cond" panose="02010506010101020102" pitchFamily="2" charset="0"/>
              </a:defRPr>
            </a:lvl2pPr>
            <a:lvl3pPr>
              <a:defRPr sz="2400">
                <a:latin typeface="GIZ Gravur TT Cond" panose="02010506010101020102" pitchFamily="2" charset="0"/>
              </a:defRPr>
            </a:lvl3pPr>
            <a:lvl4pPr>
              <a:defRPr sz="2400">
                <a:latin typeface="GIZ Gravur TT Cond" panose="02010506010101020102" pitchFamily="2" charset="0"/>
              </a:defRPr>
            </a:lvl4pPr>
            <a:lvl5pPr>
              <a:defRPr sz="2400">
                <a:latin typeface="GIZ Gravur TT Cond" panose="02010506010101020102" pitchFamily="2" charset="0"/>
              </a:defRPr>
            </a:lvl5pPr>
          </a:lstStyle>
          <a:p>
            <a:pPr lvl="0"/>
            <a:r>
              <a:rPr lang="en-US" dirty="0" smtClean="0"/>
              <a:t>Text…</a:t>
            </a:r>
          </a:p>
        </p:txBody>
      </p:sp>
      <p:sp>
        <p:nvSpPr>
          <p:cNvPr id="4" name="Date Placeholder 3"/>
          <p:cNvSpPr>
            <a:spLocks noGrp="1"/>
          </p:cNvSpPr>
          <p:nvPr>
            <p:ph type="dt" sz="half" idx="10"/>
          </p:nvPr>
        </p:nvSpPr>
        <p:spPr/>
        <p:txBody>
          <a:bodyPr/>
          <a:lstStyle/>
          <a:p>
            <a:fld id="{DD947345-B975-449B-9EB8-09E61D643F6D}" type="datetimeFigureOut">
              <a:rPr lang="en-ZA" smtClean="0"/>
              <a:pPr/>
              <a:t>2017/06/01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A179521-C0F9-46C3-9F9E-501197AFB76A}" type="slidenum">
              <a:rPr lang="en-ZA" smtClean="0"/>
              <a:pPr/>
              <a:t>‹Nr.›</a:t>
            </a:fld>
            <a:endParaRPr lang="en-ZA"/>
          </a:p>
        </p:txBody>
      </p:sp>
    </p:spTree>
    <p:extLst>
      <p:ext uri="{BB962C8B-B14F-4D97-AF65-F5344CB8AC3E}">
        <p14:creationId xmlns:p14="http://schemas.microsoft.com/office/powerpoint/2010/main" val="1933736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a:prstGeom prst="rect">
            <a:avLst/>
          </a:prstGeo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smtClean="0"/>
              <a:t>GFG in Africa</a:t>
            </a:r>
            <a:endParaRPr lang="de-DE" dirty="0"/>
          </a:p>
        </p:txBody>
      </p:sp>
      <p:sp>
        <p:nvSpPr>
          <p:cNvPr id="4" name="Datumsplatzhalter 3"/>
          <p:cNvSpPr>
            <a:spLocks noGrp="1"/>
          </p:cNvSpPr>
          <p:nvPr>
            <p:ph type="dt" sz="half" idx="11"/>
          </p:nvPr>
        </p:nvSpPr>
        <p:spPr>
          <a:xfrm>
            <a:off x="679155" y="6581004"/>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5FA746DC-E0AD-43F3-85C4-2760E06CC72C}" type="datetime1">
              <a:rPr lang="en-GB" smtClean="0"/>
              <a:pPr/>
              <a:t>01/06/2017</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635527058"/>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1" name="Content Placeholder 2"/>
          <p:cNvSpPr>
            <a:spLocks noGrp="1"/>
          </p:cNvSpPr>
          <p:nvPr>
            <p:ph idx="1"/>
          </p:nvPr>
        </p:nvSpPr>
        <p:spPr>
          <a:xfrm>
            <a:off x="628701" y="1825642"/>
            <a:ext cx="7886598" cy="4351887"/>
          </a:xfrm>
          <a:prstGeom prst="rect">
            <a:avLst/>
          </a:prstGeom>
        </p:spPr>
        <p:txBody>
          <a:bodyPr lIns="80082" tIns="40041" rIns="80082" bIns="40041">
            <a:normAutofit/>
          </a:bodyPr>
          <a:lstStyle>
            <a:lvl1pPr marL="400414" indent="-400414">
              <a:buFont typeface="Calibri" panose="020F0502020204030204" pitchFamily="34" charset="0"/>
              <a:buChar char="›"/>
              <a:defRPr sz="2100">
                <a:solidFill>
                  <a:schemeClr val="tx1">
                    <a:lumMod val="65000"/>
                    <a:lumOff val="35000"/>
                  </a:schemeClr>
                </a:solidFill>
                <a:latin typeface="Arial" panose="020B0604020202020204" pitchFamily="34" charset="0"/>
                <a:cs typeface="Arial" panose="020B0604020202020204" pitchFamily="34" charset="0"/>
              </a:defRPr>
            </a:lvl1pPr>
            <a:lvl2pPr marL="700723" indent="-300308">
              <a:buFont typeface="Calibri" panose="020F0502020204030204" pitchFamily="34" charset="0"/>
              <a:buChar char="›"/>
              <a:defRPr sz="1800">
                <a:solidFill>
                  <a:schemeClr val="tx1">
                    <a:lumMod val="65000"/>
                    <a:lumOff val="35000"/>
                  </a:schemeClr>
                </a:solidFill>
                <a:latin typeface="Arial" panose="020B0604020202020204" pitchFamily="34" charset="0"/>
                <a:cs typeface="Arial" panose="020B0604020202020204" pitchFamily="34" charset="0"/>
              </a:defRPr>
            </a:lvl2pPr>
            <a:lvl3pPr marL="1101136" indent="-300308">
              <a:buFont typeface="Calibri" panose="020F0502020204030204" pitchFamily="34" charset="0"/>
              <a:buChar char="›"/>
              <a:defRPr sz="1600">
                <a:solidFill>
                  <a:schemeClr val="tx1">
                    <a:lumMod val="65000"/>
                    <a:lumOff val="35000"/>
                  </a:schemeClr>
                </a:solidFill>
                <a:latin typeface="Arial" panose="020B0604020202020204" pitchFamily="34" charset="0"/>
                <a:cs typeface="Arial" panose="020B0604020202020204" pitchFamily="34" charset="0"/>
              </a:defRPr>
            </a:lvl3pPr>
            <a:lvl4pPr marL="1451498" indent="-250260">
              <a:buFont typeface="Calibri" panose="020F0502020204030204" pitchFamily="34" charset="0"/>
              <a:buChar char="›"/>
              <a:defRPr sz="1400">
                <a:solidFill>
                  <a:schemeClr val="tx1">
                    <a:lumMod val="65000"/>
                    <a:lumOff val="35000"/>
                  </a:schemeClr>
                </a:solidFill>
                <a:latin typeface="Arial" panose="020B0604020202020204" pitchFamily="34" charset="0"/>
                <a:cs typeface="Arial" panose="020B0604020202020204" pitchFamily="34" charset="0"/>
              </a:defRPr>
            </a:lvl4pPr>
            <a:lvl5pPr marL="1851914" indent="-250260">
              <a:buFont typeface="Calibri" panose="020F0502020204030204" pitchFamily="34" charset="0"/>
              <a:buChar char="›"/>
              <a:defRPr sz="14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13" name="Footer Placeholder 4"/>
          <p:cNvSpPr>
            <a:spLocks noGrp="1"/>
          </p:cNvSpPr>
          <p:nvPr>
            <p:ph type="ftr" sz="quarter" idx="11"/>
          </p:nvPr>
        </p:nvSpPr>
        <p:spPr>
          <a:xfrm>
            <a:off x="4939807" y="6355920"/>
            <a:ext cx="3085116" cy="365415"/>
          </a:xfrm>
        </p:spPr>
        <p:txBody>
          <a:bodyPr/>
          <a:lstStyle>
            <a:lvl1pPr algn="r">
              <a:defRPr/>
            </a:lvl1pPr>
          </a:lstStyle>
          <a:p>
            <a:r>
              <a:rPr lang="en-US" b="1" baseline="30000" dirty="0"/>
              <a:t>AUDITOR-GENERAL OF SOUTH AFRICA </a:t>
            </a:r>
          </a:p>
          <a:p>
            <a:r>
              <a:rPr lang="en-US" baseline="30000" dirty="0"/>
              <a:t>INTEGRATED ANNUAL REPORT 2015-16</a:t>
            </a:r>
            <a:endParaRPr lang="en-ZA" dirty="0"/>
          </a:p>
        </p:txBody>
      </p:sp>
      <p:sp>
        <p:nvSpPr>
          <p:cNvPr id="14" name="Slide Number Placeholder 5"/>
          <p:cNvSpPr>
            <a:spLocks noGrp="1"/>
          </p:cNvSpPr>
          <p:nvPr>
            <p:ph type="sldNum" sz="quarter" idx="12"/>
          </p:nvPr>
        </p:nvSpPr>
        <p:spPr>
          <a:xfrm>
            <a:off x="8132898" y="6355920"/>
            <a:ext cx="382407" cy="365415"/>
          </a:xfrm>
        </p:spPr>
        <p:txBody>
          <a:bodyPr lIns="80138" tIns="40069" rIns="80138" bIns="40069"/>
          <a:lstStyle/>
          <a:p>
            <a:fld id="{E6D70A86-45BC-403B-81AA-E7ADA8038DE0}" type="slidenum">
              <a:rPr lang="en-ZA" smtClean="0"/>
              <a:t>‹Nr.›</a:t>
            </a:fld>
            <a:endParaRPr lang="en-ZA" dirty="0"/>
          </a:p>
        </p:txBody>
      </p:sp>
      <p:sp>
        <p:nvSpPr>
          <p:cNvPr id="6" name="Title 1"/>
          <p:cNvSpPr>
            <a:spLocks noGrp="1"/>
          </p:cNvSpPr>
          <p:nvPr>
            <p:ph type="title"/>
          </p:nvPr>
        </p:nvSpPr>
        <p:spPr>
          <a:xfrm>
            <a:off x="628650" y="645326"/>
            <a:ext cx="7886700" cy="1045364"/>
          </a:xfrm>
          <a:prstGeom prst="rect">
            <a:avLst/>
          </a:prstGeom>
        </p:spPr>
        <p:txBody>
          <a:bodyPr lIns="80082" tIns="40041" rIns="80082" bIns="40041">
            <a:normAutofit/>
          </a:bodyPr>
          <a:lstStyle>
            <a:lvl1pPr algn="ctr">
              <a:lnSpc>
                <a:spcPct val="100000"/>
              </a:lnSpc>
              <a:spcBef>
                <a:spcPts val="1052"/>
              </a:spcBef>
              <a:defRPr sz="2800">
                <a:solidFill>
                  <a:srgbClr val="203864"/>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130796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smtClean="0"/>
              <a:t>GFG in Africa</a:t>
            </a:r>
            <a:endParaRPr lang="de-DE" dirty="0"/>
          </a:p>
        </p:txBody>
      </p:sp>
      <p:sp>
        <p:nvSpPr>
          <p:cNvPr id="4" name="Datumsplatzhalter 3"/>
          <p:cNvSpPr>
            <a:spLocks noGrp="1"/>
          </p:cNvSpPr>
          <p:nvPr>
            <p:ph type="dt" sz="half" idx="11"/>
          </p:nvPr>
        </p:nvSpPr>
        <p:spPr/>
        <p:txBody>
          <a:bodyPr/>
          <a:lstStyle/>
          <a:p>
            <a:fld id="{E3DC4925-ED63-4A65-9C95-9D6A8A8981AC}" type="datetime1">
              <a:rPr lang="en-GB" smtClean="0"/>
              <a:pPr/>
              <a:t>01/06/2017</a:t>
            </a:fld>
            <a:endParaRPr lang="en-GB"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03304014"/>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smtClean="0"/>
              <a:t>GFG in Africa</a:t>
            </a:r>
            <a:endParaRPr lang="de-DE" dirty="0"/>
          </a:p>
        </p:txBody>
      </p:sp>
      <p:sp>
        <p:nvSpPr>
          <p:cNvPr id="4" name="Datumsplatzhalter 3"/>
          <p:cNvSpPr>
            <a:spLocks noGrp="1"/>
          </p:cNvSpPr>
          <p:nvPr>
            <p:ph type="dt" sz="half" idx="11"/>
          </p:nvPr>
        </p:nvSpPr>
        <p:spPr/>
        <p:txBody>
          <a:bodyPr/>
          <a:lstStyle/>
          <a:p>
            <a:fld id="{AB726260-D653-4B54-B224-15B7EB05218F}" type="datetime1">
              <a:rPr lang="en-GB" smtClean="0"/>
              <a:pPr/>
              <a:t>01/06/2017</a:t>
            </a:fld>
            <a:endParaRPr lang="en-GB"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620225030"/>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3.gi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microsoft.com/office/2007/relationships/hdphoto" Target="../media/hdphoto1.wdp"/><Relationship Id="rId2" Type="http://schemas.openxmlformats.org/officeDocument/2006/relationships/slideLayout" Target="../slideLayouts/slideLayout15.xml"/><Relationship Id="rId16"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3.xml"/><Relationship Id="rId10" Type="http://schemas.openxmlformats.org/officeDocument/2006/relationships/slideLayout" Target="../slideLayouts/slideLayout23.xml"/><Relationship Id="rId19" Type="http://schemas.openxmlformats.org/officeDocument/2006/relationships/image" Target="../media/image6.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1DEAA5-28C5-4B29-8BBB-179DE4D71ED5}" type="datetime1">
              <a:rPr lang="en-GB" smtClean="0"/>
              <a:pPr/>
              <a:t>01/06/2017</a:t>
            </a:fld>
            <a:endParaRPr lang="en-ZA" dirty="0"/>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ZA" dirty="0" smtClean="0"/>
              <a:t>GFG in Africa</a:t>
            </a:r>
            <a:endParaRPr lang="en-ZA" dirty="0"/>
          </a:p>
        </p:txBody>
      </p:sp>
      <p:pic>
        <p:nvPicPr>
          <p:cNvPr id="10" name="Picture 2" descr="C:\Users\zaAbel\AppData\Local\Microsoft\Windows\Temporary Internet Files\Content.Outlook\TDYN8PMI\GIZ GFG Logos - Medium.jpg"/>
          <p:cNvPicPr>
            <a:picLocks noChangeAspect="1" noChangeArrowheads="1"/>
          </p:cNvPicPr>
          <p:nvPr userDrawn="1"/>
        </p:nvPicPr>
        <p:blipFill>
          <a:blip r:embed="rId9" cstate="print"/>
          <a:srcRect l="3333" t="19987" r="833" b="20052"/>
          <a:stretch>
            <a:fillRect/>
          </a:stretch>
        </p:blipFill>
        <p:spPr bwMode="auto">
          <a:xfrm>
            <a:off x="611565" y="188642"/>
            <a:ext cx="7992883" cy="1042551"/>
          </a:xfrm>
          <a:prstGeom prst="rect">
            <a:avLst/>
          </a:prstGeom>
          <a:noFill/>
        </p:spPr>
      </p:pic>
      <p:sp>
        <p:nvSpPr>
          <p:cNvPr id="6" name="Slide Number Placeholder 5"/>
          <p:cNvSpPr>
            <a:spLocks noGrp="1"/>
          </p:cNvSpPr>
          <p:nvPr>
            <p:ph type="sldNum" sz="quarter" idx="4"/>
          </p:nvPr>
        </p:nvSpPr>
        <p:spPr>
          <a:xfrm>
            <a:off x="6553200" y="6356353"/>
            <a:ext cx="2133600" cy="365125"/>
          </a:xfrm>
          <a:prstGeom prst="rect">
            <a:avLst/>
          </a:prstGeom>
        </p:spPr>
        <p:txBody>
          <a:bodyPr anchor="ctr"/>
          <a:lstStyle>
            <a:lvl1pPr marL="0" algn="r" defTabSz="914400" rtl="0" eaLnBrk="1" latinLnBrk="0" hangingPunct="1">
              <a:defRPr lang="en-US" sz="1200" kern="1200" smtClean="0">
                <a:solidFill>
                  <a:schemeClr val="tx1">
                    <a:tint val="75000"/>
                  </a:schemeClr>
                </a:solidFill>
                <a:latin typeface="+mn-lt"/>
                <a:ea typeface="+mn-ea"/>
                <a:cs typeface="+mn-cs"/>
              </a:defRPr>
            </a:lvl1pPr>
          </a:lstStyle>
          <a:p>
            <a:fld id="{AED13274-C9AC-46ED-BF2B-97D7A09DAF9E}" type="slidenum">
              <a:rPr lang="en-US" smtClean="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75" r:id="rId2"/>
    <p:sldLayoutId id="2147483676" r:id="rId3"/>
    <p:sldLayoutId id="2147483677" r:id="rId4"/>
    <p:sldLayoutId id="2147483702" r:id="rId5"/>
    <p:sldLayoutId id="2147483703" r:id="rId6"/>
    <p:sldLayoutId id="2147483704" r:id="rId7"/>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9"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4"/>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dirty="0" smtClean="0">
                <a:solidFill>
                  <a:srgbClr val="6E6452"/>
                </a:solidFill>
                <a:latin typeface="Arial Narrow" pitchFamily="34" charset="0"/>
              </a:rPr>
              <a:t>Page </a:t>
            </a:r>
            <a:fld id="{327115CA-E6A4-425F-BB4F-A64D48743A27}" type="slidenum">
              <a:rPr lang="en-GB" sz="1000" b="0" smtClean="0">
                <a:solidFill>
                  <a:srgbClr val="6E6452"/>
                </a:solidFill>
                <a:latin typeface="Arial Narrow" pitchFamily="34" charset="0"/>
              </a:rPr>
              <a:pPr/>
              <a:t>‹Nr.›</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9" y="6581004"/>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pPr eaLnBrk="0" fontAlgn="base" hangingPunct="0">
              <a:spcBef>
                <a:spcPct val="0"/>
              </a:spcBef>
              <a:spcAft>
                <a:spcPct val="0"/>
              </a:spcAft>
            </a:pPr>
            <a:r>
              <a:rPr lang="de-DE" smtClean="0"/>
              <a:t>GFG in Africa</a:t>
            </a:r>
            <a:endParaRPr lang="de-DE" dirty="0"/>
          </a:p>
        </p:txBody>
      </p:sp>
      <p:sp>
        <p:nvSpPr>
          <p:cNvPr id="16" name="Rectangle 17"/>
          <p:cNvSpPr>
            <a:spLocks noGrp="1" noChangeArrowheads="1"/>
          </p:cNvSpPr>
          <p:nvPr>
            <p:ph type="dt" sz="half" idx="2"/>
          </p:nvPr>
        </p:nvSpPr>
        <p:spPr bwMode="auto">
          <a:xfrm>
            <a:off x="679155" y="6581004"/>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pPr eaLnBrk="0" fontAlgn="base" hangingPunct="0">
              <a:spcBef>
                <a:spcPct val="0"/>
              </a:spcBef>
              <a:spcAft>
                <a:spcPct val="0"/>
              </a:spcAft>
            </a:pPr>
            <a:fld id="{BD133827-E7F1-4345-A5ED-5256044CD663}" type="datetime1">
              <a:rPr lang="en-GB" smtClean="0"/>
              <a:pPr eaLnBrk="0" fontAlgn="base" hangingPunct="0">
                <a:spcBef>
                  <a:spcPct val="0"/>
                </a:spcBef>
                <a:spcAft>
                  <a:spcPct val="0"/>
                </a:spcAft>
              </a:pPr>
              <a:t>01/06/2017</a:t>
            </a:fld>
            <a:endParaRPr lang="en-GB"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extLst>
      <p:ext uri="{BB962C8B-B14F-4D97-AF65-F5344CB8AC3E}">
        <p14:creationId xmlns:p14="http://schemas.microsoft.com/office/powerpoint/2010/main" val="341402253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p:transition/>
  <p:timing>
    <p:tnLst>
      <p:par>
        <p:cTn id="1" dur="indefinite" restart="never" nodeType="tmRoot"/>
      </p:par>
    </p:tnLst>
  </p:timing>
  <p:hf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extLst>
              <a:ext uri="{BEBA8EAE-BF5A-486C-A8C5-ECC9F3942E4B}">
                <a14:imgProps xmlns:a14="http://schemas.microsoft.com/office/drawing/2010/main">
                  <a14:imgLayer r:embed="rId17">
                    <a14:imgEffect>
                      <a14:sharpenSoften amount="45000"/>
                    </a14:imgEffect>
                    <a14:imgEffect>
                      <a14:saturation sat="166000"/>
                    </a14:imgEffect>
                  </a14:imgLayer>
                </a14:imgProps>
              </a:ext>
            </a:extLst>
          </a:blip>
          <a:srcRect/>
          <a:stretch>
            <a:fillRect l="-3000" t="11000" r="-3000"/>
          </a:stretch>
        </a:blipFill>
        <a:effectLst/>
      </p:bgPr>
    </p:bg>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6624639"/>
            <a:ext cx="9144000" cy="233362"/>
          </a:xfrm>
          <a:prstGeom prst="rect">
            <a:avLst/>
          </a:prstGeom>
          <a:solidFill>
            <a:srgbClr val="939393"/>
          </a:solidFill>
          <a:ln w="9525">
            <a:noFill/>
            <a:miter lim="800000"/>
            <a:headEnd/>
            <a:tailEnd/>
          </a:ln>
          <a:effectLst/>
        </p:spPr>
        <p:txBody>
          <a:bodyPr wrap="none" anchor="ctr"/>
          <a:lstStyle/>
          <a:p>
            <a:endParaRPr lang="de-DE">
              <a:solidFill>
                <a:srgbClr val="000000"/>
              </a:solidFill>
            </a:endParaRPr>
          </a:p>
        </p:txBody>
      </p:sp>
      <p:sp>
        <p:nvSpPr>
          <p:cNvPr id="75779" name="Text Box 3"/>
          <p:cNvSpPr txBox="1">
            <a:spLocks noChangeArrowheads="1"/>
          </p:cNvSpPr>
          <p:nvPr/>
        </p:nvSpPr>
        <p:spPr bwMode="auto">
          <a:xfrm>
            <a:off x="6934200" y="6596066"/>
            <a:ext cx="1981200" cy="276999"/>
          </a:xfrm>
          <a:prstGeom prst="rect">
            <a:avLst/>
          </a:prstGeom>
          <a:noFill/>
          <a:ln w="9525">
            <a:noFill/>
            <a:miter lim="800000"/>
            <a:headEnd/>
            <a:tailEnd/>
          </a:ln>
          <a:effectLst/>
        </p:spPr>
        <p:txBody>
          <a:bodyPr>
            <a:spAutoFit/>
          </a:bodyPr>
          <a:lstStyle/>
          <a:p>
            <a:fld id="{AB81C545-FE68-41D5-BEA4-2878944C354C}" type="datetime1">
              <a:rPr lang="de-DE" sz="1200">
                <a:solidFill>
                  <a:srgbClr val="FFFFFF"/>
                </a:solidFill>
              </a:rPr>
              <a:pPr/>
              <a:t>01.06.2017</a:t>
            </a:fld>
            <a:r>
              <a:rPr lang="de-DE" sz="1200">
                <a:solidFill>
                  <a:srgbClr val="FFFFFF"/>
                </a:solidFill>
              </a:rPr>
              <a:t>     Seite </a:t>
            </a:r>
            <a:fld id="{F100B36D-5590-4186-A03B-FBE69F711ADE}" type="slidenum">
              <a:rPr lang="de-DE" sz="1200">
                <a:solidFill>
                  <a:srgbClr val="FFFFFF"/>
                </a:solidFill>
              </a:rPr>
              <a:pPr/>
              <a:t>‹Nr.›</a:t>
            </a:fld>
            <a:endParaRPr lang="de-DE" sz="1200">
              <a:solidFill>
                <a:srgbClr val="FFFFFF"/>
              </a:solidFill>
            </a:endParaRPr>
          </a:p>
        </p:txBody>
      </p:sp>
      <p:sp>
        <p:nvSpPr>
          <p:cNvPr id="7578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a:endParaRPr lang="en-BZ" sz="2400">
              <a:solidFill>
                <a:srgbClr val="000000"/>
              </a:solidFill>
              <a:latin typeface="Times" charset="0"/>
            </a:endParaRPr>
          </a:p>
        </p:txBody>
      </p:sp>
      <p:sp>
        <p:nvSpPr>
          <p:cNvPr id="75782"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endParaRPr lang="de-DE">
              <a:solidFill>
                <a:srgbClr val="000000"/>
              </a:solidFill>
            </a:endParaRPr>
          </a:p>
        </p:txBody>
      </p:sp>
      <p:pic>
        <p:nvPicPr>
          <p:cNvPr id="75783" name="Picture 7"/>
          <p:cNvPicPr>
            <a:picLocks noChangeAspect="1" noChangeArrowheads="1"/>
          </p:cNvPicPr>
          <p:nvPr/>
        </p:nvPicPr>
        <p:blipFill>
          <a:blip r:embed="rId18" cstate="print">
            <a:lum contrast="-20000"/>
          </a:blip>
          <a:srcRect/>
          <a:stretch>
            <a:fillRect/>
          </a:stretch>
        </p:blipFill>
        <p:spPr bwMode="auto">
          <a:xfrm>
            <a:off x="7999413" y="0"/>
            <a:ext cx="1144587" cy="762000"/>
          </a:xfrm>
          <a:prstGeom prst="rect">
            <a:avLst/>
          </a:prstGeom>
          <a:noFill/>
        </p:spPr>
      </p:pic>
      <p:sp>
        <p:nvSpPr>
          <p:cNvPr id="75785" name="Rectangle 9"/>
          <p:cNvSpPr>
            <a:spLocks noChangeArrowheads="1"/>
          </p:cNvSpPr>
          <p:nvPr/>
        </p:nvSpPr>
        <p:spPr bwMode="auto">
          <a:xfrm>
            <a:off x="0" y="6624639"/>
            <a:ext cx="9144000" cy="233362"/>
          </a:xfrm>
          <a:prstGeom prst="rect">
            <a:avLst/>
          </a:prstGeom>
          <a:solidFill>
            <a:srgbClr val="939393"/>
          </a:solidFill>
          <a:ln w="9525">
            <a:noFill/>
            <a:miter lim="800000"/>
            <a:headEnd/>
            <a:tailEnd/>
          </a:ln>
          <a:effectLst/>
        </p:spPr>
        <p:txBody>
          <a:bodyPr wrap="none" anchor="ctr"/>
          <a:lstStyle/>
          <a:p>
            <a:endParaRPr lang="de-DE">
              <a:solidFill>
                <a:srgbClr val="000000"/>
              </a:solidFill>
            </a:endParaRPr>
          </a:p>
        </p:txBody>
      </p:sp>
      <p:sp>
        <p:nvSpPr>
          <p:cNvPr id="75787"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a:endParaRPr lang="en-BZ" sz="2400">
              <a:solidFill>
                <a:srgbClr val="000000"/>
              </a:solidFill>
              <a:latin typeface="Times" charset="0"/>
            </a:endParaRPr>
          </a:p>
        </p:txBody>
      </p:sp>
      <p:sp>
        <p:nvSpPr>
          <p:cNvPr id="75791" name="Rectangle 15"/>
          <p:cNvSpPr>
            <a:spLocks noGrp="1" noChangeArrowheads="1"/>
          </p:cNvSpPr>
          <p:nvPr>
            <p:ph type="title"/>
          </p:nvPr>
        </p:nvSpPr>
        <p:spPr bwMode="auto">
          <a:xfrm>
            <a:off x="1039812" y="1411289"/>
            <a:ext cx="70344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title</a:t>
            </a:r>
          </a:p>
        </p:txBody>
      </p:sp>
      <p:sp>
        <p:nvSpPr>
          <p:cNvPr id="75792" name="Rectangle 16"/>
          <p:cNvSpPr>
            <a:spLocks noGrp="1" noChangeArrowheads="1"/>
          </p:cNvSpPr>
          <p:nvPr>
            <p:ph type="body" idx="1"/>
          </p:nvPr>
        </p:nvSpPr>
        <p:spPr bwMode="auto">
          <a:xfrm>
            <a:off x="1039812" y="2106613"/>
            <a:ext cx="7034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smtClean="0"/>
          </a:p>
        </p:txBody>
      </p:sp>
      <p:sp>
        <p:nvSpPr>
          <p:cNvPr id="75793" name="Rectangle 17"/>
          <p:cNvSpPr>
            <a:spLocks noGrp="1" noChangeArrowheads="1"/>
          </p:cNvSpPr>
          <p:nvPr>
            <p:ph type="dt" sz="half" idx="2"/>
          </p:nvPr>
        </p:nvSpPr>
        <p:spPr bwMode="auto">
          <a:xfrm>
            <a:off x="6756400" y="6602403"/>
            <a:ext cx="12954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chemeClr val="bg1"/>
                </a:solidFill>
              </a:defRPr>
            </a:lvl1pPr>
          </a:lstStyle>
          <a:p>
            <a:fld id="{9B0FD00B-5B31-4A7E-B861-CDF76148053A}" type="datetimeFigureOut">
              <a:rPr lang="de-DE" smtClean="0">
                <a:solidFill>
                  <a:srgbClr val="FFFFFF"/>
                </a:solidFill>
              </a:rPr>
              <a:pPr/>
              <a:t>01.06.2017</a:t>
            </a:fld>
            <a:endParaRPr lang="de-DE">
              <a:solidFill>
                <a:srgbClr val="FFFFFF"/>
              </a:solidFill>
            </a:endParaRPr>
          </a:p>
        </p:txBody>
      </p:sp>
      <p:sp>
        <p:nvSpPr>
          <p:cNvPr id="75795" name="Text Box 19"/>
          <p:cNvSpPr txBox="1">
            <a:spLocks noChangeArrowheads="1"/>
          </p:cNvSpPr>
          <p:nvPr/>
        </p:nvSpPr>
        <p:spPr bwMode="auto">
          <a:xfrm>
            <a:off x="7893051" y="6602402"/>
            <a:ext cx="927100" cy="276999"/>
          </a:xfrm>
          <a:prstGeom prst="rect">
            <a:avLst/>
          </a:prstGeom>
          <a:noFill/>
          <a:ln w="9525">
            <a:noFill/>
            <a:miter lim="800000"/>
            <a:headEnd/>
            <a:tailEnd/>
          </a:ln>
          <a:effectLst/>
        </p:spPr>
        <p:txBody>
          <a:bodyPr>
            <a:spAutoFit/>
          </a:bodyPr>
          <a:lstStyle/>
          <a:p>
            <a:r>
              <a:rPr lang="de-DE" sz="1200" smtClean="0">
                <a:solidFill>
                  <a:srgbClr val="FFFFFF"/>
                </a:solidFill>
              </a:rPr>
              <a:t>Page </a:t>
            </a:r>
            <a:fld id="{327115CA-E6A4-425F-BB4F-A64D48743A27}" type="slidenum">
              <a:rPr lang="de-DE" sz="1200">
                <a:solidFill>
                  <a:srgbClr val="FFFFFF"/>
                </a:solidFill>
              </a:rPr>
              <a:pPr/>
              <a:t>‹Nr.›</a:t>
            </a:fld>
            <a:endParaRPr lang="de-DE" sz="1200">
              <a:solidFill>
                <a:srgbClr val="FFFFFF"/>
              </a:solidFill>
            </a:endParaRPr>
          </a:p>
        </p:txBody>
      </p:sp>
      <p:sp>
        <p:nvSpPr>
          <p:cNvPr id="75788" name="Line 12"/>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endParaRPr lang="de-DE">
              <a:solidFill>
                <a:srgbClr val="000000"/>
              </a:solidFill>
            </a:endParaRPr>
          </a:p>
        </p:txBody>
      </p:sp>
      <p:pic>
        <p:nvPicPr>
          <p:cNvPr id="75799" name="Picture 23" descr="Weltkugel_klein_neu.gif                                        0005A183jeany                          BB53F533:"/>
          <p:cNvPicPr>
            <a:picLocks noChangeAspect="1" noChangeArrowheads="1"/>
          </p:cNvPicPr>
          <p:nvPr/>
        </p:nvPicPr>
        <p:blipFill>
          <a:blip r:embed="rId19" cstate="print"/>
          <a:srcRect/>
          <a:stretch>
            <a:fillRect/>
          </a:stretch>
        </p:blipFill>
        <p:spPr bwMode="auto">
          <a:xfrm>
            <a:off x="7996237" y="0"/>
            <a:ext cx="1147763" cy="762000"/>
          </a:xfrm>
          <a:prstGeom prst="rect">
            <a:avLst/>
          </a:prstGeom>
          <a:noFill/>
        </p:spPr>
      </p:pic>
      <p:sp>
        <p:nvSpPr>
          <p:cNvPr id="75801" name="Rectangle 25"/>
          <p:cNvSpPr>
            <a:spLocks noGrp="1" noChangeArrowheads="1"/>
          </p:cNvSpPr>
          <p:nvPr>
            <p:ph type="ftr" sz="quarter" idx="3"/>
          </p:nvPr>
        </p:nvSpPr>
        <p:spPr bwMode="auto">
          <a:xfrm>
            <a:off x="364951" y="6601219"/>
            <a:ext cx="2895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chemeClr val="bg1"/>
                </a:solidFill>
              </a:defRPr>
            </a:lvl1pPr>
          </a:lstStyle>
          <a:p>
            <a:endParaRPr lang="de-DE">
              <a:solidFill>
                <a:srgbClr val="FFFFFF"/>
              </a:solidFill>
            </a:endParaRPr>
          </a:p>
        </p:txBody>
      </p:sp>
    </p:spTree>
    <p:extLst>
      <p:ext uri="{BB962C8B-B14F-4D97-AF65-F5344CB8AC3E}">
        <p14:creationId xmlns:p14="http://schemas.microsoft.com/office/powerpoint/2010/main" val="141107579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ransition/>
  <p:timing>
    <p:tnLst>
      <p:par>
        <p:cTn id="1" dur="indefinite" restart="never" nodeType="tmRoot"/>
      </p:par>
    </p:tnLst>
  </p:timing>
  <p:txStyles>
    <p:titleStyle>
      <a:lvl1pPr algn="l" rtl="0" eaLnBrk="1" fontAlgn="base" hangingPunct="1">
        <a:spcBef>
          <a:spcPct val="0"/>
        </a:spcBef>
        <a:spcAft>
          <a:spcPct val="0"/>
        </a:spcAft>
        <a:defRPr sz="3600" baseline="0">
          <a:solidFill>
            <a:schemeClr val="tx1"/>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1" fontAlgn="base" hangingPunct="1">
        <a:spcBef>
          <a:spcPct val="20000"/>
        </a:spcBef>
        <a:spcAft>
          <a:spcPct val="0"/>
        </a:spcAft>
        <a:buClr>
          <a:srgbClr val="C80F0F"/>
        </a:buClr>
        <a:buFont typeface="Wingdings" pitchFamily="2" charset="2"/>
        <a:buChar char="§"/>
        <a:tabLst>
          <a:tab pos="2190750" algn="l"/>
        </a:tabLst>
        <a:defRPr sz="2400" baseline="0">
          <a:solidFill>
            <a:schemeClr val="tx1"/>
          </a:solidFill>
          <a:latin typeface="+mn-lt"/>
          <a:ea typeface="+mn-ea"/>
          <a:cs typeface="+mn-cs"/>
        </a:defRPr>
      </a:lvl1pPr>
      <a:lvl2pPr marL="762000" indent="-285750" algn="l" rtl="0" eaLnBrk="1" fontAlgn="base" hangingPunct="1">
        <a:spcBef>
          <a:spcPct val="20000"/>
        </a:spcBef>
        <a:spcAft>
          <a:spcPct val="0"/>
        </a:spcAft>
        <a:buClr>
          <a:schemeClr val="tx1"/>
        </a:buClr>
        <a:buFont typeface="Wingdings" pitchFamily="2" charset="2"/>
        <a:buChar char="§"/>
        <a:tabLst>
          <a:tab pos="2190750" algn="l"/>
        </a:tabLst>
        <a:defRPr sz="2400">
          <a:solidFill>
            <a:schemeClr val="tx1"/>
          </a:solidFill>
          <a:latin typeface="+mn-lt"/>
        </a:defRPr>
      </a:lvl2pPr>
      <a:lvl3pPr marL="1238250" indent="-285750" algn="l" rtl="0" eaLnBrk="1" fontAlgn="base" hangingPunct="1">
        <a:spcBef>
          <a:spcPct val="20000"/>
        </a:spcBef>
        <a:spcAft>
          <a:spcPct val="0"/>
        </a:spcAft>
        <a:buClr>
          <a:srgbClr val="999999"/>
        </a:buClr>
        <a:buFont typeface="Wingdings" pitchFamily="2" charset="2"/>
        <a:buChar char="§"/>
        <a:tabLst>
          <a:tab pos="2190750" algn="l"/>
        </a:tabLst>
        <a:defRPr sz="2400" baseline="0">
          <a:solidFill>
            <a:schemeClr val="tx1"/>
          </a:solidFill>
          <a:latin typeface="+mn-lt"/>
        </a:defRPr>
      </a:lvl3pPr>
      <a:lvl4pPr marL="1714500" indent="-285750" algn="l" rtl="0" eaLnBrk="1" fontAlgn="base" hangingPunct="1">
        <a:spcBef>
          <a:spcPct val="20000"/>
        </a:spcBef>
        <a:spcAft>
          <a:spcPct val="0"/>
        </a:spcAft>
        <a:buClr>
          <a:srgbClr val="C80F0F"/>
        </a:buClr>
        <a:buChar char="-"/>
        <a:tabLst>
          <a:tab pos="2190750" algn="l"/>
        </a:tabLst>
        <a:defRPr sz="2400" baseline="0">
          <a:solidFill>
            <a:schemeClr val="tx1"/>
          </a:solidFill>
          <a:latin typeface="+mn-lt"/>
        </a:defRPr>
      </a:lvl4pPr>
      <a:lvl5pPr marL="2190750" indent="-260350" algn="l" rtl="0" eaLnBrk="1" fontAlgn="base" hangingPunct="1">
        <a:spcBef>
          <a:spcPct val="20000"/>
        </a:spcBef>
        <a:spcAft>
          <a:spcPct val="0"/>
        </a:spcAft>
        <a:buClr>
          <a:schemeClr val="tx1"/>
        </a:buClr>
        <a:buChar char="-"/>
        <a:tabLst>
          <a:tab pos="2190750" algn="l"/>
        </a:tabLst>
        <a:defRPr sz="24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hemeOverride" Target="../theme/themeOverride2.xml"/><Relationship Id="rId5" Type="http://schemas.openxmlformats.org/officeDocument/2006/relationships/chart" Target="../charts/chart8.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5.jp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png"/><Relationship Id="rId9" Type="http://schemas.openxmlformats.org/officeDocument/2006/relationships/image" Target="../media/image18.jp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628800"/>
            <a:ext cx="7776000" cy="2016224"/>
          </a:xfrm>
        </p:spPr>
        <p:txBody>
          <a:bodyPr/>
          <a:lstStyle/>
          <a:p>
            <a:r>
              <a:rPr lang="en-ZA" sz="3200" b="1" dirty="0" smtClean="0">
                <a:solidFill>
                  <a:srgbClr val="C80F0F"/>
                </a:solidFill>
                <a:cs typeface="Arial" panose="020B0604020202020204" pitchFamily="34" charset="0"/>
              </a:rPr>
              <a:t/>
            </a:r>
            <a:br>
              <a:rPr lang="en-ZA" sz="3200" b="1" dirty="0" smtClean="0">
                <a:solidFill>
                  <a:srgbClr val="C80F0F"/>
                </a:solidFill>
                <a:cs typeface="Arial" panose="020B0604020202020204" pitchFamily="34" charset="0"/>
              </a:rPr>
            </a:br>
            <a:r>
              <a:rPr lang="en-ZA" sz="3200" b="1" dirty="0" smtClean="0">
                <a:solidFill>
                  <a:srgbClr val="C80F0F"/>
                </a:solidFill>
                <a:cs typeface="Arial" panose="020B0604020202020204" pitchFamily="34" charset="0"/>
              </a:rPr>
              <a:t>Part I: Findings of the Study on the Functionality of the ICS in 6 African countries</a:t>
            </a:r>
            <a:endParaRPr lang="en-ZA" sz="3200" b="1" dirty="0">
              <a:solidFill>
                <a:srgbClr val="C80F0F"/>
              </a:solidFill>
              <a:cs typeface="Arial" panose="020B0604020202020204" pitchFamily="34" charset="0"/>
            </a:endParaRPr>
          </a:p>
        </p:txBody>
      </p:sp>
      <p:sp>
        <p:nvSpPr>
          <p:cNvPr id="5" name="Content Placeholder 4"/>
          <p:cNvSpPr>
            <a:spLocks noGrp="1"/>
          </p:cNvSpPr>
          <p:nvPr>
            <p:ph idx="1"/>
          </p:nvPr>
        </p:nvSpPr>
        <p:spPr>
          <a:xfrm>
            <a:off x="107504" y="3861049"/>
            <a:ext cx="8784976" cy="2548472"/>
          </a:xfrm>
        </p:spPr>
        <p:txBody>
          <a:bodyPr>
            <a:normAutofit lnSpcReduction="10000"/>
          </a:bodyPr>
          <a:lstStyle/>
          <a:p>
            <a:pPr algn="ctr">
              <a:lnSpc>
                <a:spcPct val="124000"/>
              </a:lnSpc>
            </a:pPr>
            <a:endParaRPr lang="en-ZA" sz="2000" b="1" dirty="0" smtClean="0">
              <a:latin typeface="+mj-lt"/>
              <a:cs typeface="Arial" pitchFamily="34" charset="0"/>
            </a:endParaRPr>
          </a:p>
          <a:p>
            <a:pPr algn="ctr">
              <a:lnSpc>
                <a:spcPct val="124000"/>
              </a:lnSpc>
            </a:pPr>
            <a:r>
              <a:rPr lang="en-ZA" sz="2000" b="1" dirty="0" err="1" smtClean="0">
                <a:solidFill>
                  <a:schemeClr val="tx1">
                    <a:lumMod val="65000"/>
                    <a:lumOff val="35000"/>
                  </a:schemeClr>
                </a:solidFill>
                <a:latin typeface="+mj-lt"/>
                <a:cs typeface="Arial" pitchFamily="34" charset="0"/>
              </a:rPr>
              <a:t>Dr.</a:t>
            </a:r>
            <a:r>
              <a:rPr lang="en-ZA" sz="2000" b="1" dirty="0" smtClean="0">
                <a:solidFill>
                  <a:schemeClr val="tx1">
                    <a:lumMod val="65000"/>
                    <a:lumOff val="35000"/>
                  </a:schemeClr>
                </a:solidFill>
                <a:latin typeface="+mj-lt"/>
                <a:cs typeface="Arial" pitchFamily="34" charset="0"/>
              </a:rPr>
              <a:t> Barbara Dutzler</a:t>
            </a:r>
          </a:p>
          <a:p>
            <a:pPr algn="ctr">
              <a:lnSpc>
                <a:spcPct val="124000"/>
              </a:lnSpc>
            </a:pPr>
            <a:r>
              <a:rPr lang="en-ZA" sz="2000" b="1" dirty="0" smtClean="0">
                <a:solidFill>
                  <a:schemeClr val="tx1">
                    <a:lumMod val="65000"/>
                    <a:lumOff val="35000"/>
                  </a:schemeClr>
                </a:solidFill>
                <a:latin typeface="+mj-lt"/>
                <a:cs typeface="Arial" pitchFamily="34" charset="0"/>
              </a:rPr>
              <a:t>Good Financial Governance in Africa Programme</a:t>
            </a:r>
          </a:p>
          <a:p>
            <a:pPr algn="ctr"/>
            <a:r>
              <a:rPr lang="en-ZA" sz="2400" b="1" dirty="0" smtClean="0">
                <a:solidFill>
                  <a:schemeClr val="bg1">
                    <a:lumMod val="65000"/>
                  </a:schemeClr>
                </a:solidFill>
                <a:latin typeface="+mj-lt"/>
              </a:rPr>
              <a:t>PSC Internal Control Standards Meeting</a:t>
            </a:r>
            <a:endParaRPr lang="en-ZA" sz="2400" b="1" dirty="0" smtClean="0">
              <a:solidFill>
                <a:schemeClr val="bg1">
                  <a:lumMod val="65000"/>
                </a:schemeClr>
              </a:solidFill>
              <a:latin typeface="+mj-lt"/>
              <a:cs typeface="Arial" pitchFamily="34" charset="0"/>
            </a:endParaRPr>
          </a:p>
          <a:p>
            <a:pPr algn="ctr"/>
            <a:r>
              <a:rPr lang="en-ZA" sz="2400" b="1" dirty="0">
                <a:solidFill>
                  <a:schemeClr val="bg1">
                    <a:lumMod val="65000"/>
                  </a:schemeClr>
                </a:solidFill>
                <a:latin typeface="+mj-lt"/>
                <a:cs typeface="Arial" pitchFamily="34" charset="0"/>
              </a:rPr>
              <a:t>6</a:t>
            </a:r>
            <a:r>
              <a:rPr lang="en-ZA" sz="2400" b="1" dirty="0" smtClean="0">
                <a:solidFill>
                  <a:schemeClr val="bg1">
                    <a:lumMod val="65000"/>
                  </a:schemeClr>
                </a:solidFill>
                <a:latin typeface="+mj-lt"/>
                <a:cs typeface="Arial" pitchFamily="34" charset="0"/>
              </a:rPr>
              <a:t> June 2017</a:t>
            </a:r>
            <a:endParaRPr lang="en-ZA" sz="2400" b="1" dirty="0">
              <a:solidFill>
                <a:schemeClr val="bg1">
                  <a:lumMod val="65000"/>
                </a:schemeClr>
              </a:solidFill>
              <a:latin typeface="+mj-lt"/>
              <a:cs typeface="Arial" pitchFamily="34" charset="0"/>
            </a:endParaRPr>
          </a:p>
        </p:txBody>
      </p:sp>
    </p:spTree>
    <p:extLst>
      <p:ext uri="{BB962C8B-B14F-4D97-AF65-F5344CB8AC3E}">
        <p14:creationId xmlns:p14="http://schemas.microsoft.com/office/powerpoint/2010/main" val="33343100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50676" y="68431"/>
            <a:ext cx="9057828" cy="1200329"/>
          </a:xfrm>
          <a:prstGeom prst="rect">
            <a:avLst/>
          </a:prstGeom>
          <a:solidFill>
            <a:schemeClr val="bg1"/>
          </a:solidFill>
        </p:spPr>
        <p:txBody>
          <a:bodyPr wrap="square" rtlCol="0">
            <a:spAutoFit/>
          </a:bodyPr>
          <a:lstStyle/>
          <a:p>
            <a:endParaRPr lang="de-DE" dirty="0" smtClean="0"/>
          </a:p>
          <a:p>
            <a:endParaRPr lang="de-DE" dirty="0" smtClean="0"/>
          </a:p>
          <a:p>
            <a:endParaRPr lang="de-DE" dirty="0" smtClean="0"/>
          </a:p>
          <a:p>
            <a:endParaRPr lang="de-DE" dirty="0"/>
          </a:p>
        </p:txBody>
      </p:sp>
      <p:sp>
        <p:nvSpPr>
          <p:cNvPr id="7" name="Titel 6"/>
          <p:cNvSpPr>
            <a:spLocks noGrp="1"/>
          </p:cNvSpPr>
          <p:nvPr>
            <p:ph type="title"/>
          </p:nvPr>
        </p:nvSpPr>
        <p:spPr>
          <a:xfrm>
            <a:off x="684432" y="359630"/>
            <a:ext cx="7776000" cy="909129"/>
          </a:xfrm>
        </p:spPr>
        <p:txBody>
          <a:bodyPr/>
          <a:lstStyle/>
          <a:p>
            <a:r>
              <a:rPr lang="fr-FR" b="1" dirty="0" err="1" smtClean="0">
                <a:solidFill>
                  <a:srgbClr val="C00000"/>
                </a:solidFill>
                <a:latin typeface="Arial" panose="020B0604020202020204" pitchFamily="34" charset="0"/>
                <a:cs typeface="Arial" panose="020B0604020202020204" pitchFamily="34" charset="0"/>
              </a:rPr>
              <a:t>Internal</a:t>
            </a:r>
            <a:r>
              <a:rPr lang="fr-FR" b="1" dirty="0" smtClean="0">
                <a:solidFill>
                  <a:srgbClr val="C00000"/>
                </a:solidFill>
                <a:latin typeface="Arial" panose="020B0604020202020204" pitchFamily="34" charset="0"/>
                <a:cs typeface="Arial" panose="020B0604020202020204" pitchFamily="34" charset="0"/>
              </a:rPr>
              <a:t> Control </a:t>
            </a:r>
            <a:r>
              <a:rPr lang="fr-FR" b="1" dirty="0" err="1" smtClean="0">
                <a:solidFill>
                  <a:srgbClr val="C00000"/>
                </a:solidFill>
                <a:latin typeface="Arial" panose="020B0604020202020204" pitchFamily="34" charset="0"/>
                <a:cs typeface="Arial" panose="020B0604020202020204" pitchFamily="34" charset="0"/>
              </a:rPr>
              <a:t>Systems</a:t>
            </a:r>
            <a:r>
              <a:rPr lang="fr-FR" b="1" dirty="0" smtClean="0">
                <a:solidFill>
                  <a:srgbClr val="C00000"/>
                </a:solidFill>
                <a:latin typeface="Arial" panose="020B0604020202020204" pitchFamily="34" charset="0"/>
                <a:cs typeface="Arial" panose="020B0604020202020204" pitchFamily="34" charset="0"/>
              </a:rPr>
              <a:t> </a:t>
            </a:r>
            <a:r>
              <a:rPr lang="fr-FR" b="1" dirty="0" err="1" smtClean="0">
                <a:solidFill>
                  <a:srgbClr val="C00000"/>
                </a:solidFill>
                <a:latin typeface="Arial" panose="020B0604020202020204" pitchFamily="34" charset="0"/>
                <a:cs typeface="Arial" panose="020B0604020202020204" pitchFamily="34" charset="0"/>
              </a:rPr>
              <a:t>appear</a:t>
            </a:r>
            <a:r>
              <a:rPr lang="fr-FR" b="1" dirty="0" smtClean="0">
                <a:solidFill>
                  <a:srgbClr val="C00000"/>
                </a:solidFill>
                <a:latin typeface="Arial" panose="020B0604020202020204" pitchFamily="34" charset="0"/>
                <a:cs typeface="Arial" panose="020B0604020202020204" pitchFamily="34" charset="0"/>
              </a:rPr>
              <a:t> as </a:t>
            </a:r>
            <a:br>
              <a:rPr lang="fr-FR" b="1" dirty="0" smtClean="0">
                <a:solidFill>
                  <a:srgbClr val="C00000"/>
                </a:solidFill>
                <a:latin typeface="Arial" panose="020B0604020202020204" pitchFamily="34" charset="0"/>
                <a:cs typeface="Arial" panose="020B0604020202020204" pitchFamily="34" charset="0"/>
              </a:rPr>
            </a:br>
            <a:r>
              <a:rPr lang="fr-FR" b="1" dirty="0" smtClean="0">
                <a:solidFill>
                  <a:srgbClr val="C00000"/>
                </a:solidFill>
                <a:latin typeface="Arial" panose="020B0604020202020204" pitchFamily="34" charset="0"/>
                <a:cs typeface="Arial" panose="020B0604020202020204" pitchFamily="34" charset="0"/>
              </a:rPr>
              <a:t>key factor for service </a:t>
            </a:r>
            <a:r>
              <a:rPr lang="fr-FR" b="1" dirty="0" err="1" smtClean="0">
                <a:solidFill>
                  <a:srgbClr val="C00000"/>
                </a:solidFill>
                <a:latin typeface="Arial" panose="020B0604020202020204" pitchFamily="34" charset="0"/>
                <a:cs typeface="Arial" panose="020B0604020202020204" pitchFamily="34" charset="0"/>
              </a:rPr>
              <a:t>delivery</a:t>
            </a:r>
            <a:endParaRPr lang="de-DE" dirty="0"/>
          </a:p>
        </p:txBody>
      </p:sp>
      <p:sp>
        <p:nvSpPr>
          <p:cNvPr id="3" name="Fußzeilenplatzhalter 2"/>
          <p:cNvSpPr>
            <a:spLocks noGrp="1"/>
          </p:cNvSpPr>
          <p:nvPr>
            <p:ph type="ftr" sz="quarter" idx="10"/>
          </p:nvPr>
        </p:nvSpPr>
        <p:spPr/>
        <p:txBody>
          <a:bodyPr/>
          <a:lstStyle/>
          <a:p>
            <a:r>
              <a:rPr lang="en-GB" smtClean="0"/>
              <a:t>GFG in Africa</a:t>
            </a:r>
            <a:endParaRPr lang="en-GB" dirty="0"/>
          </a:p>
        </p:txBody>
      </p:sp>
      <p:sp>
        <p:nvSpPr>
          <p:cNvPr id="4" name="Datumsplatzhalter 3"/>
          <p:cNvSpPr>
            <a:spLocks noGrp="1"/>
          </p:cNvSpPr>
          <p:nvPr>
            <p:ph type="dt" sz="half" idx="11"/>
          </p:nvPr>
        </p:nvSpPr>
        <p:spPr/>
        <p:txBody>
          <a:bodyPr/>
          <a:lstStyle/>
          <a:p>
            <a:fld id="{EB3111E0-A8D9-49CE-B8CF-D47DE3182907}" type="datetime1">
              <a:rPr lang="en-GB" smtClean="0"/>
              <a:pPr/>
              <a:t>01/06/2017</a:t>
            </a:fld>
            <a:endParaRPr lang="de-DE"/>
          </a:p>
        </p:txBody>
      </p:sp>
      <p:sp>
        <p:nvSpPr>
          <p:cNvPr id="12" name="Rechteck 11"/>
          <p:cNvSpPr/>
          <p:nvPr/>
        </p:nvSpPr>
        <p:spPr>
          <a:xfrm>
            <a:off x="611560" y="1772817"/>
            <a:ext cx="3888432" cy="576064"/>
          </a:xfrm>
          <a:prstGeom prst="rect">
            <a:avLst/>
          </a:prstGeom>
          <a:solidFill>
            <a:schemeClr val="accent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Countries </a:t>
            </a:r>
            <a:r>
              <a:rPr lang="de-DE" b="1" dirty="0" err="1" smtClean="0">
                <a:solidFill>
                  <a:schemeClr val="tx1"/>
                </a:solidFill>
              </a:rPr>
              <a:t>with</a:t>
            </a:r>
            <a:r>
              <a:rPr lang="de-DE" b="1" dirty="0" smtClean="0">
                <a:solidFill>
                  <a:schemeClr val="tx1"/>
                </a:solidFill>
              </a:rPr>
              <a:t> </a:t>
            </a:r>
            <a:r>
              <a:rPr lang="de-DE" b="1" dirty="0" err="1" smtClean="0">
                <a:solidFill>
                  <a:schemeClr val="tx1"/>
                </a:solidFill>
              </a:rPr>
              <a:t>weak</a:t>
            </a:r>
            <a:r>
              <a:rPr lang="de-DE" b="1" dirty="0" smtClean="0">
                <a:solidFill>
                  <a:schemeClr val="tx1"/>
                </a:solidFill>
              </a:rPr>
              <a:t> ICS</a:t>
            </a:r>
            <a:endParaRPr lang="de-DE" b="1" dirty="0">
              <a:solidFill>
                <a:schemeClr val="tx1"/>
              </a:solidFill>
            </a:endParaRPr>
          </a:p>
        </p:txBody>
      </p:sp>
      <p:sp>
        <p:nvSpPr>
          <p:cNvPr id="13" name="Rechteck 12"/>
          <p:cNvSpPr/>
          <p:nvPr/>
        </p:nvSpPr>
        <p:spPr>
          <a:xfrm>
            <a:off x="4644008" y="1772817"/>
            <a:ext cx="3816424" cy="576064"/>
          </a:xfrm>
          <a:prstGeom prst="rect">
            <a:avLst/>
          </a:prstGeom>
          <a:solidFill>
            <a:schemeClr val="accent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Countries </a:t>
            </a:r>
            <a:r>
              <a:rPr lang="de-DE" b="1" dirty="0" err="1" smtClean="0">
                <a:solidFill>
                  <a:schemeClr val="tx1"/>
                </a:solidFill>
              </a:rPr>
              <a:t>with</a:t>
            </a:r>
            <a:r>
              <a:rPr lang="de-DE" b="1" dirty="0" smtClean="0">
                <a:solidFill>
                  <a:schemeClr val="tx1"/>
                </a:solidFill>
              </a:rPr>
              <a:t> well-</a:t>
            </a:r>
            <a:r>
              <a:rPr lang="de-DE" b="1" dirty="0" err="1" smtClean="0">
                <a:solidFill>
                  <a:schemeClr val="tx1"/>
                </a:solidFill>
              </a:rPr>
              <a:t>functioning</a:t>
            </a:r>
            <a:r>
              <a:rPr lang="de-DE" b="1" dirty="0" smtClean="0">
                <a:solidFill>
                  <a:schemeClr val="tx1"/>
                </a:solidFill>
              </a:rPr>
              <a:t> ICS</a:t>
            </a:r>
            <a:endParaRPr lang="de-DE" b="1" dirty="0">
              <a:solidFill>
                <a:schemeClr val="tx1"/>
              </a:solidFill>
            </a:endParaRPr>
          </a:p>
        </p:txBody>
      </p:sp>
      <p:graphicFrame>
        <p:nvGraphicFramePr>
          <p:cNvPr id="10" name="Diagramm 9"/>
          <p:cNvGraphicFramePr>
            <a:graphicFrameLocks/>
          </p:cNvGraphicFramePr>
          <p:nvPr>
            <p:extLst>
              <p:ext uri="{D42A27DB-BD31-4B8C-83A1-F6EECF244321}">
                <p14:modId xmlns:p14="http://schemas.microsoft.com/office/powerpoint/2010/main" val="4133879899"/>
              </p:ext>
            </p:extLst>
          </p:nvPr>
        </p:nvGraphicFramePr>
        <p:xfrm>
          <a:off x="611560" y="2492896"/>
          <a:ext cx="3888432" cy="38164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Diagramm 15"/>
          <p:cNvGraphicFramePr>
            <a:graphicFrameLocks/>
          </p:cNvGraphicFramePr>
          <p:nvPr>
            <p:extLst>
              <p:ext uri="{D42A27DB-BD31-4B8C-83A1-F6EECF244321}">
                <p14:modId xmlns:p14="http://schemas.microsoft.com/office/powerpoint/2010/main" val="3845995516"/>
              </p:ext>
            </p:extLst>
          </p:nvPr>
        </p:nvGraphicFramePr>
        <p:xfrm>
          <a:off x="4644008" y="2492896"/>
          <a:ext cx="3816424" cy="38164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7118448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feld 7"/>
          <p:cNvSpPr txBox="1"/>
          <p:nvPr/>
        </p:nvSpPr>
        <p:spPr>
          <a:xfrm>
            <a:off x="50676" y="68431"/>
            <a:ext cx="9057828" cy="1200329"/>
          </a:xfrm>
          <a:prstGeom prst="rect">
            <a:avLst/>
          </a:prstGeom>
          <a:solidFill>
            <a:schemeClr val="bg1"/>
          </a:solidFill>
        </p:spPr>
        <p:txBody>
          <a:bodyPr wrap="square" rtlCol="0">
            <a:spAutoFit/>
          </a:bodyPr>
          <a:lstStyle/>
          <a:p>
            <a:endParaRPr lang="de-DE" dirty="0" smtClean="0"/>
          </a:p>
          <a:p>
            <a:endParaRPr lang="de-DE" dirty="0" smtClean="0"/>
          </a:p>
          <a:p>
            <a:endParaRPr lang="de-DE" dirty="0" smtClean="0"/>
          </a:p>
          <a:p>
            <a:endParaRPr lang="de-DE" dirty="0"/>
          </a:p>
        </p:txBody>
      </p:sp>
      <p:sp>
        <p:nvSpPr>
          <p:cNvPr id="7" name="Titel 6"/>
          <p:cNvSpPr>
            <a:spLocks noGrp="1"/>
          </p:cNvSpPr>
          <p:nvPr>
            <p:ph type="title"/>
          </p:nvPr>
        </p:nvSpPr>
        <p:spPr>
          <a:xfrm>
            <a:off x="1332504" y="476672"/>
            <a:ext cx="7776000" cy="617928"/>
          </a:xfrm>
        </p:spPr>
        <p:txBody>
          <a:bodyPr/>
          <a:lstStyle/>
          <a:p>
            <a:r>
              <a:rPr lang="de-DE" sz="2400" b="1" dirty="0" err="1">
                <a:solidFill>
                  <a:srgbClr val="C00000"/>
                </a:solidFill>
                <a:latin typeface="Arial" panose="020B0604020202020204" pitchFamily="34" charset="0"/>
                <a:cs typeface="Arial" panose="020B0604020202020204" pitchFamily="34" charset="0"/>
              </a:rPr>
              <a:t>C</a:t>
            </a:r>
            <a:r>
              <a:rPr lang="de-DE" sz="2400" b="1" dirty="0" err="1" smtClean="0">
                <a:solidFill>
                  <a:srgbClr val="C00000"/>
                </a:solidFill>
                <a:latin typeface="Arial" panose="020B0604020202020204" pitchFamily="34" charset="0"/>
                <a:cs typeface="Arial" panose="020B0604020202020204" pitchFamily="34" charset="0"/>
              </a:rPr>
              <a:t>orrelations</a:t>
            </a:r>
            <a:r>
              <a:rPr lang="de-DE" sz="2400" b="1" dirty="0" smtClean="0">
                <a:solidFill>
                  <a:srgbClr val="C00000"/>
                </a:solidFill>
                <a:latin typeface="Arial" panose="020B0604020202020204" pitchFamily="34" charset="0"/>
                <a:cs typeface="Arial" panose="020B0604020202020204" pitchFamily="34" charset="0"/>
              </a:rPr>
              <a:t> </a:t>
            </a:r>
            <a:r>
              <a:rPr lang="de-DE" sz="2400" b="1" dirty="0" err="1" smtClean="0">
                <a:solidFill>
                  <a:srgbClr val="C00000"/>
                </a:solidFill>
                <a:latin typeface="Arial" panose="020B0604020202020204" pitchFamily="34" charset="0"/>
                <a:cs typeface="Arial" panose="020B0604020202020204" pitchFamily="34" charset="0"/>
              </a:rPr>
              <a:t>sometimes</a:t>
            </a:r>
            <a:r>
              <a:rPr lang="de-DE" sz="2400" b="1" dirty="0" smtClean="0">
                <a:solidFill>
                  <a:srgbClr val="C00000"/>
                </a:solidFill>
                <a:latin typeface="Arial" panose="020B0604020202020204" pitchFamily="34" charset="0"/>
                <a:cs typeface="Arial" panose="020B0604020202020204" pitchFamily="34" charset="0"/>
              </a:rPr>
              <a:t> </a:t>
            </a:r>
            <a:r>
              <a:rPr lang="de-DE" sz="2400" b="1" dirty="0" err="1" smtClean="0">
                <a:solidFill>
                  <a:srgbClr val="C00000"/>
                </a:solidFill>
                <a:latin typeface="Arial" panose="020B0604020202020204" pitchFamily="34" charset="0"/>
                <a:cs typeface="Arial" panose="020B0604020202020204" pitchFamily="34" charset="0"/>
              </a:rPr>
              <a:t>work</a:t>
            </a:r>
            <a:r>
              <a:rPr lang="de-DE" sz="2400" b="1" dirty="0" smtClean="0">
                <a:solidFill>
                  <a:srgbClr val="C00000"/>
                </a:solidFill>
                <a:latin typeface="Arial" panose="020B0604020202020204" pitchFamily="34" charset="0"/>
                <a:cs typeface="Arial" panose="020B0604020202020204" pitchFamily="34" charset="0"/>
              </a:rPr>
              <a:t> </a:t>
            </a:r>
            <a:r>
              <a:rPr lang="de-DE" sz="2400" b="1" dirty="0" err="1" smtClean="0">
                <a:solidFill>
                  <a:srgbClr val="C00000"/>
                </a:solidFill>
                <a:latin typeface="Arial" panose="020B0604020202020204" pitchFamily="34" charset="0"/>
                <a:cs typeface="Arial" panose="020B0604020202020204" pitchFamily="34" charset="0"/>
              </a:rPr>
              <a:t>both</a:t>
            </a:r>
            <a:r>
              <a:rPr lang="de-DE" sz="2400" b="1" dirty="0" smtClean="0">
                <a:solidFill>
                  <a:srgbClr val="C00000"/>
                </a:solidFill>
                <a:latin typeface="Arial" panose="020B0604020202020204" pitchFamily="34" charset="0"/>
                <a:cs typeface="Arial" panose="020B0604020202020204" pitchFamily="34" charset="0"/>
              </a:rPr>
              <a:t> </a:t>
            </a:r>
            <a:r>
              <a:rPr lang="de-DE" sz="2400" b="1" dirty="0" err="1" smtClean="0">
                <a:solidFill>
                  <a:srgbClr val="C00000"/>
                </a:solidFill>
                <a:latin typeface="Arial" panose="020B0604020202020204" pitchFamily="34" charset="0"/>
                <a:cs typeface="Arial" panose="020B0604020202020204" pitchFamily="34" charset="0"/>
              </a:rPr>
              <a:t>ways</a:t>
            </a:r>
            <a:endParaRPr lang="de-DE" sz="2400" b="1" dirty="0">
              <a:solidFill>
                <a:srgbClr val="C00000"/>
              </a:solidFill>
              <a:latin typeface="Arial" panose="020B0604020202020204" pitchFamily="34" charset="0"/>
              <a:cs typeface="Arial" panose="020B0604020202020204" pitchFamily="34" charset="0"/>
            </a:endParaRPr>
          </a:p>
        </p:txBody>
      </p:sp>
      <p:sp>
        <p:nvSpPr>
          <p:cNvPr id="4" name="Datumsplatzhalter 3"/>
          <p:cNvSpPr>
            <a:spLocks noGrp="1"/>
          </p:cNvSpPr>
          <p:nvPr>
            <p:ph type="dt" sz="half" idx="11"/>
          </p:nvPr>
        </p:nvSpPr>
        <p:spPr/>
        <p:txBody>
          <a:bodyPr/>
          <a:lstStyle/>
          <a:p>
            <a:fld id="{78E44BF7-F05A-41A3-98A3-BADAB2BF165A}" type="datetime1">
              <a:rPr lang="en-ZA" smtClean="0"/>
              <a:t>2017/06/01</a:t>
            </a:fld>
            <a:endParaRPr lang="en-ZA"/>
          </a:p>
        </p:txBody>
      </p:sp>
      <p:sp>
        <p:nvSpPr>
          <p:cNvPr id="10" name="Rechteck 9"/>
          <p:cNvSpPr/>
          <p:nvPr/>
        </p:nvSpPr>
        <p:spPr>
          <a:xfrm>
            <a:off x="683568" y="4688661"/>
            <a:ext cx="3240360" cy="172819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800" b="1" i="0" u="none" strike="noStrike" kern="1200" baseline="0">
                <a:solidFill>
                  <a:prstClr val="black"/>
                </a:solidFill>
                <a:latin typeface="+mn-lt"/>
                <a:ea typeface="+mn-ea"/>
                <a:cs typeface="+mn-cs"/>
              </a:defRPr>
            </a:pPr>
            <a:r>
              <a:rPr lang="de-DE" sz="2000" dirty="0"/>
              <a:t>Critical PFM </a:t>
            </a:r>
            <a:r>
              <a:rPr lang="de-DE" sz="2000" dirty="0" err="1"/>
              <a:t>processes</a:t>
            </a:r>
            <a:r>
              <a:rPr lang="de-DE" sz="2000" dirty="0"/>
              <a:t> </a:t>
            </a:r>
            <a:r>
              <a:rPr lang="de-DE" sz="2000" dirty="0" err="1"/>
              <a:t>work</a:t>
            </a:r>
            <a:r>
              <a:rPr lang="de-DE" sz="2000" dirty="0"/>
              <a:t> </a:t>
            </a:r>
            <a:r>
              <a:rPr lang="de-DE" sz="2000" dirty="0" err="1"/>
              <a:t>better</a:t>
            </a:r>
            <a:r>
              <a:rPr lang="de-DE" sz="2000" dirty="0"/>
              <a:t> in countries </a:t>
            </a:r>
            <a:r>
              <a:rPr lang="de-DE" sz="2000" dirty="0" err="1"/>
              <a:t>with</a:t>
            </a:r>
            <a:r>
              <a:rPr lang="de-DE" sz="2000" dirty="0"/>
              <a:t> </a:t>
            </a:r>
            <a:r>
              <a:rPr lang="de-DE" sz="2000" dirty="0" err="1"/>
              <a:t>better</a:t>
            </a:r>
            <a:r>
              <a:rPr lang="de-DE" sz="2000" dirty="0"/>
              <a:t> </a:t>
            </a:r>
            <a:r>
              <a:rPr lang="de-DE" sz="2000" dirty="0" err="1"/>
              <a:t>corruption</a:t>
            </a:r>
            <a:r>
              <a:rPr lang="de-DE" sz="2000" dirty="0"/>
              <a:t> </a:t>
            </a:r>
            <a:r>
              <a:rPr lang="de-DE" sz="2000" dirty="0" err="1"/>
              <a:t>performance</a:t>
            </a:r>
            <a:endParaRPr lang="de-DE" sz="2000" dirty="0"/>
          </a:p>
        </p:txBody>
      </p:sp>
      <p:sp>
        <p:nvSpPr>
          <p:cNvPr id="13" name="Rechteck 12"/>
          <p:cNvSpPr/>
          <p:nvPr/>
        </p:nvSpPr>
        <p:spPr>
          <a:xfrm>
            <a:off x="4860032" y="1628800"/>
            <a:ext cx="3888432" cy="1224136"/>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800" b="1" i="0" u="none" strike="noStrike" kern="1200" baseline="0">
                <a:solidFill>
                  <a:sysClr val="windowText" lastClr="000000"/>
                </a:solidFill>
                <a:latin typeface="+mn-lt"/>
                <a:ea typeface="+mn-ea"/>
                <a:cs typeface="+mn-cs"/>
              </a:defRPr>
            </a:pPr>
            <a:r>
              <a:rPr lang="de-DE" sz="2000" dirty="0" smtClean="0"/>
              <a:t>Countries‘ </a:t>
            </a:r>
            <a:r>
              <a:rPr lang="de-DE" sz="2000" dirty="0" err="1"/>
              <a:t>corruption</a:t>
            </a:r>
            <a:r>
              <a:rPr lang="de-DE" sz="2000" dirty="0"/>
              <a:t> </a:t>
            </a:r>
            <a:r>
              <a:rPr lang="de-DE" sz="2000" dirty="0" err="1" smtClean="0"/>
              <a:t>performance</a:t>
            </a:r>
            <a:r>
              <a:rPr lang="de-DE" sz="2000" dirty="0" smtClean="0"/>
              <a:t> </a:t>
            </a:r>
            <a:r>
              <a:rPr lang="de-DE" sz="2000" dirty="0" err="1" smtClean="0"/>
              <a:t>is</a:t>
            </a:r>
            <a:r>
              <a:rPr lang="de-DE" sz="2000" dirty="0" smtClean="0"/>
              <a:t> </a:t>
            </a:r>
            <a:r>
              <a:rPr lang="de-DE" sz="2000" dirty="0" err="1"/>
              <a:t>better</a:t>
            </a:r>
            <a:r>
              <a:rPr lang="de-DE" sz="2000" dirty="0"/>
              <a:t> in </a:t>
            </a:r>
            <a:r>
              <a:rPr lang="de-DE" sz="2000" dirty="0" err="1"/>
              <a:t>environments</a:t>
            </a:r>
            <a:r>
              <a:rPr lang="de-DE" sz="2000" dirty="0"/>
              <a:t> </a:t>
            </a:r>
            <a:r>
              <a:rPr lang="de-DE" sz="2000" dirty="0" err="1"/>
              <a:t>with</a:t>
            </a:r>
            <a:r>
              <a:rPr lang="de-DE" sz="2000" dirty="0"/>
              <a:t> </a:t>
            </a:r>
            <a:r>
              <a:rPr lang="de-DE" sz="2000" dirty="0" err="1"/>
              <a:t>low</a:t>
            </a:r>
            <a:r>
              <a:rPr lang="de-DE" sz="2000" dirty="0"/>
              <a:t> PFM </a:t>
            </a:r>
            <a:r>
              <a:rPr lang="de-DE" sz="2000" dirty="0" err="1"/>
              <a:t>risk</a:t>
            </a:r>
            <a:r>
              <a:rPr lang="de-DE" sz="2000" dirty="0"/>
              <a:t> </a:t>
            </a:r>
          </a:p>
        </p:txBody>
      </p:sp>
      <p:graphicFrame>
        <p:nvGraphicFramePr>
          <p:cNvPr id="12" name="Inhaltsplatzhalter 11"/>
          <p:cNvGraphicFramePr>
            <a:graphicFrameLocks noGrp="1"/>
          </p:cNvGraphicFramePr>
          <p:nvPr>
            <p:ph idx="1"/>
            <p:extLst>
              <p:ext uri="{D42A27DB-BD31-4B8C-83A1-F6EECF244321}">
                <p14:modId xmlns:p14="http://schemas.microsoft.com/office/powerpoint/2010/main" val="317247978"/>
              </p:ext>
            </p:extLst>
          </p:nvPr>
        </p:nvGraphicFramePr>
        <p:xfrm>
          <a:off x="251520" y="908720"/>
          <a:ext cx="5688632" cy="446449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Diagramm 14"/>
          <p:cNvGraphicFramePr>
            <a:graphicFrameLocks/>
          </p:cNvGraphicFramePr>
          <p:nvPr>
            <p:extLst>
              <p:ext uri="{D42A27DB-BD31-4B8C-83A1-F6EECF244321}">
                <p14:modId xmlns:p14="http://schemas.microsoft.com/office/powerpoint/2010/main" val="1904494995"/>
              </p:ext>
            </p:extLst>
          </p:nvPr>
        </p:nvGraphicFramePr>
        <p:xfrm>
          <a:off x="3923928" y="2852936"/>
          <a:ext cx="5166320" cy="374441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50959011"/>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166" y="1412776"/>
            <a:ext cx="8579296" cy="864096"/>
          </a:xfrm>
        </p:spPr>
        <p:txBody>
          <a:bodyPr/>
          <a:lstStyle/>
          <a:p>
            <a:r>
              <a:rPr lang="fr-FR" sz="2400" b="1" dirty="0" err="1" smtClean="0">
                <a:solidFill>
                  <a:srgbClr val="C00000"/>
                </a:solidFill>
                <a:latin typeface="Arial" panose="020B0604020202020204" pitchFamily="34" charset="0"/>
                <a:cs typeface="Arial" panose="020B0604020202020204" pitchFamily="34" charset="0"/>
              </a:rPr>
              <a:t>Status</a:t>
            </a:r>
            <a:r>
              <a:rPr lang="fr-FR" sz="2400" b="1" dirty="0" smtClean="0">
                <a:solidFill>
                  <a:srgbClr val="C00000"/>
                </a:solidFill>
                <a:latin typeface="Arial" panose="020B0604020202020204" pitchFamily="34" charset="0"/>
                <a:cs typeface="Arial" panose="020B0604020202020204" pitchFamily="34" charset="0"/>
              </a:rPr>
              <a:t> quo</a:t>
            </a:r>
            <a:endParaRPr lang="fr-FR" sz="2400" b="1" dirty="0">
              <a:solidFill>
                <a:srgbClr val="C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0" y="1988840"/>
            <a:ext cx="7452320" cy="4464496"/>
          </a:xfrm>
        </p:spPr>
        <p:txBody>
          <a:bodyPr>
            <a:normAutofit fontScale="92500"/>
          </a:bodyPr>
          <a:lstStyle/>
          <a:p>
            <a:r>
              <a:rPr lang="fr-FR" dirty="0" smtClean="0">
                <a:latin typeface="+mn-lt"/>
                <a:cs typeface="Arial" panose="020B0604020202020204" pitchFamily="34" charset="0"/>
              </a:rPr>
              <a:t> </a:t>
            </a:r>
          </a:p>
          <a:p>
            <a:pPr marL="1085850" lvl="1" indent="-342900">
              <a:buFont typeface="Arial" panose="020B0604020202020204" pitchFamily="34" charset="0"/>
              <a:buChar char="•"/>
            </a:pPr>
            <a:r>
              <a:rPr lang="fr-FR" dirty="0" err="1" smtClean="0">
                <a:latin typeface="+mn-lt"/>
                <a:cs typeface="Arial" panose="020B0604020202020204" pitchFamily="34" charset="0"/>
              </a:rPr>
              <a:t>Many</a:t>
            </a:r>
            <a:r>
              <a:rPr lang="fr-FR" dirty="0" smtClean="0">
                <a:latin typeface="+mn-lt"/>
                <a:cs typeface="Arial" panose="020B0604020202020204" pitchFamily="34" charset="0"/>
              </a:rPr>
              <a:t> </a:t>
            </a:r>
            <a:r>
              <a:rPr lang="fr-FR" dirty="0" err="1" smtClean="0">
                <a:latin typeface="+mn-lt"/>
                <a:cs typeface="Arial" panose="020B0604020202020204" pitchFamily="34" charset="0"/>
              </a:rPr>
              <a:t>entity</a:t>
            </a:r>
            <a:r>
              <a:rPr lang="fr-FR" dirty="0" smtClean="0">
                <a:latin typeface="+mn-lt"/>
                <a:cs typeface="Arial" panose="020B0604020202020204" pitchFamily="34" charset="0"/>
              </a:rPr>
              <a:t> </a:t>
            </a:r>
            <a:r>
              <a:rPr lang="fr-FR" dirty="0" err="1" smtClean="0">
                <a:latin typeface="+mn-lt"/>
                <a:cs typeface="Arial" panose="020B0604020202020204" pitchFamily="34" charset="0"/>
              </a:rPr>
              <a:t>level</a:t>
            </a:r>
            <a:r>
              <a:rPr lang="fr-FR" dirty="0" smtClean="0">
                <a:latin typeface="+mn-lt"/>
                <a:cs typeface="Arial" panose="020B0604020202020204" pitchFamily="34" charset="0"/>
              </a:rPr>
              <a:t> </a:t>
            </a:r>
            <a:r>
              <a:rPr lang="fr-FR" dirty="0" err="1" smtClean="0">
                <a:latin typeface="+mn-lt"/>
                <a:cs typeface="Arial" panose="020B0604020202020204" pitchFamily="34" charset="0"/>
              </a:rPr>
              <a:t>mandatory</a:t>
            </a:r>
            <a:r>
              <a:rPr lang="fr-FR" dirty="0" smtClean="0">
                <a:latin typeface="+mn-lt"/>
                <a:cs typeface="Arial" panose="020B0604020202020204" pitchFamily="34" charset="0"/>
              </a:rPr>
              <a:t> </a:t>
            </a:r>
            <a:r>
              <a:rPr lang="fr-FR" dirty="0" err="1" smtClean="0">
                <a:latin typeface="+mn-lt"/>
                <a:cs typeface="Arial" panose="020B0604020202020204" pitchFamily="34" charset="0"/>
              </a:rPr>
              <a:t>financial</a:t>
            </a:r>
            <a:r>
              <a:rPr lang="fr-FR" dirty="0" smtClean="0">
                <a:latin typeface="+mn-lt"/>
                <a:cs typeface="Arial" panose="020B0604020202020204" pitchFamily="34" charset="0"/>
              </a:rPr>
              <a:t> audits </a:t>
            </a:r>
            <a:r>
              <a:rPr lang="fr-FR" dirty="0" err="1" smtClean="0">
                <a:latin typeface="+mn-lt"/>
                <a:cs typeface="Arial" panose="020B0604020202020204" pitchFamily="34" charset="0"/>
              </a:rPr>
              <a:t>tie</a:t>
            </a:r>
            <a:r>
              <a:rPr lang="fr-FR" dirty="0" smtClean="0">
                <a:latin typeface="+mn-lt"/>
                <a:cs typeface="Arial" panose="020B0604020202020204" pitchFamily="34" charset="0"/>
              </a:rPr>
              <a:t> up </a:t>
            </a:r>
            <a:r>
              <a:rPr lang="fr-FR" dirty="0" err="1" smtClean="0">
                <a:latin typeface="+mn-lt"/>
                <a:cs typeface="Arial" panose="020B0604020202020204" pitchFamily="34" charset="0"/>
              </a:rPr>
              <a:t>resources</a:t>
            </a:r>
            <a:endParaRPr lang="fr-FR" dirty="0" smtClean="0">
              <a:latin typeface="+mn-lt"/>
              <a:cs typeface="Arial" panose="020B0604020202020204" pitchFamily="34" charset="0"/>
            </a:endParaRPr>
          </a:p>
          <a:p>
            <a:pPr marL="1085850" lvl="1" indent="-342900">
              <a:buFont typeface="Arial" panose="020B0604020202020204" pitchFamily="34" charset="0"/>
              <a:buChar char="•"/>
            </a:pPr>
            <a:r>
              <a:rPr lang="fr-FR" dirty="0" smtClean="0">
                <a:latin typeface="+mn-lt"/>
                <a:cs typeface="Arial" panose="020B0604020202020204" pitchFamily="34" charset="0"/>
              </a:rPr>
              <a:t>PFM </a:t>
            </a:r>
            <a:r>
              <a:rPr lang="fr-FR" dirty="0" err="1" smtClean="0">
                <a:latin typeface="+mn-lt"/>
                <a:cs typeface="Arial" panose="020B0604020202020204" pitchFamily="34" charset="0"/>
              </a:rPr>
              <a:t>risks</a:t>
            </a:r>
            <a:r>
              <a:rPr lang="fr-FR" dirty="0" smtClean="0">
                <a:latin typeface="+mn-lt"/>
                <a:cs typeface="Arial" panose="020B0604020202020204" pitchFamily="34" charset="0"/>
              </a:rPr>
              <a:t> are not </a:t>
            </a:r>
            <a:r>
              <a:rPr lang="fr-FR" dirty="0" err="1" smtClean="0">
                <a:latin typeface="+mn-lt"/>
                <a:cs typeface="Arial" panose="020B0604020202020204" pitchFamily="34" charset="0"/>
              </a:rPr>
              <a:t>seen</a:t>
            </a:r>
            <a:r>
              <a:rPr lang="fr-FR" dirty="0" smtClean="0">
                <a:latin typeface="+mn-lt"/>
                <a:cs typeface="Arial" panose="020B0604020202020204" pitchFamily="34" charset="0"/>
              </a:rPr>
              <a:t> </a:t>
            </a:r>
            <a:r>
              <a:rPr lang="fr-FR" dirty="0" err="1" smtClean="0">
                <a:latin typeface="+mn-lt"/>
                <a:cs typeface="Arial" panose="020B0604020202020204" pitchFamily="34" charset="0"/>
              </a:rPr>
              <a:t>holistically</a:t>
            </a:r>
            <a:r>
              <a:rPr lang="fr-FR" dirty="0" smtClean="0">
                <a:latin typeface="+mn-lt"/>
                <a:cs typeface="Arial" panose="020B0604020202020204" pitchFamily="34" charset="0"/>
              </a:rPr>
              <a:t> – </a:t>
            </a:r>
            <a:r>
              <a:rPr lang="fr-FR" dirty="0" err="1" smtClean="0">
                <a:latin typeface="+mn-lt"/>
                <a:cs typeface="Arial" panose="020B0604020202020204" pitchFamily="34" charset="0"/>
              </a:rPr>
              <a:t>many</a:t>
            </a:r>
            <a:r>
              <a:rPr lang="fr-FR" dirty="0" smtClean="0">
                <a:latin typeface="+mn-lt"/>
                <a:cs typeface="Arial" panose="020B0604020202020204" pitchFamily="34" charset="0"/>
              </a:rPr>
              <a:t> </a:t>
            </a:r>
            <a:r>
              <a:rPr lang="fr-FR" dirty="0" err="1" smtClean="0">
                <a:latin typeface="+mn-lt"/>
                <a:cs typeface="Arial" panose="020B0604020202020204" pitchFamily="34" charset="0"/>
              </a:rPr>
              <a:t>valid</a:t>
            </a:r>
            <a:r>
              <a:rPr lang="fr-FR" dirty="0" smtClean="0">
                <a:latin typeface="+mn-lt"/>
                <a:cs typeface="Arial" panose="020B0604020202020204" pitchFamily="34" charset="0"/>
              </a:rPr>
              <a:t> observations at </a:t>
            </a:r>
            <a:r>
              <a:rPr lang="fr-FR" dirty="0" err="1" smtClean="0">
                <a:latin typeface="+mn-lt"/>
                <a:cs typeface="Arial" panose="020B0604020202020204" pitchFamily="34" charset="0"/>
              </a:rPr>
              <a:t>individual</a:t>
            </a:r>
            <a:r>
              <a:rPr lang="fr-FR" dirty="0" smtClean="0">
                <a:latin typeface="+mn-lt"/>
                <a:cs typeface="Arial" panose="020B0604020202020204" pitchFamily="34" charset="0"/>
              </a:rPr>
              <a:t> Ministry / </a:t>
            </a:r>
            <a:r>
              <a:rPr lang="fr-FR" dirty="0" err="1" smtClean="0">
                <a:latin typeface="+mn-lt"/>
                <a:cs typeface="Arial" panose="020B0604020202020204" pitchFamily="34" charset="0"/>
              </a:rPr>
              <a:t>Department</a:t>
            </a:r>
            <a:r>
              <a:rPr lang="fr-FR" dirty="0" smtClean="0">
                <a:latin typeface="+mn-lt"/>
                <a:cs typeface="Arial" panose="020B0604020202020204" pitchFamily="34" charset="0"/>
              </a:rPr>
              <a:t> </a:t>
            </a:r>
            <a:r>
              <a:rPr lang="fr-FR" dirty="0" err="1" smtClean="0">
                <a:latin typeface="+mn-lt"/>
                <a:cs typeface="Arial" panose="020B0604020202020204" pitchFamily="34" charset="0"/>
              </a:rPr>
              <a:t>level</a:t>
            </a:r>
            <a:r>
              <a:rPr lang="fr-FR" dirty="0" smtClean="0">
                <a:latin typeface="+mn-lt"/>
                <a:cs typeface="Arial" panose="020B0604020202020204" pitchFamily="34" charset="0"/>
              </a:rPr>
              <a:t> but </a:t>
            </a:r>
            <a:r>
              <a:rPr lang="fr-FR" dirty="0" err="1" smtClean="0">
                <a:latin typeface="+mn-lt"/>
                <a:cs typeface="Arial" panose="020B0604020202020204" pitchFamily="34" charset="0"/>
              </a:rPr>
              <a:t>little</a:t>
            </a:r>
            <a:r>
              <a:rPr lang="fr-FR" dirty="0" smtClean="0">
                <a:latin typeface="+mn-lt"/>
                <a:cs typeface="Arial" panose="020B0604020202020204" pitchFamily="34" charset="0"/>
              </a:rPr>
              <a:t> </a:t>
            </a:r>
            <a:r>
              <a:rPr lang="fr-FR" dirty="0" err="1" smtClean="0">
                <a:latin typeface="+mn-lt"/>
                <a:cs typeface="Arial" panose="020B0604020202020204" pitchFamily="34" charset="0"/>
              </a:rPr>
              <a:t>systematic</a:t>
            </a:r>
            <a:r>
              <a:rPr lang="fr-FR" dirty="0" smtClean="0">
                <a:latin typeface="+mn-lt"/>
                <a:cs typeface="Arial" panose="020B0604020202020204" pitchFamily="34" charset="0"/>
              </a:rPr>
              <a:t> </a:t>
            </a:r>
            <a:r>
              <a:rPr lang="fr-FR" dirty="0" err="1" smtClean="0">
                <a:latin typeface="+mn-lt"/>
                <a:cs typeface="Arial" panose="020B0604020202020204" pitchFamily="34" charset="0"/>
              </a:rPr>
              <a:t>assessment</a:t>
            </a:r>
            <a:r>
              <a:rPr lang="fr-FR" dirty="0" smtClean="0">
                <a:latin typeface="+mn-lt"/>
                <a:cs typeface="Arial" panose="020B0604020202020204" pitchFamily="34" charset="0"/>
              </a:rPr>
              <a:t> or </a:t>
            </a:r>
            <a:r>
              <a:rPr lang="fr-FR" dirty="0" err="1" smtClean="0">
                <a:latin typeface="+mn-lt"/>
                <a:cs typeface="Arial" panose="020B0604020202020204" pitchFamily="34" charset="0"/>
              </a:rPr>
              <a:t>interpretation</a:t>
            </a:r>
            <a:endParaRPr lang="fr-FR" dirty="0" smtClean="0">
              <a:latin typeface="+mn-lt"/>
              <a:cs typeface="Arial" panose="020B0604020202020204" pitchFamily="34" charset="0"/>
            </a:endParaRPr>
          </a:p>
          <a:p>
            <a:pPr marL="1085850" lvl="1" indent="-342900">
              <a:buFont typeface="Arial" panose="020B0604020202020204" pitchFamily="34" charset="0"/>
              <a:buChar char="•"/>
            </a:pPr>
            <a:r>
              <a:rPr lang="fr-FR" dirty="0" err="1" smtClean="0">
                <a:latin typeface="+mn-lt"/>
                <a:cs typeface="Arial" panose="020B0604020202020204" pitchFamily="34" charset="0"/>
              </a:rPr>
              <a:t>Results</a:t>
            </a:r>
            <a:r>
              <a:rPr lang="fr-FR" dirty="0" smtClean="0">
                <a:latin typeface="+mn-lt"/>
                <a:cs typeface="Arial" panose="020B0604020202020204" pitchFamily="34" charset="0"/>
              </a:rPr>
              <a:t> are not </a:t>
            </a:r>
            <a:r>
              <a:rPr lang="fr-FR" dirty="0" err="1">
                <a:latin typeface="+mn-lt"/>
                <a:cs typeface="Arial" panose="020B0604020202020204" pitchFamily="34" charset="0"/>
              </a:rPr>
              <a:t>well</a:t>
            </a:r>
            <a:r>
              <a:rPr lang="fr-FR" dirty="0">
                <a:latin typeface="+mn-lt"/>
                <a:cs typeface="Arial" panose="020B0604020202020204" pitchFamily="34" charset="0"/>
              </a:rPr>
              <a:t> </a:t>
            </a:r>
            <a:r>
              <a:rPr lang="fr-FR" dirty="0" err="1">
                <a:latin typeface="+mn-lt"/>
                <a:cs typeface="Arial" panose="020B0604020202020204" pitchFamily="34" charset="0"/>
              </a:rPr>
              <a:t>communicated</a:t>
            </a:r>
            <a:r>
              <a:rPr lang="fr-FR" dirty="0">
                <a:latin typeface="+mn-lt"/>
                <a:cs typeface="Arial" panose="020B0604020202020204" pitchFamily="34" charset="0"/>
              </a:rPr>
              <a:t> – </a:t>
            </a:r>
            <a:r>
              <a:rPr lang="fr-FR" dirty="0" err="1">
                <a:latin typeface="+mn-lt"/>
                <a:cs typeface="Arial" panose="020B0604020202020204" pitchFamily="34" charset="0"/>
              </a:rPr>
              <a:t>technical</a:t>
            </a:r>
            <a:r>
              <a:rPr lang="fr-FR" dirty="0">
                <a:latin typeface="+mn-lt"/>
                <a:cs typeface="Arial" panose="020B0604020202020204" pitchFamily="34" charset="0"/>
              </a:rPr>
              <a:t> </a:t>
            </a:r>
            <a:r>
              <a:rPr lang="fr-FR" dirty="0" smtClean="0">
                <a:latin typeface="+mn-lt"/>
                <a:cs typeface="Arial" panose="020B0604020202020204" pitchFamily="34" charset="0"/>
              </a:rPr>
              <a:t>reports, </a:t>
            </a:r>
            <a:r>
              <a:rPr lang="fr-FR" dirty="0" err="1">
                <a:latin typeface="+mn-lt"/>
                <a:cs typeface="Arial" panose="020B0604020202020204" pitchFamily="34" charset="0"/>
              </a:rPr>
              <a:t>released</a:t>
            </a:r>
            <a:r>
              <a:rPr lang="fr-FR" dirty="0">
                <a:latin typeface="+mn-lt"/>
                <a:cs typeface="Arial" panose="020B0604020202020204" pitchFamily="34" charset="0"/>
              </a:rPr>
              <a:t> </a:t>
            </a:r>
            <a:r>
              <a:rPr lang="fr-FR" dirty="0" err="1">
                <a:latin typeface="+mn-lt"/>
                <a:cs typeface="Arial" panose="020B0604020202020204" pitchFamily="34" charset="0"/>
              </a:rPr>
              <a:t>with</a:t>
            </a:r>
            <a:r>
              <a:rPr lang="fr-FR" dirty="0">
                <a:latin typeface="+mn-lt"/>
                <a:cs typeface="Arial" panose="020B0604020202020204" pitchFamily="34" charset="0"/>
              </a:rPr>
              <a:t> </a:t>
            </a:r>
            <a:r>
              <a:rPr lang="fr-FR" dirty="0" err="1" smtClean="0">
                <a:latin typeface="+mn-lt"/>
                <a:cs typeface="Arial" panose="020B0604020202020204" pitchFamily="34" charset="0"/>
              </a:rPr>
              <a:t>delays</a:t>
            </a:r>
            <a:r>
              <a:rPr lang="fr-FR" dirty="0">
                <a:latin typeface="+mn-lt"/>
                <a:cs typeface="Arial" panose="020B0604020202020204" pitchFamily="34" charset="0"/>
              </a:rPr>
              <a:t>, </a:t>
            </a:r>
            <a:r>
              <a:rPr lang="fr-FR" dirty="0" err="1" smtClean="0">
                <a:latin typeface="+mn-lt"/>
                <a:cs typeface="Arial" panose="020B0604020202020204" pitchFamily="34" charset="0"/>
              </a:rPr>
              <a:t>little</a:t>
            </a:r>
            <a:r>
              <a:rPr lang="fr-FR" dirty="0" smtClean="0">
                <a:latin typeface="+mn-lt"/>
                <a:cs typeface="Arial" panose="020B0604020202020204" pitchFamily="34" charset="0"/>
              </a:rPr>
              <a:t> </a:t>
            </a:r>
            <a:r>
              <a:rPr lang="fr-FR" dirty="0" err="1">
                <a:latin typeface="+mn-lt"/>
                <a:cs typeface="Arial" panose="020B0604020202020204" pitchFamily="34" charset="0"/>
              </a:rPr>
              <a:t>debate</a:t>
            </a:r>
            <a:r>
              <a:rPr lang="fr-FR" dirty="0">
                <a:latin typeface="+mn-lt"/>
                <a:cs typeface="Arial" panose="020B0604020202020204" pitchFamily="34" charset="0"/>
              </a:rPr>
              <a:t> in </a:t>
            </a:r>
            <a:r>
              <a:rPr lang="fr-FR" dirty="0" err="1">
                <a:latin typeface="+mn-lt"/>
                <a:cs typeface="Arial" panose="020B0604020202020204" pitchFamily="34" charset="0"/>
              </a:rPr>
              <a:t>Parliament</a:t>
            </a:r>
            <a:r>
              <a:rPr lang="fr-FR" dirty="0">
                <a:latin typeface="+mn-lt"/>
                <a:cs typeface="Arial" panose="020B0604020202020204" pitchFamily="34" charset="0"/>
              </a:rPr>
              <a:t>, </a:t>
            </a:r>
            <a:r>
              <a:rPr lang="fr-FR" dirty="0" smtClean="0">
                <a:latin typeface="+mn-lt"/>
                <a:cs typeface="Arial" panose="020B0604020202020204" pitchFamily="34" charset="0"/>
              </a:rPr>
              <a:t> </a:t>
            </a:r>
            <a:r>
              <a:rPr lang="fr-FR" dirty="0" err="1" smtClean="0">
                <a:latin typeface="+mn-lt"/>
                <a:cs typeface="Arial" panose="020B0604020202020204" pitchFamily="34" charset="0"/>
              </a:rPr>
              <a:t>recommendations</a:t>
            </a:r>
            <a:r>
              <a:rPr lang="fr-FR" dirty="0" smtClean="0">
                <a:latin typeface="+mn-lt"/>
                <a:cs typeface="Arial" panose="020B0604020202020204" pitchFamily="34" charset="0"/>
              </a:rPr>
              <a:t> not </a:t>
            </a:r>
            <a:r>
              <a:rPr lang="fr-FR" dirty="0" err="1">
                <a:latin typeface="+mn-lt"/>
                <a:cs typeface="Arial" panose="020B0604020202020204" pitchFamily="34" charset="0"/>
              </a:rPr>
              <a:t>implemented</a:t>
            </a:r>
            <a:r>
              <a:rPr lang="fr-FR" dirty="0">
                <a:latin typeface="+mn-lt"/>
                <a:cs typeface="Arial" panose="020B0604020202020204" pitchFamily="34" charset="0"/>
              </a:rPr>
              <a:t>, </a:t>
            </a:r>
            <a:r>
              <a:rPr lang="fr-FR" dirty="0" smtClean="0">
                <a:latin typeface="+mn-lt"/>
                <a:cs typeface="Arial" panose="020B0604020202020204" pitchFamily="34" charset="0"/>
              </a:rPr>
              <a:t>no visible </a:t>
            </a:r>
            <a:r>
              <a:rPr lang="fr-FR" dirty="0">
                <a:latin typeface="+mn-lt"/>
                <a:cs typeface="Arial" panose="020B0604020202020204" pitchFamily="34" charset="0"/>
              </a:rPr>
              <a:t>change </a:t>
            </a:r>
            <a:endParaRPr lang="fr-FR" dirty="0" smtClean="0">
              <a:latin typeface="+mn-lt"/>
              <a:cs typeface="Arial" panose="020B0604020202020204" pitchFamily="34" charset="0"/>
            </a:endParaRPr>
          </a:p>
          <a:p>
            <a:pPr marL="1085850" lvl="1" indent="-342900">
              <a:buFont typeface="Arial" panose="020B0604020202020204" pitchFamily="34" charset="0"/>
              <a:buChar char="•"/>
            </a:pPr>
            <a:r>
              <a:rPr lang="fr-FR" dirty="0" smtClean="0">
                <a:latin typeface="+mn-lt"/>
                <a:cs typeface="Arial" panose="020B0604020202020204" pitchFamily="34" charset="0"/>
              </a:rPr>
              <a:t>The </a:t>
            </a:r>
            <a:r>
              <a:rPr lang="fr-FR" dirty="0" err="1">
                <a:latin typeface="+mn-lt"/>
                <a:cs typeface="Arial" panose="020B0604020202020204" pitchFamily="34" charset="0"/>
              </a:rPr>
              <a:t>link</a:t>
            </a:r>
            <a:r>
              <a:rPr lang="fr-FR" dirty="0">
                <a:latin typeface="+mn-lt"/>
                <a:cs typeface="Arial" panose="020B0604020202020204" pitchFamily="34" charset="0"/>
              </a:rPr>
              <a:t> </a:t>
            </a:r>
            <a:r>
              <a:rPr lang="fr-FR" dirty="0" err="1">
                <a:latin typeface="+mn-lt"/>
                <a:cs typeface="Arial" panose="020B0604020202020204" pitchFamily="34" charset="0"/>
              </a:rPr>
              <a:t>between</a:t>
            </a:r>
            <a:r>
              <a:rPr lang="fr-FR" dirty="0">
                <a:latin typeface="+mn-lt"/>
                <a:cs typeface="Arial" panose="020B0604020202020204" pitchFamily="34" charset="0"/>
              </a:rPr>
              <a:t> </a:t>
            </a:r>
            <a:r>
              <a:rPr lang="fr-FR" dirty="0" err="1">
                <a:latin typeface="+mn-lt"/>
                <a:cs typeface="Arial" panose="020B0604020202020204" pitchFamily="34" charset="0"/>
              </a:rPr>
              <a:t>underperforming</a:t>
            </a:r>
            <a:r>
              <a:rPr lang="fr-FR" dirty="0">
                <a:latin typeface="+mn-lt"/>
                <a:cs typeface="Arial" panose="020B0604020202020204" pitchFamily="34" charset="0"/>
              </a:rPr>
              <a:t> PFM and </a:t>
            </a:r>
            <a:r>
              <a:rPr lang="fr-FR" dirty="0" smtClean="0">
                <a:latin typeface="+mn-lt"/>
                <a:cs typeface="Arial" panose="020B0604020202020204" pitchFamily="34" charset="0"/>
              </a:rPr>
              <a:t/>
            </a:r>
            <a:br>
              <a:rPr lang="fr-FR" dirty="0" smtClean="0">
                <a:latin typeface="+mn-lt"/>
                <a:cs typeface="Arial" panose="020B0604020202020204" pitchFamily="34" charset="0"/>
              </a:rPr>
            </a:br>
            <a:r>
              <a:rPr lang="fr-FR" dirty="0" err="1" smtClean="0">
                <a:latin typeface="+mn-lt"/>
                <a:cs typeface="Arial" panose="020B0604020202020204" pitchFamily="34" charset="0"/>
              </a:rPr>
              <a:t>lack</a:t>
            </a:r>
            <a:r>
              <a:rPr lang="fr-FR" dirty="0" smtClean="0">
                <a:latin typeface="+mn-lt"/>
                <a:cs typeface="Arial" panose="020B0604020202020204" pitchFamily="34" charset="0"/>
              </a:rPr>
              <a:t> </a:t>
            </a:r>
            <a:r>
              <a:rPr lang="fr-FR" dirty="0">
                <a:latin typeface="+mn-lt"/>
                <a:cs typeface="Arial" panose="020B0604020202020204" pitchFamily="34" charset="0"/>
              </a:rPr>
              <a:t>of </a:t>
            </a:r>
            <a:r>
              <a:rPr lang="fr-FR" dirty="0" err="1">
                <a:latin typeface="+mn-lt"/>
                <a:cs typeface="Arial" panose="020B0604020202020204" pitchFamily="34" charset="0"/>
              </a:rPr>
              <a:t>development</a:t>
            </a:r>
            <a:r>
              <a:rPr lang="fr-FR" dirty="0">
                <a:latin typeface="+mn-lt"/>
                <a:cs typeface="Arial" panose="020B0604020202020204" pitchFamily="34" charset="0"/>
              </a:rPr>
              <a:t> </a:t>
            </a:r>
            <a:r>
              <a:rPr lang="fr-FR" dirty="0" err="1">
                <a:latin typeface="+mn-lt"/>
                <a:cs typeface="Arial" panose="020B0604020202020204" pitchFamily="34" charset="0"/>
              </a:rPr>
              <a:t>is</a:t>
            </a:r>
            <a:r>
              <a:rPr lang="fr-FR" dirty="0">
                <a:latin typeface="+mn-lt"/>
                <a:cs typeface="Arial" panose="020B0604020202020204" pitchFamily="34" charset="0"/>
              </a:rPr>
              <a:t> not </a:t>
            </a:r>
            <a:r>
              <a:rPr lang="fr-FR" dirty="0" err="1">
                <a:latin typeface="+mn-lt"/>
                <a:cs typeface="Arial" panose="020B0604020202020204" pitchFamily="34" charset="0"/>
              </a:rPr>
              <a:t>clearly</a:t>
            </a:r>
            <a:r>
              <a:rPr lang="fr-FR" dirty="0">
                <a:latin typeface="+mn-lt"/>
                <a:cs typeface="Arial" panose="020B0604020202020204" pitchFamily="34" charset="0"/>
              </a:rPr>
              <a:t> </a:t>
            </a:r>
            <a:r>
              <a:rPr lang="fr-FR" dirty="0" err="1" smtClean="0">
                <a:latin typeface="+mn-lt"/>
                <a:cs typeface="Arial" panose="020B0604020202020204" pitchFamily="34" charset="0"/>
              </a:rPr>
              <a:t>articulated</a:t>
            </a:r>
            <a:endParaRPr lang="fr-FR" dirty="0">
              <a:latin typeface="+mn-lt"/>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3955" y="5445225"/>
            <a:ext cx="2130744" cy="1412776"/>
          </a:xfrm>
          <a:prstGeom prst="rect">
            <a:avLst/>
          </a:prstGeom>
        </p:spPr>
      </p:pic>
    </p:spTree>
    <p:extLst>
      <p:ext uri="{BB962C8B-B14F-4D97-AF65-F5344CB8AC3E}">
        <p14:creationId xmlns:p14="http://schemas.microsoft.com/office/powerpoint/2010/main" val="10508567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2204864"/>
            <a:ext cx="8229600" cy="3116560"/>
          </a:xfrm>
        </p:spPr>
        <p:txBody>
          <a:bodyPr>
            <a:noAutofit/>
          </a:bodyPr>
          <a:lstStyle/>
          <a:p>
            <a:r>
              <a:rPr lang="en-US" b="1" dirty="0" smtClean="0">
                <a:latin typeface="+mn-lt"/>
              </a:rPr>
              <a:t>What </a:t>
            </a:r>
            <a:r>
              <a:rPr lang="en-US" b="1" dirty="0">
                <a:latin typeface="+mn-lt"/>
              </a:rPr>
              <a:t>if</a:t>
            </a:r>
            <a:r>
              <a:rPr lang="en-US" dirty="0">
                <a:latin typeface="+mn-lt"/>
              </a:rPr>
              <a:t> </a:t>
            </a:r>
            <a:r>
              <a:rPr lang="en-US" b="1" dirty="0">
                <a:latin typeface="+mn-lt"/>
              </a:rPr>
              <a:t>SAIs</a:t>
            </a:r>
            <a:r>
              <a:rPr lang="en-US" dirty="0">
                <a:latin typeface="+mn-lt"/>
              </a:rPr>
              <a:t> not only </a:t>
            </a:r>
            <a:r>
              <a:rPr lang="en-US" b="1" dirty="0">
                <a:latin typeface="+mn-lt"/>
              </a:rPr>
              <a:t>understood their respective PFM environments in a holistic way</a:t>
            </a:r>
            <a:r>
              <a:rPr lang="en-US" dirty="0">
                <a:latin typeface="+mn-lt"/>
              </a:rPr>
              <a:t>, but also </a:t>
            </a:r>
            <a:r>
              <a:rPr lang="en-US" b="1" dirty="0">
                <a:latin typeface="+mn-lt"/>
              </a:rPr>
              <a:t>actively participated in shaping and improving it </a:t>
            </a:r>
            <a:r>
              <a:rPr lang="en-US" dirty="0">
                <a:latin typeface="+mn-lt"/>
              </a:rPr>
              <a:t>in order to deliver upon Goal 16? </a:t>
            </a:r>
            <a:endParaRPr lang="en-US" dirty="0" smtClean="0">
              <a:latin typeface="+mn-lt"/>
            </a:endParaRPr>
          </a:p>
          <a:p>
            <a:endParaRPr lang="en-US" dirty="0" smtClean="0">
              <a:latin typeface="+mn-lt"/>
            </a:endParaRPr>
          </a:p>
          <a:p>
            <a:r>
              <a:rPr lang="en-US" dirty="0" smtClean="0">
                <a:latin typeface="+mn-lt"/>
              </a:rPr>
              <a:t>Do </a:t>
            </a:r>
            <a:r>
              <a:rPr lang="en-US" dirty="0">
                <a:latin typeface="+mn-lt"/>
              </a:rPr>
              <a:t>SAIs agree on this notion as vision for approach 3, and if yes, what needs to be done to achieve </a:t>
            </a:r>
            <a:r>
              <a:rPr lang="en-US" dirty="0" smtClean="0">
                <a:latin typeface="+mn-lt"/>
              </a:rPr>
              <a:t>it?</a:t>
            </a:r>
            <a:endParaRPr lang="de-DE" dirty="0">
              <a:latin typeface="+mn-lt"/>
            </a:endParaRPr>
          </a:p>
        </p:txBody>
      </p:sp>
      <p:sp>
        <p:nvSpPr>
          <p:cNvPr id="4" name="Datumsplatzhalter 3"/>
          <p:cNvSpPr>
            <a:spLocks noGrp="1"/>
          </p:cNvSpPr>
          <p:nvPr>
            <p:ph type="dt" sz="half" idx="10"/>
          </p:nvPr>
        </p:nvSpPr>
        <p:spPr/>
        <p:txBody>
          <a:bodyPr/>
          <a:lstStyle/>
          <a:p>
            <a:fld id="{B8685554-D2FB-47B8-A91C-90D430A4D531}" type="datetime1">
              <a:rPr lang="en-ZA" smtClean="0"/>
              <a:t>2017/06/01</a:t>
            </a:fld>
            <a:endParaRPr lang="en-ZA"/>
          </a:p>
        </p:txBody>
      </p:sp>
      <p:sp>
        <p:nvSpPr>
          <p:cNvPr id="5" name="Fußzeilenplatzhalter 4"/>
          <p:cNvSpPr>
            <a:spLocks noGrp="1"/>
          </p:cNvSpPr>
          <p:nvPr>
            <p:ph type="ftr" sz="quarter" idx="11"/>
          </p:nvPr>
        </p:nvSpPr>
        <p:spPr/>
        <p:txBody>
          <a:bodyPr/>
          <a:lstStyle/>
          <a:p>
            <a:endParaRPr lang="en-ZA"/>
          </a:p>
        </p:txBody>
      </p:sp>
      <p:sp>
        <p:nvSpPr>
          <p:cNvPr id="6" name="Foliennummernplatzhalter 5"/>
          <p:cNvSpPr>
            <a:spLocks noGrp="1"/>
          </p:cNvSpPr>
          <p:nvPr>
            <p:ph type="sldNum" sz="quarter" idx="12"/>
          </p:nvPr>
        </p:nvSpPr>
        <p:spPr/>
        <p:txBody>
          <a:bodyPr/>
          <a:lstStyle/>
          <a:p>
            <a:fld id="{0A179521-C0F9-46C3-9F9E-501197AFB76A}" type="slidenum">
              <a:rPr lang="en-ZA" smtClean="0"/>
              <a:pPr/>
              <a:t>13</a:t>
            </a:fld>
            <a:endParaRPr lang="en-ZA"/>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1350" y="5207124"/>
            <a:ext cx="2152650" cy="1638300"/>
          </a:xfrm>
          <a:prstGeom prst="rect">
            <a:avLst/>
          </a:prstGeom>
        </p:spPr>
      </p:pic>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7500" y="-27384"/>
            <a:ext cx="2476500" cy="1609750"/>
          </a:xfrm>
          <a:prstGeom prst="rect">
            <a:avLst/>
          </a:prstGeom>
        </p:spPr>
      </p:pic>
      <p:pic>
        <p:nvPicPr>
          <p:cNvPr id="9" name="Grafi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12" y="25"/>
            <a:ext cx="2476500" cy="1628775"/>
          </a:xfrm>
          <a:prstGeom prst="rect">
            <a:avLst/>
          </a:prstGeom>
        </p:spPr>
      </p:pic>
      <p:pic>
        <p:nvPicPr>
          <p:cNvPr id="12" name="Grafik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27384"/>
            <a:ext cx="2495550" cy="1609750"/>
          </a:xfrm>
          <a:prstGeom prst="rect">
            <a:avLst/>
          </a:prstGeom>
        </p:spPr>
      </p:pic>
      <p:pic>
        <p:nvPicPr>
          <p:cNvPr id="10" name="Grafik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15158" y="-9500"/>
            <a:ext cx="2228850" cy="1638300"/>
          </a:xfrm>
          <a:prstGeom prst="rect">
            <a:avLst/>
          </a:prstGeom>
        </p:spPr>
      </p:pic>
      <p:pic>
        <p:nvPicPr>
          <p:cNvPr id="13" name="Grafik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321424"/>
            <a:ext cx="2171700" cy="1524000"/>
          </a:xfrm>
          <a:prstGeom prst="rect">
            <a:avLst/>
          </a:prstGeom>
        </p:spPr>
      </p:pic>
      <p:pic>
        <p:nvPicPr>
          <p:cNvPr id="14" name="Grafik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71700" y="5321424"/>
            <a:ext cx="2760340" cy="1536576"/>
          </a:xfrm>
          <a:prstGeom prst="rect">
            <a:avLst/>
          </a:prstGeom>
        </p:spPr>
      </p:pic>
      <p:pic>
        <p:nvPicPr>
          <p:cNvPr id="15" name="Grafik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34508" y="5247084"/>
            <a:ext cx="2156841" cy="1638300"/>
          </a:xfrm>
          <a:prstGeom prst="rect">
            <a:avLst/>
          </a:prstGeom>
        </p:spPr>
      </p:pic>
    </p:spTree>
    <p:extLst>
      <p:ext uri="{BB962C8B-B14F-4D97-AF65-F5344CB8AC3E}">
        <p14:creationId xmlns:p14="http://schemas.microsoft.com/office/powerpoint/2010/main" val="35410910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50676" y="68431"/>
            <a:ext cx="9057828" cy="1200329"/>
          </a:xfrm>
          <a:prstGeom prst="rect">
            <a:avLst/>
          </a:prstGeom>
          <a:solidFill>
            <a:schemeClr val="bg1"/>
          </a:solidFill>
        </p:spPr>
        <p:txBody>
          <a:bodyPr wrap="square" rtlCol="0">
            <a:spAutoFit/>
          </a:bodyPr>
          <a:lstStyle/>
          <a:p>
            <a:endParaRPr lang="de-DE" dirty="0" smtClean="0"/>
          </a:p>
          <a:p>
            <a:endParaRPr lang="de-DE" dirty="0" smtClean="0"/>
          </a:p>
          <a:p>
            <a:endParaRPr lang="de-DE" dirty="0" smtClean="0"/>
          </a:p>
          <a:p>
            <a:endParaRPr lang="de-DE" dirty="0"/>
          </a:p>
        </p:txBody>
      </p:sp>
      <p:sp>
        <p:nvSpPr>
          <p:cNvPr id="2" name="Titel 1"/>
          <p:cNvSpPr>
            <a:spLocks noGrp="1"/>
          </p:cNvSpPr>
          <p:nvPr>
            <p:ph type="title"/>
          </p:nvPr>
        </p:nvSpPr>
        <p:spPr>
          <a:xfrm>
            <a:off x="5436096" y="5625493"/>
            <a:ext cx="3672408" cy="648072"/>
          </a:xfrm>
        </p:spPr>
        <p:txBody>
          <a:bodyPr/>
          <a:lstStyle/>
          <a:p>
            <a:r>
              <a:rPr lang="de-DE" sz="2000" b="1" dirty="0" smtClean="0">
                <a:latin typeface="Arial" panose="020B0604020202020204" pitchFamily="34" charset="0"/>
                <a:cs typeface="Arial" panose="020B0604020202020204" pitchFamily="34" charset="0"/>
              </a:rPr>
              <a:t>*</a:t>
            </a:r>
            <a:r>
              <a:rPr lang="de-DE" sz="1600" b="1" dirty="0" smtClean="0">
                <a:latin typeface="Arial" panose="020B0604020202020204" pitchFamily="34" charset="0"/>
                <a:cs typeface="Arial" panose="020B0604020202020204" pitchFamily="34" charset="0"/>
              </a:rPr>
              <a:t>AFROSAI-E </a:t>
            </a:r>
            <a:r>
              <a:rPr lang="de-DE" sz="1600" b="1" dirty="0" err="1" smtClean="0">
                <a:latin typeface="Arial" panose="020B0604020202020204" pitchFamily="34" charset="0"/>
                <a:cs typeface="Arial" panose="020B0604020202020204" pitchFamily="34" charset="0"/>
              </a:rPr>
              <a:t>Governing</a:t>
            </a:r>
            <a:r>
              <a:rPr lang="de-DE" sz="1600" b="1" dirty="0" smtClean="0">
                <a:latin typeface="Arial" panose="020B0604020202020204" pitchFamily="34" charset="0"/>
                <a:cs typeface="Arial" panose="020B0604020202020204" pitchFamily="34" charset="0"/>
              </a:rPr>
              <a:t> Board</a:t>
            </a:r>
            <a:br>
              <a:rPr lang="de-DE" sz="1600" b="1" dirty="0" smtClean="0">
                <a:latin typeface="Arial" panose="020B0604020202020204" pitchFamily="34" charset="0"/>
                <a:cs typeface="Arial" panose="020B0604020202020204" pitchFamily="34" charset="0"/>
              </a:rPr>
            </a:br>
            <a:r>
              <a:rPr lang="de-DE" sz="1600" b="1" dirty="0" err="1" smtClean="0">
                <a:latin typeface="Arial" panose="020B0604020202020204" pitchFamily="34" charset="0"/>
                <a:cs typeface="Arial" panose="020B0604020202020204" pitchFamily="34" charset="0"/>
              </a:rPr>
              <a:t>Kenya</a:t>
            </a:r>
            <a:r>
              <a:rPr lang="de-DE" sz="1600" b="1" dirty="0" smtClean="0">
                <a:latin typeface="Arial" panose="020B0604020202020204" pitchFamily="34" charset="0"/>
                <a:cs typeface="Arial" panose="020B0604020202020204" pitchFamily="34" charset="0"/>
              </a:rPr>
              <a:t> 8-10 May 2017</a:t>
            </a:r>
            <a:endParaRPr lang="de-DE" sz="16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7562"/>
            <a:ext cx="4906888" cy="6219750"/>
          </a:xfrm>
        </p:spPr>
        <p:txBody>
          <a:bodyPr>
            <a:noAutofit/>
          </a:bodyPr>
          <a:lstStyle/>
          <a:p>
            <a:pPr marL="342900" lvl="0" indent="-342900">
              <a:buFontTx/>
              <a:buChar char="-"/>
            </a:pPr>
            <a:endParaRPr lang="en-US" dirty="0" smtClean="0">
              <a:latin typeface="+mn-lt"/>
            </a:endParaRPr>
          </a:p>
          <a:p>
            <a:pPr marL="342900" lvl="0" indent="-342900">
              <a:buFont typeface="Wingdings" panose="05000000000000000000" pitchFamily="2" charset="2"/>
              <a:buChar char="§"/>
            </a:pPr>
            <a:r>
              <a:rPr lang="en-US" dirty="0" smtClean="0">
                <a:latin typeface="+mn-lt"/>
              </a:rPr>
              <a:t>lack </a:t>
            </a:r>
            <a:r>
              <a:rPr lang="en-US" dirty="0">
                <a:latin typeface="+mn-lt"/>
              </a:rPr>
              <a:t>of a holistic </a:t>
            </a:r>
            <a:r>
              <a:rPr lang="en-US" dirty="0" smtClean="0">
                <a:latin typeface="+mn-lt"/>
              </a:rPr>
              <a:t> approach </a:t>
            </a:r>
          </a:p>
          <a:p>
            <a:pPr marL="342900" lvl="0" indent="-342900">
              <a:buFont typeface="Wingdings" panose="05000000000000000000" pitchFamily="2" charset="2"/>
              <a:buChar char="§"/>
            </a:pPr>
            <a:r>
              <a:rPr lang="en-US" dirty="0" smtClean="0">
                <a:latin typeface="+mn-lt"/>
              </a:rPr>
              <a:t>mostly a </a:t>
            </a:r>
            <a:r>
              <a:rPr lang="en-US" b="1" dirty="0">
                <a:latin typeface="+mn-lt"/>
              </a:rPr>
              <a:t>compliance perspective </a:t>
            </a:r>
            <a:r>
              <a:rPr lang="en-US" dirty="0">
                <a:latin typeface="+mn-lt"/>
              </a:rPr>
              <a:t>on financial management resulting from their various individual audit </a:t>
            </a:r>
            <a:r>
              <a:rPr lang="en-US" dirty="0" smtClean="0">
                <a:latin typeface="+mn-lt"/>
              </a:rPr>
              <a:t>engagements</a:t>
            </a:r>
          </a:p>
          <a:p>
            <a:pPr marL="342900" lvl="0" indent="-342900">
              <a:buFont typeface="Wingdings" panose="05000000000000000000" pitchFamily="2" charset="2"/>
              <a:buChar char="§"/>
            </a:pPr>
            <a:r>
              <a:rPr lang="en-US" b="1" dirty="0" smtClean="0">
                <a:latin typeface="+mn-lt"/>
              </a:rPr>
              <a:t>no </a:t>
            </a:r>
            <a:r>
              <a:rPr lang="en-US" b="1" dirty="0">
                <a:latin typeface="+mn-lt"/>
              </a:rPr>
              <a:t>institutionalized approach </a:t>
            </a:r>
            <a:r>
              <a:rPr lang="en-US" dirty="0" smtClean="0">
                <a:latin typeface="+mn-lt"/>
              </a:rPr>
              <a:t>hence a lack of a documented </a:t>
            </a:r>
            <a:r>
              <a:rPr lang="en-US" dirty="0">
                <a:latin typeface="+mn-lt"/>
              </a:rPr>
              <a:t>risk analysis or a systemic approach to the audit of PFM systems. </a:t>
            </a:r>
            <a:endParaRPr lang="en-US" dirty="0" smtClean="0">
              <a:latin typeface="+mn-lt"/>
            </a:endParaRPr>
          </a:p>
          <a:p>
            <a:pPr marL="342900" indent="-342900">
              <a:spcBef>
                <a:spcPts val="0"/>
              </a:spcBef>
              <a:buFont typeface="Wingdings" panose="05000000000000000000" pitchFamily="2" charset="2"/>
              <a:buChar char="§"/>
            </a:pPr>
            <a:r>
              <a:rPr lang="en-US" b="1" dirty="0">
                <a:latin typeface="+mn-lt"/>
              </a:rPr>
              <a:t>Need to look beyond </a:t>
            </a:r>
            <a:r>
              <a:rPr lang="en-US" dirty="0">
                <a:latin typeface="+mn-lt"/>
              </a:rPr>
              <a:t>budgetary figures: budgetary processes, the assumptions driving revenue targets, sustainability of  </a:t>
            </a:r>
            <a:r>
              <a:rPr lang="en-US" dirty="0" smtClean="0">
                <a:latin typeface="+mn-lt"/>
              </a:rPr>
              <a:t>budget,..</a:t>
            </a:r>
            <a:endParaRPr lang="de-DE" sz="3200" b="1" dirty="0">
              <a:latin typeface="+mn-lt"/>
            </a:endParaRPr>
          </a:p>
          <a:p>
            <a:pPr marL="342900" lvl="0" indent="-342900">
              <a:buFont typeface="Wingdings" panose="05000000000000000000" pitchFamily="2" charset="2"/>
              <a:buChar char="§"/>
            </a:pPr>
            <a:r>
              <a:rPr lang="en-US" dirty="0" smtClean="0">
                <a:latin typeface="+mn-lt"/>
              </a:rPr>
              <a:t>Aggregation </a:t>
            </a:r>
            <a:r>
              <a:rPr lang="en-US" dirty="0">
                <a:latin typeface="+mn-lt"/>
              </a:rPr>
              <a:t>of </a:t>
            </a:r>
            <a:r>
              <a:rPr lang="en-US" dirty="0" smtClean="0">
                <a:latin typeface="+mn-lt"/>
              </a:rPr>
              <a:t>results: need to explore role of quality assurance</a:t>
            </a:r>
          </a:p>
        </p:txBody>
      </p:sp>
      <p:sp>
        <p:nvSpPr>
          <p:cNvPr id="6" name="Foliennummernplatzhalter 5"/>
          <p:cNvSpPr>
            <a:spLocks noGrp="1"/>
          </p:cNvSpPr>
          <p:nvPr>
            <p:ph type="sldNum" sz="quarter" idx="12"/>
          </p:nvPr>
        </p:nvSpPr>
        <p:spPr/>
        <p:txBody>
          <a:bodyPr/>
          <a:lstStyle/>
          <a:p>
            <a:fld id="{0A179521-C0F9-46C3-9F9E-501197AFB76A}" type="slidenum">
              <a:rPr lang="en-ZA" smtClean="0"/>
              <a:pPr/>
              <a:t>14</a:t>
            </a:fld>
            <a:endParaRPr lang="en-ZA"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757" y="1844824"/>
            <a:ext cx="4003747" cy="3780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hteck 8"/>
          <p:cNvSpPr/>
          <p:nvPr/>
        </p:nvSpPr>
        <p:spPr>
          <a:xfrm>
            <a:off x="5508104" y="433060"/>
            <a:ext cx="3384376" cy="1384995"/>
          </a:xfrm>
          <a:prstGeom prst="rect">
            <a:avLst/>
          </a:prstGeom>
        </p:spPr>
        <p:txBody>
          <a:bodyPr wrap="square">
            <a:spAutoFit/>
          </a:bodyPr>
          <a:lstStyle/>
          <a:p>
            <a:pPr algn="ctr"/>
            <a:r>
              <a:rPr lang="de-DE" sz="2800" b="1" dirty="0">
                <a:solidFill>
                  <a:srgbClr val="C00000"/>
                </a:solidFill>
              </a:rPr>
              <a:t>Auditing PFM </a:t>
            </a:r>
            <a:r>
              <a:rPr lang="de-DE" sz="2800" b="1" dirty="0" err="1">
                <a:solidFill>
                  <a:srgbClr val="C00000"/>
                </a:solidFill>
              </a:rPr>
              <a:t>systems</a:t>
            </a:r>
            <a:r>
              <a:rPr lang="de-DE" sz="2800" b="1" dirty="0">
                <a:solidFill>
                  <a:srgbClr val="C00000"/>
                </a:solidFill>
              </a:rPr>
              <a:t>: SAIs </a:t>
            </a:r>
            <a:r>
              <a:rPr lang="de-DE" sz="2800" b="1" dirty="0" err="1">
                <a:solidFill>
                  <a:srgbClr val="C00000"/>
                </a:solidFill>
              </a:rPr>
              <a:t>confirm</a:t>
            </a:r>
            <a:r>
              <a:rPr lang="de-DE" sz="2800" b="1" dirty="0">
                <a:solidFill>
                  <a:srgbClr val="C00000"/>
                </a:solidFill>
              </a:rPr>
              <a:t>*</a:t>
            </a:r>
          </a:p>
        </p:txBody>
      </p:sp>
    </p:spTree>
    <p:extLst>
      <p:ext uri="{BB962C8B-B14F-4D97-AF65-F5344CB8AC3E}">
        <p14:creationId xmlns:p14="http://schemas.microsoft.com/office/powerpoint/2010/main" val="7404354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p>
            <a:r>
              <a:rPr lang="en-ZA" dirty="0" smtClean="0"/>
              <a:t>GFG in Africa</a:t>
            </a:r>
            <a:endParaRPr lang="en-ZA" dirty="0"/>
          </a:p>
        </p:txBody>
      </p:sp>
      <p:sp>
        <p:nvSpPr>
          <p:cNvPr id="6" name="Foliennummernplatzhalter 5"/>
          <p:cNvSpPr>
            <a:spLocks noGrp="1"/>
          </p:cNvSpPr>
          <p:nvPr>
            <p:ph type="sldNum" sz="quarter" idx="12"/>
          </p:nvPr>
        </p:nvSpPr>
        <p:spPr/>
        <p:txBody>
          <a:bodyPr/>
          <a:lstStyle/>
          <a:p>
            <a:fld id="{0A179521-C0F9-46C3-9F9E-501197AFB76A}" type="slidenum">
              <a:rPr lang="en-ZA" smtClean="0"/>
              <a:pPr/>
              <a:t>15</a:t>
            </a:fld>
            <a:endParaRPr lang="en-ZA"/>
          </a:p>
        </p:txBody>
      </p:sp>
      <p:pic>
        <p:nvPicPr>
          <p:cNvPr id="8" name="Grafi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4" y="-27384"/>
            <a:ext cx="3583682" cy="6885384"/>
          </a:xfrm>
          <a:prstGeom prst="rect">
            <a:avLst/>
          </a:prstGeom>
        </p:spPr>
      </p:pic>
      <p:sp>
        <p:nvSpPr>
          <p:cNvPr id="3" name="Inhaltsplatzhalter 2"/>
          <p:cNvSpPr>
            <a:spLocks noGrp="1"/>
          </p:cNvSpPr>
          <p:nvPr>
            <p:ph idx="1"/>
          </p:nvPr>
        </p:nvSpPr>
        <p:spPr>
          <a:xfrm>
            <a:off x="3900500" y="1916832"/>
            <a:ext cx="4906888" cy="4941168"/>
          </a:xfrm>
        </p:spPr>
        <p:txBody>
          <a:bodyPr>
            <a:noAutofit/>
          </a:bodyPr>
          <a:lstStyle/>
          <a:p>
            <a:pPr marL="342900" lvl="0" indent="-342900">
              <a:buFontTx/>
              <a:buChar char="-"/>
            </a:pPr>
            <a:r>
              <a:rPr lang="en-US" dirty="0" smtClean="0">
                <a:latin typeface="+mn-lt"/>
              </a:rPr>
              <a:t>there </a:t>
            </a:r>
            <a:r>
              <a:rPr lang="en-US" dirty="0">
                <a:latin typeface="+mn-lt"/>
              </a:rPr>
              <a:t>is a need for a </a:t>
            </a:r>
            <a:r>
              <a:rPr lang="en-US" b="1" dirty="0">
                <a:latin typeface="+mn-lt"/>
              </a:rPr>
              <a:t>common reporting framework</a:t>
            </a:r>
            <a:r>
              <a:rPr lang="en-US" dirty="0">
                <a:latin typeface="+mn-lt"/>
              </a:rPr>
              <a:t> </a:t>
            </a:r>
            <a:endParaRPr lang="en-US" dirty="0" smtClean="0">
              <a:latin typeface="+mn-lt"/>
            </a:endParaRPr>
          </a:p>
          <a:p>
            <a:pPr marL="342900" lvl="0" indent="-342900">
              <a:buFontTx/>
              <a:buChar char="-"/>
            </a:pPr>
            <a:r>
              <a:rPr lang="en-US" dirty="0" smtClean="0">
                <a:latin typeface="+mn-lt"/>
              </a:rPr>
              <a:t>a </a:t>
            </a:r>
            <a:r>
              <a:rPr lang="en-US" b="1" dirty="0">
                <a:latin typeface="+mn-lt"/>
              </a:rPr>
              <a:t>simple concept </a:t>
            </a:r>
            <a:r>
              <a:rPr lang="en-US" dirty="0">
                <a:latin typeface="+mn-lt"/>
              </a:rPr>
              <a:t>that </a:t>
            </a:r>
            <a:r>
              <a:rPr lang="en-US" dirty="0" smtClean="0">
                <a:latin typeface="+mn-lt"/>
              </a:rPr>
              <a:t>includes guidance </a:t>
            </a:r>
            <a:r>
              <a:rPr lang="en-US" dirty="0">
                <a:latin typeface="+mn-lt"/>
              </a:rPr>
              <a:t>on a </a:t>
            </a:r>
            <a:r>
              <a:rPr lang="en-US" b="1" dirty="0">
                <a:latin typeface="+mn-lt"/>
              </a:rPr>
              <a:t>common understanding </a:t>
            </a:r>
            <a:r>
              <a:rPr lang="en-US" dirty="0">
                <a:latin typeface="+mn-lt"/>
              </a:rPr>
              <a:t>of a </a:t>
            </a:r>
            <a:r>
              <a:rPr lang="en-US" dirty="0" smtClean="0">
                <a:latin typeface="+mn-lt"/>
              </a:rPr>
              <a:t>PFM system </a:t>
            </a:r>
          </a:p>
          <a:p>
            <a:pPr marL="342900" lvl="0" indent="-342900">
              <a:buFontTx/>
              <a:buChar char="-"/>
            </a:pPr>
            <a:r>
              <a:rPr lang="en-US" dirty="0">
                <a:latin typeface="+mn-lt"/>
              </a:rPr>
              <a:t>a</a:t>
            </a:r>
            <a:r>
              <a:rPr lang="en-US" dirty="0" smtClean="0">
                <a:latin typeface="+mn-lt"/>
              </a:rPr>
              <a:t>ssist with </a:t>
            </a:r>
            <a:r>
              <a:rPr lang="en-US" b="1" dirty="0" smtClean="0">
                <a:latin typeface="+mn-lt"/>
              </a:rPr>
              <a:t>categorizing</a:t>
            </a:r>
            <a:r>
              <a:rPr lang="en-US" dirty="0" smtClean="0">
                <a:latin typeface="+mn-lt"/>
              </a:rPr>
              <a:t> </a:t>
            </a:r>
            <a:r>
              <a:rPr lang="en-US" dirty="0">
                <a:latin typeface="+mn-lt"/>
              </a:rPr>
              <a:t>findings and </a:t>
            </a:r>
            <a:r>
              <a:rPr lang="en-US" b="1" dirty="0" smtClean="0">
                <a:latin typeface="+mn-lt"/>
              </a:rPr>
              <a:t>aggregating</a:t>
            </a:r>
            <a:r>
              <a:rPr lang="en-US" dirty="0" smtClean="0">
                <a:latin typeface="+mn-lt"/>
              </a:rPr>
              <a:t> </a:t>
            </a:r>
            <a:r>
              <a:rPr lang="en-US" dirty="0">
                <a:latin typeface="+mn-lt"/>
              </a:rPr>
              <a:t>and </a:t>
            </a:r>
            <a:r>
              <a:rPr lang="en-US" b="1" dirty="0">
                <a:latin typeface="+mn-lt"/>
              </a:rPr>
              <a:t>comparing</a:t>
            </a:r>
            <a:r>
              <a:rPr lang="en-US" dirty="0">
                <a:latin typeface="+mn-lt"/>
              </a:rPr>
              <a:t> results amongst SAIs. </a:t>
            </a:r>
            <a:endParaRPr lang="en-US" dirty="0" smtClean="0">
              <a:latin typeface="+mn-lt"/>
            </a:endParaRPr>
          </a:p>
          <a:p>
            <a:pPr marL="342900" lvl="0" indent="-342900">
              <a:buFontTx/>
              <a:buChar char="-"/>
            </a:pPr>
            <a:r>
              <a:rPr lang="en-US" b="1" dirty="0" smtClean="0">
                <a:latin typeface="+mn-lt"/>
              </a:rPr>
              <a:t>Aim</a:t>
            </a:r>
            <a:r>
              <a:rPr lang="en-US" dirty="0" smtClean="0">
                <a:latin typeface="+mn-lt"/>
              </a:rPr>
              <a:t>: to </a:t>
            </a:r>
            <a:r>
              <a:rPr lang="en-US" dirty="0" err="1">
                <a:latin typeface="+mn-lt"/>
              </a:rPr>
              <a:t>emphasise</a:t>
            </a:r>
            <a:r>
              <a:rPr lang="en-US" dirty="0">
                <a:latin typeface="+mn-lt"/>
              </a:rPr>
              <a:t> the value and benefit of SAIs to the lives of citizens as per ISSAI </a:t>
            </a:r>
            <a:r>
              <a:rPr lang="en-US" dirty="0" smtClean="0">
                <a:latin typeface="+mn-lt"/>
              </a:rPr>
              <a:t>12.</a:t>
            </a:r>
            <a:endParaRPr lang="de-DE" sz="2000" dirty="0"/>
          </a:p>
        </p:txBody>
      </p:sp>
      <p:sp>
        <p:nvSpPr>
          <p:cNvPr id="9" name="Textfeld 8"/>
          <p:cNvSpPr txBox="1"/>
          <p:nvPr/>
        </p:nvSpPr>
        <p:spPr>
          <a:xfrm>
            <a:off x="3563888" y="-27384"/>
            <a:ext cx="5580112" cy="1777410"/>
          </a:xfrm>
          <a:prstGeom prst="rect">
            <a:avLst/>
          </a:prstGeom>
          <a:solidFill>
            <a:schemeClr val="tx1"/>
          </a:solidFill>
        </p:spPr>
        <p:txBody>
          <a:bodyPr wrap="square" rtlCol="0">
            <a:spAutoFit/>
          </a:bodyPr>
          <a:lstStyle/>
          <a:p>
            <a:endParaRPr lang="de-DE" sz="1400" b="1" dirty="0" smtClean="0">
              <a:solidFill>
                <a:srgbClr val="C00000"/>
              </a:solidFill>
            </a:endParaRPr>
          </a:p>
          <a:p>
            <a:endParaRPr lang="de-DE" sz="1100" b="1" dirty="0">
              <a:solidFill>
                <a:srgbClr val="C00000"/>
              </a:solidFill>
            </a:endParaRPr>
          </a:p>
          <a:p>
            <a:endParaRPr lang="de-DE" sz="1050" b="1" dirty="0" smtClean="0">
              <a:solidFill>
                <a:srgbClr val="C00000"/>
              </a:solidFill>
            </a:endParaRPr>
          </a:p>
          <a:p>
            <a:pPr algn="ctr"/>
            <a:r>
              <a:rPr lang="de-DE" sz="2800" b="1" dirty="0" smtClean="0">
                <a:solidFill>
                  <a:srgbClr val="C00000"/>
                </a:solidFill>
              </a:rPr>
              <a:t>On </a:t>
            </a:r>
            <a:r>
              <a:rPr lang="de-DE" sz="2800" b="1" dirty="0" err="1">
                <a:solidFill>
                  <a:srgbClr val="C00000"/>
                </a:solidFill>
              </a:rPr>
              <a:t>reporting</a:t>
            </a:r>
            <a:r>
              <a:rPr lang="de-DE" sz="2800" b="1" dirty="0">
                <a:solidFill>
                  <a:srgbClr val="C00000"/>
                </a:solidFill>
              </a:rPr>
              <a:t>: </a:t>
            </a:r>
            <a:endParaRPr lang="de-DE" sz="2800" b="1" dirty="0" smtClean="0">
              <a:solidFill>
                <a:srgbClr val="C00000"/>
              </a:solidFill>
            </a:endParaRPr>
          </a:p>
          <a:p>
            <a:pPr algn="ctr"/>
            <a:r>
              <a:rPr lang="de-DE" sz="2800" b="1" dirty="0" smtClean="0">
                <a:solidFill>
                  <a:srgbClr val="C00000"/>
                </a:solidFill>
              </a:rPr>
              <a:t>AFROSAI-E </a:t>
            </a:r>
            <a:r>
              <a:rPr lang="de-DE" sz="2800" b="1" dirty="0">
                <a:solidFill>
                  <a:srgbClr val="C00000"/>
                </a:solidFill>
              </a:rPr>
              <a:t>SAIs </a:t>
            </a:r>
            <a:r>
              <a:rPr lang="de-DE" sz="2800" b="1" dirty="0" err="1" smtClean="0">
                <a:solidFill>
                  <a:srgbClr val="C00000"/>
                </a:solidFill>
              </a:rPr>
              <a:t>agree</a:t>
            </a:r>
            <a:endParaRPr lang="de-DE" sz="2800" b="1" dirty="0" smtClean="0">
              <a:solidFill>
                <a:srgbClr val="C00000"/>
              </a:solidFill>
            </a:endParaRPr>
          </a:p>
          <a:p>
            <a:endParaRPr lang="de-DE" b="1" dirty="0" smtClean="0">
              <a:solidFill>
                <a:srgbClr val="C00000"/>
              </a:solidFill>
            </a:endParaRPr>
          </a:p>
        </p:txBody>
      </p:sp>
    </p:spTree>
    <p:extLst>
      <p:ext uri="{BB962C8B-B14F-4D97-AF65-F5344CB8AC3E}">
        <p14:creationId xmlns:p14="http://schemas.microsoft.com/office/powerpoint/2010/main" val="2829862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p:cNvSpPr>
            <a:spLocks noGrp="1"/>
          </p:cNvSpPr>
          <p:nvPr>
            <p:ph type="title"/>
          </p:nvPr>
        </p:nvSpPr>
        <p:spPr>
          <a:xfrm>
            <a:off x="438772" y="188640"/>
            <a:ext cx="8481352" cy="2202922"/>
          </a:xfrm>
          <a:prstGeom prst="rect">
            <a:avLst/>
          </a:prstGeom>
          <a:solidFill>
            <a:schemeClr val="bg1"/>
          </a:solidFill>
          <a:ln>
            <a:solidFill>
              <a:schemeClr val="tx1"/>
            </a:solidFill>
          </a:ln>
        </p:spPr>
        <p:txBody>
          <a:bodyPr>
            <a:noAutofit/>
          </a:bodyPr>
          <a:lstStyle/>
          <a:p>
            <a:pPr algn="l">
              <a:spcBef>
                <a:spcPts val="0"/>
              </a:spcBef>
            </a:pPr>
            <a:r>
              <a:rPr lang="en-ZA" sz="2400" b="1" dirty="0" smtClean="0">
                <a:solidFill>
                  <a:srgbClr val="C00000"/>
                </a:solidFill>
                <a:latin typeface="+mn-lt"/>
                <a:ea typeface="+mn-ea"/>
                <a:cs typeface="+mn-cs"/>
              </a:rPr>
              <a:t/>
            </a:r>
            <a:br>
              <a:rPr lang="en-ZA" sz="2400" b="1" dirty="0" smtClean="0">
                <a:solidFill>
                  <a:srgbClr val="C00000"/>
                </a:solidFill>
                <a:latin typeface="+mn-lt"/>
                <a:ea typeface="+mn-ea"/>
                <a:cs typeface="+mn-cs"/>
              </a:rPr>
            </a:br>
            <a:r>
              <a:rPr lang="en-ZA" sz="2400" b="1" dirty="0">
                <a:solidFill>
                  <a:srgbClr val="C00000"/>
                </a:solidFill>
                <a:latin typeface="+mn-lt"/>
                <a:ea typeface="+mn-ea"/>
                <a:cs typeface="+mn-cs"/>
              </a:rPr>
              <a:t/>
            </a:r>
            <a:br>
              <a:rPr lang="en-ZA" sz="2400" b="1" dirty="0">
                <a:solidFill>
                  <a:srgbClr val="C00000"/>
                </a:solidFill>
                <a:latin typeface="+mn-lt"/>
                <a:ea typeface="+mn-ea"/>
                <a:cs typeface="+mn-cs"/>
              </a:rPr>
            </a:br>
            <a:r>
              <a:rPr lang="en-ZA" sz="2400" b="1" dirty="0">
                <a:solidFill>
                  <a:srgbClr val="C00000"/>
                </a:solidFill>
                <a:latin typeface="+mn-lt"/>
                <a:ea typeface="+mn-ea"/>
                <a:cs typeface="+mn-cs"/>
              </a:rPr>
              <a:t>global integrated reporting </a:t>
            </a:r>
            <a:r>
              <a:rPr lang="en-ZA" sz="2400" b="1" dirty="0" smtClean="0">
                <a:solidFill>
                  <a:srgbClr val="C00000"/>
                </a:solidFill>
                <a:latin typeface="+mn-lt"/>
                <a:ea typeface="+mn-ea"/>
                <a:cs typeface="+mn-cs"/>
              </a:rPr>
              <a:t>movement</a:t>
            </a:r>
            <a:br>
              <a:rPr lang="en-ZA" sz="2400" b="1" dirty="0" smtClean="0">
                <a:solidFill>
                  <a:srgbClr val="C00000"/>
                </a:solidFill>
                <a:latin typeface="+mn-lt"/>
                <a:ea typeface="+mn-ea"/>
                <a:cs typeface="+mn-cs"/>
              </a:rPr>
            </a:br>
            <a:r>
              <a:rPr lang="en-ZA" sz="2400" b="1" dirty="0" smtClean="0">
                <a:solidFill>
                  <a:srgbClr val="C00000"/>
                </a:solidFill>
                <a:latin typeface="+mn-lt"/>
                <a:ea typeface="+mn-ea"/>
                <a:cs typeface="+mn-cs"/>
              </a:rPr>
              <a:t>the new theme in the accounting profession, business practice, and increasingly SAIs. </a:t>
            </a:r>
            <a:br>
              <a:rPr lang="en-ZA" sz="2400" b="1" dirty="0" smtClean="0">
                <a:solidFill>
                  <a:srgbClr val="C00000"/>
                </a:solidFill>
                <a:latin typeface="+mn-lt"/>
                <a:ea typeface="+mn-ea"/>
                <a:cs typeface="+mn-cs"/>
              </a:rPr>
            </a:br>
            <a:r>
              <a:rPr lang="en-ZA" sz="2400" b="1" dirty="0" smtClean="0">
                <a:solidFill>
                  <a:srgbClr val="C00000"/>
                </a:solidFill>
                <a:latin typeface="+mn-lt"/>
                <a:ea typeface="+mn-ea"/>
                <a:cs typeface="+mn-cs"/>
              </a:rPr>
              <a:t>Not a coincidence.</a:t>
            </a:r>
            <a:br>
              <a:rPr lang="en-ZA" sz="2400" b="1" dirty="0" smtClean="0">
                <a:solidFill>
                  <a:srgbClr val="C00000"/>
                </a:solidFill>
                <a:latin typeface="+mn-lt"/>
                <a:ea typeface="+mn-ea"/>
                <a:cs typeface="+mn-cs"/>
              </a:rPr>
            </a:br>
            <a:r>
              <a:rPr lang="en-ZA" sz="2400" b="1" dirty="0">
                <a:solidFill>
                  <a:srgbClr val="C00000"/>
                </a:solidFill>
                <a:latin typeface="+mn-lt"/>
                <a:ea typeface="+mn-ea"/>
                <a:cs typeface="+mn-cs"/>
              </a:rPr>
              <a:t/>
            </a:r>
            <a:br>
              <a:rPr lang="en-ZA" sz="2400" b="1" dirty="0">
                <a:solidFill>
                  <a:srgbClr val="C00000"/>
                </a:solidFill>
                <a:latin typeface="+mn-lt"/>
                <a:ea typeface="+mn-ea"/>
                <a:cs typeface="+mn-cs"/>
              </a:rPr>
            </a:br>
            <a:r>
              <a:rPr lang="en-US" sz="2400" b="1" dirty="0">
                <a:solidFill>
                  <a:srgbClr val="C00000"/>
                </a:solidFill>
                <a:latin typeface="+mn-lt"/>
                <a:ea typeface="+mn-ea"/>
                <a:cs typeface="+mn-cs"/>
              </a:rPr>
              <a:t/>
            </a:r>
            <a:br>
              <a:rPr lang="en-US" sz="2400" b="1" dirty="0">
                <a:solidFill>
                  <a:srgbClr val="C00000"/>
                </a:solidFill>
                <a:latin typeface="+mn-lt"/>
                <a:ea typeface="+mn-ea"/>
                <a:cs typeface="+mn-cs"/>
              </a:rPr>
            </a:br>
            <a:endParaRPr lang="en-ZA" sz="2400" b="1" dirty="0">
              <a:solidFill>
                <a:srgbClr val="C00000"/>
              </a:solidFill>
              <a:latin typeface="+mn-lt"/>
              <a:ea typeface="+mn-ea"/>
              <a:cs typeface="+mn-cs"/>
            </a:endParaRPr>
          </a:p>
        </p:txBody>
      </p:sp>
      <p:sp>
        <p:nvSpPr>
          <p:cNvPr id="4" name="Slide Number Placeholder 3"/>
          <p:cNvSpPr>
            <a:spLocks noGrp="1"/>
          </p:cNvSpPr>
          <p:nvPr>
            <p:ph type="sldNum" sz="quarter" idx="12"/>
          </p:nvPr>
        </p:nvSpPr>
        <p:spPr/>
        <p:txBody>
          <a:bodyPr/>
          <a:lstStyle/>
          <a:p>
            <a:fld id="{E6D70A86-45BC-403B-81AA-E7ADA8038DE0}" type="slidenum">
              <a:rPr lang="en-ZA" smtClean="0"/>
              <a:t>16</a:t>
            </a:fld>
            <a:endParaRPr lang="en-ZA" dirty="0"/>
          </a:p>
        </p:txBody>
      </p:sp>
      <p:sp>
        <p:nvSpPr>
          <p:cNvPr id="16" name="Title 1"/>
          <p:cNvSpPr txBox="1">
            <a:spLocks/>
          </p:cNvSpPr>
          <p:nvPr/>
        </p:nvSpPr>
        <p:spPr>
          <a:xfrm>
            <a:off x="409478" y="3076719"/>
            <a:ext cx="2002282" cy="1470523"/>
          </a:xfrm>
          <a:prstGeom prst="rect">
            <a:avLst/>
          </a:prstGeom>
        </p:spPr>
        <p:txBody>
          <a:bodyPr lIns="91430" tIns="45715" rIns="91430" bIns="45715">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800" b="1" dirty="0">
                <a:solidFill>
                  <a:schemeClr val="bg1">
                    <a:lumMod val="50000"/>
                  </a:schemeClr>
                </a:solidFill>
                <a:latin typeface="Arial" panose="020B0604020202020204" pitchFamily="34" charset="0"/>
                <a:cs typeface="Arial" panose="020B0604020202020204" pitchFamily="34" charset="0"/>
              </a:rPr>
              <a:t>Integrated Thinking</a:t>
            </a:r>
            <a:endParaRPr lang="en-US" sz="2800" b="1" dirty="0">
              <a:solidFill>
                <a:schemeClr val="bg1">
                  <a:lumMod val="50000"/>
                </a:schemeClr>
              </a:solidFill>
              <a:latin typeface="Arial" panose="020B0604020202020204" pitchFamily="34" charset="0"/>
              <a:cs typeface="Arial" panose="020B0604020202020204" pitchFamily="34" charset="0"/>
            </a:endParaRPr>
          </a:p>
        </p:txBody>
      </p:sp>
      <p:sp>
        <p:nvSpPr>
          <p:cNvPr id="17" name="TextBox 16"/>
          <p:cNvSpPr txBox="1"/>
          <p:nvPr/>
        </p:nvSpPr>
        <p:spPr>
          <a:xfrm>
            <a:off x="2771799" y="3086727"/>
            <a:ext cx="6119031" cy="757120"/>
          </a:xfrm>
          <a:prstGeom prst="rect">
            <a:avLst/>
          </a:prstGeom>
          <a:noFill/>
          <a:ln w="12700">
            <a:solidFill>
              <a:srgbClr val="FF0000"/>
            </a:solidFill>
            <a:prstDash val="sysDash"/>
          </a:ln>
        </p:spPr>
        <p:txBody>
          <a:bodyPr wrap="square" lIns="91430" tIns="45715" rIns="91430" bIns="45715" rtlCol="0">
            <a:spAutoFit/>
          </a:bodyPr>
          <a:lstStyle>
            <a:defPPr>
              <a:defRPr lang="en-US"/>
            </a:defPPr>
            <a:lvl1pPr>
              <a:lnSpc>
                <a:spcPct val="120000"/>
              </a:lnSpc>
              <a:defRPr>
                <a:latin typeface="Century Gothic" panose="020B0502020202020204" pitchFamily="34" charset="0"/>
              </a:defRPr>
            </a:lvl1pPr>
          </a:lstStyle>
          <a:p>
            <a:r>
              <a:rPr lang="en-GB" dirty="0" smtClean="0">
                <a:latin typeface="Calibri" panose="020F0502020204030204" pitchFamily="34" charset="0"/>
              </a:rPr>
              <a:t>.. Intending to </a:t>
            </a:r>
            <a:r>
              <a:rPr lang="en-GB" b="1" dirty="0" smtClean="0">
                <a:latin typeface="Calibri" panose="020F0502020204030204" pitchFamily="34" charset="0"/>
              </a:rPr>
              <a:t>create </a:t>
            </a:r>
            <a:r>
              <a:rPr lang="en-GB" b="1" dirty="0">
                <a:latin typeface="Calibri" panose="020F0502020204030204" pitchFamily="34" charset="0"/>
              </a:rPr>
              <a:t>value </a:t>
            </a:r>
            <a:r>
              <a:rPr lang="en-GB" dirty="0">
                <a:latin typeface="Calibri" panose="020F0502020204030204" pitchFamily="34" charset="0"/>
              </a:rPr>
              <a:t>for </a:t>
            </a:r>
            <a:r>
              <a:rPr lang="en-GB" dirty="0" smtClean="0">
                <a:latin typeface="Calibri" panose="020F0502020204030204" pitchFamily="34" charset="0"/>
              </a:rPr>
              <a:t>stakeholders </a:t>
            </a:r>
            <a:r>
              <a:rPr lang="en-GB" dirty="0">
                <a:latin typeface="Calibri" panose="020F0502020204030204" pitchFamily="34" charset="0"/>
              </a:rPr>
              <a:t>over the short, medium and long term</a:t>
            </a:r>
          </a:p>
        </p:txBody>
      </p:sp>
      <p:sp>
        <p:nvSpPr>
          <p:cNvPr id="18" name="Title 1"/>
          <p:cNvSpPr txBox="1">
            <a:spLocks/>
          </p:cNvSpPr>
          <p:nvPr/>
        </p:nvSpPr>
        <p:spPr>
          <a:xfrm>
            <a:off x="1173976" y="4640784"/>
            <a:ext cx="2012710" cy="1354749"/>
          </a:xfrm>
          <a:prstGeom prst="rect">
            <a:avLst/>
          </a:prstGeom>
        </p:spPr>
        <p:txBody>
          <a:bodyPr lIns="91430" tIns="45715" rIns="91430" bIns="45715">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800" b="1" dirty="0">
                <a:solidFill>
                  <a:schemeClr val="bg1">
                    <a:lumMod val="50000"/>
                  </a:schemeClr>
                </a:solidFill>
                <a:latin typeface="Arial" panose="020B0604020202020204" pitchFamily="34" charset="0"/>
                <a:cs typeface="Arial" panose="020B0604020202020204" pitchFamily="34" charset="0"/>
              </a:rPr>
              <a:t>Integrated</a:t>
            </a:r>
          </a:p>
          <a:p>
            <a:pPr algn="l">
              <a:lnSpc>
                <a:spcPct val="150000"/>
              </a:lnSpc>
            </a:pPr>
            <a:r>
              <a:rPr lang="en-ZA" sz="2800" b="1" dirty="0">
                <a:solidFill>
                  <a:schemeClr val="bg1">
                    <a:lumMod val="50000"/>
                  </a:schemeClr>
                </a:solidFill>
                <a:latin typeface="Arial" panose="020B0604020202020204" pitchFamily="34" charset="0"/>
                <a:cs typeface="Arial" panose="020B0604020202020204" pitchFamily="34" charset="0"/>
              </a:rPr>
              <a:t>Reporting</a:t>
            </a:r>
            <a:endParaRPr lang="en-US" sz="2800" b="1" dirty="0">
              <a:solidFill>
                <a:schemeClr val="bg1">
                  <a:lumMod val="50000"/>
                </a:schemeClr>
              </a:solidFill>
              <a:latin typeface="Arial" panose="020B0604020202020204" pitchFamily="34" charset="0"/>
              <a:cs typeface="Arial" panose="020B0604020202020204" pitchFamily="34" charset="0"/>
            </a:endParaRPr>
          </a:p>
        </p:txBody>
      </p:sp>
      <p:sp>
        <p:nvSpPr>
          <p:cNvPr id="19" name="TextBox 18"/>
          <p:cNvSpPr txBox="1"/>
          <p:nvPr/>
        </p:nvSpPr>
        <p:spPr>
          <a:xfrm>
            <a:off x="3995936" y="4547242"/>
            <a:ext cx="4192280" cy="1421918"/>
          </a:xfrm>
          <a:prstGeom prst="rect">
            <a:avLst/>
          </a:prstGeom>
          <a:noFill/>
          <a:ln w="12700">
            <a:solidFill>
              <a:srgbClr val="FF0000"/>
            </a:solidFill>
            <a:prstDash val="sysDash"/>
          </a:ln>
        </p:spPr>
        <p:txBody>
          <a:bodyPr wrap="square" lIns="91430" tIns="45715" rIns="91430" bIns="45715" rtlCol="0">
            <a:spAutoFit/>
          </a:bodyPr>
          <a:lstStyle>
            <a:defPPr>
              <a:defRPr lang="en-US"/>
            </a:defPPr>
            <a:lvl1pPr>
              <a:lnSpc>
                <a:spcPct val="120000"/>
              </a:lnSpc>
              <a:defRPr>
                <a:latin typeface="Century Gothic" panose="020B0502020202020204" pitchFamily="34" charset="0"/>
              </a:defRPr>
            </a:lvl1pPr>
          </a:lstStyle>
          <a:p>
            <a:r>
              <a:rPr lang="en-GB" dirty="0" smtClean="0">
                <a:latin typeface="Calibri" panose="020F0502020204030204" pitchFamily="34" charset="0"/>
              </a:rPr>
              <a:t>.. Effective </a:t>
            </a:r>
            <a:r>
              <a:rPr lang="en-GB" b="1" dirty="0" smtClean="0">
                <a:latin typeface="Calibri" panose="020F0502020204030204" pitchFamily="34" charset="0"/>
              </a:rPr>
              <a:t>communication</a:t>
            </a:r>
            <a:r>
              <a:rPr lang="en-GB" dirty="0" smtClean="0">
                <a:latin typeface="Calibri" panose="020F0502020204030204" pitchFamily="34" charset="0"/>
              </a:rPr>
              <a:t> </a:t>
            </a:r>
            <a:r>
              <a:rPr lang="en-GB" dirty="0">
                <a:latin typeface="Calibri" panose="020F0502020204030204" pitchFamily="34" charset="0"/>
              </a:rPr>
              <a:t>about how </a:t>
            </a:r>
            <a:r>
              <a:rPr lang="en-GB" dirty="0" smtClean="0">
                <a:latin typeface="Calibri" panose="020F0502020204030204" pitchFamily="34" charset="0"/>
              </a:rPr>
              <a:t>strategy</a:t>
            </a:r>
            <a:r>
              <a:rPr lang="en-GB" dirty="0">
                <a:latin typeface="Calibri" panose="020F0502020204030204" pitchFamily="34" charset="0"/>
              </a:rPr>
              <a:t>, governance, performance and prospects, in the context of </a:t>
            </a:r>
            <a:r>
              <a:rPr lang="en-GB" dirty="0" smtClean="0">
                <a:latin typeface="Calibri" panose="020F0502020204030204" pitchFamily="34" charset="0"/>
              </a:rPr>
              <a:t>external </a:t>
            </a:r>
            <a:r>
              <a:rPr lang="en-GB" dirty="0">
                <a:latin typeface="Calibri" panose="020F0502020204030204" pitchFamily="34" charset="0"/>
              </a:rPr>
              <a:t>environment, lead to the creation of value.</a:t>
            </a:r>
          </a:p>
        </p:txBody>
      </p:sp>
      <p:sp>
        <p:nvSpPr>
          <p:cNvPr id="23" name="Title 1"/>
          <p:cNvSpPr txBox="1">
            <a:spLocks/>
          </p:cNvSpPr>
          <p:nvPr/>
        </p:nvSpPr>
        <p:spPr>
          <a:xfrm>
            <a:off x="2180331" y="1108821"/>
            <a:ext cx="2596710" cy="1354749"/>
          </a:xfrm>
          <a:prstGeom prst="rect">
            <a:avLst/>
          </a:prstGeom>
        </p:spPr>
        <p:txBody>
          <a:bodyPr lIns="91430" tIns="45715" rIns="91430" bIns="45715">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b="1"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7595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p:cNvSpPr txBox="1">
            <a:spLocks/>
          </p:cNvSpPr>
          <p:nvPr/>
        </p:nvSpPr>
        <p:spPr>
          <a:xfrm>
            <a:off x="438772" y="0"/>
            <a:ext cx="8481352" cy="1412776"/>
          </a:xfrm>
          <a:prstGeom prst="rect">
            <a:avLst/>
          </a:prstGeom>
          <a:solidFill>
            <a:schemeClr val="bg1"/>
          </a:solidFill>
          <a:ln>
            <a:noFill/>
          </a:ln>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ZA" sz="2400" b="1" dirty="0" smtClean="0">
                <a:solidFill>
                  <a:srgbClr val="C00000"/>
                </a:solidFill>
                <a:latin typeface="+mn-lt"/>
                <a:ea typeface="+mn-ea"/>
                <a:cs typeface="+mn-cs"/>
              </a:rPr>
              <a:t/>
            </a:r>
            <a:br>
              <a:rPr lang="en-ZA" sz="2400" b="1" dirty="0" smtClean="0">
                <a:solidFill>
                  <a:srgbClr val="C00000"/>
                </a:solidFill>
                <a:latin typeface="+mn-lt"/>
                <a:ea typeface="+mn-ea"/>
                <a:cs typeface="+mn-cs"/>
              </a:rPr>
            </a:br>
            <a:r>
              <a:rPr lang="en-ZA" sz="2400" b="1" dirty="0" smtClean="0">
                <a:solidFill>
                  <a:srgbClr val="C00000"/>
                </a:solidFill>
                <a:latin typeface="+mn-lt"/>
                <a:ea typeface="+mn-ea"/>
                <a:cs typeface="+mn-cs"/>
              </a:rPr>
              <a:t/>
            </a:r>
            <a:br>
              <a:rPr lang="en-ZA" sz="2400" b="1" dirty="0" smtClean="0">
                <a:solidFill>
                  <a:srgbClr val="C00000"/>
                </a:solidFill>
                <a:latin typeface="+mn-lt"/>
                <a:ea typeface="+mn-ea"/>
                <a:cs typeface="+mn-cs"/>
              </a:rPr>
            </a:br>
            <a:r>
              <a:rPr lang="en-US" sz="2400" b="1" dirty="0" smtClean="0">
                <a:solidFill>
                  <a:srgbClr val="C00000"/>
                </a:solidFill>
                <a:latin typeface="+mn-lt"/>
                <a:ea typeface="+mn-ea"/>
                <a:cs typeface="+mn-cs"/>
              </a:rPr>
              <a:t/>
            </a:r>
            <a:br>
              <a:rPr lang="en-US" sz="2400" b="1" dirty="0" smtClean="0">
                <a:solidFill>
                  <a:srgbClr val="C00000"/>
                </a:solidFill>
                <a:latin typeface="+mn-lt"/>
                <a:ea typeface="+mn-ea"/>
                <a:cs typeface="+mn-cs"/>
              </a:rPr>
            </a:br>
            <a:endParaRPr lang="en-ZA" sz="2400" b="1" dirty="0">
              <a:solidFill>
                <a:srgbClr val="C00000"/>
              </a:solidFill>
              <a:latin typeface="+mn-lt"/>
              <a:ea typeface="+mn-ea"/>
              <a:cs typeface="+mn-cs"/>
            </a:endParaRPr>
          </a:p>
        </p:txBody>
      </p:sp>
      <p:sp>
        <p:nvSpPr>
          <p:cNvPr id="2" name="Title 1"/>
          <p:cNvSpPr>
            <a:spLocks noGrp="1"/>
          </p:cNvSpPr>
          <p:nvPr>
            <p:ph type="title"/>
          </p:nvPr>
        </p:nvSpPr>
        <p:spPr>
          <a:xfrm>
            <a:off x="791448" y="804026"/>
            <a:ext cx="7776000" cy="617928"/>
          </a:xfrm>
        </p:spPr>
        <p:txBody>
          <a:bodyPr/>
          <a:lstStyle/>
          <a:p>
            <a:pPr algn="l"/>
            <a:r>
              <a:rPr lang="en-ZA" sz="2400" b="1" dirty="0" smtClean="0">
                <a:solidFill>
                  <a:srgbClr val="C00000"/>
                </a:solidFill>
                <a:latin typeface="Arial" panose="020B0604020202020204" pitchFamily="34" charset="0"/>
                <a:cs typeface="Arial" panose="020B0604020202020204" pitchFamily="34" charset="0"/>
              </a:rPr>
              <a:t>From Vision to Reality</a:t>
            </a:r>
            <a:endParaRPr lang="fr-FR" sz="2400" b="1" dirty="0">
              <a:solidFill>
                <a:srgbClr val="C00000"/>
              </a:solidFill>
              <a:latin typeface="Arial" panose="020B0604020202020204" pitchFamily="34" charset="0"/>
              <a:cs typeface="Arial" panose="020B0604020202020204" pitchFamily="34" charset="0"/>
            </a:endParaRPr>
          </a:p>
        </p:txBody>
      </p:sp>
      <p:sp>
        <p:nvSpPr>
          <p:cNvPr id="3" name="Footer Placeholder 2"/>
          <p:cNvSpPr>
            <a:spLocks noGrp="1"/>
          </p:cNvSpPr>
          <p:nvPr>
            <p:ph type="ftr" sz="quarter" idx="10"/>
          </p:nvPr>
        </p:nvSpPr>
        <p:spPr/>
        <p:txBody>
          <a:bodyPr/>
          <a:lstStyle/>
          <a:p>
            <a:r>
              <a:rPr lang="en-GB" dirty="0" smtClean="0"/>
              <a:t>GFG in Africa</a:t>
            </a:r>
            <a:endParaRPr lang="en-GB" dirty="0"/>
          </a:p>
        </p:txBody>
      </p:sp>
      <p:sp>
        <p:nvSpPr>
          <p:cNvPr id="4" name="Date Placeholder 3"/>
          <p:cNvSpPr>
            <a:spLocks noGrp="1"/>
          </p:cNvSpPr>
          <p:nvPr>
            <p:ph type="dt" sz="half" idx="11"/>
          </p:nvPr>
        </p:nvSpPr>
        <p:spPr/>
        <p:txBody>
          <a:bodyPr/>
          <a:lstStyle/>
          <a:p>
            <a:fld id="{F6AA3181-37E1-4D43-A40E-0B61FF5DACFC}" type="datetime1">
              <a:rPr lang="en-GB" noProof="0" smtClean="0"/>
              <a:pPr/>
              <a:t>01/06/2017</a:t>
            </a:fld>
            <a:endParaRPr lang="de-DE" noProof="0"/>
          </a:p>
        </p:txBody>
      </p:sp>
      <p:sp>
        <p:nvSpPr>
          <p:cNvPr id="5" name="Content Placeholder 4"/>
          <p:cNvSpPr>
            <a:spLocks noGrp="1"/>
          </p:cNvSpPr>
          <p:nvPr>
            <p:ph idx="1"/>
          </p:nvPr>
        </p:nvSpPr>
        <p:spPr>
          <a:xfrm>
            <a:off x="5380074" y="1988840"/>
            <a:ext cx="3440398" cy="4275160"/>
          </a:xfrm>
        </p:spPr>
        <p:txBody>
          <a:bodyPr>
            <a:noAutofit/>
          </a:bodyPr>
          <a:lstStyle/>
          <a:p>
            <a:pPr marL="285750" lvl="1" indent="-285750" fontAlgn="base">
              <a:spcBef>
                <a:spcPts val="400"/>
              </a:spcBef>
              <a:spcAft>
                <a:spcPts val="800"/>
              </a:spcAft>
              <a:tabLst>
                <a:tab pos="2190750" algn="l"/>
              </a:tabLst>
            </a:pPr>
            <a:r>
              <a:rPr lang="en-US" sz="2400" dirty="0" smtClean="0"/>
              <a:t>Engage to d</a:t>
            </a:r>
            <a:r>
              <a:rPr lang="en-US" sz="2400" dirty="0" smtClean="0">
                <a:solidFill>
                  <a:schemeClr val="tx1"/>
                </a:solidFill>
              </a:rPr>
              <a:t>iscuss and refine our </a:t>
            </a:r>
            <a:r>
              <a:rPr lang="en-US" sz="2400" dirty="0" err="1" smtClean="0">
                <a:solidFill>
                  <a:schemeClr val="tx1"/>
                </a:solidFill>
              </a:rPr>
              <a:t>understan</a:t>
            </a:r>
            <a:r>
              <a:rPr lang="en-US" sz="2400" dirty="0" smtClean="0">
                <a:solidFill>
                  <a:schemeClr val="tx1"/>
                </a:solidFill>
              </a:rPr>
              <a:t>-ding of PFM </a:t>
            </a:r>
            <a:r>
              <a:rPr lang="de-DE" sz="2200" dirty="0" err="1" smtClean="0"/>
              <a:t>systems</a:t>
            </a:r>
            <a:r>
              <a:rPr lang="de-DE" sz="2200" dirty="0"/>
              <a:t>, </a:t>
            </a:r>
            <a:r>
              <a:rPr lang="de-DE" sz="2200" dirty="0" err="1" smtClean="0"/>
              <a:t>core</a:t>
            </a:r>
            <a:r>
              <a:rPr lang="de-DE" sz="2200" dirty="0" smtClean="0"/>
              <a:t> </a:t>
            </a:r>
            <a:r>
              <a:rPr lang="de-DE" sz="2200" dirty="0" err="1"/>
              <a:t>risks</a:t>
            </a:r>
            <a:r>
              <a:rPr lang="de-DE" sz="2200" dirty="0"/>
              <a:t> and </a:t>
            </a:r>
            <a:r>
              <a:rPr lang="de-DE" sz="2200" dirty="0" err="1"/>
              <a:t>functionalities</a:t>
            </a:r>
            <a:endParaRPr lang="de-DE" sz="2200" dirty="0"/>
          </a:p>
          <a:p>
            <a:pPr marL="285750" indent="-285750">
              <a:buFont typeface="Arial" panose="020B0604020202020204" pitchFamily="34" charset="0"/>
              <a:buChar char="•"/>
            </a:pPr>
            <a:r>
              <a:rPr lang="en-US" sz="2400" dirty="0" smtClean="0">
                <a:solidFill>
                  <a:schemeClr val="tx1"/>
                </a:solidFill>
              </a:rPr>
              <a:t> Jointly develop a reporting framework based on common understanding</a:t>
            </a:r>
          </a:p>
          <a:p>
            <a:pPr marL="285750" indent="-285750">
              <a:buFont typeface="Arial" panose="020B0604020202020204" pitchFamily="34" charset="0"/>
              <a:buChar char="•"/>
            </a:pPr>
            <a:r>
              <a:rPr lang="en-US" sz="2400" dirty="0" smtClean="0">
                <a:solidFill>
                  <a:schemeClr val="tx1"/>
                </a:solidFill>
              </a:rPr>
              <a:t>Apply by piloting the framework </a:t>
            </a:r>
            <a:endParaRPr lang="fr-FR" sz="2400" dirty="0"/>
          </a:p>
        </p:txBody>
      </p:sp>
      <p:graphicFrame>
        <p:nvGraphicFramePr>
          <p:cNvPr id="8" name="Diagramm 7"/>
          <p:cNvGraphicFramePr/>
          <p:nvPr>
            <p:extLst>
              <p:ext uri="{D42A27DB-BD31-4B8C-83A1-F6EECF244321}">
                <p14:modId xmlns:p14="http://schemas.microsoft.com/office/powerpoint/2010/main" val="3384378497"/>
              </p:ext>
            </p:extLst>
          </p:nvPr>
        </p:nvGraphicFramePr>
        <p:xfrm>
          <a:off x="0" y="1700808"/>
          <a:ext cx="6372200"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108743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dirty="0" smtClean="0"/>
              <a:t>GFG in Africa</a:t>
            </a:r>
            <a:endParaRPr lang="en-GB" dirty="0"/>
          </a:p>
        </p:txBody>
      </p:sp>
      <p:sp>
        <p:nvSpPr>
          <p:cNvPr id="4" name="Date Placeholder 3"/>
          <p:cNvSpPr>
            <a:spLocks noGrp="1"/>
          </p:cNvSpPr>
          <p:nvPr>
            <p:ph type="dt" sz="half" idx="11"/>
          </p:nvPr>
        </p:nvSpPr>
        <p:spPr/>
        <p:txBody>
          <a:bodyPr/>
          <a:lstStyle/>
          <a:p>
            <a:fld id="{F6AA3181-37E1-4D43-A40E-0B61FF5DACFC}" type="datetime1">
              <a:rPr lang="en-GB" noProof="0" smtClean="0"/>
              <a:pPr/>
              <a:t>01/06/2017</a:t>
            </a:fld>
            <a:endParaRPr lang="de-DE" noProof="0"/>
          </a:p>
        </p:txBody>
      </p:sp>
      <p:sp>
        <p:nvSpPr>
          <p:cNvPr id="5" name="Content Placeholder 4"/>
          <p:cNvSpPr>
            <a:spLocks noGrp="1"/>
          </p:cNvSpPr>
          <p:nvPr>
            <p:ph idx="1"/>
          </p:nvPr>
        </p:nvSpPr>
        <p:spPr>
          <a:xfrm>
            <a:off x="4625162" y="1844824"/>
            <a:ext cx="4339326" cy="4334115"/>
          </a:xfrm>
        </p:spPr>
        <p:txBody>
          <a:bodyPr>
            <a:noAutofit/>
          </a:bodyPr>
          <a:lstStyle/>
          <a:p>
            <a:pPr marL="285750" indent="-285750">
              <a:buFont typeface="Arial" panose="020B0604020202020204" pitchFamily="34" charset="0"/>
              <a:buChar char="•"/>
            </a:pPr>
            <a:r>
              <a:rPr lang="en-ZA" sz="2400" dirty="0" smtClean="0"/>
              <a:t>Interlinkages are the core of the </a:t>
            </a:r>
            <a:r>
              <a:rPr lang="en-ZA" sz="2400" dirty="0"/>
              <a:t>Agenda </a:t>
            </a:r>
            <a:r>
              <a:rPr lang="en-ZA" sz="2400" dirty="0" smtClean="0"/>
              <a:t>2030. </a:t>
            </a:r>
            <a:r>
              <a:rPr lang="en-ZA" sz="2400" b="1" dirty="0" smtClean="0"/>
              <a:t>This changes </a:t>
            </a:r>
            <a:r>
              <a:rPr lang="en-ZA" sz="2400" b="1" dirty="0"/>
              <a:t>the way we approach policy </a:t>
            </a:r>
            <a:r>
              <a:rPr lang="en-ZA" sz="2400" b="1" dirty="0" smtClean="0"/>
              <a:t>making, implementation, and reporting </a:t>
            </a:r>
            <a:endParaRPr lang="fr-FR" sz="2400" b="1" dirty="0"/>
          </a:p>
          <a:p>
            <a:pPr marL="285750" indent="-285750">
              <a:buFont typeface="Arial" panose="020B0604020202020204" pitchFamily="34" charset="0"/>
              <a:buChar char="•"/>
            </a:pPr>
            <a:r>
              <a:rPr lang="en-US" sz="2400" dirty="0" smtClean="0"/>
              <a:t>SAIs have a crucial role </a:t>
            </a:r>
            <a:r>
              <a:rPr lang="en-US" sz="2400" dirty="0"/>
              <a:t>in </a:t>
            </a:r>
            <a:r>
              <a:rPr lang="en-US" sz="2400" b="1" dirty="0"/>
              <a:t>advising</a:t>
            </a:r>
            <a:r>
              <a:rPr lang="en-US" sz="2400" dirty="0"/>
              <a:t> government on Good Financial Governance matters. </a:t>
            </a:r>
            <a:endParaRPr lang="en-US" sz="2400" dirty="0" smtClean="0"/>
          </a:p>
          <a:p>
            <a:pPr marL="285750" indent="-285750">
              <a:buFont typeface="Arial" panose="020B0604020202020204" pitchFamily="34" charset="0"/>
              <a:buChar char="•"/>
            </a:pPr>
            <a:r>
              <a:rPr lang="en-ZA" sz="2400" dirty="0" smtClean="0"/>
              <a:t>SDGs are entirely voluntary.  So is survival.</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7" y="1844824"/>
            <a:ext cx="4433777" cy="3939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2"/>
          <p:cNvSpPr txBox="1">
            <a:spLocks/>
          </p:cNvSpPr>
          <p:nvPr/>
        </p:nvSpPr>
        <p:spPr>
          <a:xfrm>
            <a:off x="438772" y="0"/>
            <a:ext cx="8481352" cy="1556792"/>
          </a:xfrm>
          <a:prstGeom prst="rect">
            <a:avLst/>
          </a:prstGeom>
          <a:solidFill>
            <a:schemeClr val="bg1"/>
          </a:solidFill>
          <a:ln>
            <a:noFill/>
          </a:ln>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ZA" sz="2400" b="1" dirty="0" smtClean="0">
                <a:solidFill>
                  <a:srgbClr val="C00000"/>
                </a:solidFill>
                <a:latin typeface="+mn-lt"/>
                <a:ea typeface="+mn-ea"/>
                <a:cs typeface="+mn-cs"/>
              </a:rPr>
              <a:t/>
            </a:r>
            <a:br>
              <a:rPr lang="en-ZA" sz="2400" b="1" dirty="0" smtClean="0">
                <a:solidFill>
                  <a:srgbClr val="C00000"/>
                </a:solidFill>
                <a:latin typeface="+mn-lt"/>
                <a:ea typeface="+mn-ea"/>
                <a:cs typeface="+mn-cs"/>
              </a:rPr>
            </a:br>
            <a:r>
              <a:rPr lang="en-ZA" sz="2400" b="1" dirty="0" smtClean="0">
                <a:solidFill>
                  <a:srgbClr val="C00000"/>
                </a:solidFill>
                <a:latin typeface="+mn-lt"/>
                <a:ea typeface="+mn-ea"/>
                <a:cs typeface="+mn-cs"/>
              </a:rPr>
              <a:t/>
            </a:r>
            <a:br>
              <a:rPr lang="en-ZA" sz="2400" b="1" dirty="0" smtClean="0">
                <a:solidFill>
                  <a:srgbClr val="C00000"/>
                </a:solidFill>
                <a:latin typeface="+mn-lt"/>
                <a:ea typeface="+mn-ea"/>
                <a:cs typeface="+mn-cs"/>
              </a:rPr>
            </a:br>
            <a:r>
              <a:rPr lang="en-US" sz="2400" b="1" dirty="0" smtClean="0">
                <a:solidFill>
                  <a:srgbClr val="C00000"/>
                </a:solidFill>
                <a:latin typeface="+mn-lt"/>
                <a:ea typeface="+mn-ea"/>
                <a:cs typeface="+mn-cs"/>
              </a:rPr>
              <a:t/>
            </a:r>
            <a:br>
              <a:rPr lang="en-US" sz="2400" b="1" dirty="0" smtClean="0">
                <a:solidFill>
                  <a:srgbClr val="C00000"/>
                </a:solidFill>
                <a:latin typeface="+mn-lt"/>
                <a:ea typeface="+mn-ea"/>
                <a:cs typeface="+mn-cs"/>
              </a:rPr>
            </a:br>
            <a:endParaRPr lang="en-ZA" sz="2400" b="1" dirty="0">
              <a:solidFill>
                <a:srgbClr val="C00000"/>
              </a:solidFill>
              <a:latin typeface="+mn-lt"/>
              <a:ea typeface="+mn-ea"/>
              <a:cs typeface="+mn-cs"/>
            </a:endParaRPr>
          </a:p>
        </p:txBody>
      </p:sp>
      <p:sp>
        <p:nvSpPr>
          <p:cNvPr id="2" name="Title 1"/>
          <p:cNvSpPr>
            <a:spLocks noGrp="1"/>
          </p:cNvSpPr>
          <p:nvPr>
            <p:ph type="title"/>
          </p:nvPr>
        </p:nvSpPr>
        <p:spPr>
          <a:xfrm>
            <a:off x="620204" y="908720"/>
            <a:ext cx="7776000" cy="433632"/>
          </a:xfrm>
        </p:spPr>
        <p:txBody>
          <a:bodyPr/>
          <a:lstStyle/>
          <a:p>
            <a:r>
              <a:rPr lang="fr-FR" sz="2800" b="1" dirty="0" err="1" smtClean="0">
                <a:solidFill>
                  <a:srgbClr val="C00000"/>
                </a:solidFill>
              </a:rPr>
              <a:t>Rethinking</a:t>
            </a:r>
            <a:r>
              <a:rPr lang="fr-FR" sz="2800" b="1" dirty="0" smtClean="0">
                <a:solidFill>
                  <a:srgbClr val="C00000"/>
                </a:solidFill>
              </a:rPr>
              <a:t> SAI engagement in  </a:t>
            </a:r>
            <a:r>
              <a:rPr lang="fr-FR" sz="2800" b="1" dirty="0">
                <a:solidFill>
                  <a:srgbClr val="C00000"/>
                </a:solidFill>
              </a:rPr>
              <a:t>PFM </a:t>
            </a:r>
            <a:r>
              <a:rPr lang="fr-FR" sz="2800" b="1" dirty="0" err="1" smtClean="0">
                <a:solidFill>
                  <a:srgbClr val="C00000"/>
                </a:solidFill>
              </a:rPr>
              <a:t>systems</a:t>
            </a:r>
            <a:endParaRPr lang="fr-FR" sz="28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988156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b="1" dirty="0" err="1" smtClean="0">
                <a:solidFill>
                  <a:srgbClr val="C00000"/>
                </a:solidFill>
              </a:rPr>
              <a:t>How</a:t>
            </a:r>
            <a:r>
              <a:rPr lang="de-DE" sz="2800" b="1" dirty="0" smtClean="0">
                <a:solidFill>
                  <a:srgbClr val="C00000"/>
                </a:solidFill>
              </a:rPr>
              <a:t> </a:t>
            </a:r>
            <a:r>
              <a:rPr lang="de-DE" sz="2800" b="1" dirty="0" err="1" smtClean="0">
                <a:solidFill>
                  <a:srgbClr val="C00000"/>
                </a:solidFill>
              </a:rPr>
              <a:t>to</a:t>
            </a:r>
            <a:r>
              <a:rPr lang="de-DE" sz="2800" b="1" dirty="0" smtClean="0">
                <a:solidFill>
                  <a:srgbClr val="C00000"/>
                </a:solidFill>
              </a:rPr>
              <a:t> </a:t>
            </a:r>
            <a:r>
              <a:rPr lang="de-DE" sz="2800" b="1" dirty="0" err="1" smtClean="0">
                <a:solidFill>
                  <a:srgbClr val="C00000"/>
                </a:solidFill>
              </a:rPr>
              <a:t>go</a:t>
            </a:r>
            <a:r>
              <a:rPr lang="de-DE" sz="2800" b="1" dirty="0" smtClean="0">
                <a:solidFill>
                  <a:srgbClr val="C00000"/>
                </a:solidFill>
              </a:rPr>
              <a:t> </a:t>
            </a:r>
            <a:r>
              <a:rPr lang="de-DE" sz="2800" b="1" dirty="0" err="1" smtClean="0">
                <a:solidFill>
                  <a:srgbClr val="C00000"/>
                </a:solidFill>
              </a:rPr>
              <a:t>about</a:t>
            </a:r>
            <a:r>
              <a:rPr lang="de-DE" sz="2800" b="1" dirty="0" smtClean="0">
                <a:solidFill>
                  <a:srgbClr val="C00000"/>
                </a:solidFill>
              </a:rPr>
              <a:t> </a:t>
            </a:r>
            <a:r>
              <a:rPr lang="de-DE" sz="2800" b="1" dirty="0" err="1" smtClean="0">
                <a:solidFill>
                  <a:srgbClr val="C00000"/>
                </a:solidFill>
              </a:rPr>
              <a:t>it</a:t>
            </a:r>
            <a:r>
              <a:rPr lang="de-DE" sz="2800" b="1" dirty="0" smtClean="0">
                <a:solidFill>
                  <a:srgbClr val="C00000"/>
                </a:solidFill>
              </a:rPr>
              <a:t>: A </a:t>
            </a:r>
            <a:r>
              <a:rPr lang="de-DE" sz="2800" b="1" dirty="0" err="1">
                <a:solidFill>
                  <a:srgbClr val="C00000"/>
                </a:solidFill>
              </a:rPr>
              <a:t>matrix</a:t>
            </a:r>
            <a:r>
              <a:rPr lang="de-DE" sz="2800" b="1" dirty="0">
                <a:solidFill>
                  <a:srgbClr val="C00000"/>
                </a:solidFill>
              </a:rPr>
              <a:t> </a:t>
            </a:r>
            <a:r>
              <a:rPr lang="de-DE" sz="2800" b="1" dirty="0" err="1">
                <a:solidFill>
                  <a:srgbClr val="C00000"/>
                </a:solidFill>
              </a:rPr>
              <a:t>approach</a:t>
            </a:r>
            <a:endParaRPr lang="de-DE" sz="2800" b="1" dirty="0">
              <a:solidFill>
                <a:srgbClr val="C00000"/>
              </a:solidFill>
            </a:endParaRPr>
          </a:p>
        </p:txBody>
      </p:sp>
      <p:sp>
        <p:nvSpPr>
          <p:cNvPr id="3" name="Fußzeilenplatzhalter 2"/>
          <p:cNvSpPr>
            <a:spLocks noGrp="1"/>
          </p:cNvSpPr>
          <p:nvPr>
            <p:ph type="ftr" sz="quarter" idx="10"/>
          </p:nvPr>
        </p:nvSpPr>
        <p:spPr/>
        <p:txBody>
          <a:bodyPr/>
          <a:lstStyle/>
          <a:p>
            <a:r>
              <a:rPr lang="en-GB" smtClean="0"/>
              <a:t>GFG in Africa</a:t>
            </a:r>
            <a:endParaRPr lang="en-GB" dirty="0"/>
          </a:p>
        </p:txBody>
      </p:sp>
      <p:sp>
        <p:nvSpPr>
          <p:cNvPr id="4" name="Datumsplatzhalter 3"/>
          <p:cNvSpPr>
            <a:spLocks noGrp="1"/>
          </p:cNvSpPr>
          <p:nvPr>
            <p:ph type="dt" sz="half" idx="11"/>
          </p:nvPr>
        </p:nvSpPr>
        <p:spPr/>
        <p:txBody>
          <a:bodyPr/>
          <a:lstStyle/>
          <a:p>
            <a:fld id="{EB3111E0-A8D9-49CE-B8CF-D47DE3182907}" type="datetime1">
              <a:rPr lang="en-GB" smtClean="0"/>
              <a:pPr/>
              <a:t>01/06/2017</a:t>
            </a:fld>
            <a:endParaRPr lang="de-DE"/>
          </a:p>
        </p:txBody>
      </p:sp>
      <p:sp>
        <p:nvSpPr>
          <p:cNvPr id="6" name="Foliennummernplatzhalter 5"/>
          <p:cNvSpPr>
            <a:spLocks noGrp="1"/>
          </p:cNvSpPr>
          <p:nvPr>
            <p:ph type="sldNum" sz="quarter" idx="4"/>
          </p:nvPr>
        </p:nvSpPr>
        <p:spPr/>
        <p:txBody>
          <a:bodyPr/>
          <a:lstStyle/>
          <a:p>
            <a:fld id="{AED13274-C9AC-46ED-BF2B-97D7A09DAF9E}" type="slidenum">
              <a:rPr lang="en-US" smtClean="0"/>
              <a:pPr/>
              <a:t>19</a:t>
            </a:fld>
            <a:endParaRPr lang="en-US" dirty="0"/>
          </a:p>
        </p:txBody>
      </p:sp>
      <p:graphicFrame>
        <p:nvGraphicFramePr>
          <p:cNvPr id="9" name="Inhaltsplatzhalter 8"/>
          <p:cNvGraphicFramePr>
            <a:graphicFrameLocks noGrp="1"/>
          </p:cNvGraphicFramePr>
          <p:nvPr>
            <p:ph idx="1"/>
            <p:extLst>
              <p:ext uri="{D42A27DB-BD31-4B8C-83A1-F6EECF244321}">
                <p14:modId xmlns:p14="http://schemas.microsoft.com/office/powerpoint/2010/main" val="3046483902"/>
              </p:ext>
            </p:extLst>
          </p:nvPr>
        </p:nvGraphicFramePr>
        <p:xfrm>
          <a:off x="684213" y="2447925"/>
          <a:ext cx="7775576" cy="3403600"/>
        </p:xfrm>
        <a:graphic>
          <a:graphicData uri="http://schemas.openxmlformats.org/drawingml/2006/table">
            <a:tbl>
              <a:tblPr firstRow="1" bandRow="1">
                <a:tableStyleId>{5C22544A-7EE6-4342-B048-85BDC9FD1C3A}</a:tableStyleId>
              </a:tblPr>
              <a:tblGrid>
                <a:gridCol w="1943894"/>
                <a:gridCol w="1943894"/>
                <a:gridCol w="1943894"/>
                <a:gridCol w="1943894"/>
              </a:tblGrid>
              <a:tr h="370840">
                <a:tc>
                  <a:txBody>
                    <a:bodyPr/>
                    <a:lstStyle/>
                    <a:p>
                      <a:r>
                        <a:rPr lang="de-DE" dirty="0" smtClean="0"/>
                        <a:t>Budget</a:t>
                      </a:r>
                      <a:r>
                        <a:rPr lang="de-DE" baseline="0" dirty="0" smtClean="0"/>
                        <a:t> Outcomes / </a:t>
                      </a:r>
                      <a:r>
                        <a:rPr lang="de-DE" baseline="0" dirty="0" err="1" smtClean="0"/>
                        <a:t>Categories</a:t>
                      </a:r>
                      <a:endParaRPr lang="de-DE" dirty="0"/>
                    </a:p>
                  </a:txBody>
                  <a:tcPr/>
                </a:tc>
                <a:tc>
                  <a:txBody>
                    <a:bodyPr/>
                    <a:lstStyle/>
                    <a:p>
                      <a:r>
                        <a:rPr lang="de-DE" dirty="0" err="1" smtClean="0"/>
                        <a:t>Fiscal</a:t>
                      </a:r>
                      <a:r>
                        <a:rPr lang="de-DE" baseline="0" dirty="0" smtClean="0"/>
                        <a:t> </a:t>
                      </a:r>
                      <a:r>
                        <a:rPr lang="de-DE" baseline="0" dirty="0" err="1" smtClean="0"/>
                        <a:t>Sustainability</a:t>
                      </a:r>
                      <a:endParaRPr lang="de-DE" dirty="0"/>
                    </a:p>
                  </a:txBody>
                  <a:tcPr/>
                </a:tc>
                <a:tc>
                  <a:txBody>
                    <a:bodyPr/>
                    <a:lstStyle/>
                    <a:p>
                      <a:r>
                        <a:rPr lang="de-DE" dirty="0" err="1" smtClean="0"/>
                        <a:t>Policy</a:t>
                      </a:r>
                      <a:r>
                        <a:rPr lang="de-DE" dirty="0" smtClean="0"/>
                        <a:t> </a:t>
                      </a:r>
                      <a:r>
                        <a:rPr lang="de-DE" dirty="0" err="1" smtClean="0"/>
                        <a:t>Priority</a:t>
                      </a:r>
                      <a:r>
                        <a:rPr lang="de-DE" dirty="0" smtClean="0"/>
                        <a:t> Implementation</a:t>
                      </a:r>
                      <a:endParaRPr lang="de-DE" dirty="0"/>
                    </a:p>
                  </a:txBody>
                  <a:tcPr/>
                </a:tc>
                <a:tc>
                  <a:txBody>
                    <a:bodyPr/>
                    <a:lstStyle/>
                    <a:p>
                      <a:r>
                        <a:rPr lang="de-DE" dirty="0" smtClean="0"/>
                        <a:t>Service </a:t>
                      </a:r>
                      <a:r>
                        <a:rPr lang="de-DE" dirty="0" err="1" smtClean="0"/>
                        <a:t>Delivery</a:t>
                      </a:r>
                      <a:endParaRPr lang="de-DE" dirty="0"/>
                    </a:p>
                  </a:txBody>
                  <a:tcPr/>
                </a:tc>
              </a:tr>
              <a:tr h="370840">
                <a:tc>
                  <a:txBody>
                    <a:bodyPr/>
                    <a:lstStyle/>
                    <a:p>
                      <a:r>
                        <a:rPr lang="de-DE" b="1" dirty="0" smtClean="0"/>
                        <a:t>Legal Framework</a:t>
                      </a:r>
                      <a:endParaRPr lang="de-DE" b="1" dirty="0"/>
                    </a:p>
                  </a:txBody>
                  <a:tcPr/>
                </a:tc>
                <a:tc>
                  <a:txBody>
                    <a:bodyPr/>
                    <a:lstStyle/>
                    <a:p>
                      <a:r>
                        <a:rPr lang="de-DE" dirty="0" smtClean="0"/>
                        <a:t>Revenue</a:t>
                      </a:r>
                      <a:endParaRPr lang="de-DE" dirty="0"/>
                    </a:p>
                  </a:txBody>
                  <a:tcPr/>
                </a:tc>
                <a:tc>
                  <a:txBody>
                    <a:bodyPr/>
                    <a:lstStyle/>
                    <a:p>
                      <a:r>
                        <a:rPr lang="de-DE" dirty="0" smtClean="0"/>
                        <a:t>Multi-</a:t>
                      </a:r>
                      <a:r>
                        <a:rPr lang="de-DE" dirty="0" err="1" smtClean="0"/>
                        <a:t>year</a:t>
                      </a:r>
                      <a:r>
                        <a:rPr lang="de-DE" dirty="0" smtClean="0"/>
                        <a:t> </a:t>
                      </a:r>
                      <a:r>
                        <a:rPr lang="de-DE" dirty="0" err="1" smtClean="0"/>
                        <a:t>perspective</a:t>
                      </a:r>
                      <a:endParaRPr lang="de-DE" dirty="0"/>
                    </a:p>
                  </a:txBody>
                  <a:tcPr/>
                </a:tc>
                <a:tc>
                  <a:txBody>
                    <a:bodyPr/>
                    <a:lstStyle/>
                    <a:p>
                      <a:r>
                        <a:rPr lang="de-DE" dirty="0" smtClean="0"/>
                        <a:t>Cash </a:t>
                      </a:r>
                      <a:r>
                        <a:rPr lang="de-DE" dirty="0" err="1" smtClean="0"/>
                        <a:t>management</a:t>
                      </a:r>
                      <a:endParaRPr lang="de-DE" dirty="0"/>
                    </a:p>
                  </a:txBody>
                  <a:tcPr/>
                </a:tc>
              </a:tr>
              <a:tr h="370840">
                <a:tc>
                  <a:txBody>
                    <a:bodyPr/>
                    <a:lstStyle/>
                    <a:p>
                      <a:r>
                        <a:rPr lang="de-DE" b="1" dirty="0" smtClean="0"/>
                        <a:t>Compliance</a:t>
                      </a:r>
                      <a:endParaRPr lang="de-DE" b="1" dirty="0"/>
                    </a:p>
                  </a:txBody>
                  <a:tcPr/>
                </a:tc>
                <a:tc>
                  <a:txBody>
                    <a:bodyPr/>
                    <a:lstStyle/>
                    <a:p>
                      <a:r>
                        <a:rPr lang="de-DE" dirty="0" err="1" smtClean="0"/>
                        <a:t>Debt</a:t>
                      </a:r>
                      <a:r>
                        <a:rPr lang="de-DE" dirty="0" smtClean="0"/>
                        <a:t> and </a:t>
                      </a:r>
                      <a:r>
                        <a:rPr lang="de-DE" dirty="0" err="1" smtClean="0"/>
                        <a:t>deficit</a:t>
                      </a:r>
                      <a:endParaRPr lang="de-DE" dirty="0"/>
                    </a:p>
                  </a:txBody>
                  <a:tcPr/>
                </a:tc>
                <a:tc>
                  <a:txBody>
                    <a:bodyPr/>
                    <a:lstStyle/>
                    <a:p>
                      <a:r>
                        <a:rPr lang="de-DE" dirty="0" smtClean="0"/>
                        <a:t>Budget </a:t>
                      </a:r>
                      <a:r>
                        <a:rPr lang="de-DE" dirty="0" err="1" smtClean="0"/>
                        <a:t>credibility</a:t>
                      </a:r>
                      <a:endParaRPr lang="de-DE" dirty="0"/>
                    </a:p>
                  </a:txBody>
                  <a:tcPr/>
                </a:tc>
                <a:tc>
                  <a:txBody>
                    <a:bodyPr/>
                    <a:lstStyle/>
                    <a:p>
                      <a:r>
                        <a:rPr lang="de-DE" dirty="0" err="1" smtClean="0"/>
                        <a:t>Procurement</a:t>
                      </a:r>
                      <a:endParaRPr lang="de-DE" dirty="0"/>
                    </a:p>
                  </a:txBody>
                  <a:tcPr/>
                </a:tc>
              </a:tr>
              <a:tr h="370840">
                <a:tc>
                  <a:txBody>
                    <a:bodyPr/>
                    <a:lstStyle/>
                    <a:p>
                      <a:r>
                        <a:rPr lang="de-DE" b="1" dirty="0" smtClean="0"/>
                        <a:t>Management</a:t>
                      </a:r>
                      <a:endParaRPr lang="de-DE" b="1" dirty="0"/>
                    </a:p>
                  </a:txBody>
                  <a:tcPr/>
                </a:tc>
                <a:tc>
                  <a:txBody>
                    <a:bodyPr/>
                    <a:lstStyle/>
                    <a:p>
                      <a:r>
                        <a:rPr lang="de-DE" dirty="0" smtClean="0"/>
                        <a:t>ODA</a:t>
                      </a:r>
                      <a:endParaRPr lang="de-DE" dirty="0"/>
                    </a:p>
                  </a:txBody>
                  <a:tcPr/>
                </a:tc>
                <a:tc>
                  <a:txBody>
                    <a:bodyPr/>
                    <a:lstStyle/>
                    <a:p>
                      <a:r>
                        <a:rPr lang="de-DE" dirty="0" err="1" smtClean="0"/>
                        <a:t>External</a:t>
                      </a:r>
                      <a:r>
                        <a:rPr lang="de-DE" dirty="0" smtClean="0"/>
                        <a:t> Audit</a:t>
                      </a:r>
                      <a:endParaRPr lang="de-DE" dirty="0"/>
                    </a:p>
                  </a:txBody>
                  <a:tcPr/>
                </a:tc>
                <a:tc>
                  <a:txBody>
                    <a:bodyPr/>
                    <a:lstStyle/>
                    <a:p>
                      <a:r>
                        <a:rPr lang="de-DE" dirty="0" smtClean="0"/>
                        <a:t>Internal </a:t>
                      </a:r>
                      <a:r>
                        <a:rPr lang="de-DE" dirty="0" err="1" smtClean="0"/>
                        <a:t>controls</a:t>
                      </a:r>
                      <a:endParaRPr lang="de-DE" dirty="0"/>
                    </a:p>
                  </a:txBody>
                  <a:tcPr/>
                </a:tc>
              </a:tr>
              <a:tr h="370840">
                <a:tc>
                  <a:txBody>
                    <a:bodyPr/>
                    <a:lstStyle/>
                    <a:p>
                      <a:r>
                        <a:rPr lang="de-DE" b="1" dirty="0" smtClean="0"/>
                        <a:t>Performance</a:t>
                      </a:r>
                      <a:endParaRPr lang="de-DE" b="1" dirty="0"/>
                    </a:p>
                  </a:txBody>
                  <a:tcPr/>
                </a:tc>
                <a:tc>
                  <a:txBody>
                    <a:bodyPr/>
                    <a:lstStyle/>
                    <a:p>
                      <a:endParaRPr lang="de-DE" dirty="0"/>
                    </a:p>
                  </a:txBody>
                  <a:tcPr/>
                </a:tc>
                <a:tc>
                  <a:txBody>
                    <a:bodyPr/>
                    <a:lstStyle/>
                    <a:p>
                      <a:r>
                        <a:rPr lang="de-DE" dirty="0" err="1" smtClean="0"/>
                        <a:t>Parliamentary</a:t>
                      </a:r>
                      <a:r>
                        <a:rPr lang="de-DE" dirty="0" smtClean="0"/>
                        <a:t> </a:t>
                      </a:r>
                      <a:r>
                        <a:rPr lang="de-DE" dirty="0" err="1" smtClean="0"/>
                        <a:t>oversight</a:t>
                      </a:r>
                      <a:endParaRPr lang="de-DE" dirty="0"/>
                    </a:p>
                  </a:txBody>
                  <a:tcPr/>
                </a:tc>
                <a:tc>
                  <a:txBody>
                    <a:bodyPr/>
                    <a:lstStyle/>
                    <a:p>
                      <a:r>
                        <a:rPr lang="de-DE" dirty="0" smtClean="0"/>
                        <a:t>Internal </a:t>
                      </a:r>
                      <a:r>
                        <a:rPr lang="de-DE" dirty="0" err="1" smtClean="0"/>
                        <a:t>audits</a:t>
                      </a:r>
                      <a:endParaRPr lang="de-DE" dirty="0"/>
                    </a:p>
                  </a:txBody>
                  <a:tcPr/>
                </a:tc>
              </a:tr>
              <a:tr h="370840">
                <a:tc>
                  <a:txBody>
                    <a:bodyPr/>
                    <a:lstStyle/>
                    <a:p>
                      <a:r>
                        <a:rPr lang="de-DE" b="1" dirty="0" err="1" smtClean="0"/>
                        <a:t>Oversight</a:t>
                      </a:r>
                      <a:endParaRPr lang="de-DE" b="1" dirty="0"/>
                    </a:p>
                  </a:txBody>
                  <a:tcPr/>
                </a:tc>
                <a:tc>
                  <a:txBody>
                    <a:bodyPr/>
                    <a:lstStyle/>
                    <a:p>
                      <a:endParaRPr lang="de-DE" dirty="0"/>
                    </a:p>
                  </a:txBody>
                  <a:tcPr/>
                </a:tc>
                <a:tc>
                  <a:txBody>
                    <a:bodyPr/>
                    <a:lstStyle/>
                    <a:p>
                      <a:endParaRPr lang="de-DE" dirty="0"/>
                    </a:p>
                  </a:txBody>
                  <a:tcPr/>
                </a:tc>
                <a:tc>
                  <a:txBody>
                    <a:bodyPr/>
                    <a:lstStyle/>
                    <a:p>
                      <a:r>
                        <a:rPr lang="de-DE" dirty="0" smtClean="0"/>
                        <a:t>Accounting </a:t>
                      </a:r>
                      <a:endParaRPr lang="de-DE" dirty="0"/>
                    </a:p>
                  </a:txBody>
                  <a:tcPr/>
                </a:tc>
              </a:tr>
              <a:tr h="370840">
                <a:tc>
                  <a:txBody>
                    <a:bodyPr/>
                    <a:lstStyle/>
                    <a:p>
                      <a:r>
                        <a:rPr lang="de-DE" b="1" dirty="0" smtClean="0"/>
                        <a:t>… ?</a:t>
                      </a:r>
                      <a:endParaRPr lang="de-DE" b="1" dirty="0"/>
                    </a:p>
                  </a:txBody>
                  <a:tcPr/>
                </a:tc>
                <a:tc>
                  <a:txBody>
                    <a:bodyPr/>
                    <a:lstStyle/>
                    <a:p>
                      <a:endParaRPr lang="de-DE" dirty="0"/>
                    </a:p>
                  </a:txBody>
                  <a:tcPr/>
                </a:tc>
                <a:tc>
                  <a:txBody>
                    <a:bodyPr/>
                    <a:lstStyle/>
                    <a:p>
                      <a:endParaRPr lang="de-DE" dirty="0"/>
                    </a:p>
                  </a:txBody>
                  <a:tcPr/>
                </a:tc>
                <a:tc>
                  <a:txBody>
                    <a:bodyPr/>
                    <a:lstStyle/>
                    <a:p>
                      <a:r>
                        <a:rPr lang="de-DE" dirty="0" smtClean="0"/>
                        <a:t>Reporting</a:t>
                      </a:r>
                      <a:endParaRPr lang="de-DE" dirty="0"/>
                    </a:p>
                  </a:txBody>
                  <a:tcPr/>
                </a:tc>
              </a:tr>
            </a:tbl>
          </a:graphicData>
        </a:graphic>
      </p:graphicFrame>
    </p:spTree>
    <p:extLst>
      <p:ext uri="{BB962C8B-B14F-4D97-AF65-F5344CB8AC3E}">
        <p14:creationId xmlns:p14="http://schemas.microsoft.com/office/powerpoint/2010/main" val="26394253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71800" y="2204864"/>
            <a:ext cx="2304256" cy="4464496"/>
          </a:xfrm>
        </p:spPr>
        <p:txBody>
          <a:bodyPr/>
          <a:lstStyle/>
          <a:p>
            <a:pPr marL="342900" indent="-342900" algn="l">
              <a:buFont typeface="Arial" panose="020B0604020202020204" pitchFamily="34" charset="0"/>
              <a:buChar char="•"/>
            </a:pPr>
            <a:r>
              <a:rPr lang="de-DE" sz="2400" dirty="0" err="1" smtClean="0"/>
              <a:t>Closeness</a:t>
            </a:r>
            <a:r>
              <a:rPr lang="de-DE" sz="2400" dirty="0" smtClean="0"/>
              <a:t> </a:t>
            </a:r>
            <a:r>
              <a:rPr lang="de-DE" sz="2400" dirty="0" err="1" smtClean="0"/>
              <a:t>of</a:t>
            </a:r>
            <a:r>
              <a:rPr lang="de-DE" sz="2400" dirty="0" smtClean="0"/>
              <a:t> Internal and </a:t>
            </a:r>
            <a:r>
              <a:rPr lang="de-DE" sz="2400" dirty="0" err="1" smtClean="0"/>
              <a:t>External</a:t>
            </a:r>
            <a:r>
              <a:rPr lang="de-DE" sz="2400" dirty="0" smtClean="0"/>
              <a:t> Audit Standards</a:t>
            </a:r>
            <a:br>
              <a:rPr lang="de-DE" sz="2400" dirty="0" smtClean="0"/>
            </a:br>
            <a:r>
              <a:rPr lang="de-DE" sz="2400" dirty="0" err="1" smtClean="0"/>
              <a:t>Scope</a:t>
            </a:r>
            <a:r>
              <a:rPr lang="de-DE" sz="2400" dirty="0" smtClean="0"/>
              <a:t> </a:t>
            </a:r>
            <a:r>
              <a:rPr lang="de-DE" sz="2400" dirty="0" err="1" smtClean="0"/>
              <a:t>for</a:t>
            </a:r>
            <a:r>
              <a:rPr lang="de-DE" sz="2400" dirty="0" smtClean="0"/>
              <a:t> </a:t>
            </a:r>
            <a:r>
              <a:rPr lang="de-DE" sz="2400" dirty="0" err="1" smtClean="0"/>
              <a:t>more</a:t>
            </a:r>
            <a:r>
              <a:rPr lang="de-DE" sz="2400" dirty="0" smtClean="0"/>
              <a:t> </a:t>
            </a:r>
            <a:r>
              <a:rPr lang="de-DE" sz="2400" dirty="0" err="1" smtClean="0"/>
              <a:t>strategic</a:t>
            </a:r>
            <a:r>
              <a:rPr lang="de-DE" sz="2400" dirty="0" smtClean="0"/>
              <a:t> </a:t>
            </a:r>
            <a:r>
              <a:rPr lang="de-DE" sz="2400" dirty="0" err="1" smtClean="0"/>
              <a:t>cooperation</a:t>
            </a:r>
            <a:r>
              <a:rPr lang="de-DE" sz="2400" dirty="0" smtClean="0"/>
              <a:t> </a:t>
            </a:r>
            <a:br>
              <a:rPr lang="de-DE" sz="2400" dirty="0" smtClean="0"/>
            </a:br>
            <a:r>
              <a:rPr lang="de-DE" sz="2400" dirty="0" smtClean="0"/>
              <a:t>Need </a:t>
            </a:r>
            <a:r>
              <a:rPr lang="de-DE" sz="2400" dirty="0" err="1" smtClean="0"/>
              <a:t>for</a:t>
            </a:r>
            <a:r>
              <a:rPr lang="de-DE" sz="2400" dirty="0" smtClean="0"/>
              <a:t> </a:t>
            </a:r>
            <a:r>
              <a:rPr lang="de-DE" sz="2400" dirty="0" err="1" smtClean="0"/>
              <a:t>role</a:t>
            </a:r>
            <a:r>
              <a:rPr lang="de-DE" sz="2400" dirty="0" smtClean="0"/>
              <a:t> </a:t>
            </a:r>
            <a:r>
              <a:rPr lang="de-DE" sz="2400" dirty="0" err="1" smtClean="0"/>
              <a:t>discussion</a:t>
            </a:r>
            <a:r>
              <a:rPr lang="de-DE" sz="2400" dirty="0" smtClean="0"/>
              <a:t> </a:t>
            </a:r>
            <a:br>
              <a:rPr lang="de-DE" sz="2400" dirty="0" smtClean="0"/>
            </a:br>
            <a:r>
              <a:rPr lang="de-DE" sz="2400" dirty="0" err="1" smtClean="0"/>
              <a:t>Shared</a:t>
            </a:r>
            <a:r>
              <a:rPr lang="de-DE" sz="2400" dirty="0" smtClean="0"/>
              <a:t> </a:t>
            </a:r>
            <a:r>
              <a:rPr lang="de-DE" sz="2400" dirty="0" err="1" smtClean="0"/>
              <a:t>view</a:t>
            </a:r>
            <a:r>
              <a:rPr lang="de-DE" sz="2400" dirty="0" smtClean="0"/>
              <a:t> on </a:t>
            </a:r>
            <a:r>
              <a:rPr lang="de-DE" sz="2400" dirty="0" err="1" smtClean="0"/>
              <a:t>perspectives</a:t>
            </a:r>
            <a:endParaRPr lang="de-DE" sz="2400" dirty="0"/>
          </a:p>
        </p:txBody>
      </p:sp>
      <p:sp>
        <p:nvSpPr>
          <p:cNvPr id="3" name="Fußzeilenplatzhalter 2"/>
          <p:cNvSpPr>
            <a:spLocks noGrp="1"/>
          </p:cNvSpPr>
          <p:nvPr>
            <p:ph type="ftr" sz="quarter" idx="10"/>
          </p:nvPr>
        </p:nvSpPr>
        <p:spPr/>
        <p:txBody>
          <a:bodyPr/>
          <a:lstStyle/>
          <a:p>
            <a:r>
              <a:rPr lang="en-GB" smtClean="0"/>
              <a:t>GFG in Africa</a:t>
            </a:r>
            <a:endParaRPr lang="en-GB" dirty="0"/>
          </a:p>
        </p:txBody>
      </p:sp>
      <p:sp>
        <p:nvSpPr>
          <p:cNvPr id="4" name="Datumsplatzhalter 3"/>
          <p:cNvSpPr>
            <a:spLocks noGrp="1"/>
          </p:cNvSpPr>
          <p:nvPr>
            <p:ph type="dt" sz="half" idx="11"/>
          </p:nvPr>
        </p:nvSpPr>
        <p:spPr/>
        <p:txBody>
          <a:bodyPr/>
          <a:lstStyle/>
          <a:p>
            <a:fld id="{EB3111E0-A8D9-49CE-B8CF-D47DE3182907}" type="datetime1">
              <a:rPr lang="en-GB" smtClean="0"/>
              <a:pPr/>
              <a:t>01/06/2017</a:t>
            </a:fld>
            <a:endParaRPr lang="de-DE"/>
          </a:p>
        </p:txBody>
      </p:sp>
      <p:sp>
        <p:nvSpPr>
          <p:cNvPr id="6" name="Foliennummernplatzhalter 5"/>
          <p:cNvSpPr>
            <a:spLocks noGrp="1"/>
          </p:cNvSpPr>
          <p:nvPr>
            <p:ph type="sldNum" sz="quarter" idx="4"/>
          </p:nvPr>
        </p:nvSpPr>
        <p:spPr/>
        <p:txBody>
          <a:bodyPr/>
          <a:lstStyle/>
          <a:p>
            <a:fld id="{AED13274-C9AC-46ED-BF2B-97D7A09DAF9E}" type="slidenum">
              <a:rPr lang="en-US" smtClean="0"/>
              <a:pPr/>
              <a:t>2</a:t>
            </a:fld>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625" y="11088"/>
            <a:ext cx="5961615" cy="6846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970190" y="121076"/>
            <a:ext cx="3173810" cy="1077218"/>
          </a:xfrm>
          <a:prstGeom prst="rect">
            <a:avLst/>
          </a:prstGeom>
          <a:solidFill>
            <a:schemeClr val="bg1"/>
          </a:solidFill>
        </p:spPr>
        <p:txBody>
          <a:bodyPr wrap="square" rtlCol="0">
            <a:spAutoFit/>
          </a:bodyPr>
          <a:lstStyle/>
          <a:p>
            <a:endParaRPr lang="de-DE" b="1" dirty="0" smtClean="0"/>
          </a:p>
          <a:p>
            <a:endParaRPr lang="de-DE" b="1" dirty="0"/>
          </a:p>
          <a:p>
            <a:pPr algn="ctr"/>
            <a:r>
              <a:rPr lang="de-DE" sz="2800" b="1" dirty="0" smtClean="0">
                <a:solidFill>
                  <a:srgbClr val="C00000"/>
                </a:solidFill>
              </a:rPr>
              <a:t>Core </a:t>
            </a:r>
            <a:r>
              <a:rPr lang="de-DE" sz="2800" b="1" dirty="0" err="1" smtClean="0">
                <a:solidFill>
                  <a:srgbClr val="C00000"/>
                </a:solidFill>
              </a:rPr>
              <a:t>findings</a:t>
            </a:r>
            <a:endParaRPr lang="de-DE" sz="2800" b="1" dirty="0">
              <a:solidFill>
                <a:srgbClr val="C00000"/>
              </a:solidFill>
            </a:endParaRPr>
          </a:p>
        </p:txBody>
      </p:sp>
      <p:sp>
        <p:nvSpPr>
          <p:cNvPr id="8" name="Textfeld 7"/>
          <p:cNvSpPr txBox="1"/>
          <p:nvPr/>
        </p:nvSpPr>
        <p:spPr>
          <a:xfrm>
            <a:off x="5970190" y="1556792"/>
            <a:ext cx="2994298" cy="5878532"/>
          </a:xfrm>
          <a:prstGeom prst="rect">
            <a:avLst/>
          </a:prstGeom>
          <a:noFill/>
        </p:spPr>
        <p:txBody>
          <a:bodyPr wrap="square" rtlCol="0">
            <a:spAutoFit/>
          </a:bodyPr>
          <a:lstStyle/>
          <a:p>
            <a:pPr marL="285750" indent="-285750">
              <a:buFont typeface="Arial" panose="020B0604020202020204" pitchFamily="34" charset="0"/>
              <a:buChar char="•"/>
            </a:pPr>
            <a:r>
              <a:rPr lang="de-DE" sz="2000" dirty="0" err="1" smtClean="0"/>
              <a:t>Affinities</a:t>
            </a:r>
            <a:r>
              <a:rPr lang="de-DE" sz="2000" dirty="0" smtClean="0"/>
              <a:t> </a:t>
            </a:r>
            <a:r>
              <a:rPr lang="de-DE" sz="2000" dirty="0" err="1" smtClean="0"/>
              <a:t>between</a:t>
            </a:r>
            <a:r>
              <a:rPr lang="de-DE" sz="2000" dirty="0" smtClean="0"/>
              <a:t> IA and EA </a:t>
            </a:r>
            <a:r>
              <a:rPr lang="de-DE" sz="2000" dirty="0" err="1" smtClean="0"/>
              <a:t>audit</a:t>
            </a:r>
            <a:r>
              <a:rPr lang="de-DE" sz="2000" dirty="0" smtClean="0"/>
              <a:t> </a:t>
            </a:r>
            <a:r>
              <a:rPr lang="de-DE" sz="2000" dirty="0" err="1" smtClean="0"/>
              <a:t>standards</a:t>
            </a:r>
            <a:endParaRPr lang="de-DE" sz="2000" dirty="0" smtClean="0"/>
          </a:p>
          <a:p>
            <a:pPr marL="285750" indent="-285750">
              <a:buFont typeface="Arial" panose="020B0604020202020204" pitchFamily="34" charset="0"/>
              <a:buChar char="•"/>
            </a:pPr>
            <a:r>
              <a:rPr lang="de-DE" sz="2000" dirty="0" err="1" smtClean="0"/>
              <a:t>Scope</a:t>
            </a:r>
            <a:r>
              <a:rPr lang="de-DE" sz="2000" dirty="0" smtClean="0"/>
              <a:t> </a:t>
            </a:r>
            <a:r>
              <a:rPr lang="de-DE" sz="2000" dirty="0" err="1" smtClean="0"/>
              <a:t>for</a:t>
            </a:r>
            <a:r>
              <a:rPr lang="de-DE" sz="2000" dirty="0" smtClean="0"/>
              <a:t> </a:t>
            </a:r>
            <a:r>
              <a:rPr lang="de-DE" sz="2000" dirty="0" err="1" smtClean="0"/>
              <a:t>increased</a:t>
            </a:r>
            <a:r>
              <a:rPr lang="de-DE" sz="2000" dirty="0" smtClean="0"/>
              <a:t> and </a:t>
            </a:r>
            <a:r>
              <a:rPr lang="de-DE" sz="2000" dirty="0" err="1" smtClean="0"/>
              <a:t>more</a:t>
            </a:r>
            <a:r>
              <a:rPr lang="de-DE" sz="2000" dirty="0" smtClean="0"/>
              <a:t> </a:t>
            </a:r>
            <a:r>
              <a:rPr lang="de-DE" sz="2000" dirty="0" err="1" smtClean="0"/>
              <a:t>strategic</a:t>
            </a:r>
            <a:r>
              <a:rPr lang="de-DE" sz="2000" dirty="0" smtClean="0"/>
              <a:t> </a:t>
            </a:r>
            <a:r>
              <a:rPr lang="de-DE" sz="2000" dirty="0" err="1" smtClean="0"/>
              <a:t>cooperation</a:t>
            </a:r>
            <a:endParaRPr lang="de-DE" sz="2000" dirty="0" smtClean="0"/>
          </a:p>
          <a:p>
            <a:pPr marL="285750" indent="-285750">
              <a:buFont typeface="Arial" panose="020B0604020202020204" pitchFamily="34" charset="0"/>
              <a:buChar char="•"/>
            </a:pPr>
            <a:r>
              <a:rPr lang="de-DE" sz="2000" dirty="0"/>
              <a:t>Need </a:t>
            </a:r>
            <a:r>
              <a:rPr lang="de-DE" sz="2000" dirty="0" err="1"/>
              <a:t>for</a:t>
            </a:r>
            <a:r>
              <a:rPr lang="de-DE" sz="2000" dirty="0"/>
              <a:t> </a:t>
            </a:r>
            <a:r>
              <a:rPr lang="de-DE" sz="2000" dirty="0" err="1"/>
              <a:t>dialogue</a:t>
            </a:r>
            <a:r>
              <a:rPr lang="de-DE" sz="2000" dirty="0"/>
              <a:t> on </a:t>
            </a:r>
            <a:r>
              <a:rPr lang="de-DE" sz="2000" dirty="0" err="1"/>
              <a:t>roles</a:t>
            </a:r>
            <a:r>
              <a:rPr lang="de-DE" sz="2000" dirty="0"/>
              <a:t> and </a:t>
            </a:r>
            <a:r>
              <a:rPr lang="de-DE" sz="2000" dirty="0" err="1"/>
              <a:t>responsibility</a:t>
            </a:r>
            <a:endParaRPr lang="de-DE" sz="2000" dirty="0"/>
          </a:p>
          <a:p>
            <a:pPr marL="285750" indent="-285750">
              <a:buFont typeface="Arial" panose="020B0604020202020204" pitchFamily="34" charset="0"/>
              <a:buChar char="•"/>
            </a:pPr>
            <a:r>
              <a:rPr lang="de-DE" sz="2000" dirty="0" err="1" smtClean="0"/>
              <a:t>Asymetric</a:t>
            </a:r>
            <a:r>
              <a:rPr lang="de-DE" sz="2000" dirty="0" smtClean="0"/>
              <a:t> </a:t>
            </a:r>
            <a:r>
              <a:rPr lang="de-DE" sz="2000" dirty="0" err="1" smtClean="0"/>
              <a:t>needs</a:t>
            </a:r>
            <a:r>
              <a:rPr lang="de-DE" sz="2000" dirty="0"/>
              <a:t> </a:t>
            </a:r>
            <a:r>
              <a:rPr lang="de-DE" sz="2000" dirty="0" err="1" smtClean="0"/>
              <a:t>for</a:t>
            </a:r>
            <a:r>
              <a:rPr lang="de-DE" sz="2000" dirty="0"/>
              <a:t> </a:t>
            </a:r>
            <a:r>
              <a:rPr lang="de-DE" sz="2000" dirty="0" err="1" smtClean="0"/>
              <a:t>information</a:t>
            </a:r>
            <a:r>
              <a:rPr lang="de-DE" sz="2000" dirty="0" smtClean="0"/>
              <a:t> </a:t>
            </a:r>
            <a:r>
              <a:rPr lang="de-DE" sz="2000" dirty="0" err="1" smtClean="0"/>
              <a:t>exchange</a:t>
            </a:r>
            <a:endParaRPr lang="de-DE" sz="2000" dirty="0" smtClean="0"/>
          </a:p>
          <a:p>
            <a:pPr marL="285750" indent="-285750">
              <a:buFont typeface="Arial" panose="020B0604020202020204" pitchFamily="34" charset="0"/>
              <a:buChar char="•"/>
            </a:pPr>
            <a:r>
              <a:rPr lang="de-DE" sz="2000" dirty="0" err="1" smtClean="0"/>
              <a:t>Issues</a:t>
            </a:r>
            <a:r>
              <a:rPr lang="de-DE" sz="2000" dirty="0" smtClean="0"/>
              <a:t> </a:t>
            </a:r>
            <a:r>
              <a:rPr lang="de-DE" sz="2000" dirty="0" err="1" smtClean="0"/>
              <a:t>of</a:t>
            </a:r>
            <a:r>
              <a:rPr lang="de-DE" sz="2000" dirty="0" smtClean="0"/>
              <a:t> </a:t>
            </a:r>
            <a:r>
              <a:rPr lang="de-DE" sz="2000" dirty="0" err="1" smtClean="0"/>
              <a:t>independence</a:t>
            </a:r>
            <a:r>
              <a:rPr lang="de-DE" sz="2000" dirty="0" smtClean="0"/>
              <a:t> and </a:t>
            </a:r>
            <a:r>
              <a:rPr lang="de-DE" sz="2000" dirty="0" err="1" smtClean="0"/>
              <a:t>adherence</a:t>
            </a:r>
            <a:r>
              <a:rPr lang="de-DE" sz="2000" dirty="0" smtClean="0"/>
              <a:t> </a:t>
            </a:r>
            <a:r>
              <a:rPr lang="de-DE" sz="2000" dirty="0" err="1" smtClean="0"/>
              <a:t>to</a:t>
            </a:r>
            <a:r>
              <a:rPr lang="de-DE" sz="2000" dirty="0" smtClean="0"/>
              <a:t> </a:t>
            </a:r>
            <a:r>
              <a:rPr lang="de-DE" sz="2000" dirty="0" err="1" smtClean="0"/>
              <a:t>standards</a:t>
            </a:r>
            <a:endParaRPr lang="de-DE" sz="2000" dirty="0" smtClean="0"/>
          </a:p>
          <a:p>
            <a:pPr marL="285750" indent="-285750">
              <a:buFont typeface="Arial" panose="020B0604020202020204" pitchFamily="34" charset="0"/>
              <a:buChar char="•"/>
            </a:pPr>
            <a:r>
              <a:rPr lang="de-DE" sz="2000" dirty="0" err="1" smtClean="0"/>
              <a:t>Avoidance</a:t>
            </a:r>
            <a:r>
              <a:rPr lang="de-DE" sz="2000" dirty="0" smtClean="0"/>
              <a:t> </a:t>
            </a:r>
            <a:r>
              <a:rPr lang="de-DE" sz="2000" dirty="0" err="1" smtClean="0"/>
              <a:t>of</a:t>
            </a:r>
            <a:r>
              <a:rPr lang="de-DE" sz="2000" dirty="0" smtClean="0"/>
              <a:t> </a:t>
            </a:r>
            <a:r>
              <a:rPr lang="de-DE" sz="2000" dirty="0" err="1" smtClean="0"/>
              <a:t>harmful</a:t>
            </a:r>
            <a:r>
              <a:rPr lang="de-DE" sz="2000" dirty="0" smtClean="0"/>
              <a:t> </a:t>
            </a:r>
            <a:r>
              <a:rPr lang="de-DE" sz="2000" dirty="0" err="1" smtClean="0"/>
              <a:t>competition</a:t>
            </a:r>
            <a:endParaRPr lang="de-DE" sz="2000" dirty="0" smtClean="0"/>
          </a:p>
          <a:p>
            <a:pPr marL="285750" indent="-285750">
              <a:buFont typeface="Arial" panose="020B0604020202020204" pitchFamily="34" charset="0"/>
              <a:buChar char="•"/>
            </a:pPr>
            <a:r>
              <a:rPr lang="de-DE" sz="2000" dirty="0" smtClean="0"/>
              <a:t>Need </a:t>
            </a:r>
            <a:r>
              <a:rPr lang="de-DE" sz="2000" dirty="0" err="1" smtClean="0"/>
              <a:t>for</a:t>
            </a:r>
            <a:r>
              <a:rPr lang="de-DE" sz="2000" dirty="0" smtClean="0"/>
              <a:t> </a:t>
            </a:r>
            <a:r>
              <a:rPr lang="de-DE" sz="2000" smtClean="0"/>
              <a:t>shared</a:t>
            </a:r>
            <a:r>
              <a:rPr lang="de-DE" sz="2000" dirty="0" smtClean="0"/>
              <a:t> </a:t>
            </a:r>
            <a:r>
              <a:rPr lang="de-DE" sz="2000" dirty="0" err="1" smtClean="0"/>
              <a:t>perspective</a:t>
            </a:r>
            <a:r>
              <a:rPr lang="de-DE" sz="2000" dirty="0" smtClean="0"/>
              <a:t> on </a:t>
            </a:r>
            <a:r>
              <a:rPr lang="de-DE" sz="2000" dirty="0" err="1" smtClean="0"/>
              <a:t>way</a:t>
            </a:r>
            <a:r>
              <a:rPr lang="de-DE" sz="2000" dirty="0" smtClean="0"/>
              <a:t> </a:t>
            </a:r>
            <a:r>
              <a:rPr lang="de-DE" sz="2000" dirty="0" err="1" smtClean="0"/>
              <a:t>forward</a:t>
            </a:r>
            <a:endParaRPr lang="de-DE" sz="2000" dirty="0" smtClean="0"/>
          </a:p>
          <a:p>
            <a:endParaRPr lang="de-DE" dirty="0" smtClean="0"/>
          </a:p>
          <a:p>
            <a:endParaRPr lang="de-DE" dirty="0" smtClean="0"/>
          </a:p>
        </p:txBody>
      </p:sp>
    </p:spTree>
    <p:extLst>
      <p:ext uri="{BB962C8B-B14F-4D97-AF65-F5344CB8AC3E}">
        <p14:creationId xmlns:p14="http://schemas.microsoft.com/office/powerpoint/2010/main" val="29774332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b="1" dirty="0" err="1">
                <a:solidFill>
                  <a:srgbClr val="C00000"/>
                </a:solidFill>
              </a:rPr>
              <a:t>Questions</a:t>
            </a:r>
            <a:r>
              <a:rPr lang="de-DE" sz="2800" b="1" dirty="0">
                <a:solidFill>
                  <a:srgbClr val="C00000"/>
                </a:solidFill>
              </a:rPr>
              <a:t> </a:t>
            </a:r>
            <a:r>
              <a:rPr lang="de-DE" sz="2800" b="1" dirty="0" err="1" smtClean="0">
                <a:solidFill>
                  <a:srgbClr val="C00000"/>
                </a:solidFill>
              </a:rPr>
              <a:t>for</a:t>
            </a:r>
            <a:r>
              <a:rPr lang="de-DE" sz="2800" b="1" dirty="0" smtClean="0">
                <a:solidFill>
                  <a:srgbClr val="C00000"/>
                </a:solidFill>
              </a:rPr>
              <a:t> </a:t>
            </a:r>
            <a:r>
              <a:rPr lang="de-DE" sz="2800" b="1" dirty="0" err="1" smtClean="0">
                <a:solidFill>
                  <a:srgbClr val="C00000"/>
                </a:solidFill>
              </a:rPr>
              <a:t>discussion</a:t>
            </a:r>
            <a:endParaRPr lang="de-DE" sz="2800" b="1" dirty="0">
              <a:solidFill>
                <a:srgbClr val="C00000"/>
              </a:solidFill>
            </a:endParaRPr>
          </a:p>
        </p:txBody>
      </p:sp>
      <p:sp>
        <p:nvSpPr>
          <p:cNvPr id="3" name="Fußzeilenplatzhalter 2"/>
          <p:cNvSpPr>
            <a:spLocks noGrp="1"/>
          </p:cNvSpPr>
          <p:nvPr>
            <p:ph type="ftr" sz="quarter" idx="10"/>
          </p:nvPr>
        </p:nvSpPr>
        <p:spPr/>
        <p:txBody>
          <a:bodyPr/>
          <a:lstStyle/>
          <a:p>
            <a:r>
              <a:rPr lang="en-GB" smtClean="0"/>
              <a:t>GFG in Africa</a:t>
            </a:r>
            <a:endParaRPr lang="en-GB" dirty="0"/>
          </a:p>
        </p:txBody>
      </p:sp>
      <p:sp>
        <p:nvSpPr>
          <p:cNvPr id="4" name="Datumsplatzhalter 3"/>
          <p:cNvSpPr>
            <a:spLocks noGrp="1"/>
          </p:cNvSpPr>
          <p:nvPr>
            <p:ph type="dt" sz="half" idx="11"/>
          </p:nvPr>
        </p:nvSpPr>
        <p:spPr/>
        <p:txBody>
          <a:bodyPr/>
          <a:lstStyle/>
          <a:p>
            <a:fld id="{EB3111E0-A8D9-49CE-B8CF-D47DE3182907}" type="datetime1">
              <a:rPr lang="en-GB" smtClean="0"/>
              <a:pPr/>
              <a:t>01/06/2017</a:t>
            </a:fld>
            <a:endParaRPr lang="de-DE"/>
          </a:p>
        </p:txBody>
      </p:sp>
      <p:sp>
        <p:nvSpPr>
          <p:cNvPr id="5" name="Inhaltsplatzhalter 4"/>
          <p:cNvSpPr>
            <a:spLocks noGrp="1"/>
          </p:cNvSpPr>
          <p:nvPr>
            <p:ph idx="1"/>
          </p:nvPr>
        </p:nvSpPr>
        <p:spPr/>
        <p:txBody>
          <a:bodyPr>
            <a:normAutofit lnSpcReduction="10000"/>
          </a:bodyPr>
          <a:lstStyle/>
          <a:p>
            <a:pPr marL="285750" indent="-285750">
              <a:buFont typeface="Arial" panose="020B0604020202020204" pitchFamily="34" charset="0"/>
              <a:buChar char="•"/>
            </a:pPr>
            <a:r>
              <a:rPr lang="de-DE" sz="2000" dirty="0" smtClean="0"/>
              <a:t>Do </a:t>
            </a:r>
            <a:r>
              <a:rPr lang="de-DE" sz="2000" dirty="0" err="1" smtClean="0"/>
              <a:t>you</a:t>
            </a:r>
            <a:r>
              <a:rPr lang="de-DE" sz="2000" dirty="0" smtClean="0"/>
              <a:t> </a:t>
            </a:r>
            <a:r>
              <a:rPr lang="de-DE" sz="2000" dirty="0" err="1" smtClean="0"/>
              <a:t>agree</a:t>
            </a:r>
            <a:r>
              <a:rPr lang="de-DE" sz="2000" dirty="0" smtClean="0"/>
              <a:t> </a:t>
            </a:r>
            <a:r>
              <a:rPr lang="de-DE" sz="2000" dirty="0" err="1" smtClean="0"/>
              <a:t>with</a:t>
            </a:r>
            <a:r>
              <a:rPr lang="de-DE" sz="2000" dirty="0" smtClean="0"/>
              <a:t> </a:t>
            </a:r>
            <a:r>
              <a:rPr lang="de-DE" sz="2000" dirty="0" err="1" smtClean="0"/>
              <a:t>the</a:t>
            </a:r>
            <a:r>
              <a:rPr lang="de-DE" sz="2000" dirty="0" smtClean="0"/>
              <a:t> </a:t>
            </a:r>
            <a:r>
              <a:rPr lang="de-DE" sz="2000" dirty="0" err="1" smtClean="0"/>
              <a:t>vision</a:t>
            </a:r>
            <a:r>
              <a:rPr lang="de-DE" sz="2000" dirty="0" smtClean="0"/>
              <a:t> </a:t>
            </a:r>
            <a:r>
              <a:rPr lang="de-DE" sz="2000" dirty="0" err="1" smtClean="0"/>
              <a:t>of</a:t>
            </a:r>
            <a:r>
              <a:rPr lang="de-DE" sz="2000" dirty="0" smtClean="0"/>
              <a:t> </a:t>
            </a:r>
            <a:r>
              <a:rPr lang="de-DE" sz="2000" dirty="0" err="1" smtClean="0"/>
              <a:t>developing</a:t>
            </a:r>
            <a:r>
              <a:rPr lang="de-DE" sz="2000" dirty="0" smtClean="0"/>
              <a:t> a </a:t>
            </a:r>
            <a:r>
              <a:rPr lang="de-DE" sz="2000" dirty="0" err="1" smtClean="0"/>
              <a:t>holistic</a:t>
            </a:r>
            <a:r>
              <a:rPr lang="de-DE" sz="2000" dirty="0" smtClean="0"/>
              <a:t> </a:t>
            </a:r>
            <a:r>
              <a:rPr lang="de-DE" sz="2000" dirty="0" err="1" smtClean="0"/>
              <a:t>reporting</a:t>
            </a:r>
            <a:r>
              <a:rPr lang="de-DE" sz="2000" dirty="0" smtClean="0"/>
              <a:t> </a:t>
            </a:r>
            <a:r>
              <a:rPr lang="de-DE" sz="2000" dirty="0" err="1" smtClean="0"/>
              <a:t>framework</a:t>
            </a:r>
            <a:r>
              <a:rPr lang="de-DE" sz="2000" dirty="0" smtClean="0"/>
              <a:t> on PFM?</a:t>
            </a:r>
          </a:p>
          <a:p>
            <a:pPr marL="285750" indent="-285750">
              <a:buFont typeface="Arial" panose="020B0604020202020204" pitchFamily="34" charset="0"/>
              <a:buChar char="•"/>
            </a:pPr>
            <a:r>
              <a:rPr lang="de-DE" sz="2000" dirty="0" err="1"/>
              <a:t>How</a:t>
            </a:r>
            <a:r>
              <a:rPr lang="de-DE" sz="2000" dirty="0"/>
              <a:t> do </a:t>
            </a:r>
            <a:r>
              <a:rPr lang="de-DE" sz="2000" dirty="0" err="1"/>
              <a:t>you</a:t>
            </a:r>
            <a:r>
              <a:rPr lang="de-DE" sz="2000" dirty="0"/>
              <a:t> </a:t>
            </a:r>
            <a:r>
              <a:rPr lang="de-DE" sz="2000" dirty="0" err="1"/>
              <a:t>engage</a:t>
            </a:r>
            <a:r>
              <a:rPr lang="de-DE" sz="2000" dirty="0"/>
              <a:t> </a:t>
            </a:r>
            <a:r>
              <a:rPr lang="de-DE" sz="2000" dirty="0" err="1"/>
              <a:t>with</a:t>
            </a:r>
            <a:r>
              <a:rPr lang="de-DE" sz="2000" dirty="0"/>
              <a:t> </a:t>
            </a:r>
            <a:r>
              <a:rPr lang="de-DE" sz="2000" dirty="0" err="1"/>
              <a:t>other</a:t>
            </a:r>
            <a:r>
              <a:rPr lang="de-DE" sz="2000" dirty="0"/>
              <a:t> PFM </a:t>
            </a:r>
            <a:r>
              <a:rPr lang="de-DE" sz="2000" dirty="0" err="1"/>
              <a:t>stakeholders</a:t>
            </a:r>
            <a:r>
              <a:rPr lang="de-DE" sz="2000" dirty="0"/>
              <a:t> e.g. </a:t>
            </a:r>
            <a:r>
              <a:rPr lang="de-DE" sz="2000" dirty="0" err="1"/>
              <a:t>Ministry</a:t>
            </a:r>
            <a:r>
              <a:rPr lang="de-DE" sz="2000" dirty="0"/>
              <a:t> </a:t>
            </a:r>
            <a:r>
              <a:rPr lang="de-DE" sz="2000" dirty="0" err="1"/>
              <a:t>of</a:t>
            </a:r>
            <a:r>
              <a:rPr lang="de-DE" sz="2000" dirty="0"/>
              <a:t> </a:t>
            </a:r>
            <a:r>
              <a:rPr lang="de-DE" sz="2000" dirty="0" err="1"/>
              <a:t>Finance</a:t>
            </a:r>
            <a:r>
              <a:rPr lang="de-DE" sz="2000" dirty="0" smtClean="0"/>
              <a:t>? </a:t>
            </a:r>
          </a:p>
          <a:p>
            <a:pPr marL="285750" indent="-285750">
              <a:buFont typeface="Arial" panose="020B0604020202020204" pitchFamily="34" charset="0"/>
              <a:buChar char="•"/>
            </a:pPr>
            <a:r>
              <a:rPr lang="de-DE" sz="2000" dirty="0" smtClean="0"/>
              <a:t>Do </a:t>
            </a:r>
            <a:r>
              <a:rPr lang="de-DE" sz="2000" dirty="0" err="1" smtClean="0"/>
              <a:t>you</a:t>
            </a:r>
            <a:r>
              <a:rPr lang="de-DE" sz="2000" dirty="0" smtClean="0"/>
              <a:t> </a:t>
            </a:r>
            <a:r>
              <a:rPr lang="de-DE" sz="2000" dirty="0" err="1" smtClean="0"/>
              <a:t>agree</a:t>
            </a:r>
            <a:r>
              <a:rPr lang="de-DE" sz="2000" dirty="0" smtClean="0"/>
              <a:t> </a:t>
            </a:r>
            <a:r>
              <a:rPr lang="de-DE" sz="2000" dirty="0" err="1" smtClean="0"/>
              <a:t>with</a:t>
            </a:r>
            <a:r>
              <a:rPr lang="de-DE" sz="2000" dirty="0" smtClean="0"/>
              <a:t> </a:t>
            </a:r>
            <a:r>
              <a:rPr lang="de-DE" sz="2000" dirty="0" err="1" smtClean="0"/>
              <a:t>the</a:t>
            </a:r>
            <a:r>
              <a:rPr lang="de-DE" sz="2000" dirty="0" smtClean="0"/>
              <a:t> </a:t>
            </a:r>
            <a:r>
              <a:rPr lang="de-DE" sz="2000" dirty="0" err="1" smtClean="0"/>
              <a:t>proposed</a:t>
            </a:r>
            <a:r>
              <a:rPr lang="de-DE" sz="2000" dirty="0" smtClean="0"/>
              <a:t> </a:t>
            </a:r>
            <a:r>
              <a:rPr lang="de-DE" sz="2000" dirty="0" err="1" smtClean="0"/>
              <a:t>matrix</a:t>
            </a:r>
            <a:r>
              <a:rPr lang="de-DE" sz="2000" dirty="0" smtClean="0"/>
              <a:t> </a:t>
            </a:r>
            <a:r>
              <a:rPr lang="de-DE" sz="2000" dirty="0" err="1" smtClean="0"/>
              <a:t>approach</a:t>
            </a:r>
            <a:r>
              <a:rPr lang="de-DE" sz="2000" dirty="0" smtClean="0"/>
              <a:t>?</a:t>
            </a:r>
            <a:endParaRPr lang="de-DE" sz="2000" dirty="0" smtClean="0"/>
          </a:p>
          <a:p>
            <a:pPr marL="285750" indent="-285750">
              <a:buFont typeface="Arial" panose="020B0604020202020204" pitchFamily="34" charset="0"/>
              <a:buChar char="•"/>
            </a:pPr>
            <a:r>
              <a:rPr lang="de-DE" sz="2000" dirty="0" err="1" smtClean="0"/>
              <a:t>What</a:t>
            </a:r>
            <a:r>
              <a:rPr lang="de-DE" sz="2000" dirty="0" smtClean="0"/>
              <a:t> </a:t>
            </a:r>
            <a:r>
              <a:rPr lang="de-DE" sz="2000" dirty="0" err="1" smtClean="0"/>
              <a:t>are</a:t>
            </a:r>
            <a:r>
              <a:rPr lang="de-DE" sz="2000" dirty="0" smtClean="0"/>
              <a:t> </a:t>
            </a:r>
            <a:r>
              <a:rPr lang="de-DE" sz="2000" dirty="0" err="1" smtClean="0"/>
              <a:t>suitable</a:t>
            </a:r>
            <a:r>
              <a:rPr lang="de-DE" sz="2000" dirty="0" smtClean="0"/>
              <a:t> </a:t>
            </a:r>
            <a:r>
              <a:rPr lang="de-DE" sz="2000" dirty="0" err="1" smtClean="0"/>
              <a:t>steps</a:t>
            </a:r>
            <a:r>
              <a:rPr lang="de-DE" sz="2000" dirty="0" smtClean="0"/>
              <a:t> </a:t>
            </a:r>
            <a:r>
              <a:rPr lang="de-DE" sz="2000" dirty="0" err="1" smtClean="0"/>
              <a:t>for</a:t>
            </a:r>
            <a:r>
              <a:rPr lang="de-DE" sz="2000" dirty="0" smtClean="0"/>
              <a:t> </a:t>
            </a:r>
            <a:r>
              <a:rPr lang="de-DE" sz="2000" dirty="0" err="1" smtClean="0"/>
              <a:t>development</a:t>
            </a:r>
            <a:r>
              <a:rPr lang="de-DE" sz="2000" dirty="0" smtClean="0"/>
              <a:t>:</a:t>
            </a:r>
          </a:p>
          <a:p>
            <a:pPr marL="702900" lvl="1" indent="-342900">
              <a:buFont typeface="Symbol" panose="05050102010706020507" pitchFamily="18" charset="2"/>
              <a:buChar char="-"/>
            </a:pPr>
            <a:r>
              <a:rPr lang="de-DE" sz="2000" dirty="0" smtClean="0"/>
              <a:t>Research: </a:t>
            </a:r>
            <a:r>
              <a:rPr lang="de-DE" sz="2000" dirty="0" err="1" smtClean="0"/>
              <a:t>which</a:t>
            </a:r>
            <a:r>
              <a:rPr lang="de-DE" sz="2000" dirty="0" smtClean="0"/>
              <a:t> </a:t>
            </a:r>
            <a:r>
              <a:rPr lang="de-DE" sz="2000" dirty="0" smtClean="0"/>
              <a:t>countries</a:t>
            </a:r>
          </a:p>
          <a:p>
            <a:pPr marL="702900" lvl="1" indent="-342900">
              <a:buFont typeface="Symbol" panose="05050102010706020507" pitchFamily="18" charset="2"/>
              <a:buChar char="-"/>
            </a:pPr>
            <a:r>
              <a:rPr lang="de-DE" sz="2000" dirty="0" err="1" smtClean="0"/>
              <a:t>Which</a:t>
            </a:r>
            <a:r>
              <a:rPr lang="de-DE" sz="2000" dirty="0" smtClean="0"/>
              <a:t> </a:t>
            </a:r>
            <a:r>
              <a:rPr lang="de-DE" sz="2000" dirty="0" err="1" smtClean="0"/>
              <a:t>methods</a:t>
            </a:r>
            <a:r>
              <a:rPr lang="de-DE" sz="2000" dirty="0" smtClean="0"/>
              <a:t> </a:t>
            </a:r>
            <a:r>
              <a:rPr lang="de-DE" sz="2000" dirty="0" err="1" smtClean="0"/>
              <a:t>of</a:t>
            </a:r>
            <a:r>
              <a:rPr lang="de-DE" sz="2000" dirty="0" smtClean="0"/>
              <a:t> </a:t>
            </a:r>
            <a:r>
              <a:rPr lang="de-DE" sz="2000" dirty="0" err="1" smtClean="0"/>
              <a:t>work</a:t>
            </a:r>
            <a:r>
              <a:rPr lang="de-DE" sz="2000" dirty="0" smtClean="0"/>
              <a:t> (e.g. KSC </a:t>
            </a:r>
            <a:r>
              <a:rPr lang="de-DE" sz="2000" dirty="0" err="1" smtClean="0"/>
              <a:t>portal</a:t>
            </a:r>
            <a:r>
              <a:rPr lang="de-DE" sz="2000" smtClean="0"/>
              <a:t>)</a:t>
            </a:r>
            <a:endParaRPr lang="de-DE" sz="2000" dirty="0" smtClean="0"/>
          </a:p>
          <a:p>
            <a:pPr marL="702900" lvl="1" indent="-342900">
              <a:buFont typeface="Symbol" panose="05050102010706020507" pitchFamily="18" charset="2"/>
              <a:buChar char="-"/>
            </a:pPr>
            <a:r>
              <a:rPr lang="de-DE" sz="2000" dirty="0" smtClean="0"/>
              <a:t>Development </a:t>
            </a:r>
            <a:r>
              <a:rPr lang="de-DE" sz="2000" dirty="0" err="1" smtClean="0"/>
              <a:t>workshop</a:t>
            </a:r>
            <a:r>
              <a:rPr lang="de-DE" sz="2000" dirty="0" smtClean="0"/>
              <a:t> </a:t>
            </a:r>
            <a:r>
              <a:rPr lang="de-DE" sz="2000" dirty="0" err="1" smtClean="0"/>
              <a:t>for</a:t>
            </a:r>
            <a:r>
              <a:rPr lang="de-DE" sz="2000" dirty="0" smtClean="0"/>
              <a:t> </a:t>
            </a:r>
            <a:r>
              <a:rPr lang="de-DE" sz="2000" dirty="0" err="1" smtClean="0"/>
              <a:t>framework</a:t>
            </a:r>
            <a:endParaRPr lang="de-DE" sz="2000" dirty="0" smtClean="0"/>
          </a:p>
          <a:p>
            <a:pPr marL="702900" lvl="1" indent="-342900">
              <a:buFont typeface="Symbol" panose="05050102010706020507" pitchFamily="18" charset="2"/>
              <a:buChar char="-"/>
            </a:pPr>
            <a:r>
              <a:rPr lang="de-DE" sz="2000" dirty="0" err="1" smtClean="0"/>
              <a:t>Piloting</a:t>
            </a:r>
            <a:r>
              <a:rPr lang="de-DE" sz="2000" dirty="0" smtClean="0"/>
              <a:t>: </a:t>
            </a:r>
            <a:r>
              <a:rPr lang="de-DE" sz="2000" dirty="0" err="1" smtClean="0"/>
              <a:t>which</a:t>
            </a:r>
            <a:r>
              <a:rPr lang="de-DE" sz="2000" dirty="0" smtClean="0"/>
              <a:t> countries</a:t>
            </a:r>
          </a:p>
          <a:p>
            <a:pPr marL="285750" indent="-285750">
              <a:buFont typeface="Arial" panose="020B0604020202020204" pitchFamily="34" charset="0"/>
              <a:buChar char="•"/>
            </a:pPr>
            <a:endParaRPr lang="de-DE" sz="2000" dirty="0" smtClean="0"/>
          </a:p>
          <a:p>
            <a:pPr marL="285750" indent="-285750">
              <a:buFont typeface="Arial" panose="020B0604020202020204" pitchFamily="34" charset="0"/>
              <a:buChar char="•"/>
            </a:pPr>
            <a:endParaRPr lang="de-DE" sz="2000" dirty="0"/>
          </a:p>
        </p:txBody>
      </p:sp>
      <p:sp>
        <p:nvSpPr>
          <p:cNvPr id="6" name="Foliennummernplatzhalter 5"/>
          <p:cNvSpPr>
            <a:spLocks noGrp="1"/>
          </p:cNvSpPr>
          <p:nvPr>
            <p:ph type="sldNum" sz="quarter" idx="4"/>
          </p:nvPr>
        </p:nvSpPr>
        <p:spPr/>
        <p:txBody>
          <a:bodyPr/>
          <a:lstStyle/>
          <a:p>
            <a:fld id="{AED13274-C9AC-46ED-BF2B-97D7A09DAF9E}" type="slidenum">
              <a:rPr lang="en-US" smtClean="0"/>
              <a:pPr/>
              <a:t>20</a:t>
            </a:fld>
            <a:endParaRPr lang="en-US" dirty="0"/>
          </a:p>
        </p:txBody>
      </p:sp>
    </p:spTree>
    <p:extLst>
      <p:ext uri="{BB962C8B-B14F-4D97-AF65-F5344CB8AC3E}">
        <p14:creationId xmlns:p14="http://schemas.microsoft.com/office/powerpoint/2010/main" val="138661872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3212976"/>
            <a:ext cx="7776000" cy="617928"/>
          </a:xfrm>
        </p:spPr>
        <p:txBody>
          <a:bodyPr/>
          <a:lstStyle/>
          <a:p>
            <a:r>
              <a:rPr lang="de-DE" sz="2800" b="1" dirty="0" err="1" smtClean="0">
                <a:solidFill>
                  <a:srgbClr val="C00000"/>
                </a:solidFill>
                <a:cs typeface="Arial" panose="020B0604020202020204" pitchFamily="34" charset="0"/>
              </a:rPr>
              <a:t>Thank</a:t>
            </a:r>
            <a:r>
              <a:rPr lang="de-DE" sz="2800" b="1" dirty="0" smtClean="0">
                <a:solidFill>
                  <a:srgbClr val="C00000"/>
                </a:solidFill>
                <a:cs typeface="Arial" panose="020B0604020202020204" pitchFamily="34" charset="0"/>
              </a:rPr>
              <a:t> </a:t>
            </a:r>
            <a:r>
              <a:rPr lang="de-DE" sz="2800" b="1" dirty="0" err="1" smtClean="0">
                <a:solidFill>
                  <a:srgbClr val="C00000"/>
                </a:solidFill>
                <a:cs typeface="Arial" panose="020B0604020202020204" pitchFamily="34" charset="0"/>
              </a:rPr>
              <a:t>you</a:t>
            </a:r>
            <a:r>
              <a:rPr lang="de-DE" sz="2800" b="1" dirty="0" smtClean="0">
                <a:solidFill>
                  <a:srgbClr val="C00000"/>
                </a:solidFill>
                <a:cs typeface="Arial" panose="020B0604020202020204" pitchFamily="34" charset="0"/>
              </a:rPr>
              <a:t> </a:t>
            </a:r>
            <a:r>
              <a:rPr lang="de-DE" sz="2800" b="1" dirty="0" err="1" smtClean="0">
                <a:solidFill>
                  <a:srgbClr val="C00000"/>
                </a:solidFill>
                <a:cs typeface="Arial" panose="020B0604020202020204" pitchFamily="34" charset="0"/>
              </a:rPr>
              <a:t>for</a:t>
            </a:r>
            <a:r>
              <a:rPr lang="de-DE" sz="2800" b="1" dirty="0" smtClean="0">
                <a:solidFill>
                  <a:srgbClr val="C00000"/>
                </a:solidFill>
                <a:cs typeface="Arial" panose="020B0604020202020204" pitchFamily="34" charset="0"/>
              </a:rPr>
              <a:t> </a:t>
            </a:r>
            <a:r>
              <a:rPr lang="de-DE" sz="2800" b="1" dirty="0" err="1" smtClean="0">
                <a:solidFill>
                  <a:srgbClr val="C00000"/>
                </a:solidFill>
                <a:cs typeface="Arial" panose="020B0604020202020204" pitchFamily="34" charset="0"/>
              </a:rPr>
              <a:t>your</a:t>
            </a:r>
            <a:r>
              <a:rPr lang="de-DE" sz="2800" b="1" dirty="0" smtClean="0">
                <a:solidFill>
                  <a:srgbClr val="C00000"/>
                </a:solidFill>
                <a:cs typeface="Arial" panose="020B0604020202020204" pitchFamily="34" charset="0"/>
              </a:rPr>
              <a:t> </a:t>
            </a:r>
            <a:r>
              <a:rPr lang="de-DE" sz="2800" b="1" dirty="0" err="1" smtClean="0">
                <a:solidFill>
                  <a:srgbClr val="C00000"/>
                </a:solidFill>
                <a:cs typeface="Arial" panose="020B0604020202020204" pitchFamily="34" charset="0"/>
              </a:rPr>
              <a:t>attention</a:t>
            </a:r>
            <a:endParaRPr lang="de-DE" sz="2800" b="1" dirty="0">
              <a:solidFill>
                <a:srgbClr val="C00000"/>
              </a:solidFill>
              <a:cs typeface="Arial" panose="020B0604020202020204" pitchFamily="34" charset="0"/>
            </a:endParaRPr>
          </a:p>
        </p:txBody>
      </p:sp>
      <p:sp>
        <p:nvSpPr>
          <p:cNvPr id="3" name="Date Placeholder 2"/>
          <p:cNvSpPr>
            <a:spLocks noGrp="1"/>
          </p:cNvSpPr>
          <p:nvPr>
            <p:ph type="dt" sz="half" idx="11"/>
          </p:nvPr>
        </p:nvSpPr>
        <p:spPr/>
        <p:txBody>
          <a:bodyPr/>
          <a:lstStyle/>
          <a:p>
            <a:fld id="{283C05E1-0D62-4F21-8E57-BAB3CCCCECB6}" type="datetime1">
              <a:rPr lang="en-GB" smtClean="0">
                <a:latin typeface="+mj-lt"/>
              </a:rPr>
              <a:pPr/>
              <a:t>01/06/2017</a:t>
            </a:fld>
            <a:endParaRPr lang="de-DE">
              <a:latin typeface="+mj-lt"/>
            </a:endParaRPr>
          </a:p>
        </p:txBody>
      </p:sp>
      <p:sp>
        <p:nvSpPr>
          <p:cNvPr id="4" name="Footer Placeholder 3"/>
          <p:cNvSpPr>
            <a:spLocks noGrp="1"/>
          </p:cNvSpPr>
          <p:nvPr>
            <p:ph type="ftr" sz="quarter" idx="10"/>
          </p:nvPr>
        </p:nvSpPr>
        <p:spPr/>
        <p:txBody>
          <a:bodyPr/>
          <a:lstStyle/>
          <a:p>
            <a:r>
              <a:rPr lang="en-GB" smtClean="0">
                <a:latin typeface="+mj-lt"/>
              </a:rPr>
              <a:t>GFG in Africa</a:t>
            </a:r>
            <a:endParaRPr lang="en-GB" dirty="0">
              <a:latin typeface="+mj-lt"/>
            </a:endParaRPr>
          </a:p>
        </p:txBody>
      </p:sp>
      <p:sp>
        <p:nvSpPr>
          <p:cNvPr id="5" name="Slide Number Placeholder 4"/>
          <p:cNvSpPr>
            <a:spLocks noGrp="1"/>
          </p:cNvSpPr>
          <p:nvPr>
            <p:ph type="sldNum" sz="quarter" idx="4"/>
          </p:nvPr>
        </p:nvSpPr>
        <p:spPr/>
        <p:txBody>
          <a:bodyPr/>
          <a:lstStyle/>
          <a:p>
            <a:fld id="{AED13274-C9AC-46ED-BF2B-97D7A09DAF9E}" type="slidenum">
              <a:rPr lang="en-US" smtClean="0">
                <a:latin typeface="+mj-lt"/>
              </a:rPr>
              <a:pPr/>
              <a:t>21</a:t>
            </a:fld>
            <a:endParaRPr lang="en-US" dirty="0">
              <a:latin typeface="+mj-lt"/>
            </a:endParaRPr>
          </a:p>
        </p:txBody>
      </p:sp>
    </p:spTree>
    <p:extLst>
      <p:ext uri="{BB962C8B-B14F-4D97-AF65-F5344CB8AC3E}">
        <p14:creationId xmlns:p14="http://schemas.microsoft.com/office/powerpoint/2010/main" val="386020248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628800"/>
            <a:ext cx="7776000" cy="2016224"/>
          </a:xfrm>
        </p:spPr>
        <p:txBody>
          <a:bodyPr/>
          <a:lstStyle/>
          <a:p>
            <a:r>
              <a:rPr lang="en-ZA" sz="3200" b="1" dirty="0" smtClean="0">
                <a:solidFill>
                  <a:srgbClr val="C80F0F"/>
                </a:solidFill>
                <a:cs typeface="Arial" panose="020B0604020202020204" pitchFamily="34" charset="0"/>
              </a:rPr>
              <a:t/>
            </a:r>
            <a:br>
              <a:rPr lang="en-ZA" sz="3200" b="1" dirty="0" smtClean="0">
                <a:solidFill>
                  <a:srgbClr val="C80F0F"/>
                </a:solidFill>
                <a:cs typeface="Arial" panose="020B0604020202020204" pitchFamily="34" charset="0"/>
              </a:rPr>
            </a:br>
            <a:r>
              <a:rPr lang="en-ZA" sz="3200" b="1" dirty="0" smtClean="0">
                <a:solidFill>
                  <a:srgbClr val="C80F0F"/>
                </a:solidFill>
                <a:cs typeface="Arial" panose="020B0604020202020204" pitchFamily="34" charset="0"/>
              </a:rPr>
              <a:t>Part II: </a:t>
            </a:r>
            <a:br>
              <a:rPr lang="en-ZA" sz="3200" b="1" dirty="0" smtClean="0">
                <a:solidFill>
                  <a:srgbClr val="C80F0F"/>
                </a:solidFill>
                <a:cs typeface="Arial" panose="020B0604020202020204" pitchFamily="34" charset="0"/>
              </a:rPr>
            </a:br>
            <a:r>
              <a:rPr lang="en-ZA" sz="3200" b="1" dirty="0" smtClean="0">
                <a:solidFill>
                  <a:srgbClr val="C80F0F"/>
                </a:solidFill>
                <a:cs typeface="Arial" panose="020B0604020202020204" pitchFamily="34" charset="0"/>
              </a:rPr>
              <a:t>Approach 3: PFM, SAIs and the </a:t>
            </a:r>
            <a:br>
              <a:rPr lang="en-ZA" sz="3200" b="1" dirty="0" smtClean="0">
                <a:solidFill>
                  <a:srgbClr val="C80F0F"/>
                </a:solidFill>
                <a:cs typeface="Arial" panose="020B0604020202020204" pitchFamily="34" charset="0"/>
              </a:rPr>
            </a:br>
            <a:r>
              <a:rPr lang="en-ZA" sz="3200" b="1" dirty="0" smtClean="0">
                <a:solidFill>
                  <a:srgbClr val="C80F0F"/>
                </a:solidFill>
                <a:cs typeface="Arial" panose="020B0604020202020204" pitchFamily="34" charset="0"/>
              </a:rPr>
              <a:t>Agenda 2030</a:t>
            </a:r>
            <a:br>
              <a:rPr lang="en-ZA" sz="3200" b="1" dirty="0" smtClean="0">
                <a:solidFill>
                  <a:srgbClr val="C80F0F"/>
                </a:solidFill>
                <a:cs typeface="Arial" panose="020B0604020202020204" pitchFamily="34" charset="0"/>
              </a:rPr>
            </a:br>
            <a:endParaRPr lang="en-ZA" sz="3200" b="1" dirty="0">
              <a:solidFill>
                <a:srgbClr val="C80F0F"/>
              </a:solidFill>
              <a:cs typeface="Arial" panose="020B0604020202020204" pitchFamily="34" charset="0"/>
            </a:endParaRPr>
          </a:p>
        </p:txBody>
      </p:sp>
    </p:spTree>
    <p:extLst>
      <p:ext uri="{BB962C8B-B14F-4D97-AF65-F5344CB8AC3E}">
        <p14:creationId xmlns:p14="http://schemas.microsoft.com/office/powerpoint/2010/main" val="201455168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628800"/>
            <a:ext cx="7776000" cy="432048"/>
          </a:xfrm>
        </p:spPr>
        <p:txBody>
          <a:bodyPr/>
          <a:lstStyle/>
          <a:p>
            <a:r>
              <a:rPr lang="en-US" sz="1800" dirty="0" smtClean="0">
                <a:solidFill>
                  <a:schemeClr val="tx1">
                    <a:lumMod val="75000"/>
                    <a:lumOff val="25000"/>
                  </a:schemeClr>
                </a:solidFill>
                <a:latin typeface="Arial" panose="020B0604020202020204" pitchFamily="34" charset="0"/>
                <a:cs typeface="Arial" panose="020B0604020202020204" pitchFamily="34" charset="0"/>
              </a:rPr>
              <a:t>AFROSAI </a:t>
            </a:r>
            <a:r>
              <a:rPr lang="en-US" sz="1800" dirty="0">
                <a:solidFill>
                  <a:schemeClr val="tx1">
                    <a:lumMod val="75000"/>
                    <a:lumOff val="25000"/>
                  </a:schemeClr>
                </a:solidFill>
                <a:latin typeface="Arial" panose="020B0604020202020204" pitchFamily="34" charset="0"/>
                <a:cs typeface="Arial" panose="020B0604020202020204" pitchFamily="34" charset="0"/>
              </a:rPr>
              <a:t>Regional </a:t>
            </a:r>
            <a:r>
              <a:rPr lang="en-US" sz="1800" dirty="0" smtClean="0">
                <a:solidFill>
                  <a:schemeClr val="tx1">
                    <a:lumMod val="75000"/>
                    <a:lumOff val="25000"/>
                  </a:schemeClr>
                </a:solidFill>
                <a:latin typeface="Arial" panose="020B0604020202020204" pitchFamily="34" charset="0"/>
                <a:cs typeface="Arial" panose="020B0604020202020204" pitchFamily="34" charset="0"/>
              </a:rPr>
              <a:t>Paper  for INCOSAI Theme I</a:t>
            </a:r>
            <a:endParaRPr lang="de-DE" sz="18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Fußzeilenplatzhalter 2"/>
          <p:cNvSpPr>
            <a:spLocks noGrp="1"/>
          </p:cNvSpPr>
          <p:nvPr>
            <p:ph type="ftr" sz="quarter" idx="10"/>
          </p:nvPr>
        </p:nvSpPr>
        <p:spPr/>
        <p:txBody>
          <a:bodyPr/>
          <a:lstStyle/>
          <a:p>
            <a:r>
              <a:rPr lang="en-GB" dirty="0" smtClean="0"/>
              <a:t>GFG in Africa</a:t>
            </a:r>
            <a:endParaRPr lang="en-GB" dirty="0"/>
          </a:p>
        </p:txBody>
      </p:sp>
      <p:sp>
        <p:nvSpPr>
          <p:cNvPr id="4" name="Datumsplatzhalter 3"/>
          <p:cNvSpPr>
            <a:spLocks noGrp="1"/>
          </p:cNvSpPr>
          <p:nvPr>
            <p:ph type="dt" sz="half" idx="11"/>
          </p:nvPr>
        </p:nvSpPr>
        <p:spPr/>
        <p:txBody>
          <a:bodyPr/>
          <a:lstStyle/>
          <a:p>
            <a:fld id="{F6AA3181-37E1-4D43-A40E-0B61FF5DACFC}" type="datetime1">
              <a:rPr lang="en-GB" noProof="0" smtClean="0"/>
              <a:pPr/>
              <a:t>01/06/2017</a:t>
            </a:fld>
            <a:endParaRPr lang="de-DE" noProof="0"/>
          </a:p>
        </p:txBody>
      </p:sp>
      <p:sp>
        <p:nvSpPr>
          <p:cNvPr id="5" name="Inhaltsplatzhalter 4"/>
          <p:cNvSpPr>
            <a:spLocks noGrp="1"/>
          </p:cNvSpPr>
          <p:nvPr>
            <p:ph idx="1"/>
          </p:nvPr>
        </p:nvSpPr>
        <p:spPr>
          <a:xfrm>
            <a:off x="539552" y="116632"/>
            <a:ext cx="7920880" cy="1440160"/>
          </a:xfrm>
          <a:solidFill>
            <a:schemeClr val="bg1">
              <a:lumMod val="75000"/>
            </a:schemeClr>
          </a:solidFill>
          <a:ln w="19050">
            <a:solidFill>
              <a:schemeClr val="tx2"/>
            </a:solidFill>
          </a:ln>
          <a:effectLst>
            <a:innerShdw blurRad="63500" dist="50800" dir="13500000">
              <a:prstClr val="black">
                <a:alpha val="50000"/>
              </a:prstClr>
            </a:innerShdw>
            <a:softEdge rad="63500"/>
          </a:effectLst>
        </p:spPr>
        <p:txBody>
          <a:bodyPr>
            <a:noAutofit/>
          </a:bodyPr>
          <a:lstStyle/>
          <a:p>
            <a:pPr algn="ctr"/>
            <a:r>
              <a:rPr lang="en-US" sz="2400" b="1" dirty="0" smtClean="0"/>
              <a:t>SDGs are an opportunity </a:t>
            </a:r>
            <a:r>
              <a:rPr lang="en-US" sz="2400" b="1" dirty="0"/>
              <a:t>for</a:t>
            </a:r>
            <a:r>
              <a:rPr lang="en-US" sz="2400" dirty="0"/>
              <a:t> </a:t>
            </a:r>
            <a:r>
              <a:rPr lang="en-US" sz="2400" b="1" dirty="0"/>
              <a:t>rethinking the engagement of SAIs in auditing government operations and governance questions.</a:t>
            </a:r>
            <a:r>
              <a:rPr lang="en-US" sz="2400" dirty="0"/>
              <a:t> </a:t>
            </a:r>
          </a:p>
        </p:txBody>
      </p:sp>
      <p:sp>
        <p:nvSpPr>
          <p:cNvPr id="6" name="Rechteck 5"/>
          <p:cNvSpPr/>
          <p:nvPr/>
        </p:nvSpPr>
        <p:spPr>
          <a:xfrm>
            <a:off x="7296000" y="2996952"/>
            <a:ext cx="1848000" cy="2277547"/>
          </a:xfrm>
          <a:prstGeom prst="rect">
            <a:avLst/>
          </a:prstGeom>
          <a:ln>
            <a:solidFill>
              <a:srgbClr val="FF0000"/>
            </a:solidFill>
          </a:ln>
          <a:effectLst>
            <a:glow rad="63500">
              <a:schemeClr val="accent3">
                <a:satMod val="175000"/>
                <a:alpha val="40000"/>
              </a:schemeClr>
            </a:glow>
          </a:effectLst>
        </p:spPr>
        <p:txBody>
          <a:bodyPr wrap="square">
            <a:spAutoFit/>
          </a:bodyPr>
          <a:lstStyle/>
          <a:p>
            <a:pPr lvl="0" algn="ctr"/>
            <a:r>
              <a:rPr lang="en-US" dirty="0" smtClean="0"/>
              <a:t>To </a:t>
            </a:r>
            <a:r>
              <a:rPr lang="en-US" sz="3200" dirty="0" smtClean="0"/>
              <a:t>maximize</a:t>
            </a:r>
            <a:r>
              <a:rPr lang="en-US" dirty="0" smtClean="0"/>
              <a:t> the contribution </a:t>
            </a:r>
            <a:r>
              <a:rPr lang="en-US" dirty="0"/>
              <a:t>to achievement of </a:t>
            </a:r>
            <a:r>
              <a:rPr lang="en-US" sz="2800" dirty="0"/>
              <a:t>other SDGs. </a:t>
            </a:r>
            <a:endParaRPr lang="de-DE" sz="2800" dirty="0"/>
          </a:p>
        </p:txBody>
      </p:sp>
      <p:sp>
        <p:nvSpPr>
          <p:cNvPr id="7" name="Pfeil nach unten 6"/>
          <p:cNvSpPr/>
          <p:nvPr/>
        </p:nvSpPr>
        <p:spPr>
          <a:xfrm>
            <a:off x="3779912" y="2003445"/>
            <a:ext cx="1152128" cy="100811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8" name="Diagramm 7"/>
          <p:cNvGraphicFramePr/>
          <p:nvPr>
            <p:extLst>
              <p:ext uri="{D42A27DB-BD31-4B8C-83A1-F6EECF244321}">
                <p14:modId xmlns:p14="http://schemas.microsoft.com/office/powerpoint/2010/main" val="3325627694"/>
              </p:ext>
            </p:extLst>
          </p:nvPr>
        </p:nvGraphicFramePr>
        <p:xfrm>
          <a:off x="395536" y="2511321"/>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Pfeil nach unten 8"/>
          <p:cNvSpPr/>
          <p:nvPr/>
        </p:nvSpPr>
        <p:spPr>
          <a:xfrm rot="16200000">
            <a:off x="6662473" y="3597750"/>
            <a:ext cx="559277" cy="707778"/>
          </a:xfrm>
          <a:prstGeom prst="downArrow">
            <a:avLst>
              <a:gd name="adj1" fmla="val 50000"/>
              <a:gd name="adj2" fmla="val 5189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7240611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1475656" y="6309320"/>
            <a:ext cx="3536032" cy="288032"/>
          </a:xfrm>
        </p:spPr>
        <p:txBody>
          <a:bodyPr/>
          <a:lstStyle/>
          <a:p>
            <a:r>
              <a:rPr lang="en-GB" sz="2400" b="1" dirty="0" smtClean="0">
                <a:solidFill>
                  <a:schemeClr val="tx1">
                    <a:lumMod val="75000"/>
                    <a:lumOff val="25000"/>
                  </a:schemeClr>
                </a:solidFill>
              </a:rPr>
              <a:t>www.gfg-in-africa.org</a:t>
            </a:r>
            <a:endParaRPr lang="en-GB" sz="2400" b="1" dirty="0">
              <a:solidFill>
                <a:schemeClr val="tx1">
                  <a:lumMod val="75000"/>
                  <a:lumOff val="25000"/>
                </a:schemeClr>
              </a:solidFill>
            </a:endParaRPr>
          </a:p>
        </p:txBody>
      </p:sp>
      <p:sp>
        <p:nvSpPr>
          <p:cNvPr id="5" name="Inhaltsplatzhalter 4"/>
          <p:cNvSpPr>
            <a:spLocks noGrp="1"/>
          </p:cNvSpPr>
          <p:nvPr>
            <p:ph idx="1"/>
          </p:nvPr>
        </p:nvSpPr>
        <p:spPr>
          <a:xfrm>
            <a:off x="612775" y="3565133"/>
            <a:ext cx="7776000" cy="2565177"/>
          </a:xfrm>
        </p:spPr>
        <p:txBody>
          <a:bodyPr>
            <a:normAutofit/>
          </a:bodyPr>
          <a:lstStyle/>
          <a:p>
            <a:r>
              <a:rPr lang="en-US" sz="3400" b="1" dirty="0" smtClean="0">
                <a:latin typeface="Arial Narrow" panose="020B0606020202030204" pitchFamily="34" charset="0"/>
              </a:rPr>
              <a:t>Hypothesis</a:t>
            </a:r>
          </a:p>
          <a:p>
            <a:r>
              <a:rPr lang="en-US" sz="2800" dirty="0" smtClean="0"/>
              <a:t>Well-functioning PFM systems </a:t>
            </a:r>
            <a:br>
              <a:rPr lang="en-US" sz="2800" dirty="0" smtClean="0"/>
            </a:br>
            <a:r>
              <a:rPr lang="en-US" sz="2800" dirty="0" smtClean="0"/>
              <a:t>are fundamental to the </a:t>
            </a:r>
            <a:br>
              <a:rPr lang="en-US" sz="2800" dirty="0" smtClean="0"/>
            </a:br>
            <a:r>
              <a:rPr lang="en-US" sz="2800" dirty="0" smtClean="0"/>
              <a:t>success of the SDGs </a:t>
            </a:r>
          </a:p>
        </p:txBody>
      </p:sp>
      <p:sp>
        <p:nvSpPr>
          <p:cNvPr id="6" name="Foliennummernplatzhalter 5"/>
          <p:cNvSpPr>
            <a:spLocks noGrp="1"/>
          </p:cNvSpPr>
          <p:nvPr>
            <p:ph type="sldNum" sz="quarter" idx="4"/>
          </p:nvPr>
        </p:nvSpPr>
        <p:spPr/>
        <p:txBody>
          <a:bodyPr/>
          <a:lstStyle/>
          <a:p>
            <a:fld id="{AED13274-C9AC-46ED-BF2B-97D7A09DAF9E}" type="slidenum">
              <a:rPr lang="en-US" smtClean="0"/>
              <a:pPr/>
              <a:t>5</a:t>
            </a:fld>
            <a:endParaRPr lang="en-US" dirty="0"/>
          </a:p>
        </p:txBody>
      </p:sp>
      <p:pic>
        <p:nvPicPr>
          <p:cNvPr id="1028" name="Picture 4" descr="Bildergebnis für sd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0"/>
            <a:ext cx="5580112" cy="2129449"/>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8" descr="Bildergebnis für public financial management cycle pf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AutoShape 10" descr="Bildergebnis für public financial management cycle pfm"/>
          <p:cNvSpPr>
            <a:spLocks noChangeAspect="1" noChangeArrowheads="1"/>
          </p:cNvSpPr>
          <p:nvPr/>
        </p:nvSpPr>
        <p:spPr bwMode="auto">
          <a:xfrm>
            <a:off x="307975" y="79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 name="AutoShape 12" descr="Bildergebnis für public financial management cycle pfm"/>
          <p:cNvSpPr>
            <a:spLocks noChangeAspect="1" noChangeArrowheads="1"/>
          </p:cNvSpPr>
          <p:nvPr/>
        </p:nvSpPr>
        <p:spPr bwMode="auto">
          <a:xfrm>
            <a:off x="460375" y="1603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38" name="Picture 14" descr="Bildergebnis für public financial management cycle pf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7384"/>
            <a:ext cx="3563887" cy="2151668"/>
          </a:xfrm>
          <a:prstGeom prst="rect">
            <a:avLst/>
          </a:prstGeom>
          <a:noFill/>
          <a:extLst>
            <a:ext uri="{909E8E84-426E-40DD-AFC4-6F175D3DCCD1}">
              <a14:hiddenFill xmlns:a14="http://schemas.microsoft.com/office/drawing/2010/main">
                <a:solidFill>
                  <a:srgbClr val="FFFFFF"/>
                </a:solidFill>
              </a14:hiddenFill>
            </a:ext>
          </a:extLst>
        </p:spPr>
      </p:pic>
      <p:sp>
        <p:nvSpPr>
          <p:cNvPr id="16" name="AutoShape 16" descr="Bildergebnis für public financial management cycle pfm"/>
          <p:cNvSpPr>
            <a:spLocks noChangeAspect="1" noChangeArrowheads="1"/>
          </p:cNvSpPr>
          <p:nvPr/>
        </p:nvSpPr>
        <p:spPr bwMode="auto">
          <a:xfrm>
            <a:off x="612775" y="3127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 name="AutoShape 18" descr="Bildergebnis für public financial management cycle pfm"/>
          <p:cNvSpPr>
            <a:spLocks noChangeAspect="1" noChangeArrowheads="1"/>
          </p:cNvSpPr>
          <p:nvPr/>
        </p:nvSpPr>
        <p:spPr bwMode="auto">
          <a:xfrm>
            <a:off x="765175" y="46514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Titel 1"/>
          <p:cNvSpPr>
            <a:spLocks noGrp="1"/>
          </p:cNvSpPr>
          <p:nvPr>
            <p:ph type="title"/>
          </p:nvPr>
        </p:nvSpPr>
        <p:spPr>
          <a:xfrm>
            <a:off x="155575" y="2204864"/>
            <a:ext cx="7776000" cy="833952"/>
          </a:xfrm>
        </p:spPr>
        <p:txBody>
          <a:bodyPr/>
          <a:lstStyle/>
          <a:p>
            <a:pPr algn="l"/>
            <a:r>
              <a:rPr lang="de-DE" sz="2400" b="1" dirty="0">
                <a:solidFill>
                  <a:srgbClr val="C00000"/>
                </a:solidFill>
                <a:latin typeface="Arial" panose="020B0604020202020204" pitchFamily="34" charset="0"/>
                <a:cs typeface="Arial" panose="020B0604020202020204" pitchFamily="34" charset="0"/>
              </a:rPr>
              <a:t>R</a:t>
            </a:r>
            <a:r>
              <a:rPr lang="de-DE" sz="2400" b="1" dirty="0" smtClean="0">
                <a:solidFill>
                  <a:srgbClr val="C00000"/>
                </a:solidFill>
                <a:latin typeface="Arial" panose="020B0604020202020204" pitchFamily="34" charset="0"/>
                <a:cs typeface="Arial" panose="020B0604020202020204" pitchFamily="34" charset="0"/>
              </a:rPr>
              <a:t>esearch </a:t>
            </a:r>
            <a:r>
              <a:rPr lang="de-DE" sz="2400" b="1" dirty="0" err="1" smtClean="0">
                <a:solidFill>
                  <a:srgbClr val="C00000"/>
                </a:solidFill>
                <a:latin typeface="Arial" panose="020B0604020202020204" pitchFamily="34" charset="0"/>
                <a:cs typeface="Arial" panose="020B0604020202020204" pitchFamily="34" charset="0"/>
              </a:rPr>
              <a:t>results</a:t>
            </a:r>
            <a:r>
              <a:rPr lang="de-DE" sz="2400" b="1" dirty="0">
                <a:solidFill>
                  <a:srgbClr val="C00000"/>
                </a:solidFill>
                <a:latin typeface="Arial" panose="020B0604020202020204" pitchFamily="34" charset="0"/>
                <a:cs typeface="Arial" panose="020B0604020202020204" pitchFamily="34" charset="0"/>
              </a:rPr>
              <a:t> </a:t>
            </a:r>
            <a:r>
              <a:rPr lang="de-DE" sz="2400" b="1" dirty="0" err="1" smtClean="0">
                <a:solidFill>
                  <a:srgbClr val="C00000"/>
                </a:solidFill>
                <a:latin typeface="Arial" panose="020B0604020202020204" pitchFamily="34" charset="0"/>
                <a:cs typeface="Arial" panose="020B0604020202020204" pitchFamily="34" charset="0"/>
              </a:rPr>
              <a:t>for</a:t>
            </a:r>
            <a:r>
              <a:rPr lang="de-DE" sz="2400" b="1" dirty="0" smtClean="0">
                <a:solidFill>
                  <a:srgbClr val="C00000"/>
                </a:solidFill>
                <a:latin typeface="Arial" panose="020B0604020202020204" pitchFamily="34" charset="0"/>
                <a:cs typeface="Arial" panose="020B0604020202020204" pitchFamily="34" charset="0"/>
              </a:rPr>
              <a:t> 23 countries: </a:t>
            </a:r>
            <a:br>
              <a:rPr lang="de-DE" sz="2400" b="1" dirty="0" smtClean="0">
                <a:solidFill>
                  <a:srgbClr val="C00000"/>
                </a:solidFill>
                <a:latin typeface="Arial" panose="020B0604020202020204" pitchFamily="34" charset="0"/>
                <a:cs typeface="Arial" panose="020B0604020202020204" pitchFamily="34" charset="0"/>
              </a:rPr>
            </a:br>
            <a:r>
              <a:rPr lang="de-DE" sz="2400" b="1" dirty="0" err="1" smtClean="0">
                <a:solidFill>
                  <a:srgbClr val="C00000"/>
                </a:solidFill>
                <a:latin typeface="Arial" panose="020B0604020202020204" pitchFamily="34" charset="0"/>
                <a:cs typeface="Arial" panose="020B0604020202020204" pitchFamily="34" charset="0"/>
              </a:rPr>
              <a:t>updated</a:t>
            </a:r>
            <a:r>
              <a:rPr lang="de-DE" sz="2400" b="1" dirty="0" smtClean="0">
                <a:solidFill>
                  <a:srgbClr val="C00000"/>
                </a:solidFill>
                <a:latin typeface="Arial" panose="020B0604020202020204" pitchFamily="34" charset="0"/>
                <a:cs typeface="Arial" panose="020B0604020202020204" pitchFamily="34" charset="0"/>
              </a:rPr>
              <a:t> GFG </a:t>
            </a:r>
            <a:r>
              <a:rPr lang="de-DE" sz="2400" b="1" dirty="0" err="1" smtClean="0">
                <a:solidFill>
                  <a:srgbClr val="C00000"/>
                </a:solidFill>
                <a:latin typeface="Arial" panose="020B0604020202020204" pitchFamily="34" charset="0"/>
                <a:cs typeface="Arial" panose="020B0604020202020204" pitchFamily="34" charset="0"/>
              </a:rPr>
              <a:t>Heatmap</a:t>
            </a:r>
            <a:endParaRPr lang="de-DE" sz="2400" b="1" dirty="0">
              <a:solidFill>
                <a:srgbClr val="C00000"/>
              </a:solidFill>
              <a:latin typeface="Arial" panose="020B0604020202020204" pitchFamily="34" charset="0"/>
              <a:cs typeface="Arial" panose="020B0604020202020204" pitchFamily="34" charset="0"/>
            </a:endParaRPr>
          </a:p>
        </p:txBody>
      </p:sp>
      <p:pic>
        <p:nvPicPr>
          <p:cNvPr id="1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08666" y="2132856"/>
            <a:ext cx="3171846" cy="4725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128521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feld 13"/>
          <p:cNvSpPr txBox="1"/>
          <p:nvPr/>
        </p:nvSpPr>
        <p:spPr>
          <a:xfrm>
            <a:off x="50676" y="68431"/>
            <a:ext cx="9057828" cy="1200329"/>
          </a:xfrm>
          <a:prstGeom prst="rect">
            <a:avLst/>
          </a:prstGeom>
          <a:solidFill>
            <a:schemeClr val="bg1"/>
          </a:solidFill>
        </p:spPr>
        <p:txBody>
          <a:bodyPr wrap="square" rtlCol="0">
            <a:spAutoFit/>
          </a:bodyPr>
          <a:lstStyle/>
          <a:p>
            <a:endParaRPr lang="de-DE" dirty="0" smtClean="0"/>
          </a:p>
          <a:p>
            <a:endParaRPr lang="de-DE" dirty="0" smtClean="0"/>
          </a:p>
          <a:p>
            <a:endParaRPr lang="de-DE" dirty="0" smtClean="0"/>
          </a:p>
          <a:p>
            <a:endParaRPr lang="de-DE" dirty="0"/>
          </a:p>
        </p:txBody>
      </p:sp>
      <p:sp>
        <p:nvSpPr>
          <p:cNvPr id="2" name="Titel 1"/>
          <p:cNvSpPr>
            <a:spLocks noGrp="1"/>
          </p:cNvSpPr>
          <p:nvPr>
            <p:ph type="title"/>
          </p:nvPr>
        </p:nvSpPr>
        <p:spPr>
          <a:xfrm>
            <a:off x="684432" y="359631"/>
            <a:ext cx="7776000" cy="617928"/>
          </a:xfrm>
        </p:spPr>
        <p:txBody>
          <a:bodyPr/>
          <a:lstStyle/>
          <a:p>
            <a:r>
              <a:rPr lang="de-DE" sz="2400" b="1" dirty="0">
                <a:solidFill>
                  <a:srgbClr val="C00000"/>
                </a:solidFill>
                <a:latin typeface="Arial" panose="020B0604020202020204" pitchFamily="34" charset="0"/>
                <a:cs typeface="Arial" panose="020B0604020202020204" pitchFamily="34" charset="0"/>
              </a:rPr>
              <a:t>The </a:t>
            </a:r>
            <a:r>
              <a:rPr lang="de-DE" sz="2400" b="1" dirty="0" err="1">
                <a:solidFill>
                  <a:srgbClr val="C00000"/>
                </a:solidFill>
                <a:latin typeface="Arial" panose="020B0604020202020204" pitchFamily="34" charset="0"/>
                <a:cs typeface="Arial" panose="020B0604020202020204" pitchFamily="34" charset="0"/>
              </a:rPr>
              <a:t>Methodology</a:t>
            </a:r>
            <a:endParaRPr lang="de-DE" sz="2400" dirty="0"/>
          </a:p>
        </p:txBody>
      </p:sp>
      <p:sp>
        <p:nvSpPr>
          <p:cNvPr id="3" name="Fußzeilenplatzhalter 2"/>
          <p:cNvSpPr>
            <a:spLocks noGrp="1"/>
          </p:cNvSpPr>
          <p:nvPr>
            <p:ph type="ftr" sz="quarter" idx="10"/>
          </p:nvPr>
        </p:nvSpPr>
        <p:spPr/>
        <p:txBody>
          <a:bodyPr/>
          <a:lstStyle/>
          <a:p>
            <a:r>
              <a:rPr lang="en-GB" smtClean="0"/>
              <a:t>GFG in Africa</a:t>
            </a:r>
            <a:endParaRPr lang="en-GB" dirty="0"/>
          </a:p>
        </p:txBody>
      </p:sp>
      <p:sp>
        <p:nvSpPr>
          <p:cNvPr id="4" name="Datumsplatzhalter 3"/>
          <p:cNvSpPr>
            <a:spLocks noGrp="1"/>
          </p:cNvSpPr>
          <p:nvPr>
            <p:ph type="dt" sz="half" idx="11"/>
          </p:nvPr>
        </p:nvSpPr>
        <p:spPr/>
        <p:txBody>
          <a:bodyPr/>
          <a:lstStyle/>
          <a:p>
            <a:fld id="{EB3111E0-A8D9-49CE-B8CF-D47DE3182907}" type="datetime1">
              <a:rPr lang="en-GB" smtClean="0"/>
              <a:pPr/>
              <a:t>01/06/2017</a:t>
            </a:fld>
            <a:endParaRPr lang="de-DE"/>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1950726236"/>
              </p:ext>
            </p:extLst>
          </p:nvPr>
        </p:nvGraphicFramePr>
        <p:xfrm>
          <a:off x="393486" y="1556792"/>
          <a:ext cx="8354977" cy="4707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liennummernplatzhalter 5"/>
          <p:cNvSpPr>
            <a:spLocks noGrp="1"/>
          </p:cNvSpPr>
          <p:nvPr>
            <p:ph type="sldNum" sz="quarter" idx="4"/>
          </p:nvPr>
        </p:nvSpPr>
        <p:spPr/>
        <p:txBody>
          <a:bodyPr/>
          <a:lstStyle/>
          <a:p>
            <a:fld id="{AED13274-C9AC-46ED-BF2B-97D7A09DAF9E}" type="slidenum">
              <a:rPr lang="en-US" smtClean="0"/>
              <a:pPr/>
              <a:t>6</a:t>
            </a:fld>
            <a:endParaRPr lang="en-US" dirty="0"/>
          </a:p>
        </p:txBody>
      </p:sp>
      <p:sp>
        <p:nvSpPr>
          <p:cNvPr id="9" name="Textfeld 8"/>
          <p:cNvSpPr txBox="1"/>
          <p:nvPr/>
        </p:nvSpPr>
        <p:spPr>
          <a:xfrm>
            <a:off x="7092280" y="1967929"/>
            <a:ext cx="1728192" cy="3693319"/>
          </a:xfrm>
          <a:prstGeom prst="rect">
            <a:avLst/>
          </a:prstGeom>
          <a:noFill/>
        </p:spPr>
        <p:txBody>
          <a:bodyPr wrap="square" rtlCol="0">
            <a:spAutoFit/>
          </a:bodyPr>
          <a:lstStyle/>
          <a:p>
            <a:r>
              <a:rPr lang="de-DE" dirty="0" smtClean="0"/>
              <a:t>1. </a:t>
            </a:r>
            <a:r>
              <a:rPr lang="de-DE" dirty="0" err="1" smtClean="0"/>
              <a:t>Context</a:t>
            </a:r>
            <a:r>
              <a:rPr lang="de-DE" dirty="0" smtClean="0"/>
              <a:t>: </a:t>
            </a:r>
          </a:p>
          <a:p>
            <a:pPr marL="285750" indent="-285750">
              <a:buFontTx/>
              <a:buChar char="-"/>
            </a:pPr>
            <a:r>
              <a:rPr lang="de-DE" dirty="0" err="1" smtClean="0"/>
              <a:t>Economical</a:t>
            </a:r>
            <a:endParaRPr lang="de-DE" dirty="0" smtClean="0"/>
          </a:p>
          <a:p>
            <a:pPr marL="285750" indent="-285750">
              <a:buFontTx/>
              <a:buChar char="-"/>
            </a:pPr>
            <a:r>
              <a:rPr lang="de-DE" dirty="0" smtClean="0"/>
              <a:t>Political</a:t>
            </a:r>
          </a:p>
          <a:p>
            <a:pPr marL="285750" indent="-285750">
              <a:buFontTx/>
              <a:buChar char="-"/>
            </a:pPr>
            <a:r>
              <a:rPr lang="de-DE" dirty="0" err="1" smtClean="0"/>
              <a:t>Geografical</a:t>
            </a:r>
            <a:endParaRPr lang="de-DE" dirty="0" smtClean="0"/>
          </a:p>
          <a:p>
            <a:endParaRPr lang="de-DE" dirty="0" smtClean="0"/>
          </a:p>
          <a:p>
            <a:r>
              <a:rPr lang="de-DE" dirty="0" smtClean="0"/>
              <a:t>2. Political Economy</a:t>
            </a:r>
          </a:p>
          <a:p>
            <a:pPr marL="285750" indent="-285750">
              <a:buFontTx/>
              <a:buChar char="-"/>
            </a:pPr>
            <a:r>
              <a:rPr lang="de-DE" dirty="0" smtClean="0"/>
              <a:t>State </a:t>
            </a:r>
            <a:r>
              <a:rPr lang="de-DE" dirty="0" err="1" smtClean="0"/>
              <a:t>Capacity</a:t>
            </a:r>
            <a:endParaRPr lang="de-DE" dirty="0" smtClean="0"/>
          </a:p>
          <a:p>
            <a:pPr marL="285750" indent="-285750">
              <a:buFontTx/>
              <a:buChar char="-"/>
            </a:pPr>
            <a:r>
              <a:rPr lang="de-DE" dirty="0" smtClean="0"/>
              <a:t>Anti-</a:t>
            </a:r>
            <a:r>
              <a:rPr lang="de-DE" dirty="0" err="1" smtClean="0"/>
              <a:t>Corruption</a:t>
            </a:r>
            <a:endParaRPr lang="de-DE" dirty="0"/>
          </a:p>
          <a:p>
            <a:pPr marL="285750" indent="-285750">
              <a:buFontTx/>
              <a:buChar char="-"/>
            </a:pPr>
            <a:r>
              <a:rPr lang="de-DE" dirty="0" err="1" smtClean="0"/>
              <a:t>Governance</a:t>
            </a:r>
            <a:endParaRPr lang="de-DE" dirty="0" smtClean="0"/>
          </a:p>
          <a:p>
            <a:pPr marL="285750" indent="-285750">
              <a:buFontTx/>
              <a:buChar char="-"/>
            </a:pPr>
            <a:endParaRPr lang="de-DE" dirty="0"/>
          </a:p>
        </p:txBody>
      </p:sp>
      <p:sp>
        <p:nvSpPr>
          <p:cNvPr id="10" name="Textfeld 9"/>
          <p:cNvSpPr txBox="1"/>
          <p:nvPr/>
        </p:nvSpPr>
        <p:spPr>
          <a:xfrm>
            <a:off x="251520" y="5170919"/>
            <a:ext cx="2664296" cy="1477328"/>
          </a:xfrm>
          <a:prstGeom prst="rect">
            <a:avLst/>
          </a:prstGeom>
          <a:noFill/>
        </p:spPr>
        <p:txBody>
          <a:bodyPr wrap="square" rtlCol="0">
            <a:spAutoFit/>
          </a:bodyPr>
          <a:lstStyle/>
          <a:p>
            <a:r>
              <a:rPr lang="de-DE" dirty="0" smtClean="0"/>
              <a:t>Revenue, </a:t>
            </a:r>
            <a:r>
              <a:rPr lang="de-DE" dirty="0" err="1" smtClean="0"/>
              <a:t>budget</a:t>
            </a:r>
            <a:r>
              <a:rPr lang="de-DE" dirty="0" smtClean="0"/>
              <a:t> </a:t>
            </a:r>
            <a:r>
              <a:rPr lang="de-DE" dirty="0" err="1" smtClean="0"/>
              <a:t>planning</a:t>
            </a:r>
            <a:r>
              <a:rPr lang="de-DE" dirty="0" smtClean="0"/>
              <a:t>, </a:t>
            </a:r>
            <a:r>
              <a:rPr lang="de-DE" dirty="0" err="1" smtClean="0"/>
              <a:t>budget</a:t>
            </a:r>
            <a:r>
              <a:rPr lang="de-DE" dirty="0" smtClean="0"/>
              <a:t> </a:t>
            </a:r>
            <a:r>
              <a:rPr lang="de-DE" dirty="0" err="1" smtClean="0"/>
              <a:t>execution</a:t>
            </a:r>
            <a:r>
              <a:rPr lang="de-DE" dirty="0" smtClean="0"/>
              <a:t> (</a:t>
            </a:r>
            <a:r>
              <a:rPr lang="de-DE" dirty="0" err="1" smtClean="0"/>
              <a:t>procurement</a:t>
            </a:r>
            <a:r>
              <a:rPr lang="de-DE" dirty="0" smtClean="0"/>
              <a:t>, ICS), </a:t>
            </a:r>
            <a:r>
              <a:rPr lang="de-DE" dirty="0" err="1" smtClean="0"/>
              <a:t>reporting</a:t>
            </a:r>
            <a:r>
              <a:rPr lang="de-DE" dirty="0" smtClean="0"/>
              <a:t>, </a:t>
            </a:r>
            <a:r>
              <a:rPr lang="de-DE" dirty="0" err="1" smtClean="0"/>
              <a:t>accountability</a:t>
            </a:r>
            <a:endParaRPr lang="de-DE" dirty="0"/>
          </a:p>
        </p:txBody>
      </p:sp>
      <p:sp>
        <p:nvSpPr>
          <p:cNvPr id="11" name="Textfeld 10"/>
          <p:cNvSpPr txBox="1"/>
          <p:nvPr/>
        </p:nvSpPr>
        <p:spPr>
          <a:xfrm>
            <a:off x="50676" y="2484398"/>
            <a:ext cx="2088232" cy="2031325"/>
          </a:xfrm>
          <a:prstGeom prst="rect">
            <a:avLst/>
          </a:prstGeom>
          <a:noFill/>
        </p:spPr>
        <p:txBody>
          <a:bodyPr wrap="square" rtlCol="0">
            <a:spAutoFit/>
          </a:bodyPr>
          <a:lstStyle/>
          <a:p>
            <a:r>
              <a:rPr lang="de-DE" dirty="0" smtClean="0"/>
              <a:t>3 </a:t>
            </a:r>
            <a:r>
              <a:rPr lang="de-DE" dirty="0" err="1" smtClean="0"/>
              <a:t>core</a:t>
            </a:r>
            <a:r>
              <a:rPr lang="de-DE" dirty="0" smtClean="0"/>
              <a:t> </a:t>
            </a:r>
            <a:r>
              <a:rPr lang="de-DE" dirty="0" err="1" smtClean="0"/>
              <a:t>outcomes</a:t>
            </a:r>
            <a:r>
              <a:rPr lang="de-DE" dirty="0" smtClean="0"/>
              <a:t>:</a:t>
            </a:r>
          </a:p>
          <a:p>
            <a:pPr marL="285750" indent="-285750">
              <a:buFontTx/>
              <a:buChar char="-"/>
            </a:pPr>
            <a:r>
              <a:rPr lang="de-DE" dirty="0" err="1" smtClean="0"/>
              <a:t>Fiscal</a:t>
            </a:r>
            <a:r>
              <a:rPr lang="de-DE" dirty="0" smtClean="0"/>
              <a:t> </a:t>
            </a:r>
            <a:r>
              <a:rPr lang="de-DE" dirty="0" err="1" smtClean="0"/>
              <a:t>sustainability</a:t>
            </a:r>
            <a:endParaRPr lang="de-DE" dirty="0" smtClean="0"/>
          </a:p>
          <a:p>
            <a:pPr marL="285750" indent="-285750">
              <a:buFontTx/>
              <a:buChar char="-"/>
            </a:pPr>
            <a:r>
              <a:rPr lang="de-DE" dirty="0" smtClean="0"/>
              <a:t>Implementation </a:t>
            </a:r>
            <a:r>
              <a:rPr lang="de-DE" dirty="0" err="1" smtClean="0"/>
              <a:t>of</a:t>
            </a:r>
            <a:r>
              <a:rPr lang="de-DE" dirty="0" smtClean="0"/>
              <a:t> </a:t>
            </a:r>
            <a:r>
              <a:rPr lang="de-DE" dirty="0" err="1" smtClean="0"/>
              <a:t>policy</a:t>
            </a:r>
            <a:r>
              <a:rPr lang="de-DE" dirty="0" smtClean="0"/>
              <a:t> </a:t>
            </a:r>
            <a:r>
              <a:rPr lang="de-DE" dirty="0" err="1" smtClean="0"/>
              <a:t>priorities</a:t>
            </a:r>
            <a:endParaRPr lang="de-DE" dirty="0" smtClean="0"/>
          </a:p>
          <a:p>
            <a:pPr marL="285750" indent="-285750">
              <a:buFontTx/>
              <a:buChar char="-"/>
            </a:pPr>
            <a:r>
              <a:rPr lang="de-DE" dirty="0" smtClean="0"/>
              <a:t>Service </a:t>
            </a:r>
            <a:r>
              <a:rPr lang="de-DE" dirty="0" err="1" smtClean="0"/>
              <a:t>Delivery</a:t>
            </a:r>
            <a:endParaRPr lang="de-DE" dirty="0"/>
          </a:p>
        </p:txBody>
      </p:sp>
      <p:cxnSp>
        <p:nvCxnSpPr>
          <p:cNvPr id="13" name="Gewinkelte Verbindung 12"/>
          <p:cNvCxnSpPr/>
          <p:nvPr/>
        </p:nvCxnSpPr>
        <p:spPr>
          <a:xfrm>
            <a:off x="2195736" y="3505636"/>
            <a:ext cx="1512168" cy="787460"/>
          </a:xfrm>
          <a:prstGeom prst="bent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flipV="1">
            <a:off x="2915816" y="5661248"/>
            <a:ext cx="1152128" cy="24833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H="1">
            <a:off x="6300192" y="2780928"/>
            <a:ext cx="86409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6188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 9"/>
          <p:cNvGraphicFramePr>
            <a:graphicFrameLocks/>
          </p:cNvGraphicFramePr>
          <p:nvPr>
            <p:extLst>
              <p:ext uri="{D42A27DB-BD31-4B8C-83A1-F6EECF244321}">
                <p14:modId xmlns:p14="http://schemas.microsoft.com/office/powerpoint/2010/main" val="945859562"/>
              </p:ext>
            </p:extLst>
          </p:nvPr>
        </p:nvGraphicFramePr>
        <p:xfrm>
          <a:off x="18409" y="244882"/>
          <a:ext cx="9125591" cy="65973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73918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92696"/>
            <a:ext cx="7776000" cy="617928"/>
          </a:xfrm>
        </p:spPr>
        <p:txBody>
          <a:bodyPr/>
          <a:lstStyle/>
          <a:p>
            <a:r>
              <a:rPr lang="de-DE" b="1" dirty="0" err="1" smtClean="0">
                <a:solidFill>
                  <a:srgbClr val="C00000"/>
                </a:solidFill>
              </a:rPr>
              <a:t>Budgetary</a:t>
            </a:r>
            <a:r>
              <a:rPr lang="de-DE" b="1" dirty="0" smtClean="0">
                <a:solidFill>
                  <a:srgbClr val="C00000"/>
                </a:solidFill>
              </a:rPr>
              <a:t> </a:t>
            </a:r>
            <a:r>
              <a:rPr lang="de-DE" b="1" dirty="0" err="1" smtClean="0">
                <a:solidFill>
                  <a:srgbClr val="C00000"/>
                </a:solidFill>
              </a:rPr>
              <a:t>outcomes</a:t>
            </a:r>
            <a:r>
              <a:rPr lang="de-DE" b="1" dirty="0" smtClean="0">
                <a:solidFill>
                  <a:srgbClr val="C00000"/>
                </a:solidFill>
              </a:rPr>
              <a:t> </a:t>
            </a:r>
            <a:r>
              <a:rPr lang="de-DE" b="1" dirty="0" err="1" smtClean="0">
                <a:solidFill>
                  <a:srgbClr val="C00000"/>
                </a:solidFill>
              </a:rPr>
              <a:t>remain</a:t>
            </a:r>
            <a:r>
              <a:rPr lang="de-DE" b="1" dirty="0" smtClean="0">
                <a:solidFill>
                  <a:srgbClr val="C00000"/>
                </a:solidFill>
              </a:rPr>
              <a:t> </a:t>
            </a:r>
            <a:r>
              <a:rPr lang="de-DE" b="1" dirty="0" err="1" smtClean="0">
                <a:solidFill>
                  <a:srgbClr val="C00000"/>
                </a:solidFill>
              </a:rPr>
              <a:t>far</a:t>
            </a:r>
            <a:r>
              <a:rPr lang="de-DE" b="1" dirty="0" smtClean="0">
                <a:solidFill>
                  <a:srgbClr val="C00000"/>
                </a:solidFill>
              </a:rPr>
              <a:t> </a:t>
            </a:r>
            <a:r>
              <a:rPr lang="de-DE" b="1" dirty="0" err="1" smtClean="0">
                <a:solidFill>
                  <a:srgbClr val="C00000"/>
                </a:solidFill>
              </a:rPr>
              <a:t>from</a:t>
            </a:r>
            <a:r>
              <a:rPr lang="de-DE" b="1" dirty="0" smtClean="0">
                <a:solidFill>
                  <a:srgbClr val="C00000"/>
                </a:solidFill>
              </a:rPr>
              <a:t> ideal</a:t>
            </a:r>
            <a:endParaRPr lang="de-DE" b="1" dirty="0">
              <a:solidFill>
                <a:srgbClr val="C00000"/>
              </a:solidFill>
            </a:endParaRPr>
          </a:p>
        </p:txBody>
      </p:sp>
      <p:sp>
        <p:nvSpPr>
          <p:cNvPr id="3" name="Fußzeilenplatzhalter 2"/>
          <p:cNvSpPr>
            <a:spLocks noGrp="1"/>
          </p:cNvSpPr>
          <p:nvPr>
            <p:ph type="ftr" sz="quarter" idx="10"/>
          </p:nvPr>
        </p:nvSpPr>
        <p:spPr/>
        <p:txBody>
          <a:bodyPr/>
          <a:lstStyle/>
          <a:p>
            <a:r>
              <a:rPr lang="de-DE" smtClean="0"/>
              <a:t>GFG in Africa</a:t>
            </a:r>
            <a:endParaRPr lang="de-DE" dirty="0"/>
          </a:p>
        </p:txBody>
      </p:sp>
      <p:sp>
        <p:nvSpPr>
          <p:cNvPr id="4" name="Datumsplatzhalter 3"/>
          <p:cNvSpPr>
            <a:spLocks noGrp="1"/>
          </p:cNvSpPr>
          <p:nvPr>
            <p:ph type="dt" sz="half" idx="11"/>
          </p:nvPr>
        </p:nvSpPr>
        <p:spPr/>
        <p:txBody>
          <a:bodyPr/>
          <a:lstStyle/>
          <a:p>
            <a:fld id="{22C0E90D-A803-4550-9E66-CB2BB52A58F1}" type="datetime1">
              <a:rPr lang="en-GB" smtClean="0"/>
              <a:pPr/>
              <a:t>01/06/2017</a:t>
            </a:fld>
            <a:endParaRPr lang="en-GB"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3960435450"/>
              </p:ext>
            </p:extLst>
          </p:nvPr>
        </p:nvGraphicFramePr>
        <p:xfrm>
          <a:off x="179512" y="1412776"/>
          <a:ext cx="8964488" cy="53285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330987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50676" y="68431"/>
            <a:ext cx="9057828" cy="1200329"/>
          </a:xfrm>
          <a:prstGeom prst="rect">
            <a:avLst/>
          </a:prstGeom>
          <a:solidFill>
            <a:schemeClr val="bg1"/>
          </a:solidFill>
        </p:spPr>
        <p:txBody>
          <a:bodyPr wrap="square" rtlCol="0">
            <a:spAutoFit/>
          </a:bodyPr>
          <a:lstStyle/>
          <a:p>
            <a:endParaRPr lang="de-DE" dirty="0" smtClean="0"/>
          </a:p>
          <a:p>
            <a:endParaRPr lang="de-DE" dirty="0" smtClean="0"/>
          </a:p>
          <a:p>
            <a:endParaRPr lang="de-DE" dirty="0" smtClean="0"/>
          </a:p>
          <a:p>
            <a:endParaRPr lang="de-DE" dirty="0"/>
          </a:p>
        </p:txBody>
      </p:sp>
      <p:sp>
        <p:nvSpPr>
          <p:cNvPr id="3" name="Fußzeilenplatzhalter 2"/>
          <p:cNvSpPr>
            <a:spLocks noGrp="1"/>
          </p:cNvSpPr>
          <p:nvPr>
            <p:ph type="ftr" sz="quarter" idx="10"/>
          </p:nvPr>
        </p:nvSpPr>
        <p:spPr/>
        <p:txBody>
          <a:bodyPr/>
          <a:lstStyle/>
          <a:p>
            <a:r>
              <a:rPr lang="en-GB" smtClean="0"/>
              <a:t>GFG in Africa</a:t>
            </a:r>
            <a:endParaRPr lang="en-GB" dirty="0"/>
          </a:p>
        </p:txBody>
      </p:sp>
      <p:sp>
        <p:nvSpPr>
          <p:cNvPr id="4" name="Datumsplatzhalter 3"/>
          <p:cNvSpPr>
            <a:spLocks noGrp="1"/>
          </p:cNvSpPr>
          <p:nvPr>
            <p:ph type="dt" sz="half" idx="11"/>
          </p:nvPr>
        </p:nvSpPr>
        <p:spPr/>
        <p:txBody>
          <a:bodyPr/>
          <a:lstStyle/>
          <a:p>
            <a:fld id="{EB3111E0-A8D9-49CE-B8CF-D47DE3182907}" type="datetime1">
              <a:rPr lang="en-GB" smtClean="0"/>
              <a:pPr/>
              <a:t>01/06/2017</a:t>
            </a:fld>
            <a:endParaRPr lang="de-DE"/>
          </a:p>
        </p:txBody>
      </p:sp>
      <p:sp>
        <p:nvSpPr>
          <p:cNvPr id="12" name="Rechteck 11"/>
          <p:cNvSpPr/>
          <p:nvPr/>
        </p:nvSpPr>
        <p:spPr>
          <a:xfrm>
            <a:off x="622276" y="1628800"/>
            <a:ext cx="3888432" cy="576064"/>
          </a:xfrm>
          <a:prstGeom prst="rect">
            <a:avLst/>
          </a:prstGeom>
          <a:solidFill>
            <a:schemeClr val="accent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Countries </a:t>
            </a:r>
            <a:r>
              <a:rPr lang="de-DE" b="1" dirty="0" err="1" smtClean="0">
                <a:solidFill>
                  <a:schemeClr val="tx1"/>
                </a:solidFill>
              </a:rPr>
              <a:t>with</a:t>
            </a:r>
            <a:r>
              <a:rPr lang="de-DE" b="1" dirty="0" smtClean="0">
                <a:solidFill>
                  <a:schemeClr val="tx1"/>
                </a:solidFill>
              </a:rPr>
              <a:t> </a:t>
            </a:r>
            <a:r>
              <a:rPr lang="de-DE" b="1" dirty="0" err="1" smtClean="0">
                <a:solidFill>
                  <a:schemeClr val="tx1"/>
                </a:solidFill>
              </a:rPr>
              <a:t>many</a:t>
            </a:r>
            <a:r>
              <a:rPr lang="de-DE" b="1" dirty="0" smtClean="0">
                <a:solidFill>
                  <a:schemeClr val="tx1"/>
                </a:solidFill>
              </a:rPr>
              <a:t> </a:t>
            </a:r>
            <a:br>
              <a:rPr lang="de-DE" b="1" dirty="0" smtClean="0">
                <a:solidFill>
                  <a:schemeClr val="tx1"/>
                </a:solidFill>
              </a:rPr>
            </a:br>
            <a:r>
              <a:rPr lang="de-DE" b="1" dirty="0" smtClean="0">
                <a:solidFill>
                  <a:schemeClr val="tx1"/>
                </a:solidFill>
              </a:rPr>
              <a:t>PFM </a:t>
            </a:r>
            <a:r>
              <a:rPr lang="de-DE" b="1" dirty="0" err="1" smtClean="0">
                <a:solidFill>
                  <a:schemeClr val="tx1"/>
                </a:solidFill>
              </a:rPr>
              <a:t>risk</a:t>
            </a:r>
            <a:r>
              <a:rPr lang="de-DE" b="1" dirty="0" smtClean="0">
                <a:solidFill>
                  <a:schemeClr val="tx1"/>
                </a:solidFill>
              </a:rPr>
              <a:t> </a:t>
            </a:r>
            <a:r>
              <a:rPr lang="de-DE" b="1" dirty="0" err="1" smtClean="0">
                <a:solidFill>
                  <a:schemeClr val="tx1"/>
                </a:solidFill>
              </a:rPr>
              <a:t>areas</a:t>
            </a:r>
            <a:endParaRPr lang="de-DE" b="1" dirty="0">
              <a:solidFill>
                <a:schemeClr val="tx1"/>
              </a:solidFill>
            </a:endParaRPr>
          </a:p>
        </p:txBody>
      </p:sp>
      <p:sp>
        <p:nvSpPr>
          <p:cNvPr id="13" name="Rechteck 12"/>
          <p:cNvSpPr/>
          <p:nvPr/>
        </p:nvSpPr>
        <p:spPr>
          <a:xfrm>
            <a:off x="4644008" y="1628800"/>
            <a:ext cx="3816424" cy="576064"/>
          </a:xfrm>
          <a:prstGeom prst="rect">
            <a:avLst/>
          </a:prstGeom>
          <a:solidFill>
            <a:schemeClr val="accent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Countries </a:t>
            </a:r>
            <a:r>
              <a:rPr lang="de-DE" b="1" dirty="0" err="1" smtClean="0">
                <a:solidFill>
                  <a:schemeClr val="tx1"/>
                </a:solidFill>
              </a:rPr>
              <a:t>with</a:t>
            </a:r>
            <a:r>
              <a:rPr lang="de-DE" b="1" dirty="0" smtClean="0">
                <a:solidFill>
                  <a:schemeClr val="tx1"/>
                </a:solidFill>
              </a:rPr>
              <a:t> </a:t>
            </a:r>
            <a:r>
              <a:rPr lang="de-DE" b="1" dirty="0" err="1" smtClean="0">
                <a:solidFill>
                  <a:schemeClr val="tx1"/>
                </a:solidFill>
              </a:rPr>
              <a:t>few</a:t>
            </a:r>
            <a:r>
              <a:rPr lang="de-DE" b="1" dirty="0" smtClean="0">
                <a:solidFill>
                  <a:schemeClr val="tx1"/>
                </a:solidFill>
              </a:rPr>
              <a:t> </a:t>
            </a:r>
            <a:br>
              <a:rPr lang="de-DE" b="1" dirty="0" smtClean="0">
                <a:solidFill>
                  <a:schemeClr val="tx1"/>
                </a:solidFill>
              </a:rPr>
            </a:br>
            <a:r>
              <a:rPr lang="de-DE" b="1" dirty="0" smtClean="0">
                <a:solidFill>
                  <a:schemeClr val="tx1"/>
                </a:solidFill>
              </a:rPr>
              <a:t>PFM </a:t>
            </a:r>
            <a:r>
              <a:rPr lang="de-DE" b="1" dirty="0" err="1" smtClean="0">
                <a:solidFill>
                  <a:schemeClr val="tx1"/>
                </a:solidFill>
              </a:rPr>
              <a:t>risk</a:t>
            </a:r>
            <a:r>
              <a:rPr lang="de-DE" b="1" dirty="0" smtClean="0">
                <a:solidFill>
                  <a:schemeClr val="tx1"/>
                </a:solidFill>
              </a:rPr>
              <a:t> </a:t>
            </a:r>
            <a:r>
              <a:rPr lang="de-DE" b="1" dirty="0" err="1" smtClean="0">
                <a:solidFill>
                  <a:schemeClr val="tx1"/>
                </a:solidFill>
              </a:rPr>
              <a:t>areas</a:t>
            </a:r>
            <a:endParaRPr lang="de-DE" b="1" dirty="0">
              <a:solidFill>
                <a:schemeClr val="tx1"/>
              </a:solidFill>
            </a:endParaRPr>
          </a:p>
        </p:txBody>
      </p:sp>
      <p:graphicFrame>
        <p:nvGraphicFramePr>
          <p:cNvPr id="14" name="Diagramm 13"/>
          <p:cNvGraphicFramePr>
            <a:graphicFrameLocks/>
          </p:cNvGraphicFramePr>
          <p:nvPr>
            <p:extLst>
              <p:ext uri="{D42A27DB-BD31-4B8C-83A1-F6EECF244321}">
                <p14:modId xmlns:p14="http://schemas.microsoft.com/office/powerpoint/2010/main" val="1397751169"/>
              </p:ext>
            </p:extLst>
          </p:nvPr>
        </p:nvGraphicFramePr>
        <p:xfrm>
          <a:off x="4644008" y="2276872"/>
          <a:ext cx="3816424" cy="40324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Diagramm 14"/>
          <p:cNvGraphicFramePr>
            <a:graphicFrameLocks/>
          </p:cNvGraphicFramePr>
          <p:nvPr>
            <p:extLst>
              <p:ext uri="{D42A27DB-BD31-4B8C-83A1-F6EECF244321}">
                <p14:modId xmlns:p14="http://schemas.microsoft.com/office/powerpoint/2010/main" val="3441902462"/>
              </p:ext>
            </p:extLst>
          </p:nvPr>
        </p:nvGraphicFramePr>
        <p:xfrm>
          <a:off x="611560" y="2276872"/>
          <a:ext cx="3888432" cy="4032448"/>
        </p:xfrm>
        <a:graphic>
          <a:graphicData uri="http://schemas.openxmlformats.org/drawingml/2006/chart">
            <c:chart xmlns:c="http://schemas.openxmlformats.org/drawingml/2006/chart" xmlns:r="http://schemas.openxmlformats.org/officeDocument/2006/relationships" r:id="rId4"/>
          </a:graphicData>
        </a:graphic>
      </p:graphicFrame>
      <p:sp>
        <p:nvSpPr>
          <p:cNvPr id="8" name="Rechteck 7"/>
          <p:cNvSpPr/>
          <p:nvPr/>
        </p:nvSpPr>
        <p:spPr>
          <a:xfrm>
            <a:off x="622276" y="417438"/>
            <a:ext cx="8521724" cy="830997"/>
          </a:xfrm>
          <a:prstGeom prst="rect">
            <a:avLst/>
          </a:prstGeom>
        </p:spPr>
        <p:txBody>
          <a:bodyPr wrap="square">
            <a:spAutoFit/>
          </a:bodyPr>
          <a:lstStyle/>
          <a:p>
            <a:pPr>
              <a:defRPr/>
            </a:pPr>
            <a:r>
              <a:rPr lang="en-US" sz="2400" b="1" dirty="0">
                <a:solidFill>
                  <a:srgbClr val="C00000"/>
                </a:solidFill>
                <a:latin typeface="Arial" panose="020B0604020202020204" pitchFamily="34" charset="0"/>
                <a:ea typeface="+mj-ea"/>
                <a:cs typeface="Arial" panose="020B0604020202020204" pitchFamily="34" charset="0"/>
              </a:rPr>
              <a:t>Good performance in key PFM </a:t>
            </a:r>
            <a:r>
              <a:rPr lang="en-US" sz="2400" b="1" dirty="0" smtClean="0">
                <a:solidFill>
                  <a:srgbClr val="C00000"/>
                </a:solidFill>
                <a:latin typeface="Arial" panose="020B0604020202020204" pitchFamily="34" charset="0"/>
                <a:ea typeface="+mj-ea"/>
                <a:cs typeface="Arial" panose="020B0604020202020204" pitchFamily="34" charset="0"/>
              </a:rPr>
              <a:t>areas </a:t>
            </a:r>
            <a:r>
              <a:rPr lang="en-US" sz="2400" b="1" dirty="0">
                <a:solidFill>
                  <a:srgbClr val="C00000"/>
                </a:solidFill>
                <a:latin typeface="Arial" panose="020B0604020202020204" pitchFamily="34" charset="0"/>
                <a:ea typeface="+mj-ea"/>
                <a:cs typeface="Arial" panose="020B0604020202020204" pitchFamily="34" charset="0"/>
              </a:rPr>
              <a:t>is a necessary </a:t>
            </a:r>
            <a:r>
              <a:rPr lang="en-US" sz="2400" b="1" dirty="0" smtClean="0">
                <a:solidFill>
                  <a:srgbClr val="C00000"/>
                </a:solidFill>
                <a:latin typeface="Arial" panose="020B0604020202020204" pitchFamily="34" charset="0"/>
                <a:ea typeface="+mj-ea"/>
                <a:cs typeface="Arial" panose="020B0604020202020204" pitchFamily="34" charset="0"/>
              </a:rPr>
              <a:t/>
            </a:r>
            <a:br>
              <a:rPr lang="en-US" sz="2400" b="1" dirty="0" smtClean="0">
                <a:solidFill>
                  <a:srgbClr val="C00000"/>
                </a:solidFill>
                <a:latin typeface="Arial" panose="020B0604020202020204" pitchFamily="34" charset="0"/>
                <a:ea typeface="+mj-ea"/>
                <a:cs typeface="Arial" panose="020B0604020202020204" pitchFamily="34" charset="0"/>
              </a:rPr>
            </a:br>
            <a:r>
              <a:rPr lang="en-US" sz="2400" b="1" dirty="0" smtClean="0">
                <a:solidFill>
                  <a:srgbClr val="C00000"/>
                </a:solidFill>
                <a:latin typeface="Arial" panose="020B0604020202020204" pitchFamily="34" charset="0"/>
                <a:ea typeface="+mj-ea"/>
                <a:cs typeface="Arial" panose="020B0604020202020204" pitchFamily="34" charset="0"/>
              </a:rPr>
              <a:t>but </a:t>
            </a:r>
            <a:r>
              <a:rPr lang="en-US" sz="2400" b="1" dirty="0">
                <a:solidFill>
                  <a:srgbClr val="C00000"/>
                </a:solidFill>
                <a:latin typeface="Arial" panose="020B0604020202020204" pitchFamily="34" charset="0"/>
                <a:ea typeface="+mj-ea"/>
                <a:cs typeface="Arial" panose="020B0604020202020204" pitchFamily="34" charset="0"/>
              </a:rPr>
              <a:t>not sufficient </a:t>
            </a:r>
            <a:r>
              <a:rPr lang="en-US" sz="2400" b="1" dirty="0" smtClean="0">
                <a:solidFill>
                  <a:srgbClr val="C00000"/>
                </a:solidFill>
                <a:latin typeface="Arial" panose="020B0604020202020204" pitchFamily="34" charset="0"/>
                <a:ea typeface="+mj-ea"/>
                <a:cs typeface="Arial" panose="020B0604020202020204" pitchFamily="34" charset="0"/>
              </a:rPr>
              <a:t>condition </a:t>
            </a:r>
            <a:r>
              <a:rPr lang="en-US" sz="2400" b="1" dirty="0">
                <a:solidFill>
                  <a:srgbClr val="C00000"/>
                </a:solidFill>
                <a:latin typeface="Arial" panose="020B0604020202020204" pitchFamily="34" charset="0"/>
                <a:ea typeface="+mj-ea"/>
                <a:cs typeface="Arial" panose="020B0604020202020204" pitchFamily="34" charset="0"/>
              </a:rPr>
              <a:t>to achieve the SDGs. </a:t>
            </a:r>
          </a:p>
        </p:txBody>
      </p:sp>
    </p:spTree>
    <p:extLst>
      <p:ext uri="{BB962C8B-B14F-4D97-AF65-F5344CB8AC3E}">
        <p14:creationId xmlns:p14="http://schemas.microsoft.com/office/powerpoint/2010/main" val="276792502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3.xml><?xml version="1.0" encoding="utf-8"?>
<a:theme xmlns:a="http://schemas.openxmlformats.org/drawingml/2006/main" name="Design1">
  <a:themeElements>
    <a:clrScheme name="GTZ">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0</TotalTime>
  <Words>1697</Words>
  <Application>Microsoft Office PowerPoint</Application>
  <PresentationFormat>Bildschirmpräsentation (4:3)</PresentationFormat>
  <Paragraphs>262</Paragraphs>
  <Slides>21</Slides>
  <Notes>12</Notes>
  <HiddenSlides>0</HiddenSlides>
  <MMClips>0</MMClips>
  <ScaleCrop>false</ScaleCrop>
  <HeadingPairs>
    <vt:vector size="4" baseType="variant">
      <vt:variant>
        <vt:lpstr>Design</vt:lpstr>
      </vt:variant>
      <vt:variant>
        <vt:i4>3</vt:i4>
      </vt:variant>
      <vt:variant>
        <vt:lpstr>Folientitel</vt:lpstr>
      </vt:variant>
      <vt:variant>
        <vt:i4>21</vt:i4>
      </vt:variant>
    </vt:vector>
  </HeadingPairs>
  <TitlesOfParts>
    <vt:vector size="24" baseType="lpstr">
      <vt:lpstr>Office Theme</vt:lpstr>
      <vt:lpstr>GIZ_Banner_Kopfzeile-Ausland (3)</vt:lpstr>
      <vt:lpstr>Design1</vt:lpstr>
      <vt:lpstr> Part I: Findings of the Study on the Functionality of the ICS in 6 African countries</vt:lpstr>
      <vt:lpstr>Closeness of Internal and External Audit Standards Scope for more strategic cooperation  Need for role discussion  Shared view on perspectives</vt:lpstr>
      <vt:lpstr> Part II:  Approach 3: PFM, SAIs and the  Agenda 2030 </vt:lpstr>
      <vt:lpstr>AFROSAI Regional Paper  for INCOSAI Theme I</vt:lpstr>
      <vt:lpstr>Research results for 23 countries:  updated GFG Heatmap</vt:lpstr>
      <vt:lpstr>The Methodology</vt:lpstr>
      <vt:lpstr>PowerPoint-Präsentation</vt:lpstr>
      <vt:lpstr>Budgetary outcomes remain far from ideal</vt:lpstr>
      <vt:lpstr>PowerPoint-Präsentation</vt:lpstr>
      <vt:lpstr>Internal Control Systems appear as  key factor for service delivery</vt:lpstr>
      <vt:lpstr>Correlations sometimes work both ways</vt:lpstr>
      <vt:lpstr>Status quo</vt:lpstr>
      <vt:lpstr>PowerPoint-Präsentation</vt:lpstr>
      <vt:lpstr>*AFROSAI-E Governing Board Kenya 8-10 May 2017</vt:lpstr>
      <vt:lpstr>PowerPoint-Präsentation</vt:lpstr>
      <vt:lpstr>  global integrated reporting movement the new theme in the accounting profession, business practice, and increasingly SAIs.  Not a coincidence.   </vt:lpstr>
      <vt:lpstr>From Vision to Reality</vt:lpstr>
      <vt:lpstr>Rethinking SAI engagement in  PFM systems</vt:lpstr>
      <vt:lpstr>How to go about it: A matrix approach</vt:lpstr>
      <vt:lpstr>Questions for discussion</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zaWenhold</dc:creator>
  <cp:lastModifiedBy>Barbara Dutzler</cp:lastModifiedBy>
  <cp:revision>513</cp:revision>
  <dcterms:created xsi:type="dcterms:W3CDTF">2015-02-09T08:09:54Z</dcterms:created>
  <dcterms:modified xsi:type="dcterms:W3CDTF">2017-06-01T08:26:17Z</dcterms:modified>
</cp:coreProperties>
</file>