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57" r:id="rId2"/>
    <p:sldId id="485" r:id="rId3"/>
    <p:sldId id="486" r:id="rId4"/>
    <p:sldId id="494" r:id="rId5"/>
    <p:sldId id="487" r:id="rId6"/>
    <p:sldId id="497" r:id="rId7"/>
    <p:sldId id="488" r:id="rId8"/>
    <p:sldId id="489" r:id="rId9"/>
    <p:sldId id="467" r:id="rId10"/>
    <p:sldId id="481" r:id="rId11"/>
    <p:sldId id="482" r:id="rId12"/>
    <p:sldId id="491" r:id="rId13"/>
    <p:sldId id="490" r:id="rId14"/>
    <p:sldId id="492" r:id="rId15"/>
    <p:sldId id="484" r:id="rId16"/>
    <p:sldId id="493" r:id="rId17"/>
    <p:sldId id="498" r:id="rId18"/>
    <p:sldId id="499" r:id="rId19"/>
    <p:sldId id="476" r:id="rId20"/>
    <p:sldId id="468" r:id="rId21"/>
  </p:sldIdLst>
  <p:sldSz cx="9144000" cy="6858000" type="screen4x3"/>
  <p:notesSz cx="6797675" cy="9928225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lbrandsen, Ingvild" initials="GI" lastIdx="8" clrIdx="0">
    <p:extLst>
      <p:ext uri="{19B8F6BF-5375-455C-9EA6-DF929625EA0E}">
        <p15:presenceInfo xmlns:p15="http://schemas.microsoft.com/office/powerpoint/2012/main" userId="S-1-5-21-823518204-1383384898-1801674531-86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3979" autoAdjust="0"/>
  </p:normalViewPr>
  <p:slideViewPr>
    <p:cSldViewPr>
      <p:cViewPr varScale="1">
        <p:scale>
          <a:sx n="71" d="100"/>
          <a:sy n="71" d="100"/>
        </p:scale>
        <p:origin x="150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EE1C9-1930-4C22-9603-BCB5851C2B8C}" type="datetimeFigureOut">
              <a:rPr lang="nb-NO" smtClean="0"/>
              <a:t>11.10.2018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7545-E053-449C-8AED-5398040B73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2499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749E6-2CF3-404E-A9A4-65B423C8923F}" type="datetimeFigureOut">
              <a:rPr lang="nb-NO" smtClean="0"/>
              <a:t>11.10.2018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9914B-33B0-4519-B5A4-73941579C4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2393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132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79080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3544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3291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4926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2718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979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515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1103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485816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7054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982246-E26C-45B8-954B-ED1F97E7CC2E}" type="datetime1">
              <a:rPr lang="nb-NO" smtClean="0"/>
              <a:t>11.10.2018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F13DC-CD44-4FD8-BF08-3C6DBFE7E8F7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771C8D-A87E-4075-B58E-267F7640DFF5}" type="datetime1">
              <a:rPr lang="nb-NO" smtClean="0"/>
              <a:t>11.10.2018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249209-2B0A-43F8-B0C5-21C9AAFF1451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47D17A-EFA2-422C-B1E6-434541AF0174}" type="datetime1">
              <a:rPr lang="nb-NO" smtClean="0"/>
              <a:t>11.10.2018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632EBE-02AF-4DA6-A242-434D548CE5B3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7D7D44-830A-4806-A135-2791FB9FB28A}" type="datetime1">
              <a:rPr lang="nb-NO" smtClean="0"/>
              <a:t>11.10.2018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CCDCCD-98B2-4CF7-BC54-C9BFEC24BD2A}" type="datetime1">
              <a:rPr lang="nb-NO" smtClean="0"/>
              <a:t>11.10.2018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FB0D4-0DED-4660-94D3-B97331147D79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CB63F1-43F9-45FB-A2CA-84B03BBC8170}" type="datetime1">
              <a:rPr lang="nb-NO" smtClean="0"/>
              <a:t>11.10.2018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98429-3624-4405-9175-DC99264E905D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5C2519-762B-431E-A6FE-E018BDE12BE3}" type="datetime1">
              <a:rPr lang="nb-NO" smtClean="0"/>
              <a:t>11.10.2018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23D3E-F112-4495-A024-BE46D387516F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45BC6E-F802-4F00-9878-1F36CB879C72}" type="datetime1">
              <a:rPr lang="nb-NO" smtClean="0"/>
              <a:t>11.10.2018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693B53-1D31-48CB-9BAB-7E0E59B8701F}" type="datetime1">
              <a:rPr lang="nb-NO" smtClean="0"/>
              <a:t>11.10.2018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E53267-3755-49FC-8843-46E02F896989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5C4F10-D653-4F5C-9E18-67D7CFD945FC}" type="datetime1">
              <a:rPr lang="nb-NO" smtClean="0"/>
              <a:t>11.10.2018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8BCA0B-30DF-4F04-B799-AE497FF06C2D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7D3677-2B9B-4D8B-A0B4-A859643AE444}" type="datetime1">
              <a:rPr lang="nb-NO" smtClean="0"/>
              <a:t>11.10.2018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7EE9F-21CE-4D86-B515-A94CE379C2D8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FB478AC-EC94-4965-AFC1-FC5A5817A6FF}" type="datetime1">
              <a:rPr lang="nb-NO" smtClean="0"/>
              <a:t>11.10.2018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E5FFA55-A16F-4099-87E0-C8D1CC20B402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ctrTitle"/>
          </p:nvPr>
        </p:nvSpPr>
        <p:spPr>
          <a:xfrm>
            <a:off x="179512" y="764704"/>
            <a:ext cx="8856984" cy="2046089"/>
          </a:xfrm>
        </p:spPr>
        <p:txBody>
          <a:bodyPr>
            <a:normAutofit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CAS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project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2.2, SDP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IFPP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providing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guidance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compliance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audit</a:t>
            </a:r>
            <a:endParaRPr lang="nb-NO" sz="3600" b="1" dirty="0">
              <a:solidFill>
                <a:schemeClr val="tx2"/>
              </a:solidFill>
              <a:latin typeface="Aharoni" panose="02010803020104030203" pitchFamily="2" charset="-79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5" name="Undertittel 4"/>
          <p:cNvSpPr>
            <a:spLocks noGrp="1"/>
          </p:cNvSpPr>
          <p:nvPr>
            <p:ph type="subTitle" idx="1"/>
          </p:nvPr>
        </p:nvSpPr>
        <p:spPr>
          <a:xfrm>
            <a:off x="683568" y="3556001"/>
            <a:ext cx="7088832" cy="14732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ct val="0"/>
              </a:spcBef>
            </a:pPr>
            <a:r>
              <a:rPr lang="nb-NO" sz="3600" b="1" dirty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Ingvild 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Gulbrandsen</a:t>
            </a:r>
          </a:p>
          <a:p>
            <a:pPr>
              <a:spcBef>
                <a:spcPct val="0"/>
              </a:spcBef>
            </a:pP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Office of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Auditor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General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Norway</a:t>
            </a:r>
          </a:p>
          <a:p>
            <a:pPr>
              <a:spcBef>
                <a:spcPct val="0"/>
              </a:spcBef>
            </a:pP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9th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October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2018, Luxembourg</a:t>
            </a:r>
            <a:endParaRPr lang="nb-NO" sz="3600" b="1" dirty="0">
              <a:solidFill>
                <a:schemeClr val="tx2"/>
              </a:solidFill>
              <a:latin typeface="Aharoni" panose="02010803020104030203" pitchFamily="2" charset="-79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F13DC-CD44-4FD8-BF08-3C6DBFE7E8F7}" type="slidenum">
              <a:rPr lang="nb-NO" smtClean="0"/>
              <a:pPr>
                <a:defRPr/>
              </a:pPr>
              <a:t>1</a:t>
            </a:fld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107504" y="1280941"/>
            <a:ext cx="8928992" cy="4524323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/>
              <a:t>Is it possible to have a list of SAIs that perform </a:t>
            </a:r>
            <a:r>
              <a:rPr lang="en-GB" dirty="0" smtClean="0"/>
              <a:t>audits using propriety criteria?</a:t>
            </a:r>
            <a:endParaRPr lang="nb-NO" sz="2800" dirty="0"/>
          </a:p>
          <a:p>
            <a:pPr lvl="0"/>
            <a:r>
              <a:rPr lang="en-GB" dirty="0"/>
              <a:t>Is it possible to get information about the legal status of propriety concepts in different countries?</a:t>
            </a:r>
            <a:endParaRPr lang="nb-NO" sz="2800" dirty="0"/>
          </a:p>
          <a:p>
            <a:pPr lvl="1"/>
            <a:r>
              <a:rPr lang="en-GB" sz="2400" dirty="0"/>
              <a:t>How is it enforced? </a:t>
            </a:r>
            <a:endParaRPr lang="nb-NO" sz="2800" dirty="0"/>
          </a:p>
          <a:p>
            <a:pPr lvl="1"/>
            <a:r>
              <a:rPr lang="en-GB" sz="2400" dirty="0"/>
              <a:t>How is it audited?</a:t>
            </a:r>
            <a:endParaRPr lang="nb-NO" sz="2800" dirty="0"/>
          </a:p>
          <a:p>
            <a:pPr lvl="1"/>
            <a:r>
              <a:rPr lang="en-GB" sz="2400" dirty="0"/>
              <a:t>Who is the auditee?</a:t>
            </a:r>
            <a:endParaRPr lang="nb-NO" sz="2800" dirty="0"/>
          </a:p>
          <a:p>
            <a:pPr lvl="1"/>
            <a:r>
              <a:rPr lang="en-GB" sz="2400" dirty="0"/>
              <a:t>What type of engagement is it (direct reporting/attestation )?</a:t>
            </a:r>
            <a:endParaRPr lang="nb-NO" sz="2800" dirty="0"/>
          </a:p>
          <a:p>
            <a:pPr lvl="1"/>
            <a:r>
              <a:rPr lang="en-GB" sz="2400" dirty="0"/>
              <a:t>Is it mostly used by SAIs with jurisdictional powers (</a:t>
            </a:r>
            <a:r>
              <a:rPr lang="en-GB" sz="2400" dirty="0" err="1"/>
              <a:t>Cours</a:t>
            </a:r>
            <a:r>
              <a:rPr lang="en-GB" sz="2400" dirty="0"/>
              <a:t> des </a:t>
            </a:r>
            <a:r>
              <a:rPr lang="en-GB" sz="2400" dirty="0" err="1"/>
              <a:t>Comptes</a:t>
            </a:r>
            <a:r>
              <a:rPr lang="en-GB" sz="2400" dirty="0"/>
              <a:t>), or the Westminster Model? </a:t>
            </a:r>
            <a:endParaRPr lang="nb-NO" sz="2800" dirty="0"/>
          </a:p>
          <a:p>
            <a:pPr lvl="1"/>
            <a:r>
              <a:rPr lang="en-GB" sz="2400" dirty="0"/>
              <a:t>Is it possible to get audit reports dealing with propriety?</a:t>
            </a:r>
            <a:endParaRPr lang="nb-NO" sz="2800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10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 fontScale="90000"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Questions sent to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regions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24.4.18</a:t>
            </a:r>
            <a:endParaRPr lang="nb-NO" sz="36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650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11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 fontScale="90000"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SAIs not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using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propriety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criteria</a:t>
            </a:r>
            <a:endParaRPr lang="nb-NO" sz="36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55576" y="2846797"/>
            <a:ext cx="7931224" cy="1760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fontAlgn="base">
              <a:lnSpc>
                <a:spcPct val="90000"/>
              </a:lnSpc>
              <a:spcAft>
                <a:spcPct val="0"/>
              </a:spcAft>
              <a:buNone/>
            </a:pPr>
            <a:r>
              <a:rPr lang="en-US" dirty="0"/>
              <a:t>In response to your request of information for the new GUID project on Compliance Audit, specifically in terms of “propriety audits”, I must inform the SAI of Mexico does not </a:t>
            </a:r>
            <a:r>
              <a:rPr lang="en-US" dirty="0" smtClean="0"/>
              <a:t>carry </a:t>
            </a:r>
            <a:r>
              <a:rPr lang="en-US" dirty="0"/>
              <a:t>out such type of audit.</a:t>
            </a:r>
            <a:endParaRPr lang="nb-NO" dirty="0"/>
          </a:p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None/>
              <a:tabLst/>
            </a:pPr>
            <a:endParaRPr lang="en-GB" altLang="nb-NO" sz="2000" b="1" dirty="0"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1591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12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 fontScale="90000"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SAIs not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using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propriety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criteria</a:t>
            </a:r>
            <a:endParaRPr lang="nb-NO" sz="36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55576" y="2514399"/>
            <a:ext cx="7931224" cy="2425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fontAlgn="base">
              <a:lnSpc>
                <a:spcPct val="90000"/>
              </a:lnSpc>
              <a:spcAft>
                <a:spcPct val="0"/>
              </a:spcAft>
              <a:buNone/>
            </a:pPr>
            <a:r>
              <a:rPr lang="nb-NO" dirty="0" err="1"/>
              <a:t>Propriety</a:t>
            </a:r>
            <a:r>
              <a:rPr lang="nb-NO" dirty="0"/>
              <a:t> </a:t>
            </a:r>
            <a:r>
              <a:rPr lang="nb-NO" dirty="0" err="1"/>
              <a:t>audits</a:t>
            </a:r>
            <a:r>
              <a:rPr lang="nb-NO" dirty="0"/>
              <a:t> </a:t>
            </a:r>
            <a:r>
              <a:rPr lang="nb-NO" dirty="0" err="1"/>
              <a:t>involve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auditing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decisions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Government</a:t>
            </a:r>
            <a:r>
              <a:rPr lang="nb-NO" dirty="0"/>
              <a:t> and, as </a:t>
            </a:r>
            <a:r>
              <a:rPr lang="nb-NO" dirty="0" err="1"/>
              <a:t>such</a:t>
            </a:r>
            <a:r>
              <a:rPr lang="nb-NO" dirty="0"/>
              <a:t>, </a:t>
            </a:r>
            <a:r>
              <a:rPr lang="nb-NO" dirty="0" err="1"/>
              <a:t>require</a:t>
            </a:r>
            <a:r>
              <a:rPr lang="nb-NO" dirty="0"/>
              <a:t>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expenditure</a:t>
            </a:r>
            <a:r>
              <a:rPr lang="nb-NO" dirty="0"/>
              <a:t> </a:t>
            </a:r>
            <a:r>
              <a:rPr lang="nb-NO" dirty="0" err="1"/>
              <a:t>incurred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justified</a:t>
            </a:r>
            <a:r>
              <a:rPr lang="nb-NO" dirty="0"/>
              <a:t> and </a:t>
            </a:r>
            <a:r>
              <a:rPr lang="nb-NO" dirty="0" err="1"/>
              <a:t>necessary</a:t>
            </a:r>
            <a:r>
              <a:rPr lang="nb-NO" dirty="0"/>
              <a:t>. In </a:t>
            </a:r>
            <a:r>
              <a:rPr lang="nb-NO" dirty="0" err="1"/>
              <a:t>this</a:t>
            </a:r>
            <a:r>
              <a:rPr lang="nb-NO" dirty="0"/>
              <a:t> </a:t>
            </a:r>
            <a:r>
              <a:rPr lang="nb-NO" dirty="0" err="1"/>
              <a:t>regard</a:t>
            </a:r>
            <a:r>
              <a:rPr lang="nb-NO" dirty="0"/>
              <a:t>, it is </a:t>
            </a:r>
            <a:r>
              <a:rPr lang="nb-NO" dirty="0" err="1"/>
              <a:t>seen</a:t>
            </a:r>
            <a:r>
              <a:rPr lang="nb-NO" dirty="0"/>
              <a:t> as </a:t>
            </a:r>
            <a:r>
              <a:rPr lang="nb-NO" dirty="0" err="1"/>
              <a:t>touching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policy </a:t>
            </a:r>
            <a:r>
              <a:rPr lang="nb-NO" dirty="0" err="1"/>
              <a:t>issues</a:t>
            </a:r>
            <a:r>
              <a:rPr lang="nb-NO" dirty="0"/>
              <a:t> and </a:t>
            </a:r>
            <a:r>
              <a:rPr lang="nb-NO" dirty="0" err="1"/>
              <a:t>auditing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policies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Government</a:t>
            </a:r>
            <a:r>
              <a:rPr lang="nb-NO" dirty="0"/>
              <a:t> </a:t>
            </a:r>
            <a:r>
              <a:rPr lang="nb-NO" dirty="0" err="1"/>
              <a:t>which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Audit</a:t>
            </a:r>
            <a:r>
              <a:rPr lang="nb-NO" dirty="0"/>
              <a:t> Office </a:t>
            </a:r>
            <a:r>
              <a:rPr lang="nb-NO" dirty="0" err="1"/>
              <a:t>of</a:t>
            </a:r>
            <a:r>
              <a:rPr lang="nb-NO" dirty="0"/>
              <a:t> Guyana </a:t>
            </a:r>
            <a:r>
              <a:rPr lang="nb-NO" dirty="0" err="1"/>
              <a:t>does</a:t>
            </a:r>
            <a:r>
              <a:rPr lang="nb-NO" dirty="0"/>
              <a:t> not </a:t>
            </a:r>
            <a:r>
              <a:rPr lang="nb-NO" dirty="0" err="1"/>
              <a:t>currently</a:t>
            </a:r>
            <a:r>
              <a:rPr lang="nb-NO" dirty="0"/>
              <a:t> do. </a:t>
            </a:r>
          </a:p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None/>
              <a:tabLst/>
            </a:pPr>
            <a:endParaRPr lang="en-GB" altLang="nb-NO" sz="2000" b="1" dirty="0"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0491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13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 fontScale="90000"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SAIs not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using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propriety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criteria</a:t>
            </a:r>
            <a:endParaRPr lang="nb-NO" sz="36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55576" y="1341770"/>
            <a:ext cx="7931224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fontAlgn="base">
              <a:lnSpc>
                <a:spcPct val="90000"/>
              </a:lnSpc>
              <a:spcAft>
                <a:spcPct val="0"/>
              </a:spcAft>
              <a:tabLst/>
            </a:pP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You have touched </a:t>
            </a: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upon a </a:t>
            </a: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very sensitive issue regarding the compliance audit standards. Coming from an SAI which has been implementing compliance audit for more than a </a:t>
            </a: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century</a:t>
            </a: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, I was surprised when I read the explanations regarding criteria on propriety. In our SAI, the criteria we use in compliance audit is strictly based on laws and regulations. </a:t>
            </a: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The </a:t>
            </a: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way propriety criteria is defined in ISSAIs, as taking its basis from </a:t>
            </a: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expectations</a:t>
            </a: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", is subjective and cannot be used in our work. In fact, we have a specific provision in our </a:t>
            </a: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law  </a:t>
            </a: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which prohibits the usage of propriety criteria. The relevant article in the law states that "Turkish Court of Accounts shall not </a:t>
            </a: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undertake </a:t>
            </a: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propriety audit and shall not render </a:t>
            </a: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decisions that </a:t>
            </a: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limit or remove the discretionary powers of administrations</a:t>
            </a: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."</a:t>
            </a:r>
            <a:endParaRPr lang="nb-NO" altLang="nb-NO" sz="2000" b="1" dirty="0"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None/>
              <a:tabLst/>
            </a:pP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    The </a:t>
            </a: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way I see it, propriety criteria, as described in the standards, </a:t>
            </a:r>
            <a:endParaRPr lang="en-GB" altLang="nb-NO" sz="2000" b="1" dirty="0" smtClean="0"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None/>
              <a:tabLst/>
            </a:pP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   empowers </a:t>
            </a: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the auditor to act as it pleases himself, without </a:t>
            </a: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being</a:t>
            </a:r>
          </a:p>
          <a:p>
            <a:pPr marL="0" indent="0" fontAlgn="base">
              <a:lnSpc>
                <a:spcPct val="90000"/>
              </a:lnSpc>
              <a:spcAft>
                <a:spcPct val="0"/>
              </a:spcAft>
              <a:buNone/>
            </a:pP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GB" altLang="nb-NO" sz="2000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   </a:t>
            </a:r>
            <a:r>
              <a:rPr lang="en-GB" altLang="nb-NO" sz="2000" b="1" dirty="0">
                <a:ea typeface="Batang" panose="02030600000101010101" pitchFamily="18" charset="-127"/>
                <a:cs typeface="Aharoni" panose="02010803020104030203" pitchFamily="2" charset="-79"/>
              </a:rPr>
              <a:t>subject to supervision.</a:t>
            </a:r>
          </a:p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None/>
              <a:tabLst/>
            </a:pPr>
            <a:endParaRPr lang="en-GB" altLang="nb-NO" sz="2000" b="1" dirty="0"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2797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14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 fontScale="90000"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SAIs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using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propriety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criteria</a:t>
            </a:r>
            <a:endParaRPr lang="nb-NO" sz="36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55576" y="1849602"/>
            <a:ext cx="7931224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fontAlgn="base">
              <a:lnSpc>
                <a:spcPct val="90000"/>
              </a:lnSpc>
              <a:spcAft>
                <a:spcPct val="0"/>
              </a:spcAft>
              <a:buNone/>
            </a:pPr>
            <a:r>
              <a:rPr lang="en-US" dirty="0"/>
              <a:t>We do use propriety criteria in our audits and there is also a special legal offense for public servants (and public company’s CEO) who commit management errors. The court of justice for this offense in not the </a:t>
            </a:r>
            <a:r>
              <a:rPr lang="en-US" dirty="0" err="1"/>
              <a:t>Cour</a:t>
            </a:r>
            <a:r>
              <a:rPr lang="en-US" dirty="0"/>
              <a:t> des </a:t>
            </a:r>
            <a:r>
              <a:rPr lang="en-US" dirty="0" err="1"/>
              <a:t>comptes</a:t>
            </a:r>
            <a:r>
              <a:rPr lang="en-US" dirty="0"/>
              <a:t> but a little special court that is associated to the </a:t>
            </a:r>
            <a:r>
              <a:rPr lang="en-US" dirty="0" err="1"/>
              <a:t>Cour</a:t>
            </a:r>
            <a:r>
              <a:rPr lang="en-US" dirty="0"/>
              <a:t> des </a:t>
            </a:r>
            <a:r>
              <a:rPr lang="en-US" dirty="0" err="1"/>
              <a:t>comptes</a:t>
            </a:r>
            <a:r>
              <a:rPr lang="en-US" dirty="0"/>
              <a:t> : members of this court (called </a:t>
            </a:r>
            <a:r>
              <a:rPr lang="en-US" dirty="0" err="1"/>
              <a:t>cour</a:t>
            </a:r>
            <a:r>
              <a:rPr lang="en-US" dirty="0"/>
              <a:t> de discipline </a:t>
            </a:r>
            <a:r>
              <a:rPr lang="en-US" dirty="0" err="1"/>
              <a:t>budgétaire</a:t>
            </a:r>
            <a:r>
              <a:rPr lang="en-US" dirty="0"/>
              <a:t> et </a:t>
            </a:r>
            <a:r>
              <a:rPr lang="en-US" dirty="0" err="1"/>
              <a:t>financière</a:t>
            </a:r>
            <a:r>
              <a:rPr lang="en-US" dirty="0"/>
              <a:t> </a:t>
            </a:r>
            <a:r>
              <a:rPr lang="en-US" dirty="0" err="1"/>
              <a:t>ie</a:t>
            </a:r>
            <a:r>
              <a:rPr lang="en-US" dirty="0"/>
              <a:t> disciplinary court for budgetary and </a:t>
            </a:r>
            <a:r>
              <a:rPr lang="en-US" dirty="0" err="1"/>
              <a:t>financiary</a:t>
            </a:r>
            <a:r>
              <a:rPr lang="en-US" dirty="0"/>
              <a:t> issues) are partly members of the </a:t>
            </a:r>
            <a:r>
              <a:rPr lang="en-US" dirty="0" err="1"/>
              <a:t>Cour</a:t>
            </a:r>
            <a:r>
              <a:rPr lang="en-US" dirty="0"/>
              <a:t> des </a:t>
            </a:r>
            <a:r>
              <a:rPr lang="en-US" dirty="0" err="1"/>
              <a:t>comptes</a:t>
            </a:r>
            <a:r>
              <a:rPr lang="en-US" dirty="0"/>
              <a:t> and the prosecutor is the General attorney of the </a:t>
            </a:r>
            <a:r>
              <a:rPr lang="en-US" dirty="0" err="1"/>
              <a:t>Cour</a:t>
            </a:r>
            <a:r>
              <a:rPr lang="en-US" dirty="0"/>
              <a:t> des </a:t>
            </a:r>
            <a:r>
              <a:rPr lang="en-US" dirty="0" err="1"/>
              <a:t>comptes</a:t>
            </a:r>
            <a:r>
              <a:rPr lang="en-US" dirty="0"/>
              <a:t>. </a:t>
            </a:r>
            <a:endParaRPr lang="nb-NO" dirty="0"/>
          </a:p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None/>
              <a:tabLst/>
            </a:pPr>
            <a:endParaRPr lang="en-GB" altLang="nb-NO" sz="2000" b="1" dirty="0"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8379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2204864"/>
            <a:ext cx="7372341" cy="3960439"/>
          </a:xfrm>
        </p:spPr>
        <p:txBody>
          <a:bodyPr>
            <a:normAutofit fontScale="92500"/>
          </a:bodyPr>
          <a:lstStyle/>
          <a:p>
            <a:r>
              <a:rPr lang="nb-NO" dirty="0" smtClean="0"/>
              <a:t>Chile, Cuba, Equador, Honduras, Mexico, Venezuela and Panama do not </a:t>
            </a:r>
            <a:r>
              <a:rPr lang="nb-NO" dirty="0" err="1" smtClean="0"/>
              <a:t>use</a:t>
            </a:r>
            <a:r>
              <a:rPr lang="nb-NO" dirty="0" smtClean="0"/>
              <a:t> </a:t>
            </a:r>
            <a:r>
              <a:rPr lang="nb-NO" dirty="0" err="1" smtClean="0"/>
              <a:t>propriety</a:t>
            </a:r>
            <a:r>
              <a:rPr lang="nb-NO" dirty="0" smtClean="0"/>
              <a:t> </a:t>
            </a:r>
            <a:r>
              <a:rPr lang="nb-NO" dirty="0" err="1" smtClean="0"/>
              <a:t>criteria</a:t>
            </a:r>
            <a:r>
              <a:rPr lang="nb-NO" dirty="0" smtClean="0"/>
              <a:t>.</a:t>
            </a:r>
          </a:p>
          <a:p>
            <a:r>
              <a:rPr lang="nb-NO" dirty="0" smtClean="0"/>
              <a:t>Peru and Puerto Rico </a:t>
            </a:r>
            <a:r>
              <a:rPr lang="nb-NO" dirty="0" err="1" smtClean="0"/>
              <a:t>use</a:t>
            </a:r>
            <a:r>
              <a:rPr lang="nb-NO" dirty="0" smtClean="0"/>
              <a:t> </a:t>
            </a:r>
            <a:r>
              <a:rPr lang="nb-NO" dirty="0" err="1" smtClean="0"/>
              <a:t>propriety</a:t>
            </a:r>
            <a:r>
              <a:rPr lang="nb-NO" dirty="0" smtClean="0"/>
              <a:t> </a:t>
            </a:r>
            <a:r>
              <a:rPr lang="nb-NO" dirty="0" err="1" smtClean="0"/>
              <a:t>criteria</a:t>
            </a:r>
            <a:r>
              <a:rPr lang="nb-NO" dirty="0" smtClean="0"/>
              <a:t>.</a:t>
            </a:r>
          </a:p>
          <a:p>
            <a:endParaRPr lang="nb-NO" dirty="0"/>
          </a:p>
          <a:p>
            <a:r>
              <a:rPr lang="nb-NO" dirty="0" smtClean="0"/>
              <a:t>Chile: The general </a:t>
            </a:r>
            <a:r>
              <a:rPr lang="nb-NO" dirty="0" err="1" smtClean="0"/>
              <a:t>principles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probity</a:t>
            </a:r>
            <a:r>
              <a:rPr lang="nb-NO" dirty="0" smtClean="0"/>
              <a:t> and </a:t>
            </a:r>
            <a:r>
              <a:rPr lang="nb-NO" dirty="0" err="1" smtClean="0"/>
              <a:t>public</a:t>
            </a:r>
            <a:r>
              <a:rPr lang="nb-NO" dirty="0" smtClean="0"/>
              <a:t> </a:t>
            </a:r>
            <a:r>
              <a:rPr lang="nb-NO" dirty="0" err="1" smtClean="0"/>
              <a:t>ethics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used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framework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compliance</a:t>
            </a:r>
            <a:r>
              <a:rPr lang="nb-NO" dirty="0" smtClean="0"/>
              <a:t> </a:t>
            </a:r>
            <a:r>
              <a:rPr lang="nb-NO" dirty="0" err="1" smtClean="0"/>
              <a:t>audits</a:t>
            </a:r>
            <a:r>
              <a:rPr lang="nb-NO" dirty="0" smtClean="0"/>
              <a:t>.</a:t>
            </a:r>
          </a:p>
          <a:p>
            <a:r>
              <a:rPr lang="nb-NO" dirty="0" smtClean="0"/>
              <a:t>Cuba: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audits</a:t>
            </a:r>
            <a:r>
              <a:rPr lang="nb-NO" dirty="0" smtClean="0"/>
              <a:t> </a:t>
            </a:r>
            <a:r>
              <a:rPr lang="nb-NO" dirty="0" err="1" smtClean="0"/>
              <a:t>conducted</a:t>
            </a:r>
            <a:r>
              <a:rPr lang="nb-NO" dirty="0" smtClean="0"/>
              <a:t> (PA, FA, CA and </a:t>
            </a:r>
            <a:r>
              <a:rPr lang="nb-NO" dirty="0" err="1" smtClean="0"/>
              <a:t>forensic</a:t>
            </a:r>
            <a:r>
              <a:rPr lang="nb-NO" dirty="0" smtClean="0"/>
              <a:t>),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ethical</a:t>
            </a:r>
            <a:r>
              <a:rPr lang="nb-NO" dirty="0" smtClean="0"/>
              <a:t> </a:t>
            </a:r>
            <a:r>
              <a:rPr lang="nb-NO" dirty="0" err="1" smtClean="0"/>
              <a:t>behavior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public</a:t>
            </a:r>
            <a:r>
              <a:rPr lang="nb-NO" dirty="0" smtClean="0"/>
              <a:t> servants (as ISSAI-12) is </a:t>
            </a:r>
            <a:r>
              <a:rPr lang="nb-NO" dirty="0" err="1" smtClean="0"/>
              <a:t>evaluated</a:t>
            </a:r>
            <a:r>
              <a:rPr lang="nb-NO" dirty="0" smtClean="0"/>
              <a:t>, </a:t>
            </a:r>
            <a:r>
              <a:rPr lang="nb-NO" dirty="0" err="1" smtClean="0"/>
              <a:t>which</a:t>
            </a:r>
            <a:r>
              <a:rPr lang="nb-NO" dirty="0" smtClean="0"/>
              <a:t> </a:t>
            </a:r>
            <a:r>
              <a:rPr lang="nb-NO" dirty="0" err="1" smtClean="0"/>
              <a:t>can</a:t>
            </a:r>
            <a:r>
              <a:rPr lang="nb-NO" dirty="0" smtClean="0"/>
              <a:t> be </a:t>
            </a:r>
            <a:r>
              <a:rPr lang="nb-NO" dirty="0" err="1" smtClean="0"/>
              <a:t>translated</a:t>
            </a:r>
            <a:r>
              <a:rPr lang="nb-NO" dirty="0" smtClean="0"/>
              <a:t> as </a:t>
            </a:r>
            <a:r>
              <a:rPr lang="nb-NO" dirty="0" err="1" smtClean="0"/>
              <a:t>decency</a:t>
            </a:r>
            <a:endParaRPr lang="nb-NO" dirty="0" smtClean="0"/>
          </a:p>
          <a:p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15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>
            <a:normAutofit fontScale="90000"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Answer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from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one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region (CAROSAI)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only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cont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.</a:t>
            </a:r>
            <a:endParaRPr lang="nb-NO" sz="36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161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2204864"/>
            <a:ext cx="7372341" cy="3960439"/>
          </a:xfrm>
        </p:spPr>
        <p:txBody>
          <a:bodyPr>
            <a:normAutofit/>
          </a:bodyPr>
          <a:lstStyle/>
          <a:p>
            <a:r>
              <a:rPr lang="nb-NO" dirty="0" smtClean="0"/>
              <a:t>Honduras: </a:t>
            </a:r>
            <a:r>
              <a:rPr lang="nb-NO" dirty="0" err="1" smtClean="0"/>
              <a:t>There</a:t>
            </a:r>
            <a:r>
              <a:rPr lang="nb-NO" dirty="0" smtClean="0"/>
              <a:t> is a Public </a:t>
            </a:r>
            <a:r>
              <a:rPr lang="nb-NO" dirty="0" err="1" smtClean="0"/>
              <a:t>Ethics</a:t>
            </a:r>
            <a:r>
              <a:rPr lang="nb-NO" dirty="0" smtClean="0"/>
              <a:t> and </a:t>
            </a:r>
            <a:r>
              <a:rPr lang="nb-NO" dirty="0" err="1" smtClean="0"/>
              <a:t>Probity</a:t>
            </a:r>
            <a:r>
              <a:rPr lang="nb-NO" dirty="0" smtClean="0"/>
              <a:t> Departement in charge </a:t>
            </a:r>
            <a:r>
              <a:rPr lang="nb-NO" dirty="0" err="1" smtClean="0"/>
              <a:t>of</a:t>
            </a:r>
            <a:r>
              <a:rPr lang="nb-NO" dirty="0" smtClean="0"/>
              <a:t>:</a:t>
            </a:r>
          </a:p>
          <a:p>
            <a:pPr lvl="1"/>
            <a:r>
              <a:rPr lang="nb-NO" dirty="0" err="1" smtClean="0"/>
              <a:t>Promote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performance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public</a:t>
            </a:r>
            <a:r>
              <a:rPr lang="nb-NO" dirty="0" smtClean="0"/>
              <a:t> servants </a:t>
            </a:r>
            <a:r>
              <a:rPr lang="nb-NO" dirty="0" err="1" smtClean="0"/>
              <a:t>based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probity</a:t>
            </a:r>
            <a:r>
              <a:rPr lang="nb-NO" dirty="0" smtClean="0"/>
              <a:t> and </a:t>
            </a:r>
            <a:r>
              <a:rPr lang="nb-NO" dirty="0" err="1" smtClean="0"/>
              <a:t>ethics</a:t>
            </a:r>
            <a:r>
              <a:rPr lang="nb-NO" dirty="0" smtClean="0"/>
              <a:t>.</a:t>
            </a:r>
          </a:p>
          <a:p>
            <a:pPr lvl="1"/>
            <a:r>
              <a:rPr lang="nb-NO" dirty="0" err="1" smtClean="0"/>
              <a:t>Formulate</a:t>
            </a:r>
            <a:r>
              <a:rPr lang="nb-NO" dirty="0" smtClean="0"/>
              <a:t>, guide and </a:t>
            </a:r>
            <a:r>
              <a:rPr lang="nb-NO" dirty="0" err="1" smtClean="0"/>
              <a:t>direct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system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transparency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management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public</a:t>
            </a:r>
            <a:r>
              <a:rPr lang="nb-NO" dirty="0" smtClean="0"/>
              <a:t> servants</a:t>
            </a:r>
          </a:p>
          <a:p>
            <a:pPr lvl="1"/>
            <a:r>
              <a:rPr lang="nb-NO" dirty="0" err="1" smtClean="0"/>
              <a:t>Conduct</a:t>
            </a:r>
            <a:r>
              <a:rPr lang="nb-NO" dirty="0" smtClean="0"/>
              <a:t> </a:t>
            </a:r>
            <a:r>
              <a:rPr lang="nb-NO" dirty="0" err="1" smtClean="0"/>
              <a:t>ethical</a:t>
            </a:r>
            <a:r>
              <a:rPr lang="nb-NO" dirty="0" smtClean="0"/>
              <a:t> </a:t>
            </a:r>
            <a:r>
              <a:rPr lang="nb-NO" dirty="0" err="1" smtClean="0"/>
              <a:t>audits</a:t>
            </a:r>
            <a:r>
              <a:rPr lang="nb-NO" dirty="0" smtClean="0"/>
              <a:t> in </a:t>
            </a:r>
            <a:r>
              <a:rPr lang="nb-NO" dirty="0" err="1" smtClean="0"/>
              <a:t>government</a:t>
            </a:r>
            <a:r>
              <a:rPr lang="nb-NO" dirty="0" smtClean="0"/>
              <a:t> </a:t>
            </a:r>
            <a:r>
              <a:rPr lang="nb-NO" dirty="0" err="1" smtClean="0"/>
              <a:t>institutions</a:t>
            </a:r>
            <a:r>
              <a:rPr lang="nb-NO" dirty="0" smtClean="0"/>
              <a:t> in order to </a:t>
            </a:r>
            <a:r>
              <a:rPr lang="nb-NO" dirty="0" err="1" smtClean="0"/>
              <a:t>determine</a:t>
            </a:r>
            <a:r>
              <a:rPr lang="nb-NO" dirty="0" smtClean="0"/>
              <a:t> </a:t>
            </a:r>
            <a:r>
              <a:rPr lang="nb-NO" dirty="0" err="1" smtClean="0"/>
              <a:t>compliance</a:t>
            </a:r>
            <a:r>
              <a:rPr lang="nb-NO" dirty="0" smtClean="0"/>
              <a:t> </a:t>
            </a:r>
            <a:r>
              <a:rPr lang="nb-NO" dirty="0" err="1" smtClean="0"/>
              <a:t>with</a:t>
            </a:r>
            <a:r>
              <a:rPr lang="nb-NO" dirty="0" smtClean="0"/>
              <a:t> </a:t>
            </a:r>
            <a:r>
              <a:rPr lang="nb-NO" dirty="0" err="1" smtClean="0"/>
              <a:t>ethical</a:t>
            </a:r>
            <a:r>
              <a:rPr lang="nb-NO" dirty="0" smtClean="0"/>
              <a:t> standards, cases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nepotism</a:t>
            </a:r>
            <a:r>
              <a:rPr lang="nb-NO" dirty="0" smtClean="0"/>
              <a:t> or </a:t>
            </a:r>
            <a:r>
              <a:rPr lang="nb-NO" dirty="0" err="1" smtClean="0"/>
              <a:t>any</a:t>
            </a:r>
            <a:r>
              <a:rPr lang="nb-NO" dirty="0" smtClean="0"/>
              <a:t> </a:t>
            </a:r>
            <a:r>
              <a:rPr lang="nb-NO" dirty="0" err="1" smtClean="0"/>
              <a:t>other</a:t>
            </a:r>
            <a:r>
              <a:rPr lang="nb-NO" dirty="0" smtClean="0"/>
              <a:t> </a:t>
            </a:r>
            <a:r>
              <a:rPr lang="nb-NO" dirty="0" err="1" smtClean="0"/>
              <a:t>violation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Code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Ethical</a:t>
            </a:r>
            <a:r>
              <a:rPr lang="nb-NO" dirty="0" smtClean="0"/>
              <a:t> </a:t>
            </a:r>
            <a:r>
              <a:rPr lang="nb-NO" dirty="0" err="1" smtClean="0"/>
              <a:t>Conduct</a:t>
            </a:r>
            <a:r>
              <a:rPr lang="nb-NO" dirty="0" smtClean="0"/>
              <a:t>.</a:t>
            </a:r>
          </a:p>
          <a:p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16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>
            <a:normAutofit fontScale="90000"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Answer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from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one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region (CAROSAI)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only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cont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.</a:t>
            </a:r>
            <a:endParaRPr lang="nb-NO" sz="36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024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2204864"/>
            <a:ext cx="7372341" cy="3960439"/>
          </a:xfrm>
        </p:spPr>
        <p:txBody>
          <a:bodyPr>
            <a:normAutofit lnSpcReduction="10000"/>
          </a:bodyPr>
          <a:lstStyle/>
          <a:p>
            <a:r>
              <a:rPr lang="nb-NO" dirty="0" err="1" smtClean="0"/>
              <a:t>Comptroller</a:t>
            </a:r>
            <a:r>
              <a:rPr lang="nb-NO" dirty="0" smtClean="0"/>
              <a:t> </a:t>
            </a:r>
            <a:r>
              <a:rPr lang="nb-NO" dirty="0" err="1" smtClean="0"/>
              <a:t>General’s</a:t>
            </a:r>
            <a:r>
              <a:rPr lang="nb-NO" dirty="0" smtClean="0"/>
              <a:t> Office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Republic </a:t>
            </a:r>
            <a:r>
              <a:rPr lang="nb-NO" dirty="0" err="1" smtClean="0"/>
              <a:t>of</a:t>
            </a:r>
            <a:r>
              <a:rPr lang="nb-NO" dirty="0" smtClean="0"/>
              <a:t> Peru:</a:t>
            </a:r>
          </a:p>
          <a:p>
            <a:pPr lvl="1"/>
            <a:r>
              <a:rPr lang="nb-NO" dirty="0" smtClean="0"/>
              <a:t>The </a:t>
            </a:r>
            <a:r>
              <a:rPr lang="nb-NO" dirty="0" err="1" smtClean="0"/>
              <a:t>Supreme</a:t>
            </a:r>
            <a:r>
              <a:rPr lang="nb-NO" dirty="0" smtClean="0"/>
              <a:t> Court </a:t>
            </a:r>
            <a:r>
              <a:rPr lang="nb-NO" dirty="0" err="1" smtClean="0"/>
              <a:t>of</a:t>
            </a:r>
            <a:r>
              <a:rPr lang="nb-NO" dirty="0" smtClean="0"/>
              <a:t> Administrative </a:t>
            </a:r>
            <a:r>
              <a:rPr lang="nb-NO" dirty="0" err="1" smtClean="0"/>
              <a:t>Responsabilities</a:t>
            </a:r>
            <a:r>
              <a:rPr lang="nb-NO" dirty="0" smtClean="0"/>
              <a:t> </a:t>
            </a:r>
            <a:r>
              <a:rPr lang="nb-NO" dirty="0" err="1" smtClean="0"/>
              <a:t>resolves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infractions</a:t>
            </a:r>
            <a:r>
              <a:rPr lang="nb-NO" dirty="0" smtClean="0"/>
              <a:t> </a:t>
            </a:r>
            <a:r>
              <a:rPr lang="nb-NO" dirty="0" err="1" smtClean="0"/>
              <a:t>foreseen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paragraph</a:t>
            </a:r>
            <a:r>
              <a:rPr lang="nb-NO" dirty="0" smtClean="0"/>
              <a:t> b) in </a:t>
            </a:r>
            <a:r>
              <a:rPr lang="nb-NO" dirty="0" err="1" smtClean="0"/>
              <a:t>article</a:t>
            </a:r>
            <a:r>
              <a:rPr lang="nb-NO" dirty="0" smtClean="0"/>
              <a:t> 46th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Law 27785, and </a:t>
            </a:r>
            <a:r>
              <a:rPr lang="nb-NO" dirty="0" err="1" smtClean="0"/>
              <a:t>its</a:t>
            </a:r>
            <a:r>
              <a:rPr lang="nb-NO" dirty="0" smtClean="0"/>
              <a:t> </a:t>
            </a:r>
            <a:r>
              <a:rPr lang="nb-NO" dirty="0" err="1" smtClean="0"/>
              <a:t>amendments</a:t>
            </a:r>
            <a:r>
              <a:rPr lang="nb-NO" dirty="0" smtClean="0"/>
              <a:t>, </a:t>
            </a:r>
            <a:r>
              <a:rPr lang="nb-NO" dirty="0" err="1" smtClean="0"/>
              <a:t>described</a:t>
            </a:r>
            <a:r>
              <a:rPr lang="nb-NO" dirty="0" smtClean="0"/>
              <a:t> and </a:t>
            </a:r>
            <a:r>
              <a:rPr lang="nb-NO" dirty="0" err="1" smtClean="0"/>
              <a:t>specified</a:t>
            </a:r>
            <a:r>
              <a:rPr lang="nb-NO" dirty="0" smtClean="0"/>
              <a:t> in </a:t>
            </a:r>
            <a:r>
              <a:rPr lang="nb-NO" dirty="0" err="1" smtClean="0"/>
              <a:t>article</a:t>
            </a:r>
            <a:r>
              <a:rPr lang="nb-NO" dirty="0" smtClean="0"/>
              <a:t> 7th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Regulation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Law No. 29622, norm </a:t>
            </a:r>
            <a:r>
              <a:rPr lang="nb-NO" dirty="0" err="1" smtClean="0"/>
              <a:t>reproduced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current</a:t>
            </a:r>
            <a:r>
              <a:rPr lang="nb-NO" dirty="0" smtClean="0"/>
              <a:t> «</a:t>
            </a:r>
            <a:r>
              <a:rPr lang="nb-NO" dirty="0" err="1" smtClean="0"/>
              <a:t>Regulation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Infractions</a:t>
            </a:r>
            <a:r>
              <a:rPr lang="nb-NO" dirty="0" smtClean="0"/>
              <a:t> and </a:t>
            </a:r>
            <a:r>
              <a:rPr lang="nb-NO" dirty="0" err="1" smtClean="0"/>
              <a:t>Sanctions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Determination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Function</a:t>
            </a:r>
            <a:r>
              <a:rPr lang="nb-NO" dirty="0" smtClean="0"/>
              <a:t> Administrative </a:t>
            </a:r>
            <a:r>
              <a:rPr lang="nb-NO" dirty="0" err="1" smtClean="0"/>
              <a:t>Responsability</a:t>
            </a:r>
            <a:r>
              <a:rPr lang="nb-NO" dirty="0" smtClean="0"/>
              <a:t> </a:t>
            </a:r>
            <a:r>
              <a:rPr lang="nb-NO" dirty="0" err="1" smtClean="0"/>
              <a:t>derived</a:t>
            </a:r>
            <a:r>
              <a:rPr lang="nb-NO" dirty="0" smtClean="0"/>
              <a:t> from </a:t>
            </a:r>
            <a:r>
              <a:rPr lang="nb-NO" dirty="0" err="1" smtClean="0"/>
              <a:t>the</a:t>
            </a:r>
            <a:r>
              <a:rPr lang="nb-NO" dirty="0" smtClean="0"/>
              <a:t> Reports </a:t>
            </a:r>
            <a:r>
              <a:rPr lang="nb-NO" dirty="0" err="1" smtClean="0"/>
              <a:t>issued</a:t>
            </a:r>
            <a:r>
              <a:rPr lang="nb-NO" dirty="0" smtClean="0"/>
              <a:t> by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Bodies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National </a:t>
            </a:r>
            <a:r>
              <a:rPr lang="nb-NO" dirty="0" err="1" smtClean="0"/>
              <a:t>Controler</a:t>
            </a:r>
            <a:r>
              <a:rPr lang="nb-NO" dirty="0" smtClean="0"/>
              <a:t> System» </a:t>
            </a:r>
            <a:r>
              <a:rPr lang="nb-NO" dirty="0" err="1" smtClean="0"/>
              <a:t>approved</a:t>
            </a:r>
            <a:r>
              <a:rPr lang="nb-NO" dirty="0" smtClean="0"/>
              <a:t> by </a:t>
            </a:r>
            <a:r>
              <a:rPr lang="nb-NO" dirty="0" err="1" smtClean="0"/>
              <a:t>resolution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Comptroller</a:t>
            </a:r>
            <a:r>
              <a:rPr lang="nb-NO" dirty="0" smtClean="0"/>
              <a:t> No. 100-2018-CG, </a:t>
            </a:r>
            <a:r>
              <a:rPr lang="nb-NO" dirty="0" err="1" smtClean="0"/>
              <a:t>of</a:t>
            </a:r>
            <a:r>
              <a:rPr lang="nb-NO" dirty="0" smtClean="0"/>
              <a:t> April 3, 2018.</a:t>
            </a:r>
          </a:p>
          <a:p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17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>
            <a:normAutofit fontScale="90000"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Answer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from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one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region (CAROSAI)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only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cont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.</a:t>
            </a:r>
            <a:endParaRPr lang="nb-NO" sz="36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309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2204864"/>
            <a:ext cx="7372341" cy="3960439"/>
          </a:xfrm>
        </p:spPr>
        <p:txBody>
          <a:bodyPr>
            <a:normAutofit/>
          </a:bodyPr>
          <a:lstStyle/>
          <a:p>
            <a:r>
              <a:rPr lang="nb-NO" dirty="0" smtClean="0"/>
              <a:t>Puerto Rico:</a:t>
            </a:r>
          </a:p>
          <a:p>
            <a:pPr lvl="1"/>
            <a:r>
              <a:rPr lang="nb-NO" dirty="0" err="1" smtClean="0"/>
              <a:t>Provides</a:t>
            </a:r>
            <a:r>
              <a:rPr lang="nb-NO" dirty="0" smtClean="0"/>
              <a:t>, </a:t>
            </a:r>
            <a:r>
              <a:rPr lang="nb-NO" dirty="0" err="1" smtClean="0"/>
              <a:t>inter</a:t>
            </a:r>
            <a:r>
              <a:rPr lang="nb-NO" dirty="0" smtClean="0"/>
              <a:t> </a:t>
            </a:r>
            <a:r>
              <a:rPr lang="nb-NO" dirty="0" err="1" smtClean="0"/>
              <a:t>alia</a:t>
            </a:r>
            <a:r>
              <a:rPr lang="nb-NO" dirty="0" smtClean="0"/>
              <a:t>,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law</a:t>
            </a:r>
            <a:r>
              <a:rPr lang="nb-NO" dirty="0" smtClean="0"/>
              <a:t>: </a:t>
            </a:r>
            <a:r>
              <a:rPr lang="nb-NO" dirty="0" err="1" smtClean="0"/>
              <a:t>will</a:t>
            </a:r>
            <a:r>
              <a:rPr lang="nb-NO" dirty="0" smtClean="0"/>
              <a:t> be </a:t>
            </a:r>
            <a:r>
              <a:rPr lang="nb-NO" dirty="0" err="1" smtClean="0"/>
              <a:t>duty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heads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agencies</a:t>
            </a:r>
            <a:r>
              <a:rPr lang="nb-NO" dirty="0" smtClean="0"/>
              <a:t>, </a:t>
            </a:r>
            <a:r>
              <a:rPr lang="nb-NO" dirty="0" err="1" smtClean="0"/>
              <a:t>corporate</a:t>
            </a:r>
            <a:r>
              <a:rPr lang="nb-NO" dirty="0" smtClean="0"/>
              <a:t> </a:t>
            </a:r>
            <a:r>
              <a:rPr lang="nb-NO" dirty="0" err="1" smtClean="0"/>
              <a:t>entities</a:t>
            </a:r>
            <a:r>
              <a:rPr lang="nb-NO" dirty="0" smtClean="0"/>
              <a:t>, legislative </a:t>
            </a:r>
            <a:r>
              <a:rPr lang="nb-NO" dirty="0" err="1" smtClean="0"/>
              <a:t>bodies</a:t>
            </a:r>
            <a:r>
              <a:rPr lang="nb-NO" dirty="0" smtClean="0"/>
              <a:t>, and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Secretary</a:t>
            </a:r>
            <a:r>
              <a:rPr lang="nb-NO" dirty="0" smtClean="0"/>
              <a:t> </a:t>
            </a:r>
            <a:r>
              <a:rPr lang="nb-NO" dirty="0" err="1" smtClean="0"/>
              <a:t>avoid</a:t>
            </a:r>
            <a:r>
              <a:rPr lang="nb-NO" dirty="0" smtClean="0"/>
              <a:t> </a:t>
            </a:r>
            <a:r>
              <a:rPr lang="nb-NO" dirty="0" err="1" smtClean="0"/>
              <a:t>those</a:t>
            </a:r>
            <a:r>
              <a:rPr lang="nb-NO" dirty="0" smtClean="0"/>
              <a:t> </a:t>
            </a:r>
            <a:r>
              <a:rPr lang="nb-NO" dirty="0" err="1" smtClean="0"/>
              <a:t>expenditures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public</a:t>
            </a:r>
            <a:r>
              <a:rPr lang="nb-NO" dirty="0" smtClean="0"/>
              <a:t> </a:t>
            </a:r>
            <a:r>
              <a:rPr lang="nb-NO" dirty="0" err="1" smtClean="0"/>
              <a:t>funds</a:t>
            </a:r>
            <a:r>
              <a:rPr lang="nb-NO" dirty="0" smtClean="0"/>
              <a:t> </a:t>
            </a:r>
            <a:r>
              <a:rPr lang="nb-NO" dirty="0" err="1" smtClean="0"/>
              <a:t>which</a:t>
            </a:r>
            <a:r>
              <a:rPr lang="nb-NO" dirty="0" smtClean="0"/>
              <a:t> </a:t>
            </a:r>
            <a:r>
              <a:rPr lang="nb-NO" dirty="0" err="1" smtClean="0"/>
              <a:t>they</a:t>
            </a:r>
            <a:r>
              <a:rPr lang="nb-NO" dirty="0" smtClean="0"/>
              <a:t> </a:t>
            </a:r>
            <a:r>
              <a:rPr lang="nb-NO" dirty="0" err="1" smtClean="0"/>
              <a:t>believe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unnecessary</a:t>
            </a:r>
            <a:r>
              <a:rPr lang="nb-NO" dirty="0" smtClean="0"/>
              <a:t>, </a:t>
            </a:r>
            <a:r>
              <a:rPr lang="nb-NO" dirty="0" err="1" smtClean="0"/>
              <a:t>excessive</a:t>
            </a:r>
            <a:r>
              <a:rPr lang="nb-NO" dirty="0" smtClean="0"/>
              <a:t> and </a:t>
            </a:r>
            <a:r>
              <a:rPr lang="nb-NO" dirty="0" err="1" smtClean="0"/>
              <a:t>extravagant</a:t>
            </a:r>
            <a:r>
              <a:rPr lang="nb-NO" dirty="0" smtClean="0"/>
              <a:t>.</a:t>
            </a:r>
          </a:p>
          <a:p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18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>
            <a:normAutofit fontScale="90000"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Answer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from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one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region (CAROSAI)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only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cont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.</a:t>
            </a:r>
            <a:endParaRPr lang="nb-NO" sz="36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43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2276872"/>
            <a:ext cx="8020413" cy="3849291"/>
          </a:xfrm>
        </p:spPr>
        <p:txBody>
          <a:bodyPr>
            <a:normAutofit/>
          </a:bodyPr>
          <a:lstStyle/>
          <a:p>
            <a:r>
              <a:rPr lang="nb-NO" dirty="0" err="1" smtClean="0"/>
              <a:t>Russia</a:t>
            </a:r>
            <a:r>
              <a:rPr lang="nb-NO" dirty="0" smtClean="0"/>
              <a:t> </a:t>
            </a:r>
            <a:r>
              <a:rPr lang="nb-NO" dirty="0" err="1" smtClean="0"/>
              <a:t>answered</a:t>
            </a:r>
            <a:r>
              <a:rPr lang="nb-NO" dirty="0" smtClean="0"/>
              <a:t>: </a:t>
            </a:r>
            <a:r>
              <a:rPr lang="nb-NO" dirty="0"/>
              <a:t>Definition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regularity</a:t>
            </a:r>
            <a:r>
              <a:rPr lang="nb-NO" dirty="0"/>
              <a:t> </a:t>
            </a:r>
            <a:r>
              <a:rPr lang="nb-NO" dirty="0" err="1"/>
              <a:t>should</a:t>
            </a:r>
            <a:r>
              <a:rPr lang="nb-NO" dirty="0"/>
              <a:t> be </a:t>
            </a:r>
            <a:r>
              <a:rPr lang="nb-NO" dirty="0" err="1"/>
              <a:t>specified</a:t>
            </a:r>
            <a:r>
              <a:rPr lang="nb-NO" dirty="0"/>
              <a:t>. To </a:t>
            </a:r>
            <a:r>
              <a:rPr lang="nb-NO" dirty="0" err="1"/>
              <a:t>our</a:t>
            </a:r>
            <a:r>
              <a:rPr lang="nb-NO" dirty="0"/>
              <a:t> </a:t>
            </a:r>
            <a:r>
              <a:rPr lang="nb-NO" dirty="0" err="1"/>
              <a:t>mind</a:t>
            </a:r>
            <a:r>
              <a:rPr lang="nb-NO" dirty="0"/>
              <a:t> </a:t>
            </a:r>
            <a:r>
              <a:rPr lang="nb-NO" dirty="0" err="1"/>
              <a:t>legality</a:t>
            </a:r>
            <a:r>
              <a:rPr lang="nb-NO" dirty="0"/>
              <a:t> </a:t>
            </a:r>
            <a:r>
              <a:rPr lang="nb-NO" dirty="0" err="1"/>
              <a:t>definition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</a:t>
            </a:r>
            <a:r>
              <a:rPr lang="nb-NO" dirty="0" err="1"/>
              <a:t>also</a:t>
            </a:r>
            <a:r>
              <a:rPr lang="nb-NO" dirty="0"/>
              <a:t> </a:t>
            </a:r>
            <a:r>
              <a:rPr lang="nb-NO" dirty="0" err="1"/>
              <a:t>include</a:t>
            </a:r>
            <a:r>
              <a:rPr lang="nb-NO" dirty="0"/>
              <a:t> a </a:t>
            </a:r>
            <a:r>
              <a:rPr lang="nb-NO" dirty="0" err="1"/>
              <a:t>prohibition</a:t>
            </a:r>
            <a:r>
              <a:rPr lang="nb-NO" dirty="0"/>
              <a:t> </a:t>
            </a:r>
            <a:r>
              <a:rPr lang="nb-NO" dirty="0" err="1"/>
              <a:t>set</a:t>
            </a:r>
            <a:r>
              <a:rPr lang="nb-NO" dirty="0"/>
              <a:t> by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law</a:t>
            </a:r>
            <a:r>
              <a:rPr lang="nb-NO" dirty="0"/>
              <a:t>, </a:t>
            </a:r>
            <a:r>
              <a:rPr lang="nb-NO" dirty="0" err="1"/>
              <a:t>breaking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which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be </a:t>
            </a:r>
            <a:r>
              <a:rPr lang="nb-NO" dirty="0" err="1"/>
              <a:t>considered</a:t>
            </a:r>
            <a:r>
              <a:rPr lang="nb-NO" dirty="0"/>
              <a:t> as </a:t>
            </a:r>
            <a:r>
              <a:rPr lang="nb-NO" dirty="0" err="1"/>
              <a:t>illeagal</a:t>
            </a:r>
            <a:r>
              <a:rPr lang="nb-NO" dirty="0"/>
              <a:t> </a:t>
            </a:r>
            <a:r>
              <a:rPr lang="nb-NO" dirty="0" err="1"/>
              <a:t>behavior</a:t>
            </a:r>
            <a:r>
              <a:rPr lang="nb-NO" dirty="0"/>
              <a:t>.</a:t>
            </a:r>
          </a:p>
          <a:p>
            <a:endParaRPr lang="nb-NO" dirty="0"/>
          </a:p>
          <a:p>
            <a:r>
              <a:rPr lang="nb-NO" dirty="0" smtClean="0"/>
              <a:t>Portugal </a:t>
            </a:r>
            <a:r>
              <a:rPr lang="nb-NO" dirty="0" err="1" smtClean="0"/>
              <a:t>answered</a:t>
            </a:r>
            <a:r>
              <a:rPr lang="nb-NO" dirty="0" smtClean="0"/>
              <a:t>: </a:t>
            </a:r>
            <a:r>
              <a:rPr lang="en-GB" dirty="0"/>
              <a:t>Thank you for your </a:t>
            </a:r>
            <a:r>
              <a:rPr lang="en-GB" dirty="0" smtClean="0"/>
              <a:t>communication. We </a:t>
            </a:r>
            <a:r>
              <a:rPr lang="en-GB" dirty="0"/>
              <a:t>do not have any comments concerning this version of the Exposure draft Project 2.2 of SDP.</a:t>
            </a:r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19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b="1" dirty="0" err="1" smtClean="0">
                <a:solidFill>
                  <a:schemeClr val="tx1"/>
                </a:solidFill>
              </a:rPr>
              <a:t>Internal</a:t>
            </a:r>
            <a:r>
              <a:rPr lang="nb-NO" sz="3600" b="1" dirty="0" smtClean="0">
                <a:solidFill>
                  <a:schemeClr val="tx1"/>
                </a:solidFill>
              </a:rPr>
              <a:t> </a:t>
            </a:r>
            <a:r>
              <a:rPr lang="nb-NO" sz="3600" b="1" dirty="0" err="1" smtClean="0">
                <a:solidFill>
                  <a:schemeClr val="tx1"/>
                </a:solidFill>
              </a:rPr>
              <a:t>hearing</a:t>
            </a:r>
            <a:r>
              <a:rPr lang="nb-NO" sz="3600" b="1" dirty="0" smtClean="0">
                <a:solidFill>
                  <a:schemeClr val="tx1"/>
                </a:solidFill>
              </a:rPr>
              <a:t> </a:t>
            </a:r>
            <a:r>
              <a:rPr lang="nb-NO" sz="3600" b="1" dirty="0" err="1" smtClean="0">
                <a:solidFill>
                  <a:schemeClr val="tx1"/>
                </a:solidFill>
              </a:rPr>
              <a:t>among</a:t>
            </a:r>
            <a:r>
              <a:rPr lang="nb-NO" sz="3600" b="1" dirty="0" smtClean="0">
                <a:solidFill>
                  <a:schemeClr val="tx1"/>
                </a:solidFill>
              </a:rPr>
              <a:t> CAS </a:t>
            </a:r>
            <a:r>
              <a:rPr lang="nb-NO" sz="3600" b="1" dirty="0" err="1" smtClean="0">
                <a:solidFill>
                  <a:schemeClr val="tx1"/>
                </a:solidFill>
              </a:rPr>
              <a:t>members</a:t>
            </a:r>
            <a:r>
              <a:rPr lang="nb-NO" sz="3600" b="1" dirty="0" smtClean="0">
                <a:solidFill>
                  <a:schemeClr val="tx1"/>
                </a:solidFill>
              </a:rPr>
              <a:t> </a:t>
            </a:r>
            <a:r>
              <a:rPr lang="nb-NO" sz="3600" b="1" dirty="0" err="1" smtClean="0">
                <a:solidFill>
                  <a:schemeClr val="tx1"/>
                </a:solidFill>
              </a:rPr>
              <a:t>the</a:t>
            </a:r>
            <a:r>
              <a:rPr lang="nb-NO" sz="3600" b="1" dirty="0" smtClean="0">
                <a:solidFill>
                  <a:schemeClr val="tx1"/>
                </a:solidFill>
              </a:rPr>
              <a:t> 7th </a:t>
            </a:r>
            <a:r>
              <a:rPr lang="nb-NO" sz="3600" b="1" dirty="0" err="1" smtClean="0">
                <a:solidFill>
                  <a:schemeClr val="tx1"/>
                </a:solidFill>
              </a:rPr>
              <a:t>of</a:t>
            </a:r>
            <a:r>
              <a:rPr lang="nb-NO" sz="3600" b="1" dirty="0" smtClean="0">
                <a:solidFill>
                  <a:schemeClr val="tx1"/>
                </a:solidFill>
              </a:rPr>
              <a:t> </a:t>
            </a:r>
            <a:r>
              <a:rPr lang="nb-NO" sz="3600" b="1" dirty="0" err="1" smtClean="0">
                <a:solidFill>
                  <a:schemeClr val="tx1"/>
                </a:solidFill>
              </a:rPr>
              <a:t>July</a:t>
            </a:r>
            <a:r>
              <a:rPr lang="nb-NO" sz="3600" b="1" dirty="0" smtClean="0">
                <a:solidFill>
                  <a:schemeClr val="tx1"/>
                </a:solidFill>
              </a:rPr>
              <a:t> 2018</a:t>
            </a:r>
            <a:endParaRPr lang="nb-NO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17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Guidance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</a:t>
            </a:r>
            <a:r>
              <a:rPr lang="nb-NO" b="1" dirty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authorities</a:t>
            </a:r>
            <a:r>
              <a:rPr lang="nb-NO" b="1" dirty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to be </a:t>
            </a:r>
            <a:r>
              <a:rPr lang="nb-NO" b="1" dirty="0" err="1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considered</a:t>
            </a:r>
            <a:r>
              <a:rPr lang="nb-NO" b="1" dirty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while</a:t>
            </a:r>
            <a:r>
              <a:rPr lang="nb-NO" b="1" dirty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examining</a:t>
            </a:r>
            <a:r>
              <a:rPr lang="nb-NO" b="1" dirty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regularity</a:t>
            </a:r>
            <a:r>
              <a:rPr lang="nb-NO" b="1" dirty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and </a:t>
            </a:r>
            <a:r>
              <a:rPr lang="nb-NO" b="1" dirty="0" err="1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propriety</a:t>
            </a:r>
            <a:r>
              <a:rPr lang="nb-NO" b="1" dirty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aspects</a:t>
            </a:r>
            <a:r>
              <a:rPr lang="nb-NO" b="1" dirty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in </a:t>
            </a:r>
            <a:r>
              <a:rPr lang="nb-NO" b="1" dirty="0" err="1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compliance</a:t>
            </a:r>
            <a:r>
              <a:rPr lang="nb-NO" b="1" dirty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audit</a:t>
            </a:r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2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Working</a:t>
            </a:r>
            <a:r>
              <a:rPr lang="nb-NO" dirty="0" smtClean="0"/>
              <a:t> </a:t>
            </a:r>
            <a:r>
              <a:rPr lang="nb-NO" dirty="0" err="1" smtClean="0"/>
              <a:t>title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new</a:t>
            </a:r>
            <a:r>
              <a:rPr lang="nb-NO" dirty="0" smtClean="0"/>
              <a:t> </a:t>
            </a:r>
            <a:r>
              <a:rPr lang="nb-NO" dirty="0" err="1" smtClean="0"/>
              <a:t>pronouncement</a:t>
            </a:r>
            <a:endParaRPr lang="nb-NO" dirty="0"/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975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Do </a:t>
            </a:r>
            <a:r>
              <a:rPr lang="nb-NO" dirty="0" err="1" smtClean="0"/>
              <a:t>we</a:t>
            </a:r>
            <a:r>
              <a:rPr lang="nb-NO" dirty="0" smtClean="0"/>
              <a:t> in </a:t>
            </a:r>
            <a:r>
              <a:rPr lang="nb-NO" dirty="0" err="1" smtClean="0"/>
              <a:t>complianc</a:t>
            </a:r>
            <a:r>
              <a:rPr lang="nb-NO" dirty="0" smtClean="0"/>
              <a:t> </a:t>
            </a:r>
            <a:r>
              <a:rPr lang="nb-NO" dirty="0" err="1" smtClean="0"/>
              <a:t>audit</a:t>
            </a:r>
            <a:r>
              <a:rPr lang="nb-NO" dirty="0" smtClean="0"/>
              <a:t> </a:t>
            </a:r>
            <a:r>
              <a:rPr lang="nb-NO" dirty="0" err="1" smtClean="0"/>
              <a:t>need</a:t>
            </a:r>
            <a:r>
              <a:rPr lang="nb-NO" dirty="0" smtClean="0"/>
              <a:t> </a:t>
            </a:r>
            <a:r>
              <a:rPr lang="nb-NO" dirty="0" err="1" smtClean="0"/>
              <a:t>this</a:t>
            </a:r>
            <a:r>
              <a:rPr lang="nb-NO" dirty="0" smtClean="0"/>
              <a:t> GUID?</a:t>
            </a:r>
          </a:p>
          <a:p>
            <a:endParaRPr lang="nb-NO" dirty="0" smtClean="0"/>
          </a:p>
          <a:p>
            <a:r>
              <a:rPr lang="nb-NO" dirty="0" err="1" smtClean="0"/>
              <a:t>Why</a:t>
            </a:r>
            <a:r>
              <a:rPr lang="nb-NO" dirty="0" smtClean="0"/>
              <a:t> do </a:t>
            </a:r>
            <a:r>
              <a:rPr lang="nb-NO" dirty="0" err="1" smtClean="0"/>
              <a:t>we</a:t>
            </a:r>
            <a:r>
              <a:rPr lang="nb-NO" dirty="0" smtClean="0"/>
              <a:t> </a:t>
            </a:r>
            <a:r>
              <a:rPr lang="nb-NO" dirty="0" err="1" smtClean="0"/>
              <a:t>need</a:t>
            </a:r>
            <a:r>
              <a:rPr lang="nb-NO" dirty="0" smtClean="0"/>
              <a:t> it?</a:t>
            </a:r>
          </a:p>
          <a:p>
            <a:endParaRPr lang="nb-NO" dirty="0" smtClean="0"/>
          </a:p>
          <a:p>
            <a:r>
              <a:rPr lang="nb-NO" dirty="0" err="1"/>
              <a:t>What</a:t>
            </a:r>
            <a:r>
              <a:rPr lang="nb-NO" dirty="0"/>
              <a:t> is </a:t>
            </a:r>
            <a:r>
              <a:rPr lang="nb-NO" dirty="0" err="1"/>
              <a:t>missing</a:t>
            </a:r>
            <a:r>
              <a:rPr lang="nb-NO" dirty="0" smtClean="0"/>
              <a:t>?</a:t>
            </a:r>
          </a:p>
          <a:p>
            <a:endParaRPr lang="nb-NO" dirty="0"/>
          </a:p>
          <a:p>
            <a:r>
              <a:rPr lang="nb-NO" dirty="0" err="1" smtClean="0"/>
              <a:t>Where</a:t>
            </a:r>
            <a:r>
              <a:rPr lang="nb-NO" dirty="0" smtClean="0"/>
              <a:t> do </a:t>
            </a:r>
            <a:r>
              <a:rPr lang="nb-NO" dirty="0" err="1" smtClean="0"/>
              <a:t>we</a:t>
            </a:r>
            <a:r>
              <a:rPr lang="nb-NO" dirty="0" smtClean="0"/>
              <a:t> have to </a:t>
            </a:r>
            <a:r>
              <a:rPr lang="nb-NO" dirty="0" err="1" smtClean="0"/>
              <a:t>expand</a:t>
            </a:r>
            <a:r>
              <a:rPr lang="nb-NO" dirty="0" smtClean="0"/>
              <a:t> </a:t>
            </a:r>
            <a:r>
              <a:rPr lang="nb-NO" dirty="0" err="1" smtClean="0"/>
              <a:t>our</a:t>
            </a:r>
            <a:r>
              <a:rPr lang="nb-NO" dirty="0" smtClean="0"/>
              <a:t> </a:t>
            </a:r>
            <a:r>
              <a:rPr lang="nb-NO" dirty="0" err="1" smtClean="0"/>
              <a:t>explanations</a:t>
            </a:r>
            <a:r>
              <a:rPr lang="nb-NO" dirty="0" smtClean="0"/>
              <a:t>?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20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b="1" dirty="0" smtClean="0">
                <a:solidFill>
                  <a:schemeClr val="tx1"/>
                </a:solidFill>
              </a:rPr>
              <a:t>Questions for </a:t>
            </a:r>
            <a:r>
              <a:rPr lang="nb-NO" sz="3600" b="1" dirty="0" err="1" smtClean="0">
                <a:solidFill>
                  <a:schemeClr val="tx1"/>
                </a:solidFill>
              </a:rPr>
              <a:t>discussion</a:t>
            </a:r>
            <a:endParaRPr lang="nb-NO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The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guidance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will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focus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on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assessment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compliance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with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criteria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relating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to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regularity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and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propriety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in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conducting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compliance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audit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in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context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different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mandates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Supreme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Audit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Institutions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and forming </a:t>
            </a:r>
            <a:r>
              <a:rPr lang="nb-NO" b="1" dirty="0" err="1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conclusion</a:t>
            </a:r>
            <a:r>
              <a:rPr lang="nb-NO" b="1" dirty="0" smtClean="0"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/opinion.</a:t>
            </a:r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3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Project </a:t>
            </a:r>
            <a:r>
              <a:rPr lang="nb-NO" dirty="0" err="1" smtClean="0"/>
              <a:t>objectives</a:t>
            </a:r>
            <a:endParaRPr lang="nb-NO" dirty="0"/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205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Give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guidance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on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assessing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authorites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as a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source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for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determing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regularity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and/or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propriety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criteria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Showing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how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this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can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be done from planning to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reporting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by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using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examples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Explain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how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this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can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be done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within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different SAI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models</a:t>
            </a:r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4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The </a:t>
            </a:r>
            <a:r>
              <a:rPr lang="nb-NO" dirty="0" err="1" smtClean="0"/>
              <a:t>working</a:t>
            </a:r>
            <a:r>
              <a:rPr lang="nb-NO" dirty="0" smtClean="0"/>
              <a:t> </a:t>
            </a:r>
            <a:r>
              <a:rPr lang="nb-NO" dirty="0" err="1" smtClean="0"/>
              <a:t>group’s</a:t>
            </a:r>
            <a:r>
              <a:rPr lang="nb-NO" dirty="0" smtClean="0"/>
              <a:t> </a:t>
            </a:r>
            <a:r>
              <a:rPr lang="nb-NO" dirty="0" err="1" smtClean="0"/>
              <a:t>intepretation</a:t>
            </a:r>
            <a:r>
              <a:rPr lang="nb-NO" dirty="0" smtClean="0"/>
              <a:t> – </a:t>
            </a:r>
            <a:r>
              <a:rPr lang="nb-NO" dirty="0" err="1" smtClean="0"/>
              <a:t>work</a:t>
            </a:r>
            <a:r>
              <a:rPr lang="nb-NO" dirty="0" smtClean="0"/>
              <a:t> in progress </a:t>
            </a:r>
            <a:endParaRPr lang="nb-NO" dirty="0"/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558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Josephine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Mukomba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from AFROSAI-E</a:t>
            </a:r>
          </a:p>
          <a:p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Karen Mohr from SAI Guatemala</a:t>
            </a:r>
          </a:p>
          <a:p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The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role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liaison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officer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is to: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explain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FIPPs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expectations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to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project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(in order to pave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way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for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approval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), to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ensure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that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FIPP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provides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comments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/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directions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to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project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group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draft and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ensure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that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project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group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is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aware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drafting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conventions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etc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……  </a:t>
            </a:r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5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FIPP liaison </a:t>
            </a:r>
            <a:r>
              <a:rPr lang="nb-NO" dirty="0" err="1" smtClean="0"/>
              <a:t>officers</a:t>
            </a:r>
            <a:r>
              <a:rPr lang="nb-NO" dirty="0" smtClean="0"/>
              <a:t> and </a:t>
            </a:r>
            <a:r>
              <a:rPr lang="nb-NO" dirty="0" err="1" smtClean="0"/>
              <a:t>their</a:t>
            </a:r>
            <a:r>
              <a:rPr lang="nb-NO" dirty="0" smtClean="0"/>
              <a:t> </a:t>
            </a:r>
            <a:r>
              <a:rPr lang="nb-NO" dirty="0" err="1" smtClean="0"/>
              <a:t>role</a:t>
            </a:r>
            <a:endParaRPr lang="nb-NO" dirty="0"/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989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323529" y="1891269"/>
            <a:ext cx="7956872" cy="4234894"/>
          </a:xfrm>
        </p:spPr>
        <p:txBody>
          <a:bodyPr/>
          <a:lstStyle/>
          <a:p>
            <a:r>
              <a:rPr lang="nb-NO" dirty="0" err="1" smtClean="0"/>
              <a:t>Contact</a:t>
            </a:r>
            <a:r>
              <a:rPr lang="nb-NO" dirty="0" smtClean="0"/>
              <a:t> </a:t>
            </a:r>
            <a:r>
              <a:rPr lang="nb-NO" dirty="0" err="1" smtClean="0"/>
              <a:t>with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liaison </a:t>
            </a:r>
            <a:r>
              <a:rPr lang="nb-NO" dirty="0" err="1" smtClean="0"/>
              <a:t>officers</a:t>
            </a:r>
            <a:r>
              <a:rPr lang="nb-NO" dirty="0" smtClean="0"/>
              <a:t> to </a:t>
            </a:r>
            <a:r>
              <a:rPr lang="nb-NO" dirty="0" err="1" smtClean="0"/>
              <a:t>discuss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project</a:t>
            </a:r>
            <a:r>
              <a:rPr lang="nb-NO" dirty="0" smtClean="0"/>
              <a:t> and drafts </a:t>
            </a:r>
            <a:r>
              <a:rPr lang="nb-NO" dirty="0" err="1" smtClean="0"/>
              <a:t>through</a:t>
            </a:r>
            <a:r>
              <a:rPr lang="nb-NO" dirty="0" smtClean="0"/>
              <a:t> </a:t>
            </a:r>
            <a:r>
              <a:rPr lang="nb-NO" dirty="0" err="1" smtClean="0"/>
              <a:t>physical</a:t>
            </a:r>
            <a:r>
              <a:rPr lang="nb-NO" dirty="0" smtClean="0"/>
              <a:t> </a:t>
            </a:r>
            <a:r>
              <a:rPr lang="nb-NO" dirty="0" err="1" smtClean="0"/>
              <a:t>meetings</a:t>
            </a:r>
            <a:r>
              <a:rPr lang="nb-NO" dirty="0" smtClean="0"/>
              <a:t> in Nairobi and Oslo, and by e-mail.</a:t>
            </a:r>
          </a:p>
          <a:p>
            <a:r>
              <a:rPr lang="nb-NO" dirty="0" smtClean="0"/>
              <a:t>Feedback  </a:t>
            </a:r>
          </a:p>
          <a:p>
            <a:pPr lvl="1"/>
            <a:r>
              <a:rPr lang="nb-NO" dirty="0" err="1" smtClean="0"/>
              <a:t>this</a:t>
            </a:r>
            <a:r>
              <a:rPr lang="nb-NO" dirty="0" smtClean="0"/>
              <a:t> is a </a:t>
            </a:r>
            <a:r>
              <a:rPr lang="nb-NO" dirty="0" err="1" smtClean="0"/>
              <a:t>grey</a:t>
            </a:r>
            <a:r>
              <a:rPr lang="nb-NO" dirty="0" smtClean="0"/>
              <a:t> area </a:t>
            </a:r>
            <a:r>
              <a:rPr lang="nb-NO" dirty="0" err="1" smtClean="0"/>
              <a:t>that</a:t>
            </a:r>
            <a:r>
              <a:rPr lang="nb-NO" dirty="0" smtClean="0"/>
              <a:t> is not </a:t>
            </a:r>
            <a:r>
              <a:rPr lang="nb-NO" dirty="0" err="1" smtClean="0"/>
              <a:t>properly</a:t>
            </a:r>
            <a:r>
              <a:rPr lang="nb-NO" dirty="0" smtClean="0"/>
              <a:t> </a:t>
            </a:r>
            <a:r>
              <a:rPr lang="nb-NO" dirty="0" err="1" smtClean="0"/>
              <a:t>understood</a:t>
            </a:r>
            <a:r>
              <a:rPr lang="nb-NO" dirty="0" smtClean="0"/>
              <a:t> and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needs</a:t>
            </a:r>
            <a:r>
              <a:rPr lang="nb-NO" dirty="0" smtClean="0"/>
              <a:t> </a:t>
            </a:r>
            <a:r>
              <a:rPr lang="nb-NO" dirty="0" err="1" smtClean="0"/>
              <a:t>extra</a:t>
            </a:r>
            <a:r>
              <a:rPr lang="nb-NO" dirty="0" smtClean="0"/>
              <a:t> </a:t>
            </a:r>
            <a:r>
              <a:rPr lang="nb-NO" dirty="0" err="1" smtClean="0"/>
              <a:t>consideration</a:t>
            </a:r>
            <a:endParaRPr lang="nb-NO" dirty="0" smtClean="0"/>
          </a:p>
          <a:p>
            <a:pPr lvl="1"/>
            <a:r>
              <a:rPr lang="nb-NO" dirty="0" smtClean="0"/>
              <a:t>it is </a:t>
            </a:r>
            <a:r>
              <a:rPr lang="nb-NO" dirty="0" err="1" smtClean="0"/>
              <a:t>important</a:t>
            </a:r>
            <a:r>
              <a:rPr lang="nb-NO" dirty="0" smtClean="0"/>
              <a:t> to show </a:t>
            </a:r>
            <a:r>
              <a:rPr lang="nb-NO" dirty="0" err="1" smtClean="0"/>
              <a:t>mandates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allow</a:t>
            </a:r>
            <a:r>
              <a:rPr lang="nb-NO" dirty="0" smtClean="0"/>
              <a:t> / </a:t>
            </a:r>
            <a:r>
              <a:rPr lang="nb-NO" dirty="0" err="1" smtClean="0"/>
              <a:t>forbid</a:t>
            </a:r>
            <a:r>
              <a:rPr lang="nb-NO" dirty="0" smtClean="0"/>
              <a:t> </a:t>
            </a:r>
            <a:r>
              <a:rPr lang="nb-NO" dirty="0" err="1" smtClean="0"/>
              <a:t>propriety</a:t>
            </a:r>
            <a:r>
              <a:rPr lang="nb-NO" dirty="0" smtClean="0"/>
              <a:t> (my </a:t>
            </a:r>
            <a:r>
              <a:rPr lang="nb-NO" dirty="0" err="1" smtClean="0"/>
              <a:t>remark</a:t>
            </a:r>
            <a:r>
              <a:rPr lang="nb-NO" dirty="0" smtClean="0"/>
              <a:t>: </a:t>
            </a:r>
            <a:r>
              <a:rPr lang="nb-NO" dirty="0" err="1" smtClean="0"/>
              <a:t>who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they</a:t>
            </a:r>
            <a:r>
              <a:rPr lang="nb-NO" dirty="0" smtClean="0"/>
              <a:t> in </a:t>
            </a:r>
            <a:r>
              <a:rPr lang="nb-NO" dirty="0" err="1" smtClean="0"/>
              <a:t>addition</a:t>
            </a:r>
            <a:r>
              <a:rPr lang="nb-NO" dirty="0" smtClean="0"/>
              <a:t> to </a:t>
            </a:r>
            <a:r>
              <a:rPr lang="nb-NO" dirty="0" err="1" smtClean="0"/>
              <a:t>Turkey</a:t>
            </a:r>
            <a:r>
              <a:rPr lang="nb-NO" dirty="0" smtClean="0"/>
              <a:t>, Peru and Puerto Rico?)</a:t>
            </a:r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6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FIPP liaison </a:t>
            </a:r>
            <a:r>
              <a:rPr lang="nb-NO" dirty="0" err="1" smtClean="0"/>
              <a:t>officers</a:t>
            </a:r>
            <a:r>
              <a:rPr lang="nb-NO" dirty="0" smtClean="0"/>
              <a:t> and </a:t>
            </a:r>
            <a:r>
              <a:rPr lang="nb-NO" dirty="0" err="1" smtClean="0"/>
              <a:t>their</a:t>
            </a:r>
            <a:r>
              <a:rPr lang="nb-NO" dirty="0" smtClean="0"/>
              <a:t> </a:t>
            </a:r>
            <a:r>
              <a:rPr lang="nb-NO" dirty="0" err="1" smtClean="0"/>
              <a:t>role</a:t>
            </a:r>
            <a:r>
              <a:rPr lang="nb-NO" dirty="0" smtClean="0"/>
              <a:t> </a:t>
            </a:r>
            <a:r>
              <a:rPr lang="nb-NO" dirty="0" err="1" smtClean="0"/>
              <a:t>cont</a:t>
            </a:r>
            <a:r>
              <a:rPr lang="nb-NO" dirty="0" smtClean="0"/>
              <a:t>.</a:t>
            </a:r>
            <a:endParaRPr lang="nb-NO" dirty="0"/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05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>
            <a:normAutofit fontScale="92500" lnSpcReduction="20000"/>
          </a:bodyPr>
          <a:lstStyle/>
          <a:p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Definition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a GUID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that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will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support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SAIs to:</a:t>
            </a:r>
            <a:endParaRPr lang="nb-NO" b="1" dirty="0"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pPr lvl="1"/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Enhance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organisational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performance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in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practice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related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to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organisational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requirements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and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implementation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ISSAIs</a:t>
            </a:r>
            <a:endParaRPr lang="nb-NO" b="1" dirty="0" smtClean="0"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pPr lvl="1"/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Implement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mechanisms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and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programms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for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competency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development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in line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with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ISSAIs</a:t>
            </a:r>
            <a:endParaRPr lang="nb-NO" b="1" dirty="0" smtClean="0"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Definition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a GUID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that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will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support </a:t>
            </a:r>
            <a:r>
              <a:rPr lang="nb-NO" b="1" dirty="0" err="1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auditor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>
                <a:ea typeface="Batang" panose="02030600000101010101" pitchFamily="18" charset="-127"/>
                <a:cs typeface="Aharoni" panose="02010803020104030203" pitchFamily="2" charset="-79"/>
              </a:rPr>
              <a:t>to:</a:t>
            </a:r>
          </a:p>
          <a:p>
            <a:pPr lvl="1"/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Apply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ISSAIs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in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practice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in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compliance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audit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processes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lvl="1"/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Understands a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specific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subject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matter and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application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relevant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ISSAIs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. The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GUIDs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translate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fundamental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auditing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principles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into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more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specific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,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detailed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and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operational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guidelines. </a:t>
            </a:r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7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Drafting</a:t>
            </a:r>
            <a:r>
              <a:rPr lang="nb-NO" dirty="0" smtClean="0"/>
              <a:t> </a:t>
            </a:r>
            <a:r>
              <a:rPr lang="nb-NO" dirty="0" err="1" smtClean="0"/>
              <a:t>conventions</a:t>
            </a:r>
            <a:r>
              <a:rPr lang="nb-NO" dirty="0" smtClean="0"/>
              <a:t> for </a:t>
            </a:r>
            <a:r>
              <a:rPr lang="nb-NO" dirty="0" err="1" smtClean="0"/>
              <a:t>guidance</a:t>
            </a:r>
            <a:r>
              <a:rPr lang="nb-NO" dirty="0" smtClean="0"/>
              <a:t> </a:t>
            </a:r>
            <a:r>
              <a:rPr lang="nb-NO" dirty="0" err="1" smtClean="0"/>
              <a:t>documents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IFPP</a:t>
            </a:r>
            <a:endParaRPr lang="nb-NO" dirty="0"/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380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1891270"/>
            <a:ext cx="7408333" cy="4234894"/>
          </a:xfrm>
        </p:spPr>
        <p:txBody>
          <a:bodyPr>
            <a:normAutofit fontScale="92500" lnSpcReduction="10000"/>
          </a:bodyPr>
          <a:lstStyle/>
          <a:p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The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scope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GUID is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how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to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audit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subject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matter in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accordance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with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ISSAIs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, and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therefore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any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describing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of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subject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matter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should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be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left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to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purpose.</a:t>
            </a:r>
            <a:endParaRPr lang="nb-NO" b="1" dirty="0"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The GUID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should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be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closely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linked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to ISSAI 100 and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audit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type. </a:t>
            </a:r>
          </a:p>
          <a:p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The GUID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should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expand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requirements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and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explanation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for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these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principles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, and not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merely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repeat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or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overlap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relevant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ISSAIs</a:t>
            </a:r>
            <a:endParaRPr lang="nb-NO" b="1" dirty="0" smtClean="0"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The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auditor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should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be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directed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to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relevant ISSAI for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requirements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for planning,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execution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and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conclusion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/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reporting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b="1" dirty="0" err="1" smtClean="0">
                <a:ea typeface="Batang" panose="02030600000101010101" pitchFamily="18" charset="-127"/>
                <a:cs typeface="Aharoni" panose="02010803020104030203" pitchFamily="2" charset="-79"/>
              </a:rPr>
              <a:t>phases</a:t>
            </a:r>
            <a:r>
              <a:rPr lang="nb-NO" b="1" dirty="0" smtClean="0">
                <a:ea typeface="Batang" panose="02030600000101010101" pitchFamily="18" charset="-127"/>
                <a:cs typeface="Aharoni" panose="02010803020104030203" pitchFamily="2" charset="-79"/>
              </a:rPr>
              <a:t>.</a:t>
            </a:r>
            <a:endParaRPr lang="nb-NO" b="1" dirty="0"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8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Supplementary</a:t>
            </a:r>
            <a:r>
              <a:rPr lang="nb-NO" dirty="0" smtClean="0"/>
              <a:t> </a:t>
            </a:r>
            <a:r>
              <a:rPr lang="nb-NO" dirty="0" err="1" smtClean="0"/>
              <a:t>guidance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drafting</a:t>
            </a:r>
            <a:r>
              <a:rPr lang="nb-NO" dirty="0" smtClean="0"/>
              <a:t> </a:t>
            </a:r>
            <a:r>
              <a:rPr lang="nb-NO" dirty="0" err="1" smtClean="0"/>
              <a:t>conventions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GUIDs</a:t>
            </a:r>
            <a:endParaRPr lang="nb-NO" dirty="0"/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612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2204864"/>
            <a:ext cx="7372341" cy="3960439"/>
          </a:xfrm>
        </p:spPr>
        <p:txBody>
          <a:bodyPr>
            <a:normAutofit fontScale="92500" lnSpcReduction="10000"/>
          </a:bodyPr>
          <a:lstStyle/>
          <a:p>
            <a:r>
              <a:rPr lang="nb-NO" dirty="0" smtClean="0"/>
              <a:t>The </a:t>
            </a:r>
            <a:r>
              <a:rPr lang="nb-NO" dirty="0" err="1" smtClean="0"/>
              <a:t>working</a:t>
            </a:r>
            <a:r>
              <a:rPr lang="nb-NO" dirty="0" smtClean="0"/>
              <a:t> </a:t>
            </a:r>
            <a:r>
              <a:rPr lang="nb-NO" dirty="0" err="1" smtClean="0"/>
              <a:t>group</a:t>
            </a:r>
            <a:r>
              <a:rPr lang="nb-NO" dirty="0" smtClean="0"/>
              <a:t> </a:t>
            </a:r>
            <a:r>
              <a:rPr lang="nb-NO" dirty="0" err="1" smtClean="0"/>
              <a:t>consist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: SAI Norway (leader), ECA, SAI France, SAI India and SAI South </a:t>
            </a:r>
            <a:r>
              <a:rPr lang="nb-NO" dirty="0" err="1" smtClean="0"/>
              <a:t>Africa</a:t>
            </a:r>
            <a:r>
              <a:rPr lang="nb-NO" dirty="0" smtClean="0"/>
              <a:t>. </a:t>
            </a:r>
          </a:p>
          <a:p>
            <a:r>
              <a:rPr lang="nb-NO" dirty="0" smtClean="0"/>
              <a:t>A </a:t>
            </a:r>
            <a:r>
              <a:rPr lang="nb-NO" dirty="0" err="1" smtClean="0"/>
              <a:t>discussion</a:t>
            </a:r>
            <a:r>
              <a:rPr lang="nb-NO" dirty="0" smtClean="0"/>
              <a:t> </a:t>
            </a:r>
            <a:r>
              <a:rPr lang="nb-NO" dirty="0" err="1" smtClean="0"/>
              <a:t>group</a:t>
            </a:r>
            <a:r>
              <a:rPr lang="nb-NO" dirty="0" smtClean="0"/>
              <a:t> </a:t>
            </a:r>
            <a:r>
              <a:rPr lang="nb-NO" dirty="0" err="1" smtClean="0"/>
              <a:t>were</a:t>
            </a:r>
            <a:r>
              <a:rPr lang="nb-NO" dirty="0" smtClean="0"/>
              <a:t> </a:t>
            </a:r>
            <a:r>
              <a:rPr lang="nb-NO" dirty="0" err="1" smtClean="0"/>
              <a:t>established</a:t>
            </a:r>
            <a:r>
              <a:rPr lang="nb-NO" dirty="0" smtClean="0"/>
              <a:t> in SAI Norway </a:t>
            </a:r>
            <a:r>
              <a:rPr lang="nb-NO" dirty="0" err="1" smtClean="0"/>
              <a:t>consisting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: Mona Paulsrud (</a:t>
            </a:r>
            <a:r>
              <a:rPr lang="nb-NO" dirty="0" err="1" smtClean="0"/>
              <a:t>responsible</a:t>
            </a:r>
            <a:r>
              <a:rPr lang="nb-NO" dirty="0" smtClean="0"/>
              <a:t> for ISSAI 400), Anders Pilskog (CA-</a:t>
            </a:r>
            <a:r>
              <a:rPr lang="nb-NO" dirty="0" err="1" smtClean="0"/>
              <a:t>auditor</a:t>
            </a:r>
            <a:r>
              <a:rPr lang="nb-NO" dirty="0" smtClean="0"/>
              <a:t> and </a:t>
            </a:r>
            <a:r>
              <a:rPr lang="nb-NO" dirty="0" err="1" smtClean="0"/>
              <a:t>short</a:t>
            </a:r>
            <a:r>
              <a:rPr lang="nb-NO" dirty="0" smtClean="0"/>
              <a:t> time </a:t>
            </a:r>
            <a:r>
              <a:rPr lang="nb-NO" dirty="0" err="1" smtClean="0"/>
              <a:t>advicer</a:t>
            </a:r>
            <a:r>
              <a:rPr lang="nb-NO" dirty="0" smtClean="0"/>
              <a:t> - CA in AFROSAI-E and Myanmar) and Esther Thomas (</a:t>
            </a:r>
            <a:r>
              <a:rPr lang="nb-NO" dirty="0" err="1" smtClean="0"/>
              <a:t>long</a:t>
            </a:r>
            <a:r>
              <a:rPr lang="nb-NO" dirty="0" smtClean="0"/>
              <a:t> time </a:t>
            </a:r>
            <a:r>
              <a:rPr lang="nb-NO" dirty="0" err="1" smtClean="0"/>
              <a:t>advicer</a:t>
            </a:r>
            <a:r>
              <a:rPr lang="nb-NO" dirty="0" smtClean="0"/>
              <a:t> in AFROSAI-E, </a:t>
            </a:r>
            <a:r>
              <a:rPr lang="nb-NO" dirty="0" err="1" smtClean="0"/>
              <a:t>responsible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CAM).</a:t>
            </a:r>
          </a:p>
          <a:p>
            <a:r>
              <a:rPr lang="nb-NO" dirty="0" err="1" smtClean="0"/>
              <a:t>Discussions</a:t>
            </a:r>
            <a:r>
              <a:rPr lang="nb-NO" dirty="0" smtClean="0"/>
              <a:t> </a:t>
            </a:r>
            <a:r>
              <a:rPr lang="nb-NO" dirty="0" err="1" smtClean="0"/>
              <a:t>with</a:t>
            </a:r>
            <a:r>
              <a:rPr lang="nb-NO" dirty="0" smtClean="0"/>
              <a:t> IDI </a:t>
            </a:r>
          </a:p>
          <a:p>
            <a:r>
              <a:rPr lang="nb-NO" dirty="0" smtClean="0"/>
              <a:t>All </a:t>
            </a:r>
            <a:r>
              <a:rPr lang="nb-NO" dirty="0" err="1" smtClean="0"/>
              <a:t>the</a:t>
            </a:r>
            <a:r>
              <a:rPr lang="nb-NO" dirty="0" smtClean="0"/>
              <a:t> regions have </a:t>
            </a:r>
            <a:r>
              <a:rPr lang="nb-NO" dirty="0" err="1" smtClean="0"/>
              <a:t>been</a:t>
            </a:r>
            <a:r>
              <a:rPr lang="nb-NO" dirty="0" smtClean="0"/>
              <a:t> </a:t>
            </a:r>
            <a:r>
              <a:rPr lang="nb-NO" dirty="0" err="1" smtClean="0"/>
              <a:t>asked</a:t>
            </a:r>
            <a:r>
              <a:rPr lang="nb-NO" dirty="0" smtClean="0"/>
              <a:t> </a:t>
            </a:r>
            <a:r>
              <a:rPr lang="nb-NO" dirty="0" err="1" smtClean="0"/>
              <a:t>about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use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regularity</a:t>
            </a:r>
            <a:r>
              <a:rPr lang="nb-NO" dirty="0" smtClean="0"/>
              <a:t> – </a:t>
            </a:r>
            <a:r>
              <a:rPr lang="nb-NO" dirty="0" err="1" smtClean="0"/>
              <a:t>propriety</a:t>
            </a:r>
            <a:r>
              <a:rPr lang="nb-NO" dirty="0" smtClean="0"/>
              <a:t> </a:t>
            </a:r>
            <a:r>
              <a:rPr lang="nb-NO" dirty="0" err="1" smtClean="0"/>
              <a:t>criteria</a:t>
            </a:r>
            <a:r>
              <a:rPr lang="nb-NO" dirty="0" smtClean="0"/>
              <a:t> </a:t>
            </a:r>
            <a:r>
              <a:rPr lang="nb-NO" dirty="0" err="1" smtClean="0"/>
              <a:t>etc</a:t>
            </a:r>
            <a:endParaRPr lang="nb-NO" dirty="0" smtClean="0"/>
          </a:p>
          <a:p>
            <a:r>
              <a:rPr lang="nb-NO" dirty="0" smtClean="0"/>
              <a:t>The </a:t>
            </a:r>
            <a:r>
              <a:rPr lang="nb-NO" dirty="0" err="1" smtClean="0"/>
              <a:t>work</a:t>
            </a:r>
            <a:r>
              <a:rPr lang="nb-NO" dirty="0" smtClean="0"/>
              <a:t> progress has </a:t>
            </a:r>
            <a:r>
              <a:rPr lang="nb-NO" dirty="0" err="1" smtClean="0"/>
              <a:t>been</a:t>
            </a:r>
            <a:r>
              <a:rPr lang="nb-NO" dirty="0" smtClean="0"/>
              <a:t> </a:t>
            </a:r>
            <a:r>
              <a:rPr lang="nb-NO" dirty="0" err="1" smtClean="0"/>
              <a:t>communicated</a:t>
            </a:r>
            <a:r>
              <a:rPr lang="nb-NO" dirty="0" smtClean="0"/>
              <a:t> </a:t>
            </a:r>
            <a:r>
              <a:rPr lang="nb-NO" dirty="0" err="1" smtClean="0"/>
              <a:t>through</a:t>
            </a:r>
            <a:r>
              <a:rPr lang="nb-NO" dirty="0" smtClean="0"/>
              <a:t> e-mail </a:t>
            </a:r>
          </a:p>
          <a:p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9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>
            <a:normAutofit fontScale="90000"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Work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in progress</a:t>
            </a:r>
            <a:endParaRPr lang="nb-NO" sz="36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071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ølgeform">
  <a:themeElements>
    <a:clrScheme name="Bølg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Bølg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ølg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5151</TotalTime>
  <Words>1279</Words>
  <Application>Microsoft Office PowerPoint</Application>
  <PresentationFormat>On-screen Show (4:3)</PresentationFormat>
  <Paragraphs>119</Paragraphs>
  <Slides>20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Batang</vt:lpstr>
      <vt:lpstr>Aharoni</vt:lpstr>
      <vt:lpstr>Arial</vt:lpstr>
      <vt:lpstr>Calibri</vt:lpstr>
      <vt:lpstr>Candara</vt:lpstr>
      <vt:lpstr>Symbol</vt:lpstr>
      <vt:lpstr>Bølgeform</vt:lpstr>
      <vt:lpstr>CAS project 2.2, SDP of IFPP on  providing guidance on compliance audit</vt:lpstr>
      <vt:lpstr>Working title for the new pronouncement</vt:lpstr>
      <vt:lpstr>Project objectives</vt:lpstr>
      <vt:lpstr>The working group’s intepretation – work in progress </vt:lpstr>
      <vt:lpstr>FIPP liaison officers and their role</vt:lpstr>
      <vt:lpstr>FIPP liaison officers and their role cont.</vt:lpstr>
      <vt:lpstr>Drafting conventions for guidance documents in the IFPP</vt:lpstr>
      <vt:lpstr>Supplementary guidance to the drafting conventions for the GUIDs</vt:lpstr>
      <vt:lpstr> Work in progress</vt:lpstr>
      <vt:lpstr> Questions sent to the regions the 24.4.18</vt:lpstr>
      <vt:lpstr> SAIs not using propriety criteria</vt:lpstr>
      <vt:lpstr> SAIs not using propriety criteria</vt:lpstr>
      <vt:lpstr> SAIs not using propriety criteria</vt:lpstr>
      <vt:lpstr> SAIs using propriety criteria</vt:lpstr>
      <vt:lpstr> Answer from one region (CAROSAI) only cont.</vt:lpstr>
      <vt:lpstr> Answer from one region (CAROSAI) only cont.</vt:lpstr>
      <vt:lpstr> Answer from one region (CAROSAI) only cont.</vt:lpstr>
      <vt:lpstr> Answer from one region (CAROSAI) only cont.</vt:lpstr>
      <vt:lpstr>Internal hearing among CAS members the 7th of July 2018</vt:lpstr>
      <vt:lpstr>Questions for discussion</vt:lpstr>
    </vt:vector>
  </TitlesOfParts>
  <Company>Riksrevisjonen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Lillehaug, Sarah Frederikke</dc:creator>
  <cp:lastModifiedBy>cag</cp:lastModifiedBy>
  <cp:revision>427</cp:revision>
  <cp:lastPrinted>2016-05-20T09:57:26Z</cp:lastPrinted>
  <dcterms:created xsi:type="dcterms:W3CDTF">2012-02-20T09:39:33Z</dcterms:created>
  <dcterms:modified xsi:type="dcterms:W3CDTF">2018-10-10T19:54:22Z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ackOfficeType">
    <vt:lpwstr>growBusiness Solutions</vt:lpwstr>
  </property>
  <property fmtid="{D5CDD505-2E9C-101B-9397-08002B2CF9AE}" pid="3" name="Server">
    <vt:lpwstr>esak</vt:lpwstr>
  </property>
  <property fmtid="{D5CDD505-2E9C-101B-9397-08002B2CF9AE}" pid="4" name="Protocol">
    <vt:lpwstr>off</vt:lpwstr>
  </property>
  <property fmtid="{D5CDD505-2E9C-101B-9397-08002B2CF9AE}" pid="5" name="Site">
    <vt:lpwstr>/locator.aspx</vt:lpwstr>
  </property>
  <property fmtid="{D5CDD505-2E9C-101B-9397-08002B2CF9AE}" pid="6" name="FileID">
    <vt:lpwstr>433505</vt:lpwstr>
  </property>
  <property fmtid="{D5CDD505-2E9C-101B-9397-08002B2CF9AE}" pid="7" name="VerID">
    <vt:lpwstr>0</vt:lpwstr>
  </property>
  <property fmtid="{D5CDD505-2E9C-101B-9397-08002B2CF9AE}" pid="8" name="FilePath">
    <vt:lpwstr>\\ebla\360\users\work\riksrevisjonen\jag</vt:lpwstr>
  </property>
  <property fmtid="{D5CDD505-2E9C-101B-9397-08002B2CF9AE}" pid="9" name="FileName">
    <vt:lpwstr>2014-01622-1 Eurosai seminar compliance 2014.pptx 433505_301315_0.PPTX</vt:lpwstr>
  </property>
  <property fmtid="{D5CDD505-2E9C-101B-9397-08002B2CF9AE}" pid="10" name="FullFileName">
    <vt:lpwstr>\\ebla\360\users\work\riksrevisjonen\jag\2014-01622-1 Eurosai seminar compliance 2014.pptx 433505_301315_0.PPTX</vt:lpwstr>
  </property>
</Properties>
</file>