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handoutMasterIdLst>
    <p:handoutMasterId r:id="rId15"/>
  </p:handoutMasterIdLst>
  <p:sldIdLst>
    <p:sldId id="256" r:id="rId8"/>
    <p:sldId id="264" r:id="rId9"/>
    <p:sldId id="265" r:id="rId10"/>
    <p:sldId id="266" r:id="rId11"/>
    <p:sldId id="261" r:id="rId12"/>
    <p:sldId id="257" r:id="rId13"/>
    <p:sldId id="263" r:id="rId14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BDB0E-4028-4844-95C3-2D8E9A0CC3AF}" type="datetimeFigureOut">
              <a:rPr lang="da-DK" smtClean="0"/>
              <a:t>05-06-2019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49436-3144-49DB-BEAA-8086CE15A5B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2456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157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14268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6587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99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616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37553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231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407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9128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068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5271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E6DD9-B2DA-4315-8AB5-D337596E1238}" type="datetimeFigureOut">
              <a:rPr lang="nb-NO" smtClean="0"/>
              <a:t>05.06.2019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2DD8D-72AE-4256-852C-8BCFC4C849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462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err="1" smtClean="0"/>
              <a:t>Implementation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2017-2019 SDP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 dirty="0"/>
          </a:p>
          <a:p>
            <a:endParaRPr lang="nb-NO" dirty="0" smtClean="0"/>
          </a:p>
          <a:p>
            <a:r>
              <a:rPr lang="nb-NO" dirty="0" smtClean="0"/>
              <a:t>PSC-SC </a:t>
            </a:r>
            <a:r>
              <a:rPr lang="nb-NO" dirty="0" err="1" smtClean="0"/>
              <a:t>meeting</a:t>
            </a:r>
            <a:r>
              <a:rPr lang="nb-NO" dirty="0" smtClean="0"/>
              <a:t> </a:t>
            </a:r>
            <a:r>
              <a:rPr lang="nb-NO" dirty="0" err="1" smtClean="0"/>
              <a:t>Warzaw</a:t>
            </a:r>
            <a:r>
              <a:rPr lang="nb-NO" dirty="0" smtClean="0"/>
              <a:t> June 5th 2019</a:t>
            </a:r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715" y="5842366"/>
            <a:ext cx="2362937" cy="74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41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Priority 1. 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Implementing </a:t>
            </a:r>
            <a:r>
              <a:rPr lang="en-US" b="1" i="1" dirty="0"/>
              <a:t>the revised IFPP after 2016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</a:t>
            </a:r>
            <a:r>
              <a:rPr lang="en-US" b="1" dirty="0" err="1"/>
              <a:t>Relabelling</a:t>
            </a:r>
            <a:r>
              <a:rPr lang="en-US" b="1" dirty="0"/>
              <a:t> and renumbering without further </a:t>
            </a:r>
            <a:r>
              <a:rPr lang="en-US" b="1" dirty="0" smtClean="0"/>
              <a:t>amendments</a:t>
            </a:r>
          </a:p>
          <a:p>
            <a:r>
              <a:rPr lang="en-US" b="1" dirty="0"/>
              <a:t>2. Withdrawal of any outdated material by </a:t>
            </a:r>
            <a:r>
              <a:rPr lang="en-US" b="1" dirty="0" smtClean="0"/>
              <a:t>2019</a:t>
            </a:r>
          </a:p>
          <a:p>
            <a:r>
              <a:rPr lang="en-US" b="1" dirty="0"/>
              <a:t>3. Key improvements - reference to the UN Resolutions 66/209 and 69/228 and </a:t>
            </a:r>
            <a:r>
              <a:rPr lang="en-US" b="1" dirty="0" smtClean="0"/>
              <a:t>updating </a:t>
            </a:r>
            <a:r>
              <a:rPr lang="nb-NO" b="1" dirty="0" err="1" smtClean="0"/>
              <a:t>ISSAIs</a:t>
            </a:r>
            <a:r>
              <a:rPr lang="nb-NO" b="1" dirty="0" smtClean="0"/>
              <a:t> </a:t>
            </a:r>
            <a:r>
              <a:rPr lang="nb-NO" b="1" dirty="0" err="1"/>
              <a:t>on</a:t>
            </a:r>
            <a:r>
              <a:rPr lang="nb-NO" b="1" dirty="0"/>
              <a:t> </a:t>
            </a:r>
            <a:r>
              <a:rPr lang="nb-NO" b="1" dirty="0" err="1"/>
              <a:t>financial</a:t>
            </a:r>
            <a:r>
              <a:rPr lang="nb-NO" b="1" dirty="0"/>
              <a:t> </a:t>
            </a:r>
            <a:r>
              <a:rPr lang="nb-NO" b="1" dirty="0" err="1"/>
              <a:t>auditing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05842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i="1" dirty="0"/>
              <a:t>Priority 2 </a:t>
            </a:r>
            <a:r>
              <a:rPr lang="en-US" b="1" i="1" dirty="0" smtClean="0"/>
              <a:t> </a:t>
            </a:r>
            <a:br>
              <a:rPr lang="en-US" b="1" i="1" dirty="0" smtClean="0"/>
            </a:br>
            <a:r>
              <a:rPr lang="en-US" b="1" i="1" dirty="0" smtClean="0"/>
              <a:t>Guidance </a:t>
            </a:r>
            <a:r>
              <a:rPr lang="en-US" b="1" i="1" dirty="0"/>
              <a:t>by 2019 to support ISSAI </a:t>
            </a:r>
            <a:r>
              <a:rPr lang="en-US" b="1" i="1" dirty="0" smtClean="0"/>
              <a:t>implementation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Key activities by FIPP are to:</a:t>
            </a:r>
          </a:p>
          <a:p>
            <a:r>
              <a:rPr lang="en-US" dirty="0" smtClean="0"/>
              <a:t>assign </a:t>
            </a:r>
            <a:r>
              <a:rPr lang="en-US" dirty="0"/>
              <a:t>one of its members as </a:t>
            </a:r>
            <a:r>
              <a:rPr lang="en-US" b="1" dirty="0"/>
              <a:t>liaison</a:t>
            </a:r>
            <a:r>
              <a:rPr lang="en-US" dirty="0"/>
              <a:t> to each of the preliminary project groups early in 2017</a:t>
            </a:r>
          </a:p>
          <a:p>
            <a:r>
              <a:rPr lang="en-US" dirty="0" smtClean="0"/>
              <a:t>further </a:t>
            </a:r>
            <a:r>
              <a:rPr lang="en-US" b="1" dirty="0"/>
              <a:t>clarify its expectations</a:t>
            </a:r>
            <a:r>
              <a:rPr lang="en-US" dirty="0"/>
              <a:t> for the development of project proposals early in 2017</a:t>
            </a:r>
          </a:p>
          <a:p>
            <a:r>
              <a:rPr lang="en-US" dirty="0" smtClean="0"/>
              <a:t>ensure </a:t>
            </a:r>
            <a:r>
              <a:rPr lang="en-US" dirty="0"/>
              <a:t>appropriate </a:t>
            </a:r>
            <a:r>
              <a:rPr lang="en-US" b="1" dirty="0"/>
              <a:t>coordination on the scope and content</a:t>
            </a:r>
            <a:r>
              <a:rPr lang="en-US" dirty="0"/>
              <a:t> of each projects as a number </a:t>
            </a:r>
            <a:r>
              <a:rPr lang="en-US" dirty="0" smtClean="0"/>
              <a:t>of </a:t>
            </a:r>
            <a:r>
              <a:rPr lang="nb-NO" dirty="0" err="1" smtClean="0"/>
              <a:t>projects</a:t>
            </a:r>
            <a:r>
              <a:rPr lang="nb-NO" dirty="0" smtClean="0"/>
              <a:t>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closely</a:t>
            </a:r>
            <a:r>
              <a:rPr lang="nb-NO" dirty="0"/>
              <a:t> </a:t>
            </a:r>
            <a:r>
              <a:rPr lang="nb-NO" dirty="0" err="1"/>
              <a:t>interlinked</a:t>
            </a:r>
            <a:endParaRPr lang="nb-NO" dirty="0"/>
          </a:p>
          <a:p>
            <a:r>
              <a:rPr lang="en-US" dirty="0" smtClean="0"/>
              <a:t>provide </a:t>
            </a:r>
            <a:r>
              <a:rPr lang="en-US" dirty="0"/>
              <a:t>an improved set of </a:t>
            </a:r>
            <a:r>
              <a:rPr lang="en-US" b="1" dirty="0"/>
              <a:t>drafting conventions for GUIDs</a:t>
            </a:r>
            <a:r>
              <a:rPr lang="en-US" dirty="0"/>
              <a:t> in 2017 in order to meet the </a:t>
            </a:r>
            <a:r>
              <a:rPr lang="en-US" dirty="0" smtClean="0"/>
              <a:t>need for </a:t>
            </a:r>
            <a:r>
              <a:rPr lang="en-US" dirty="0"/>
              <a:t>clarity regarding FIPP’s expectations to format and presentation before the individual </a:t>
            </a:r>
            <a:r>
              <a:rPr lang="en-US" dirty="0" smtClean="0"/>
              <a:t>working groups </a:t>
            </a:r>
            <a:r>
              <a:rPr lang="en-US" dirty="0"/>
              <a:t>start their drafting work.</a:t>
            </a:r>
          </a:p>
          <a:p>
            <a:r>
              <a:rPr lang="en-US" dirty="0" smtClean="0"/>
              <a:t>seek </a:t>
            </a:r>
            <a:r>
              <a:rPr lang="en-US" dirty="0"/>
              <a:t>to provide FIPP publications on key issues related to interpretation of the ISSAIs. This </a:t>
            </a:r>
            <a:r>
              <a:rPr lang="en-US" dirty="0" smtClean="0"/>
              <a:t>will include </a:t>
            </a:r>
            <a:r>
              <a:rPr lang="en-US" dirty="0"/>
              <a:t>the different ways to implement the ISSAIs and state compliance with the ISSAIs, </a:t>
            </a:r>
            <a:r>
              <a:rPr lang="en-US" dirty="0" smtClean="0"/>
              <a:t>and the </a:t>
            </a:r>
            <a:r>
              <a:rPr lang="en-US" dirty="0"/>
              <a:t>role of GUIDs in this connection.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06709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i="1" dirty="0"/>
              <a:t>Priority 3 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Strengthening </a:t>
            </a:r>
            <a:r>
              <a:rPr lang="en-US" b="1" i="1" dirty="0"/>
              <a:t>INTOSAI Professional </a:t>
            </a:r>
            <a:r>
              <a:rPr lang="en-US" b="1" i="1" dirty="0" smtClean="0"/>
              <a:t>Pronouncements </a:t>
            </a:r>
            <a:r>
              <a:rPr lang="en-US" b="1" i="1" dirty="0"/>
              <a:t>beyond 2019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Key activities by FIPP are:</a:t>
            </a:r>
          </a:p>
          <a:p>
            <a:r>
              <a:rPr lang="en-US" dirty="0" smtClean="0"/>
              <a:t>Elaborate </a:t>
            </a:r>
            <a:r>
              <a:rPr lang="en-US" dirty="0"/>
              <a:t>on the </a:t>
            </a:r>
            <a:r>
              <a:rPr lang="en-US" b="1" dirty="0"/>
              <a:t>existing drafting conventions</a:t>
            </a:r>
            <a:r>
              <a:rPr lang="en-US" dirty="0"/>
              <a:t> in order to provide clear instructions to </a:t>
            </a:r>
            <a:r>
              <a:rPr lang="en-US" dirty="0" smtClean="0"/>
              <a:t>drafters of </a:t>
            </a:r>
            <a:r>
              <a:rPr lang="en-US" dirty="0"/>
              <a:t>ISSAIs and INTOSAI-Ps. This will provide the basis for improving consistency in format </a:t>
            </a:r>
            <a:r>
              <a:rPr lang="en-US" dirty="0" smtClean="0"/>
              <a:t>and presentation </a:t>
            </a:r>
            <a:r>
              <a:rPr lang="en-US" dirty="0"/>
              <a:t>in the full set of pronouncements.</a:t>
            </a:r>
          </a:p>
          <a:p>
            <a:r>
              <a:rPr lang="en-US" dirty="0" smtClean="0"/>
              <a:t>Explore </a:t>
            </a:r>
            <a:r>
              <a:rPr lang="en-US" dirty="0"/>
              <a:t>options for refining the current model for differentiated compliance with the ISSAIs</a:t>
            </a:r>
            <a:r>
              <a:rPr lang="en-US" dirty="0" smtClean="0"/>
              <a:t>. The </a:t>
            </a:r>
            <a:r>
              <a:rPr lang="en-US" dirty="0"/>
              <a:t>current model is defined by ISSAI 100 in its section on the authority of the ISSAIs, but </a:t>
            </a:r>
            <a:r>
              <a:rPr lang="en-US" dirty="0" smtClean="0"/>
              <a:t>is restated </a:t>
            </a:r>
            <a:r>
              <a:rPr lang="en-US" dirty="0"/>
              <a:t>in different variations in other ISSAIs.</a:t>
            </a:r>
          </a:p>
          <a:p>
            <a:r>
              <a:rPr lang="en-US" dirty="0" smtClean="0"/>
              <a:t>Develop </a:t>
            </a:r>
            <a:r>
              <a:rPr lang="en-US" dirty="0"/>
              <a:t>proposals for the PSC Steering Committee on the process of elaborating the next </a:t>
            </a:r>
            <a:r>
              <a:rPr lang="en-US" dirty="0" smtClean="0"/>
              <a:t>SDP, which </a:t>
            </a:r>
            <a:r>
              <a:rPr lang="en-US" dirty="0"/>
              <a:t>may stretch beyond 2019. This planning process, in line with the due process, will </a:t>
            </a:r>
            <a:r>
              <a:rPr lang="en-US" dirty="0" smtClean="0"/>
              <a:t>ensure </a:t>
            </a:r>
            <a:r>
              <a:rPr lang="nb-NO" dirty="0" smtClean="0"/>
              <a:t>a </a:t>
            </a:r>
            <a:r>
              <a:rPr lang="nb-NO" dirty="0" err="1"/>
              <a:t>broad</a:t>
            </a:r>
            <a:r>
              <a:rPr lang="nb-NO" dirty="0"/>
              <a:t> </a:t>
            </a:r>
            <a:r>
              <a:rPr lang="nb-NO" dirty="0" err="1"/>
              <a:t>consultation</a:t>
            </a:r>
            <a:r>
              <a:rPr lang="nb-NO" dirty="0"/>
              <a:t> </a:t>
            </a:r>
            <a:r>
              <a:rPr lang="nb-NO" dirty="0" err="1"/>
              <a:t>process</a:t>
            </a:r>
            <a:r>
              <a:rPr lang="nb-N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5493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Overall </a:t>
            </a:r>
            <a:r>
              <a:rPr lang="nb-NO" dirty="0" err="1" smtClean="0"/>
              <a:t>message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Tx/>
              <a:buChar char="-"/>
            </a:pPr>
            <a:endParaRPr lang="nb-NO" dirty="0"/>
          </a:p>
          <a:p>
            <a:r>
              <a:rPr lang="nb-NO" sz="3200" dirty="0" smtClean="0"/>
              <a:t>Setting up a </a:t>
            </a:r>
            <a:r>
              <a:rPr lang="nb-NO" sz="3200" dirty="0" err="1" smtClean="0"/>
              <a:t>well-functioning</a:t>
            </a:r>
            <a:r>
              <a:rPr lang="nb-NO" sz="3200" dirty="0" smtClean="0"/>
              <a:t> standardsetting </a:t>
            </a:r>
            <a:r>
              <a:rPr lang="nb-NO" sz="3200" dirty="0" err="1" smtClean="0"/>
              <a:t>organization</a:t>
            </a:r>
            <a:r>
              <a:rPr lang="nb-NO" sz="3200" dirty="0" smtClean="0"/>
              <a:t> </a:t>
            </a:r>
            <a:r>
              <a:rPr lang="nb-NO" sz="3200" dirty="0" err="1" smtClean="0"/>
              <a:t>takes</a:t>
            </a:r>
            <a:r>
              <a:rPr lang="nb-NO" sz="3200" dirty="0" smtClean="0"/>
              <a:t> time</a:t>
            </a:r>
            <a:endParaRPr lang="nb-NO" sz="3200" dirty="0"/>
          </a:p>
          <a:p>
            <a:r>
              <a:rPr lang="en-US" sz="3200" dirty="0" smtClean="0"/>
              <a:t>Reflecting on lessons learned is important to improve our processes </a:t>
            </a:r>
          </a:p>
          <a:p>
            <a:r>
              <a:rPr lang="en-US" sz="3200" dirty="0" smtClean="0"/>
              <a:t>Roles and responsibility should be discussed and updated </a:t>
            </a:r>
            <a:endParaRPr lang="en-US" sz="2800" dirty="0"/>
          </a:p>
          <a:p>
            <a:pPr lvl="1">
              <a:buFontTx/>
              <a:buChar char="-"/>
            </a:pPr>
            <a:endParaRPr lang="nb-NO" dirty="0" smtClean="0"/>
          </a:p>
          <a:p>
            <a:pPr>
              <a:buFontTx/>
              <a:buChar char="-"/>
            </a:pPr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715" y="5842366"/>
            <a:ext cx="2362937" cy="74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108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Lessons</a:t>
            </a:r>
            <a:r>
              <a:rPr lang="nb-NO" dirty="0" smtClean="0"/>
              <a:t> </a:t>
            </a:r>
            <a:r>
              <a:rPr lang="nb-NO" dirty="0" err="1" smtClean="0"/>
              <a:t>learned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200" dirty="0" err="1" smtClean="0"/>
              <a:t>Needs</a:t>
            </a:r>
            <a:r>
              <a:rPr lang="nb-NO" sz="3200" dirty="0" smtClean="0"/>
              <a:t> </a:t>
            </a:r>
            <a:r>
              <a:rPr lang="nb-NO" sz="3200" dirty="0" err="1" smtClean="0"/>
              <a:t>assessment</a:t>
            </a:r>
            <a:r>
              <a:rPr lang="nb-NO" sz="3200" dirty="0" smtClean="0"/>
              <a:t> </a:t>
            </a:r>
            <a:r>
              <a:rPr lang="nb-NO" sz="3200" dirty="0" err="1" smtClean="0"/>
              <a:t>takes</a:t>
            </a:r>
            <a:r>
              <a:rPr lang="nb-NO" sz="3200" dirty="0" smtClean="0"/>
              <a:t> time</a:t>
            </a:r>
          </a:p>
          <a:p>
            <a:r>
              <a:rPr lang="nb-NO" sz="3200" dirty="0" smtClean="0"/>
              <a:t>Survey </a:t>
            </a:r>
            <a:r>
              <a:rPr lang="nb-NO" sz="3200" dirty="0" err="1" smtClean="0"/>
              <a:t>fatigue</a:t>
            </a:r>
            <a:r>
              <a:rPr lang="nb-NO" sz="3200" dirty="0" smtClean="0"/>
              <a:t> in INTOSAI</a:t>
            </a:r>
          </a:p>
          <a:p>
            <a:r>
              <a:rPr lang="nb-NO" sz="3200" dirty="0" err="1" smtClean="0"/>
              <a:t>Challenging</a:t>
            </a:r>
            <a:r>
              <a:rPr lang="nb-NO" sz="3200" dirty="0" smtClean="0"/>
              <a:t> and time </a:t>
            </a:r>
            <a:r>
              <a:rPr lang="nb-NO" sz="3200" dirty="0" err="1" smtClean="0"/>
              <a:t>consuming</a:t>
            </a:r>
            <a:r>
              <a:rPr lang="nb-NO" sz="3200" dirty="0" smtClean="0"/>
              <a:t> to </a:t>
            </a:r>
            <a:r>
              <a:rPr lang="nb-NO" sz="3200" dirty="0" err="1" smtClean="0"/>
              <a:t>scope</a:t>
            </a:r>
            <a:r>
              <a:rPr lang="nb-NO" sz="3200" dirty="0" smtClean="0"/>
              <a:t>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projects</a:t>
            </a:r>
            <a:r>
              <a:rPr lang="nb-NO" sz="3200" dirty="0" smtClean="0"/>
              <a:t> in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current</a:t>
            </a:r>
            <a:r>
              <a:rPr lang="nb-NO" sz="3200" dirty="0" smtClean="0"/>
              <a:t> SDP</a:t>
            </a:r>
          </a:p>
          <a:p>
            <a:r>
              <a:rPr lang="nb-NO" sz="3200" dirty="0" smtClean="0"/>
              <a:t>Resources must be </a:t>
            </a:r>
            <a:r>
              <a:rPr lang="nb-NO" sz="3200" dirty="0" err="1" smtClean="0"/>
              <a:t>made</a:t>
            </a:r>
            <a:r>
              <a:rPr lang="nb-NO" sz="3200" dirty="0" smtClean="0"/>
              <a:t> </a:t>
            </a:r>
            <a:r>
              <a:rPr lang="nb-NO" sz="3200" dirty="0" err="1" smtClean="0"/>
              <a:t>available</a:t>
            </a:r>
            <a:r>
              <a:rPr lang="nb-NO" sz="3200" dirty="0" smtClean="0"/>
              <a:t> (</a:t>
            </a:r>
            <a:r>
              <a:rPr lang="nb-NO" sz="3200" dirty="0" err="1" smtClean="0"/>
              <a:t>timely</a:t>
            </a:r>
            <a:r>
              <a:rPr lang="nb-NO" sz="3200" dirty="0" smtClean="0"/>
              <a:t>, </a:t>
            </a:r>
            <a:r>
              <a:rPr lang="nb-NO" sz="3200" dirty="0" err="1" smtClean="0"/>
              <a:t>competent</a:t>
            </a:r>
            <a:r>
              <a:rPr lang="nb-NO" sz="3200" dirty="0" smtClean="0"/>
              <a:t>, </a:t>
            </a:r>
            <a:r>
              <a:rPr lang="nb-NO" sz="3200" dirty="0" err="1" smtClean="0"/>
              <a:t>enought</a:t>
            </a:r>
            <a:r>
              <a:rPr lang="nb-NO" sz="3200" dirty="0" smtClean="0"/>
              <a:t>)</a:t>
            </a:r>
          </a:p>
          <a:p>
            <a:r>
              <a:rPr lang="nb-NO" sz="3200" dirty="0" smtClean="0"/>
              <a:t>Formal </a:t>
            </a:r>
            <a:r>
              <a:rPr lang="nb-NO" sz="3200" dirty="0" err="1" smtClean="0"/>
              <a:t>processes</a:t>
            </a:r>
            <a:r>
              <a:rPr lang="nb-NO" sz="3200" dirty="0" smtClean="0"/>
              <a:t> </a:t>
            </a:r>
            <a:r>
              <a:rPr lang="nb-NO" sz="3200" dirty="0" err="1" smtClean="0"/>
              <a:t>are</a:t>
            </a:r>
            <a:r>
              <a:rPr lang="nb-NO" sz="3200" dirty="0" smtClean="0"/>
              <a:t> </a:t>
            </a:r>
            <a:r>
              <a:rPr lang="nb-NO" sz="3200" dirty="0" err="1" smtClean="0"/>
              <a:t>important</a:t>
            </a:r>
            <a:r>
              <a:rPr lang="nb-NO" sz="3200" dirty="0" smtClean="0"/>
              <a:t> </a:t>
            </a:r>
            <a:r>
              <a:rPr lang="nb-NO" sz="3200" dirty="0" err="1" smtClean="0"/>
              <a:t>but</a:t>
            </a:r>
            <a:r>
              <a:rPr lang="nb-NO" sz="3200" dirty="0" smtClean="0"/>
              <a:t> </a:t>
            </a:r>
            <a:r>
              <a:rPr lang="nb-NO" sz="3200" dirty="0" err="1" smtClean="0"/>
              <a:t>communication</a:t>
            </a:r>
            <a:r>
              <a:rPr lang="nb-NO" sz="3200" dirty="0" smtClean="0"/>
              <a:t> </a:t>
            </a:r>
            <a:r>
              <a:rPr lang="nb-NO" sz="3200" dirty="0" err="1" smtClean="0"/>
              <a:t>helps</a:t>
            </a:r>
            <a:r>
              <a:rPr lang="nb-NO" sz="3200" dirty="0" smtClean="0"/>
              <a:t> </a:t>
            </a:r>
            <a:r>
              <a:rPr lang="nb-NO" sz="3200" dirty="0" smtClean="0">
                <a:sym typeface="Wingdings" panose="05000000000000000000" pitchFamily="2" charset="2"/>
              </a:rPr>
              <a:t></a:t>
            </a:r>
            <a:endParaRPr lang="nb-NO" sz="3200" dirty="0" smtClean="0"/>
          </a:p>
          <a:p>
            <a:endParaRPr lang="nb-NO" sz="3200" dirty="0" smtClean="0"/>
          </a:p>
          <a:p>
            <a:pPr marL="0" indent="0">
              <a:buNone/>
            </a:pPr>
            <a:endParaRPr lang="nb-NO" sz="3200" dirty="0"/>
          </a:p>
          <a:p>
            <a:endParaRPr lang="en-US" sz="3200" dirty="0"/>
          </a:p>
          <a:p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715" y="5842366"/>
            <a:ext cx="2362937" cy="74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573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Lessons</a:t>
            </a:r>
            <a:r>
              <a:rPr lang="nb-NO" dirty="0" smtClean="0"/>
              <a:t> </a:t>
            </a:r>
            <a:r>
              <a:rPr lang="nb-NO" dirty="0" err="1" smtClean="0"/>
              <a:t>learned</a:t>
            </a:r>
            <a:r>
              <a:rPr lang="nb-NO" dirty="0" smtClean="0"/>
              <a:t> </a:t>
            </a:r>
            <a:r>
              <a:rPr lang="nb-NO" dirty="0" err="1" smtClean="0"/>
              <a:t>cont</a:t>
            </a:r>
            <a:r>
              <a:rPr lang="nb-NO" dirty="0" smtClean="0"/>
              <a:t>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200" dirty="0" smtClean="0"/>
              <a:t>Never </a:t>
            </a:r>
            <a:r>
              <a:rPr lang="nb-NO" sz="3200" dirty="0" err="1" smtClean="0"/>
              <a:t>underestimate</a:t>
            </a:r>
            <a:r>
              <a:rPr lang="nb-NO" sz="3200" dirty="0" smtClean="0"/>
              <a:t>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work</a:t>
            </a:r>
            <a:r>
              <a:rPr lang="nb-NO" sz="3200" dirty="0" smtClean="0"/>
              <a:t> </a:t>
            </a:r>
            <a:r>
              <a:rPr lang="nb-NO" sz="3200" dirty="0" err="1" smtClean="0"/>
              <a:t>with</a:t>
            </a:r>
            <a:r>
              <a:rPr lang="nb-NO" sz="3200" dirty="0" smtClean="0"/>
              <a:t> </a:t>
            </a:r>
            <a:r>
              <a:rPr lang="nb-NO" sz="3200" dirty="0" err="1" smtClean="0"/>
              <a:t>project</a:t>
            </a:r>
            <a:r>
              <a:rPr lang="nb-NO" sz="3200" dirty="0" smtClean="0"/>
              <a:t> </a:t>
            </a:r>
            <a:r>
              <a:rPr lang="nb-NO" sz="3200" dirty="0" err="1" smtClean="0"/>
              <a:t>proposals</a:t>
            </a:r>
            <a:r>
              <a:rPr lang="nb-NO" sz="3200" dirty="0" smtClean="0"/>
              <a:t> – save </a:t>
            </a:r>
            <a:r>
              <a:rPr lang="nb-NO" sz="3200" dirty="0" err="1" smtClean="0"/>
              <a:t>you</a:t>
            </a:r>
            <a:r>
              <a:rPr lang="nb-NO" sz="3200" dirty="0" smtClean="0"/>
              <a:t> time later in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process</a:t>
            </a:r>
            <a:endParaRPr lang="nb-NO" sz="3200" smtClean="0"/>
          </a:p>
          <a:p>
            <a:endParaRPr lang="nb-NO" sz="3200" dirty="0" smtClean="0"/>
          </a:p>
          <a:p>
            <a:r>
              <a:rPr lang="nb-NO" sz="3200" dirty="0" err="1" smtClean="0"/>
              <a:t>Involve</a:t>
            </a:r>
            <a:r>
              <a:rPr lang="nb-NO" sz="3200" dirty="0" smtClean="0"/>
              <a:t> FIPP and </a:t>
            </a:r>
            <a:r>
              <a:rPr lang="nb-NO" sz="3200" dirty="0" err="1" smtClean="0"/>
              <a:t>the</a:t>
            </a:r>
            <a:r>
              <a:rPr lang="nb-NO" sz="3200" dirty="0" smtClean="0"/>
              <a:t> GC </a:t>
            </a:r>
            <a:r>
              <a:rPr lang="nb-NO" sz="3200" dirty="0" err="1" smtClean="0"/>
              <a:t>early</a:t>
            </a:r>
            <a:r>
              <a:rPr lang="nb-NO" sz="3200" dirty="0" smtClean="0"/>
              <a:t> to </a:t>
            </a:r>
            <a:r>
              <a:rPr lang="nb-NO" sz="3200" dirty="0" err="1" smtClean="0"/>
              <a:t>align</a:t>
            </a:r>
            <a:r>
              <a:rPr lang="nb-NO" sz="3200" dirty="0" smtClean="0"/>
              <a:t>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way</a:t>
            </a:r>
            <a:r>
              <a:rPr lang="nb-NO" sz="3200" dirty="0" smtClean="0"/>
              <a:t> </a:t>
            </a:r>
            <a:r>
              <a:rPr lang="nb-NO" sz="3200" dirty="0" err="1" smtClean="0"/>
              <a:t>of</a:t>
            </a:r>
            <a:r>
              <a:rPr lang="nb-NO" sz="3200" dirty="0" smtClean="0"/>
              <a:t> </a:t>
            </a:r>
            <a:r>
              <a:rPr lang="nb-NO" sz="3200" dirty="0" err="1" smtClean="0"/>
              <a:t>thinking</a:t>
            </a:r>
            <a:endParaRPr lang="nb-NO" sz="3200" dirty="0" smtClean="0"/>
          </a:p>
          <a:p>
            <a:endParaRPr lang="en-US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endParaRPr lang="en-US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715" y="5842366"/>
            <a:ext cx="2362937" cy="74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429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ummy dokument" ma:contentTypeID="0x01010008D2D2299B7241F5A58ABED05E3753CF002FF2489CF55EF247919988F24A655F3A" ma:contentTypeVersion="13" ma:contentTypeDescription="Legges til som første innholdstype, men skal ikke brukes" ma:contentTypeScope="" ma:versionID="6dca01c5ef809adf01bc697bc3b6bee4">
  <xsd:schema xmlns:xsd="http://www.w3.org/2001/XMLSchema" xmlns:xs="http://www.w3.org/2001/XMLSchema" xmlns:p="http://schemas.microsoft.com/office/2006/metadata/properties" xmlns:ns1="http://schemas.microsoft.com/sharepoint/v3" xmlns:ns2="3d47c3c5-455e-4e94-8c77-60b7918074c5" xmlns:ns3="b5139ce1-2e89-41d5-b423-830fa2157a85" targetNamespace="http://schemas.microsoft.com/office/2006/metadata/properties" ma:root="true" ma:fieldsID="c0b4a8181d0eb2fc8e454ce9c32fc48a" ns1:_="" ns2:_="" ns3:_="">
    <xsd:import namespace="http://schemas.microsoft.com/sharepoint/v3"/>
    <xsd:import namespace="3d47c3c5-455e-4e94-8c77-60b7918074c5"/>
    <xsd:import namespace="b5139ce1-2e89-41d5-b423-830fa2157a8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1:ForventetLevetid"/>
                <xsd:element ref="ns2:o7604316c5724549a4082a20f490bea7" minOccurs="0"/>
                <xsd:element ref="ns1:Arbeidsomraade"/>
                <xsd:element ref="ns1:Omraadetype"/>
                <xsd:element ref="ns2:a8b6fca6858342578f4aaed310a25c38" minOccurs="0"/>
                <xsd:element ref="ns1:Prosjektnr" minOccurs="0"/>
                <xsd:element ref="ns2:o5845aa5a29b466093b3b33c8c244bd4" minOccurs="0"/>
                <xsd:element ref="ns2:TaxCatchAll" minOccurs="0"/>
                <xsd:element ref="ns2:TaxCatchAllLabel" minOccurs="0"/>
                <xsd:element ref="ns2:_dlc_DocIdPersistId" minOccurs="0"/>
                <xsd:element ref="ns1:_dlc_Exempt" minOccurs="0"/>
                <xsd:element ref="ns3:DLCPolicyLabelValue" minOccurs="0"/>
                <xsd:element ref="ns3:DLCPolicyLabelClientValue" minOccurs="0"/>
                <xsd:element ref="ns3:DLCPolicyLabelLoc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orventetLevetid" ma:index="6" ma:displayName="Levetid" ma:default="24" ma:internalName="ForventetLevetid">
      <xsd:simpleType>
        <xsd:restriction base="dms:Choice">
          <xsd:enumeration value="3"/>
          <xsd:enumeration value="6"/>
          <xsd:enumeration value="9"/>
          <xsd:enumeration value="12"/>
          <xsd:enumeration value="18"/>
          <xsd:enumeration value="24"/>
        </xsd:restriction>
      </xsd:simpleType>
    </xsd:element>
    <xsd:element name="Arbeidsomraade" ma:index="9" ma:displayName="Arbeidsområde" ma:default="FIPP" ma:internalName="Arbeidsomraade">
      <xsd:simpleType>
        <xsd:restriction base="dms:Text">
          <xsd:maxLength value="250"/>
        </xsd:restriction>
      </xsd:simpleType>
    </xsd:element>
    <xsd:element name="Omraadetype" ma:index="10" ma:displayName="Områdetype" ma:default="Generelt" ma:internalName="Omraadetype">
      <xsd:simpleType>
        <xsd:restriction base="dms:Text">
          <xsd:maxLength value="50"/>
        </xsd:restriction>
      </xsd:simpleType>
    </xsd:element>
    <xsd:element name="Prosjektnr" ma:index="13" nillable="true" ma:displayName="Prosjektnr" ma:internalName="Prosjektnr" ma:readOnly="true">
      <xsd:simpleType>
        <xsd:restriction base="dms:Text">
          <xsd:maxLength value="10"/>
        </xsd:restriction>
      </xsd:simpleType>
    </xsd:element>
    <xsd:element name="_dlc_Exempt" ma:index="23" nillable="true" ma:displayName="Unntak fra policy" ma:description="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47c3c5-455e-4e94-8c77-60b7918074c5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kument-ID-verdi" ma:description="Verdien for dokument-IDen som er tilordnet elementet." ma:internalName="_dlc_DocId" ma:readOnly="true">
      <xsd:simpleType>
        <xsd:restriction base="dms:Text"/>
      </xsd:simpleType>
    </xsd:element>
    <xsd:element name="_dlc_DocIdUrl" ma:index="5" nillable="true" ma:displayName="Dokument-ID" ma:description="Fast kobling til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o7604316c5724549a4082a20f490bea7" ma:index="8" ma:taxonomy="true" ma:internalName="o7604316c5724549a4082a20f490bea7" ma:taxonomyFieldName="Emneord" ma:displayName="Emneord" ma:default="118;#INTOSAI|12336832-ba99-4475-9edf-058020282779;#346;#ISSAI|ae3920e7-d38e-475d-b3ea-24622ff398f3" ma:fieldId="{87604316-c572-4549-a408-2a20f490bea7}" ma:taxonomyMulti="true" ma:sspId="a80b7cc9-73ea-40d3-b870-6eb8d40376ec" ma:termSetId="db1cb5ce-a770-4b07-92fe-8835a5a772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8b6fca6858342578f4aaed310a25c38" ma:index="12" ma:taxonomy="true" ma:internalName="a8b6fca6858342578f4aaed310a25c38" ma:taxonomyFieldName="Organisasjonsenhet" ma:displayName="Eier" ma:default="71;#SUV|21a835d7-b1e7-4ffe-8603-94a2b5a94472" ma:fieldId="{a8b6fca6-8583-4257-8f4a-aed310a25c38}" ma:sspId="a80b7cc9-73ea-40d3-b870-6eb8d40376ec" ma:termSetId="0a72fde3-a8be-4d42-8002-b0c51f08b2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5845aa5a29b466093b3b33c8c244bd4" ma:index="15" nillable="true" ma:taxonomy="true" ma:internalName="o5845aa5a29b466093b3b33c8c244bd4" ma:taxonomyFieldName="Planperiode" ma:displayName="Planperiode" ma:default="400;#2017-2018|1714ddd3-9ada-4588-a693-7d113181a096" ma:fieldId="{85845aa5-a29b-4660-93b3-b33c8c244bd4}" ma:sspId="a80b7cc9-73ea-40d3-b870-6eb8d40376ec" ma:termSetId="77e20978-ff25-4a3b-9e6f-1c00dfeca63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0" nillable="true" ma:displayName="Global taksonomikolonne" ma:description="" ma:hidden="true" ma:list="{7cfddbe0-715e-4f68-9706-2c8247ced59e}" ma:internalName="TaxCatchAll" ma:showField="CatchAllData" ma:web="3d47c3c5-455e-4e94-8c77-60b7918074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1" nillable="true" ma:displayName="Global taksonomikolonne1" ma:description="" ma:hidden="true" ma:list="{7cfddbe0-715e-4f68-9706-2c8247ced59e}" ma:internalName="TaxCatchAllLabel" ma:readOnly="true" ma:showField="CatchAllDataLabel" ma:web="3d47c3c5-455e-4e94-8c77-60b7918074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PersistId" ma:index="22" nillable="true" ma:displayName="Fast ID" ma:description="Behold IDen ved tillegging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139ce1-2e89-41d5-b423-830fa2157a85" elementFormDefault="qualified">
    <xsd:import namespace="http://schemas.microsoft.com/office/2006/documentManagement/types"/>
    <xsd:import namespace="http://schemas.microsoft.com/office/infopath/2007/PartnerControls"/>
    <xsd:element name="DLCPolicyLabelValue" ma:index="24" nillable="true" ma:displayName="Etikett" ma:description="Lagrer gjeldende verdi fo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25" nillable="true" ma:displayName="Klientetikettverdi" ma:description="Lagrer den siste etikettverdien som ble beregnet på klienten." ma:hidden="true" ma:internalName="DLCPolicyLabelClientValue" ma:readOnly="false">
      <xsd:simpleType>
        <xsd:restriction base="dms:Note"/>
      </xsd:simpleType>
    </xsd:element>
    <xsd:element name="DLCPolicyLabelLock" ma:index="26" nillable="true" ma:displayName="Etikett låst" ma:description="Angir om etiketten skal oppdateres når elementegenskapene endres." ma:hidden="true" ma:internalName="DLCPolicyLabelLock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d47c3c5-455e-4e94-8c77-60b7918074c5">
      <Value>118</Value>
      <Value>400</Value>
      <Value>346</Value>
      <Value>71</Value>
    </TaxCatchAll>
    <a8b6fca6858342578f4aaed310a25c38 xmlns="3d47c3c5-455e-4e94-8c77-60b7918074c5">
      <Terms xmlns="http://schemas.microsoft.com/office/infopath/2007/PartnerControls">
        <TermInfo xmlns="http://schemas.microsoft.com/office/infopath/2007/PartnerControls">
          <TermName xmlns="http://schemas.microsoft.com/office/infopath/2007/PartnerControls">SUV</TermName>
          <TermId xmlns="http://schemas.microsoft.com/office/infopath/2007/PartnerControls">21a835d7-b1e7-4ffe-8603-94a2b5a94472</TermId>
        </TermInfo>
      </Terms>
    </a8b6fca6858342578f4aaed310a25c38>
    <DLCPolicyLabelClientValue xmlns="b5139ce1-2e89-41d5-b423-830fa2157a85" xsi:nil="true"/>
    <Arbeidsomraade xmlns="http://schemas.microsoft.com/sharepoint/v3">FIPP</Arbeidsomraade>
    <Omraadetype xmlns="http://schemas.microsoft.com/sharepoint/v3">Generelt</Omraadetype>
    <ForventetLevetid xmlns="http://schemas.microsoft.com/sharepoint/v3">24</ForventetLevetid>
    <o7604316c5724549a4082a20f490bea7 xmlns="3d47c3c5-455e-4e94-8c77-60b7918074c5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INTOSAI</TermName>
          <TermId xmlns="http://schemas.microsoft.com/office/infopath/2007/PartnerControls">12336832-ba99-4475-9edf-058020282779</TermId>
        </TermInfo>
        <TermInfo xmlns="http://schemas.microsoft.com/office/infopath/2007/PartnerControls">
          <TermName xmlns="http://schemas.microsoft.com/office/infopath/2007/PartnerControls">ISSAI</TermName>
          <TermId xmlns="http://schemas.microsoft.com/office/infopath/2007/PartnerControls">ae3920e7-d38e-475d-b3ea-24622ff398f3</TermId>
        </TermInfo>
      </Terms>
    </o7604316c5724549a4082a20f490bea7>
    <o5845aa5a29b466093b3b33c8c244bd4 xmlns="3d47c3c5-455e-4e94-8c77-60b7918074c5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2017-2018</TermName>
          <TermId xmlns="http://schemas.microsoft.com/office/infopath/2007/PartnerControls">1714ddd3-9ada-4588-a693-7d113181a096</TermId>
        </TermInfo>
      </Terms>
    </o5845aa5a29b466093b3b33c8c244bd4>
    <DLCPolicyLabelLock xmlns="b5139ce1-2e89-41d5-b423-830fa2157a85" xsi:nil="true"/>
    <_dlc_DocId xmlns="3d47c3c5-455e-4e94-8c77-60b7918074c5">FORUMAO-146893737-106</_dlc_DocId>
    <_dlc_DocIdUrl xmlns="3d47c3c5-455e-4e94-8c77-60b7918074c5">
      <Url>http://forum/ao/222/_layouts/15/DocIdRedir.aspx?ID=FORUMAO-146893737-106</Url>
      <Description>FORUMAO-146893737-106</Description>
    </_dlc_DocIdUrl>
    <DLCPolicyLabelValue xmlns="b5139ce1-2e89-41d5-b423-830fa2157a85">0.3</DLCPolicyLabelValue>
  </documentManagement>
</p:properties>
</file>

<file path=customXml/item6.xml><?xml version="1.0" encoding="utf-8"?>
<?mso-contentType ?>
<p:Policy xmlns:p="office.server.policy" id="" local="true">
  <p:Name>Dummy dokument</p:Name>
  <p:Description/>
  <p:Statement/>
  <p:PolicyItems>
    <p:PolicyItem featureId="Microsoft.Office.RecordsManagement.PolicyFeatures.PolicyLabel" staticId="0x01010008D2D2299B7241F5A58ABED05E3753CF002FF2489CF55EF247919988F24A655F3A|801092262" UniqueId="b9bce7df-2f9d-4c49-8c9e-5aab4cf954ca">
      <p:Name>Etiketter</p:Name>
      <p:Description>Genererer etiketter som kan settes inn i Microsoft Office-dokumenter for å sikre at dokumentegenskaper eller annen viktig informasjon blir inkludert på utskrifter. Etiketter kan også brukes til å søke etter dokumenter.</p:Description>
      <p:CustomData>
        <label>
          <segment type="metadata">_UIVersionString</segment>
        </label>
      </p:CustomData>
    </p:PolicyItem>
  </p:PolicyItems>
</p:Policy>
</file>

<file path=customXml/itemProps1.xml><?xml version="1.0" encoding="utf-8"?>
<ds:datastoreItem xmlns:ds="http://schemas.openxmlformats.org/officeDocument/2006/customXml" ds:itemID="{BACA2495-194D-4A76-B013-6AEE84D71D9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4A4823-FD07-40BF-8369-80E93CEA92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d47c3c5-455e-4e94-8c77-60b7918074c5"/>
    <ds:schemaRef ds:uri="b5139ce1-2e89-41d5-b423-830fa2157a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030ED4-875F-4CEC-8341-5C3D81D53E4C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DB1C814E-DB15-4B32-9123-8A435622AAF3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512AB4A6-DFA5-4728-AD77-5FA23E35CF3A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3d47c3c5-455e-4e94-8c77-60b7918074c5"/>
    <ds:schemaRef ds:uri="http://schemas.microsoft.com/office/2006/documentManagement/types"/>
    <ds:schemaRef ds:uri="b5139ce1-2e89-41d5-b423-830fa2157a85"/>
    <ds:schemaRef ds:uri="http://www.w3.org/XML/1998/namespace"/>
    <ds:schemaRef ds:uri="http://purl.org/dc/dcmitype/"/>
  </ds:schemaRefs>
</ds:datastoreItem>
</file>

<file path=customXml/itemProps6.xml><?xml version="1.0" encoding="utf-8"?>
<ds:datastoreItem xmlns:ds="http://schemas.openxmlformats.org/officeDocument/2006/customXml" ds:itemID="{138815F9-04B5-4F2E-BDAF-DA5427CEED5A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414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Office-tema</vt:lpstr>
      <vt:lpstr>Implementation of the 2017-2019 SDP</vt:lpstr>
      <vt:lpstr>Priority 1.  Implementing the revised IFPP after 2016</vt:lpstr>
      <vt:lpstr>Priority 2   Guidance by 2019 to support ISSAI implementation</vt:lpstr>
      <vt:lpstr>Priority 3  Strengthening INTOSAI Professional Pronouncements beyond 2019</vt:lpstr>
      <vt:lpstr>Overall message</vt:lpstr>
      <vt:lpstr>Lessons learned</vt:lpstr>
      <vt:lpstr>Lessons learned cont.</vt:lpstr>
    </vt:vector>
  </TitlesOfParts>
  <Company>Riksrevisjonen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IFPP editorial changes</dc:title>
  <dc:creator>Hemsen, Åse Kristin Berglihn</dc:creator>
  <cp:lastModifiedBy>Hemsen, Åse Kristin Berglihn</cp:lastModifiedBy>
  <cp:revision>33</cp:revision>
  <cp:lastPrinted>2019-02-27T11:07:42Z</cp:lastPrinted>
  <dcterms:created xsi:type="dcterms:W3CDTF">2019-02-24T09:57:55Z</dcterms:created>
  <dcterms:modified xsi:type="dcterms:W3CDTF">2019-06-05T07:08:28Z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0x01010008D2D2299B7241F5A58ABED05E3753CF002FF2489CF55EF247919988F24A655F3A</vt:lpwstr>
  </property>
  <property fmtid="{D5CDD505-2E9C-101B-9397-08002B2CF9AE}" pid="3" name="Organisasjonsenhet">
    <vt:lpwstr>71;#SUV|21a835d7-b1e7-4ffe-8603-94a2b5a94472</vt:lpwstr>
  </property>
  <property fmtid="{D5CDD505-2E9C-101B-9397-08002B2CF9AE}" pid="4" name="Planperiode">
    <vt:lpwstr>400;#2017-2018|1714ddd3-9ada-4588-a693-7d113181a096</vt:lpwstr>
  </property>
  <property fmtid="{D5CDD505-2E9C-101B-9397-08002B2CF9AE}" pid="5" name="_dlc_DocIdItemGuid">
    <vt:lpwstr>00090773-6ef4-455e-89f4-16c0367a7271</vt:lpwstr>
  </property>
  <property fmtid="{D5CDD505-2E9C-101B-9397-08002B2CF9AE}" pid="6" name="Emneord">
    <vt:lpwstr>118;#INTOSAI|12336832-ba99-4475-9edf-058020282779;#346;#ISSAI|ae3920e7-d38e-475d-b3ea-24622ff398f3</vt:lpwstr>
  </property>
</Properties>
</file>