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71" r:id="rId11"/>
    <p:sldId id="267" r:id="rId12"/>
    <p:sldId id="268" r:id="rId13"/>
    <p:sldId id="269" r:id="rId14"/>
    <p:sldId id="272" r:id="rId15"/>
    <p:sldId id="273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6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9BB8D-A9D2-4974-8E44-5BE2B0E59303}" type="datetimeFigureOut">
              <a:rPr lang="en-GB" smtClean="0"/>
              <a:t>29/05/2017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C0984-0B6D-4641-A841-AFF3A4AB5D5D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16211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6E4AFF-9960-4F83-BCDF-64ED8FE4F013}" type="datetimeFigureOut">
              <a:rPr lang="en-GB" smtClean="0"/>
              <a:t>29/05/2017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2DD448-90A7-4DCA-9C88-16A42B14D5EF}" type="slidenum">
              <a:rPr lang="en-GB" smtClean="0"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3341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49CA74-DB85-4686-816F-0AD5DBADF430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0315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49CA74-DB85-4686-816F-0AD5DBADF430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33491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49CA74-DB85-4686-816F-0AD5DBADF430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8196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There are </a:t>
            </a:r>
            <a:r>
              <a:rPr lang="en-GB" dirty="0" smtClean="0"/>
              <a:t>three main </a:t>
            </a:r>
            <a:r>
              <a:rPr lang="en-GB" dirty="0"/>
              <a:t>large groups of documents within this framework. </a:t>
            </a:r>
            <a:endParaRPr lang="en-GB" dirty="0" smtClean="0"/>
          </a:p>
          <a:p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 smtClean="0"/>
              <a:t>CLICK 1: </a:t>
            </a:r>
            <a:r>
              <a:rPr lang="en-GB" dirty="0" smtClean="0"/>
              <a:t>At </a:t>
            </a:r>
            <a:r>
              <a:rPr lang="en-GB" dirty="0"/>
              <a:t>the top level are the INTOSAI principles</a:t>
            </a:r>
            <a:r>
              <a:rPr lang="en-GB" dirty="0" smtClean="0"/>
              <a:t>, - the </a:t>
            </a:r>
            <a:r>
              <a:rPr lang="en-GB" b="1" dirty="0" smtClean="0"/>
              <a:t>INTOSAI-Ps</a:t>
            </a:r>
            <a:r>
              <a:rPr lang="en-GB" dirty="0" smtClean="0"/>
              <a:t> - </a:t>
            </a:r>
            <a:r>
              <a:rPr lang="en-GB" dirty="0"/>
              <a:t>including the Lima Declaration and the Mexico Declaration on SAI Independence. These appear in </a:t>
            </a:r>
            <a:r>
              <a:rPr lang="en-GB" dirty="0" smtClean="0"/>
              <a:t>green. </a:t>
            </a:r>
          </a:p>
          <a:p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 smtClean="0"/>
              <a:t>CLICK 2: </a:t>
            </a:r>
            <a:r>
              <a:rPr lang="en-GB" dirty="0" smtClean="0"/>
              <a:t>Next </a:t>
            </a:r>
            <a:r>
              <a:rPr lang="en-GB" dirty="0"/>
              <a:t>come the auditing standards - the </a:t>
            </a:r>
            <a:r>
              <a:rPr lang="en-GB" b="1" dirty="0"/>
              <a:t>ISSAIs</a:t>
            </a:r>
            <a:r>
              <a:rPr lang="en-GB" dirty="0"/>
              <a:t> </a:t>
            </a:r>
            <a:r>
              <a:rPr lang="en-GB" dirty="0" smtClean="0"/>
              <a:t>. Appearing </a:t>
            </a:r>
            <a:r>
              <a:rPr lang="en-GB" dirty="0"/>
              <a:t>in </a:t>
            </a:r>
            <a:r>
              <a:rPr lang="en-GB" dirty="0" smtClean="0"/>
              <a:t>red, </a:t>
            </a:r>
            <a:r>
              <a:rPr lang="en-GB" dirty="0"/>
              <a:t>these are the requirements that would have to be fulfilled by an SAI that wishes to claim ISSAI compliance in its audit reports. </a:t>
            </a:r>
            <a:endParaRPr lang="en-GB" dirty="0" smtClean="0"/>
          </a:p>
          <a:p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 smtClean="0"/>
              <a:t>CLICK 3:</a:t>
            </a:r>
            <a:r>
              <a:rPr lang="en-GB" dirty="0" smtClean="0"/>
              <a:t>Then, </a:t>
            </a:r>
            <a:r>
              <a:rPr lang="en-GB" dirty="0"/>
              <a:t>there are the guidance </a:t>
            </a:r>
            <a:r>
              <a:rPr lang="en-GB" dirty="0" smtClean="0"/>
              <a:t>documents – the </a:t>
            </a:r>
            <a:r>
              <a:rPr lang="en-GB" b="1" dirty="0" smtClean="0"/>
              <a:t>GUIDs</a:t>
            </a:r>
            <a:r>
              <a:rPr lang="en-GB" dirty="0" smtClean="0"/>
              <a:t>. </a:t>
            </a:r>
            <a:r>
              <a:rPr lang="en-GB" dirty="0"/>
              <a:t>Marked in </a:t>
            </a:r>
            <a:r>
              <a:rPr lang="en-GB" dirty="0" smtClean="0"/>
              <a:t>blue, </a:t>
            </a:r>
            <a:r>
              <a:rPr lang="en-GB" dirty="0"/>
              <a:t>these documents are non-mandatory and offer the SAI </a:t>
            </a:r>
            <a:r>
              <a:rPr lang="en-GB" dirty="0" smtClean="0"/>
              <a:t>help in organisational matters, the SAI and </a:t>
            </a:r>
            <a:r>
              <a:rPr lang="en-GB" dirty="0"/>
              <a:t>the auditor assistance in implementing the ISSAIs, insights when planning, executing or reporting on specific subject matters or tools for assessing ISSAI compliance, etc.</a:t>
            </a:r>
            <a:r>
              <a:rPr lang="da-DK" dirty="0"/>
              <a:t> </a:t>
            </a:r>
            <a:endParaRPr lang="da-DK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da-DK" dirty="0"/>
          </a:p>
          <a:p>
            <a:r>
              <a:rPr lang="en-US" dirty="0" smtClean="0"/>
              <a:t>In addition, as part of ”future-proofing the Framework, come spaces for two further future developments:</a:t>
            </a:r>
          </a:p>
          <a:p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 smtClean="0"/>
              <a:t>CLICK 4: </a:t>
            </a:r>
            <a:r>
              <a:rPr lang="en-US" dirty="0" smtClean="0"/>
              <a:t>First, outside the ISSAIs that have to be conformed with to claim ISSAI compliance, is space for the ”competency” suite of principles – the </a:t>
            </a:r>
            <a:r>
              <a:rPr lang="en-US" b="1" dirty="0" smtClean="0"/>
              <a:t>COMPs -</a:t>
            </a:r>
            <a:r>
              <a:rPr lang="en-US" dirty="0" smtClean="0"/>
              <a:t> standards and guidelines  that may be needed as part of the ”professionalization” agenda.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 smtClean="0"/>
              <a:t>CLICK 5: </a:t>
            </a:r>
            <a:r>
              <a:rPr lang="en-US" dirty="0" smtClean="0"/>
              <a:t>Finally, room is left for the possible future development of pronouncements on ”other engagements” that might prove useful for SAIs on the road towards full ISSAI compliance.</a:t>
            </a:r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DA3E69-4FD1-4840-91FC-BAAB7D73FC3F}" type="slidenum">
              <a:rPr lang="da-DK" smtClean="0">
                <a:solidFill>
                  <a:prstClr val="black"/>
                </a:solidFill>
              </a:rPr>
              <a:pPr/>
              <a:t>6</a:t>
            </a:fld>
            <a:endParaRPr lang="da-DK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42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49CA74-DB85-4686-816F-0AD5DBADF430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2461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49CA74-DB85-4686-816F-0AD5DBADF430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5291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7000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 rot="2700000">
            <a:off x="626361" y="626361"/>
            <a:ext cx="3024336" cy="302433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810372" y="5954267"/>
            <a:ext cx="8333629" cy="78106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 rot="2700000">
            <a:off x="523988" y="6068650"/>
            <a:ext cx="552292" cy="552292"/>
          </a:xfrm>
          <a:prstGeom prst="rect">
            <a:avLst/>
          </a:prstGeom>
          <a:solidFill>
            <a:srgbClr val="168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741622" y="6155081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1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28674" y="5095031"/>
            <a:ext cx="7515327" cy="78106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 rot="2700000">
            <a:off x="1370503" y="5209414"/>
            <a:ext cx="552292" cy="552292"/>
          </a:xfrm>
          <a:prstGeom prst="rect">
            <a:avLst/>
          </a:prstGeom>
          <a:solidFill>
            <a:srgbClr val="168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1588137" y="5301208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2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446654" y="4235795"/>
            <a:ext cx="6697347" cy="78106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1" name="Group 20"/>
          <p:cNvGrpSpPr/>
          <p:nvPr/>
        </p:nvGrpSpPr>
        <p:grpSpPr>
          <a:xfrm>
            <a:off x="2196219" y="4350178"/>
            <a:ext cx="552292" cy="552292"/>
            <a:chOff x="2188264" y="4523773"/>
            <a:chExt cx="552292" cy="552292"/>
          </a:xfrm>
        </p:grpSpPr>
        <p:sp>
          <p:nvSpPr>
            <p:cNvPr id="23" name="Rectangle 22"/>
            <p:cNvSpPr/>
            <p:nvPr/>
          </p:nvSpPr>
          <p:spPr>
            <a:xfrm rot="2700000">
              <a:off x="2188264" y="4523773"/>
              <a:ext cx="552292" cy="552292"/>
            </a:xfrm>
            <a:prstGeom prst="rect">
              <a:avLst/>
            </a:prstGeom>
            <a:solidFill>
              <a:srgbClr val="1680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05898" y="4610204"/>
              <a:ext cx="117020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GB" b="1" dirty="0" smtClean="0">
                  <a:solidFill>
                    <a:schemeClr val="bg1"/>
                  </a:solidFill>
                </a:rPr>
                <a:t>3</a:t>
              </a:r>
              <a:endParaRPr lang="en-GB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Rectangle 25"/>
          <p:cNvSpPr/>
          <p:nvPr/>
        </p:nvSpPr>
        <p:spPr>
          <a:xfrm>
            <a:off x="3319842" y="3359567"/>
            <a:ext cx="5824159" cy="798052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/>
          <p:cNvSpPr/>
          <p:nvPr/>
        </p:nvSpPr>
        <p:spPr>
          <a:xfrm rot="2700000">
            <a:off x="3061671" y="3473950"/>
            <a:ext cx="552292" cy="552292"/>
          </a:xfrm>
          <a:prstGeom prst="rect">
            <a:avLst/>
          </a:prstGeom>
          <a:solidFill>
            <a:srgbClr val="168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TextBox 27"/>
          <p:cNvSpPr txBox="1"/>
          <p:nvPr/>
        </p:nvSpPr>
        <p:spPr>
          <a:xfrm>
            <a:off x="3279305" y="3560381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4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203634" y="2500331"/>
            <a:ext cx="4940367" cy="78106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/>
          <p:cNvSpPr/>
          <p:nvPr/>
        </p:nvSpPr>
        <p:spPr>
          <a:xfrm rot="2700000">
            <a:off x="3945463" y="2614714"/>
            <a:ext cx="552292" cy="552292"/>
          </a:xfrm>
          <a:prstGeom prst="rect">
            <a:avLst/>
          </a:prstGeom>
          <a:solidFill>
            <a:srgbClr val="168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TextBox 33"/>
          <p:cNvSpPr txBox="1"/>
          <p:nvPr/>
        </p:nvSpPr>
        <p:spPr>
          <a:xfrm>
            <a:off x="4163097" y="2701145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5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052180" y="1641095"/>
            <a:ext cx="4091821" cy="78106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8" name="Rectangle 37"/>
          <p:cNvSpPr/>
          <p:nvPr/>
        </p:nvSpPr>
        <p:spPr>
          <a:xfrm rot="2700000">
            <a:off x="4794009" y="1755478"/>
            <a:ext cx="552292" cy="552292"/>
          </a:xfrm>
          <a:prstGeom prst="rect">
            <a:avLst/>
          </a:prstGeom>
          <a:solidFill>
            <a:srgbClr val="168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TextBox 38"/>
          <p:cNvSpPr txBox="1"/>
          <p:nvPr/>
        </p:nvSpPr>
        <p:spPr>
          <a:xfrm>
            <a:off x="5011643" y="1841909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6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978920" y="781859"/>
            <a:ext cx="3165082" cy="78106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2" name="Rectangle 41"/>
          <p:cNvSpPr/>
          <p:nvPr/>
        </p:nvSpPr>
        <p:spPr>
          <a:xfrm rot="2700000">
            <a:off x="5702775" y="896243"/>
            <a:ext cx="552292" cy="552292"/>
          </a:xfrm>
          <a:prstGeom prst="rect">
            <a:avLst/>
          </a:prstGeom>
          <a:solidFill>
            <a:srgbClr val="1680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TextBox 42"/>
          <p:cNvSpPr txBox="1"/>
          <p:nvPr/>
        </p:nvSpPr>
        <p:spPr>
          <a:xfrm>
            <a:off x="5920409" y="982674"/>
            <a:ext cx="1170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</a:rPr>
              <a:t>7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5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45303" y="1562919"/>
            <a:ext cx="3313112" cy="1151334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Title will go</a:t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GB" dirty="0"/>
          </a:p>
        </p:txBody>
      </p:sp>
      <p:sp>
        <p:nvSpPr>
          <p:cNvPr id="4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1267840" y="5984756"/>
            <a:ext cx="7876162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Step 1</a:t>
            </a:r>
            <a:endParaRPr lang="en-GB" dirty="0"/>
          </a:p>
        </p:txBody>
      </p:sp>
      <p:sp>
        <p:nvSpPr>
          <p:cNvPr id="45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107897" y="5125519"/>
            <a:ext cx="7036105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Step 2</a:t>
            </a:r>
            <a:endParaRPr lang="en-GB" dirty="0"/>
          </a:p>
        </p:txBody>
      </p:sp>
      <p:sp>
        <p:nvSpPr>
          <p:cNvPr id="4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915817" y="4266284"/>
            <a:ext cx="6228186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Step 3</a:t>
            </a:r>
            <a:endParaRPr lang="en-GB" dirty="0"/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3831079" y="3398552"/>
            <a:ext cx="5312923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Step 4</a:t>
            </a:r>
            <a:endParaRPr lang="en-GB" dirty="0"/>
          </a:p>
        </p:txBody>
      </p:sp>
      <p:sp>
        <p:nvSpPr>
          <p:cNvPr id="50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622957" y="2530820"/>
            <a:ext cx="4521045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Step 5</a:t>
            </a:r>
            <a:endParaRPr lang="en-GB" dirty="0"/>
          </a:p>
        </p:txBody>
      </p:sp>
      <p:sp>
        <p:nvSpPr>
          <p:cNvPr id="51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5460685" y="1671583"/>
            <a:ext cx="3683317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Step 6</a:t>
            </a:r>
            <a:endParaRPr lang="en-GB" dirty="0"/>
          </a:p>
        </p:txBody>
      </p:sp>
      <p:sp>
        <p:nvSpPr>
          <p:cNvPr id="5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6387065" y="812348"/>
            <a:ext cx="2756935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Step 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32717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 rot="2700000">
            <a:off x="6200920" y="4066033"/>
            <a:ext cx="2302156" cy="2302156"/>
          </a:xfrm>
          <a:prstGeom prst="rect">
            <a:avLst/>
          </a:prstGeom>
          <a:solidFill>
            <a:srgbClr val="12657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 rot="2700000">
            <a:off x="3420923" y="4066033"/>
            <a:ext cx="2302156" cy="2302156"/>
          </a:xfrm>
          <a:prstGeom prst="rect">
            <a:avLst/>
          </a:prstGeom>
          <a:solidFill>
            <a:srgbClr val="16808D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 rot="2700000">
            <a:off x="608476" y="4066033"/>
            <a:ext cx="2302156" cy="2302156"/>
          </a:xfrm>
          <a:prstGeom prst="rect">
            <a:avLst/>
          </a:prstGeom>
          <a:solidFill>
            <a:srgbClr val="198F9F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 rot="2700000">
            <a:off x="1605428" y="626360"/>
            <a:ext cx="3024336" cy="3024336"/>
          </a:xfrm>
          <a:prstGeom prst="rect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 rot="2700000">
            <a:off x="4519073" y="626360"/>
            <a:ext cx="3024336" cy="3024336"/>
          </a:xfrm>
          <a:prstGeom prst="rect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/>
          <p:cNvSpPr/>
          <p:nvPr userDrawn="1"/>
        </p:nvSpPr>
        <p:spPr>
          <a:xfrm rot="2700000">
            <a:off x="3059832" y="626360"/>
            <a:ext cx="3024336" cy="302433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563888" y="5013310"/>
            <a:ext cx="2087562" cy="40760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Text 2</a:t>
            </a:r>
            <a:endParaRPr lang="en-GB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715773" y="5013310"/>
            <a:ext cx="2087562" cy="40760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Text 1</a:t>
            </a:r>
            <a:endParaRPr lang="en-GB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372200" y="5013310"/>
            <a:ext cx="2087562" cy="40760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Text 3</a:t>
            </a:r>
            <a:endParaRPr lang="en-GB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915816" y="1562861"/>
            <a:ext cx="3313112" cy="1151334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Title will go</a:t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4086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471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-14474"/>
            <a:ext cx="9144000" cy="6858000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6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2195736" y="3060583"/>
            <a:ext cx="47525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Thank</a:t>
            </a:r>
            <a:r>
              <a:rPr lang="en-GB" sz="4000" baseline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you!</a:t>
            </a:r>
            <a:endParaRPr lang="en-GB" sz="4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968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B08A6-C70F-4B46-BADB-78EF117F9A8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29/05/2017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F566BA3-1059-42F3-90A3-D50BE4321591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798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6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116013" y="2348880"/>
            <a:ext cx="6911975" cy="2232645"/>
          </a:xfrm>
        </p:spPr>
        <p:txBody>
          <a:bodyPr>
            <a:noAutofit/>
          </a:bodyPr>
          <a:lstStyle>
            <a:lvl1pPr algn="ctr">
              <a:defRPr sz="48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Title</a:t>
            </a:r>
            <a:br>
              <a:rPr lang="en-US" dirty="0" smtClean="0"/>
            </a:br>
            <a:r>
              <a:rPr lang="en-US" dirty="0" smtClean="0"/>
              <a:t>will go</a:t>
            </a:r>
            <a:br>
              <a:rPr lang="en-US" dirty="0" smtClean="0"/>
            </a:br>
            <a:r>
              <a:rPr lang="en-US" dirty="0" smtClean="0"/>
              <a:t>HERE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6" hasCustomPrompt="1"/>
          </p:nvPr>
        </p:nvSpPr>
        <p:spPr>
          <a:xfrm>
            <a:off x="3059113" y="6237313"/>
            <a:ext cx="3025775" cy="620688"/>
          </a:xfrm>
        </p:spPr>
        <p:txBody>
          <a:bodyPr/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Date, Location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7" hasCustomPrompt="1"/>
          </p:nvPr>
        </p:nvSpPr>
        <p:spPr>
          <a:xfrm>
            <a:off x="2555875" y="5085184"/>
            <a:ext cx="4032250" cy="936204"/>
          </a:xfrm>
        </p:spPr>
        <p:txBody>
          <a:bodyPr>
            <a:normAutofit/>
          </a:bodyPr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Subtitle will go</a:t>
            </a:r>
            <a:br>
              <a:rPr lang="en-US" dirty="0" smtClean="0"/>
            </a:br>
            <a:r>
              <a:rPr lang="en-US" dirty="0" smtClean="0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1285526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text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 rot="2700000">
            <a:off x="626360" y="634298"/>
            <a:ext cx="3024336" cy="302433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 userDrawn="1"/>
        </p:nvSpPr>
        <p:spPr>
          <a:xfrm rot="2700000">
            <a:off x="1510254" y="3833256"/>
            <a:ext cx="1256548" cy="1256548"/>
          </a:xfrm>
          <a:prstGeom prst="rect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15"/>
          <p:cNvSpPr/>
          <p:nvPr userDrawn="1"/>
        </p:nvSpPr>
        <p:spPr>
          <a:xfrm rot="2700000">
            <a:off x="1736227" y="4978037"/>
            <a:ext cx="804604" cy="804604"/>
          </a:xfrm>
          <a:prstGeom prst="rect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81973" y="1570799"/>
            <a:ext cx="3313112" cy="1151334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Title will go</a:t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GB" dirty="0"/>
          </a:p>
        </p:txBody>
      </p:sp>
      <p:sp>
        <p:nvSpPr>
          <p:cNvPr id="38" name="Text Placeholder 30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0" y="2124397"/>
            <a:ext cx="4392613" cy="800547"/>
          </a:xfrm>
          <a:prstGeom prst="rect">
            <a:avLst/>
          </a:prstGeom>
        </p:spPr>
        <p:txBody>
          <a:bodyPr/>
          <a:lstStyle>
            <a:lvl1pPr marL="432000" indent="-34290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>
              <a:spcBef>
                <a:spcPts val="0"/>
              </a:spcBef>
              <a:defRPr sz="2000"/>
            </a:lvl2pPr>
            <a:lvl3pPr marL="0">
              <a:spcBef>
                <a:spcPts val="0"/>
              </a:spcBef>
              <a:defRPr sz="1800"/>
            </a:lvl3pPr>
            <a:lvl4pPr marL="0">
              <a:spcBef>
                <a:spcPts val="0"/>
              </a:spcBef>
              <a:defRPr sz="1400"/>
            </a:lvl4pPr>
            <a:lvl5pPr marL="0">
              <a:spcBef>
                <a:spcPts val="0"/>
              </a:spcBef>
              <a:defRPr sz="1000"/>
            </a:lvl5pPr>
          </a:lstStyle>
          <a:p>
            <a:pPr marL="89100" indent="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None/>
            </a:pP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Aliquam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pulvinar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lacus a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volutpat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efficitur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;</a:t>
            </a:r>
            <a:endParaRPr lang="en-GB" sz="2000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9" name="Text Placeholder 30"/>
          <p:cNvSpPr>
            <a:spLocks noGrp="1"/>
          </p:cNvSpPr>
          <p:nvPr>
            <p:ph type="body" sz="quarter" idx="19" hasCustomPrompt="1"/>
          </p:nvPr>
        </p:nvSpPr>
        <p:spPr>
          <a:xfrm>
            <a:off x="4572000" y="2996952"/>
            <a:ext cx="4392613" cy="800547"/>
          </a:xfrm>
          <a:prstGeom prst="rect">
            <a:avLst/>
          </a:prstGeom>
        </p:spPr>
        <p:txBody>
          <a:bodyPr/>
          <a:lstStyle>
            <a:lvl1pPr marL="432000" indent="-34290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>
              <a:spcBef>
                <a:spcPts val="0"/>
              </a:spcBef>
              <a:defRPr sz="2000"/>
            </a:lvl2pPr>
            <a:lvl3pPr marL="0">
              <a:spcBef>
                <a:spcPts val="0"/>
              </a:spcBef>
              <a:defRPr sz="1800"/>
            </a:lvl3pPr>
            <a:lvl4pPr marL="0">
              <a:spcBef>
                <a:spcPts val="0"/>
              </a:spcBef>
              <a:defRPr sz="1400"/>
            </a:lvl4pPr>
            <a:lvl5pPr marL="0">
              <a:spcBef>
                <a:spcPts val="0"/>
              </a:spcBef>
              <a:defRPr sz="1000"/>
            </a:lvl5pPr>
          </a:lstStyle>
          <a:p>
            <a:pPr marL="89100" indent="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None/>
            </a:pP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Aliquam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pulvinar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lacus a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volutpat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efficitur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;</a:t>
            </a:r>
            <a:endParaRPr lang="en-GB" sz="2000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0" name="Text Placeholder 30"/>
          <p:cNvSpPr>
            <a:spLocks noGrp="1"/>
          </p:cNvSpPr>
          <p:nvPr>
            <p:ph type="body" sz="quarter" idx="20" hasCustomPrompt="1"/>
          </p:nvPr>
        </p:nvSpPr>
        <p:spPr>
          <a:xfrm>
            <a:off x="4572000" y="3884721"/>
            <a:ext cx="4392613" cy="800547"/>
          </a:xfrm>
          <a:prstGeom prst="rect">
            <a:avLst/>
          </a:prstGeom>
        </p:spPr>
        <p:txBody>
          <a:bodyPr/>
          <a:lstStyle>
            <a:lvl1pPr marL="432000" indent="-34290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>
              <a:spcBef>
                <a:spcPts val="0"/>
              </a:spcBef>
              <a:defRPr sz="2000"/>
            </a:lvl2pPr>
            <a:lvl3pPr marL="0">
              <a:spcBef>
                <a:spcPts val="0"/>
              </a:spcBef>
              <a:defRPr sz="1800"/>
            </a:lvl3pPr>
            <a:lvl4pPr marL="0">
              <a:spcBef>
                <a:spcPts val="0"/>
              </a:spcBef>
              <a:defRPr sz="1400"/>
            </a:lvl4pPr>
            <a:lvl5pPr marL="0">
              <a:spcBef>
                <a:spcPts val="0"/>
              </a:spcBef>
              <a:defRPr sz="1000"/>
            </a:lvl5pPr>
          </a:lstStyle>
          <a:p>
            <a:pPr marL="89100" indent="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None/>
            </a:pP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Aliquam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pulvinar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lacus a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volutpat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efficitur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;</a:t>
            </a:r>
            <a:endParaRPr lang="en-GB" sz="2000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1" name="Text Placeholder 30"/>
          <p:cNvSpPr>
            <a:spLocks noGrp="1"/>
          </p:cNvSpPr>
          <p:nvPr>
            <p:ph type="body" sz="quarter" idx="21" hasCustomPrompt="1"/>
          </p:nvPr>
        </p:nvSpPr>
        <p:spPr>
          <a:xfrm>
            <a:off x="4572000" y="4785442"/>
            <a:ext cx="4392613" cy="800547"/>
          </a:xfrm>
          <a:prstGeom prst="rect">
            <a:avLst/>
          </a:prstGeom>
        </p:spPr>
        <p:txBody>
          <a:bodyPr/>
          <a:lstStyle>
            <a:lvl1pPr marL="432000" indent="-34290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>
              <a:spcBef>
                <a:spcPts val="0"/>
              </a:spcBef>
              <a:defRPr sz="2000"/>
            </a:lvl2pPr>
            <a:lvl3pPr marL="0">
              <a:spcBef>
                <a:spcPts val="0"/>
              </a:spcBef>
              <a:defRPr sz="1800"/>
            </a:lvl3pPr>
            <a:lvl4pPr marL="0">
              <a:spcBef>
                <a:spcPts val="0"/>
              </a:spcBef>
              <a:defRPr sz="1400"/>
            </a:lvl4pPr>
            <a:lvl5pPr marL="0">
              <a:spcBef>
                <a:spcPts val="0"/>
              </a:spcBef>
              <a:defRPr sz="1000"/>
            </a:lvl5pPr>
          </a:lstStyle>
          <a:p>
            <a:pPr marL="89100" indent="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None/>
            </a:pP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Aliquam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pulvinar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lacus a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volutpat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efficitur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;</a:t>
            </a:r>
            <a:endParaRPr lang="en-GB" sz="2000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2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4572000" y="5661248"/>
            <a:ext cx="4392613" cy="800547"/>
          </a:xfrm>
          <a:prstGeom prst="rect">
            <a:avLst/>
          </a:prstGeom>
        </p:spPr>
        <p:txBody>
          <a:bodyPr/>
          <a:lstStyle>
            <a:lvl1pPr marL="432000" indent="-34290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0">
              <a:spcBef>
                <a:spcPts val="0"/>
              </a:spcBef>
              <a:defRPr sz="2000"/>
            </a:lvl2pPr>
            <a:lvl3pPr marL="0">
              <a:spcBef>
                <a:spcPts val="0"/>
              </a:spcBef>
              <a:defRPr sz="1800"/>
            </a:lvl3pPr>
            <a:lvl4pPr marL="0">
              <a:spcBef>
                <a:spcPts val="0"/>
              </a:spcBef>
              <a:defRPr sz="1400"/>
            </a:lvl4pPr>
            <a:lvl5pPr marL="0">
              <a:spcBef>
                <a:spcPts val="0"/>
              </a:spcBef>
              <a:defRPr sz="1000"/>
            </a:lvl5pPr>
          </a:lstStyle>
          <a:p>
            <a:pPr marL="89100" indent="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None/>
            </a:pP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Aliquam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pulvinar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lacus a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volutpat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efficitur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;</a:t>
            </a:r>
            <a:endParaRPr lang="en-GB" sz="2000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4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1124744"/>
            <a:ext cx="4464050" cy="648072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Here you can put some text with bullets: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1644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s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 rot="2700000">
            <a:off x="3536210" y="424325"/>
            <a:ext cx="2071581" cy="2071581"/>
          </a:xfrm>
          <a:prstGeom prst="rect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ectangle 21"/>
          <p:cNvSpPr/>
          <p:nvPr userDrawn="1"/>
        </p:nvSpPr>
        <p:spPr>
          <a:xfrm rot="2700000">
            <a:off x="398107" y="3742316"/>
            <a:ext cx="1922235" cy="1922235"/>
          </a:xfrm>
          <a:prstGeom prst="rect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Rectangle 23"/>
          <p:cNvSpPr/>
          <p:nvPr userDrawn="1"/>
        </p:nvSpPr>
        <p:spPr>
          <a:xfrm rot="2700000">
            <a:off x="6823658" y="3742316"/>
            <a:ext cx="1922235" cy="1922235"/>
          </a:xfrm>
          <a:prstGeom prst="rect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6" name="Rectangle 25"/>
          <p:cNvSpPr/>
          <p:nvPr userDrawn="1"/>
        </p:nvSpPr>
        <p:spPr>
          <a:xfrm rot="2700000">
            <a:off x="3059832" y="3191265"/>
            <a:ext cx="3024336" cy="302433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528219" y="1256314"/>
            <a:ext cx="2087562" cy="40760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Text 2</a:t>
            </a:r>
            <a:endParaRPr lang="en-GB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51520" y="4499632"/>
            <a:ext cx="2087562" cy="40760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Text 1</a:t>
            </a:r>
            <a:endParaRPr lang="en-GB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804248" y="4499632"/>
            <a:ext cx="2087562" cy="40760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Text 3</a:t>
            </a:r>
            <a:endParaRPr lang="en-GB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2915444" y="4127766"/>
            <a:ext cx="3313112" cy="1151334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Title will go</a:t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5742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 userDrawn="1"/>
        </p:nvGrpSpPr>
        <p:grpSpPr>
          <a:xfrm>
            <a:off x="4277057" y="908720"/>
            <a:ext cx="4866943" cy="5040560"/>
            <a:chOff x="4277057" y="980728"/>
            <a:chExt cx="4866943" cy="5400600"/>
          </a:xfrm>
        </p:grpSpPr>
        <p:sp>
          <p:nvSpPr>
            <p:cNvPr id="23" name="Rectangle 22"/>
            <p:cNvSpPr/>
            <p:nvPr/>
          </p:nvSpPr>
          <p:spPr>
            <a:xfrm>
              <a:off x="4277057" y="980728"/>
              <a:ext cx="4866943" cy="936104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277057" y="3068960"/>
              <a:ext cx="4866943" cy="1080120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277057" y="5341180"/>
              <a:ext cx="4866943" cy="1040148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7" name="Rectangle 26"/>
          <p:cNvSpPr/>
          <p:nvPr userDrawn="1"/>
        </p:nvSpPr>
        <p:spPr>
          <a:xfrm>
            <a:off x="-3457" y="-2250"/>
            <a:ext cx="4283968" cy="6860250"/>
          </a:xfrm>
          <a:prstGeom prst="rect">
            <a:avLst/>
          </a:prstGeom>
          <a:solidFill>
            <a:srgbClr val="1A95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2138528" y="4277056"/>
            <a:ext cx="0" cy="258094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 userDrawn="1"/>
        </p:nvSpPr>
        <p:spPr>
          <a:xfrm rot="2700000">
            <a:off x="626360" y="634297"/>
            <a:ext cx="3024336" cy="302433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81973" y="1570799"/>
            <a:ext cx="3313112" cy="1151334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will go</a:t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500563" y="1124744"/>
            <a:ext cx="4464050" cy="43204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Text 1</a:t>
            </a:r>
            <a:endParaRPr lang="en-GB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4500563" y="2060848"/>
            <a:ext cx="4464050" cy="43204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Text 2</a:t>
            </a:r>
            <a:endParaRPr lang="en-GB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4500563" y="3145769"/>
            <a:ext cx="4464050" cy="43204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Text 3</a:t>
            </a:r>
            <a:endParaRPr lang="en-GB" dirty="0"/>
          </a:p>
        </p:txBody>
      </p:sp>
      <p:sp>
        <p:nvSpPr>
          <p:cNvPr id="39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4500563" y="4221088"/>
            <a:ext cx="4464050" cy="43204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Text 4</a:t>
            </a:r>
            <a:endParaRPr lang="en-GB" dirty="0"/>
          </a:p>
        </p:txBody>
      </p:sp>
      <p:sp>
        <p:nvSpPr>
          <p:cNvPr id="40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4500563" y="5247853"/>
            <a:ext cx="4464050" cy="43204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Text 5</a:t>
            </a:r>
            <a:endParaRPr lang="en-GB" dirty="0"/>
          </a:p>
        </p:txBody>
      </p:sp>
      <p:sp>
        <p:nvSpPr>
          <p:cNvPr id="41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500563" y="6165304"/>
            <a:ext cx="4464050" cy="43204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Text 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6828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/>
          <p:cNvCxnSpPr/>
          <p:nvPr userDrawn="1"/>
        </p:nvCxnSpPr>
        <p:spPr>
          <a:xfrm>
            <a:off x="6710528" y="3421450"/>
            <a:ext cx="243347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0" y="3421450"/>
            <a:ext cx="243347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4572000" y="0"/>
            <a:ext cx="0" cy="129443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>
            <a:off x="4572000" y="5563561"/>
            <a:ext cx="0" cy="129443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Isosceles Triangle 19"/>
          <p:cNvSpPr/>
          <p:nvPr userDrawn="1"/>
        </p:nvSpPr>
        <p:spPr>
          <a:xfrm>
            <a:off x="1043608" y="3210126"/>
            <a:ext cx="360040" cy="211324"/>
          </a:xfrm>
          <a:prstGeom prst="triangle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Isosceles Triangle 20"/>
          <p:cNvSpPr/>
          <p:nvPr userDrawn="1"/>
        </p:nvSpPr>
        <p:spPr>
          <a:xfrm rot="5400000">
            <a:off x="4497662" y="593906"/>
            <a:ext cx="360000" cy="211324"/>
          </a:xfrm>
          <a:prstGeom prst="triangle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Isosceles Triangle 21"/>
          <p:cNvSpPr/>
          <p:nvPr userDrawn="1"/>
        </p:nvSpPr>
        <p:spPr>
          <a:xfrm rot="10800000">
            <a:off x="7695030" y="3421450"/>
            <a:ext cx="360000" cy="211324"/>
          </a:xfrm>
          <a:prstGeom prst="triangle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Isosceles Triangle 22"/>
          <p:cNvSpPr/>
          <p:nvPr userDrawn="1"/>
        </p:nvSpPr>
        <p:spPr>
          <a:xfrm rot="16200000">
            <a:off x="4286783" y="6047686"/>
            <a:ext cx="360000" cy="211324"/>
          </a:xfrm>
          <a:prstGeom prst="triangle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Rectangle 24"/>
          <p:cNvSpPr/>
          <p:nvPr/>
        </p:nvSpPr>
        <p:spPr>
          <a:xfrm rot="2700000">
            <a:off x="3059832" y="1920800"/>
            <a:ext cx="3024336" cy="3024336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Content Placeholder 2"/>
          <p:cNvSpPr txBox="1">
            <a:spLocks/>
          </p:cNvSpPr>
          <p:nvPr userDrawn="1"/>
        </p:nvSpPr>
        <p:spPr>
          <a:xfrm>
            <a:off x="4355976" y="4316268"/>
            <a:ext cx="4572001" cy="9849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200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"/>
            </a:pPr>
            <a:endParaRPr lang="en-GB" sz="2000" kern="1200" dirty="0" smtClean="0">
              <a:solidFill>
                <a:schemeClr val="tx1"/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86794" y="764704"/>
            <a:ext cx="3311525" cy="17272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GB" sz="25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Lorem ipsum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dolor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sit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amet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,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consectetur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adipiscing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elit</a:t>
            </a:r>
            <a:endParaRPr lang="en-GB" dirty="0"/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5580112" y="764704"/>
            <a:ext cx="3311525" cy="17272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Lorem ipsum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dolor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sit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amet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,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consectetur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adipiscing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elit</a:t>
            </a:r>
            <a:endParaRPr lang="en-GB" dirty="0"/>
          </a:p>
        </p:txBody>
      </p:sp>
      <p:sp>
        <p:nvSpPr>
          <p:cNvPr id="27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286794" y="4699961"/>
            <a:ext cx="3311525" cy="17272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Lorem ipsum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dolor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sit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amet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,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consectetur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adipiscing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elit</a:t>
            </a:r>
            <a:endParaRPr lang="en-GB" dirty="0"/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580112" y="4699961"/>
            <a:ext cx="3311525" cy="1727200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Lorem ipsum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dolor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sit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amet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,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consectetur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adipiscing</a:t>
            </a:r>
            <a:r>
              <a:rPr lang="en-GB" sz="25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5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elit</a:t>
            </a:r>
            <a:endParaRPr lang="en-GB" dirty="0"/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915889" y="2857301"/>
            <a:ext cx="3313112" cy="1151334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Title will go</a:t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3907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2700000">
            <a:off x="2042671" y="2368712"/>
            <a:ext cx="2128511" cy="21285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 rot="2700000">
            <a:off x="5469761" y="1920800"/>
            <a:ext cx="3024336" cy="3024336"/>
          </a:xfrm>
          <a:prstGeom prst="rect">
            <a:avLst/>
          </a:prstGeom>
          <a:solidFill>
            <a:srgbClr val="1A95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Chevron 5"/>
          <p:cNvSpPr/>
          <p:nvPr userDrawn="1"/>
        </p:nvSpPr>
        <p:spPr>
          <a:xfrm rot="10800000">
            <a:off x="4993045" y="3124351"/>
            <a:ext cx="308616" cy="617232"/>
          </a:xfrm>
          <a:custGeom>
            <a:avLst/>
            <a:gdLst>
              <a:gd name="connsiteX0" fmla="*/ 0 w 683568"/>
              <a:gd name="connsiteY0" fmla="*/ 0 h 617232"/>
              <a:gd name="connsiteX1" fmla="*/ 374952 w 683568"/>
              <a:gd name="connsiteY1" fmla="*/ 0 h 617232"/>
              <a:gd name="connsiteX2" fmla="*/ 683568 w 683568"/>
              <a:gd name="connsiteY2" fmla="*/ 308616 h 617232"/>
              <a:gd name="connsiteX3" fmla="*/ 374952 w 683568"/>
              <a:gd name="connsiteY3" fmla="*/ 617232 h 617232"/>
              <a:gd name="connsiteX4" fmla="*/ 0 w 683568"/>
              <a:gd name="connsiteY4" fmla="*/ 617232 h 617232"/>
              <a:gd name="connsiteX5" fmla="*/ 308616 w 683568"/>
              <a:gd name="connsiteY5" fmla="*/ 308616 h 617232"/>
              <a:gd name="connsiteX6" fmla="*/ 0 w 683568"/>
              <a:gd name="connsiteY6" fmla="*/ 0 h 617232"/>
              <a:gd name="connsiteX0" fmla="*/ 0 w 683568"/>
              <a:gd name="connsiteY0" fmla="*/ 0 h 617232"/>
              <a:gd name="connsiteX1" fmla="*/ 374952 w 683568"/>
              <a:gd name="connsiteY1" fmla="*/ 0 h 617232"/>
              <a:gd name="connsiteX2" fmla="*/ 683568 w 683568"/>
              <a:gd name="connsiteY2" fmla="*/ 308616 h 617232"/>
              <a:gd name="connsiteX3" fmla="*/ 374952 w 683568"/>
              <a:gd name="connsiteY3" fmla="*/ 617232 h 617232"/>
              <a:gd name="connsiteX4" fmla="*/ 0 w 683568"/>
              <a:gd name="connsiteY4" fmla="*/ 617232 h 617232"/>
              <a:gd name="connsiteX5" fmla="*/ 0 w 683568"/>
              <a:gd name="connsiteY5" fmla="*/ 0 h 617232"/>
              <a:gd name="connsiteX0" fmla="*/ 0 w 683568"/>
              <a:gd name="connsiteY0" fmla="*/ 617232 h 617232"/>
              <a:gd name="connsiteX1" fmla="*/ 374952 w 683568"/>
              <a:gd name="connsiteY1" fmla="*/ 0 h 617232"/>
              <a:gd name="connsiteX2" fmla="*/ 683568 w 683568"/>
              <a:gd name="connsiteY2" fmla="*/ 308616 h 617232"/>
              <a:gd name="connsiteX3" fmla="*/ 374952 w 683568"/>
              <a:gd name="connsiteY3" fmla="*/ 617232 h 617232"/>
              <a:gd name="connsiteX4" fmla="*/ 0 w 683568"/>
              <a:gd name="connsiteY4" fmla="*/ 617232 h 617232"/>
              <a:gd name="connsiteX0" fmla="*/ 0 w 308616"/>
              <a:gd name="connsiteY0" fmla="*/ 617232 h 617232"/>
              <a:gd name="connsiteX1" fmla="*/ 0 w 308616"/>
              <a:gd name="connsiteY1" fmla="*/ 0 h 617232"/>
              <a:gd name="connsiteX2" fmla="*/ 308616 w 308616"/>
              <a:gd name="connsiteY2" fmla="*/ 308616 h 617232"/>
              <a:gd name="connsiteX3" fmla="*/ 0 w 308616"/>
              <a:gd name="connsiteY3" fmla="*/ 617232 h 617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616" h="617232">
                <a:moveTo>
                  <a:pt x="0" y="617232"/>
                </a:moveTo>
                <a:lnTo>
                  <a:pt x="0" y="0"/>
                </a:lnTo>
                <a:lnTo>
                  <a:pt x="308616" y="308616"/>
                </a:lnTo>
                <a:lnTo>
                  <a:pt x="0" y="61723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 rot="2700000">
            <a:off x="440661" y="610404"/>
            <a:ext cx="2128511" cy="21285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 rot="2700000">
            <a:off x="440829" y="4127022"/>
            <a:ext cx="2128511" cy="21285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Rectangle 19"/>
          <p:cNvSpPr/>
          <p:nvPr userDrawn="1"/>
        </p:nvSpPr>
        <p:spPr>
          <a:xfrm rot="2700000">
            <a:off x="3644681" y="610405"/>
            <a:ext cx="2128511" cy="21285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 rot="2700000">
            <a:off x="3644679" y="4127022"/>
            <a:ext cx="2128511" cy="212851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5325373" y="2924944"/>
            <a:ext cx="3313112" cy="1151334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will go</a:t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395288" y="1077913"/>
            <a:ext cx="2154237" cy="1343025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Lorem ipsum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dolor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sit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amet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,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consectetur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adipiscing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elit</a:t>
            </a:r>
            <a:endParaRPr lang="en-GB" sz="1800" kern="12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3631817" y="1077913"/>
            <a:ext cx="2154237" cy="1343025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Lorem ipsum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dolor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sit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amet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,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consectetur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adipiscing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elit</a:t>
            </a:r>
            <a:endParaRPr lang="en-GB" sz="1800" kern="12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95288" y="4519764"/>
            <a:ext cx="2154237" cy="1343025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Lorem ipsum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dolor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sit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amet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,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consectetur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adipiscing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elit</a:t>
            </a:r>
            <a:endParaRPr lang="en-GB" sz="1800" kern="12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631817" y="4519764"/>
            <a:ext cx="2154237" cy="1343025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Lorem ipsum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dolor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sit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amet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,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consectetur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adipiscing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elit</a:t>
            </a:r>
            <a:endParaRPr lang="en-GB" sz="1800" kern="12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2029807" y="2761454"/>
            <a:ext cx="2154237" cy="1343025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Lorem ipsum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dolor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sit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amet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,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consectetur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adipiscing</a:t>
            </a:r>
            <a:r>
              <a:rPr lang="en-GB" sz="18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18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elit</a:t>
            </a:r>
            <a:endParaRPr lang="en-GB" sz="1800" kern="1200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5226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text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/>
        </p:nvCxnSpPr>
        <p:spPr>
          <a:xfrm>
            <a:off x="2138528" y="-2"/>
            <a:ext cx="0" cy="6858002"/>
          </a:xfrm>
          <a:prstGeom prst="line">
            <a:avLst/>
          </a:prstGeom>
          <a:ln>
            <a:solidFill>
              <a:srgbClr val="1A95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 rot="2700000">
            <a:off x="631286" y="1920800"/>
            <a:ext cx="3024336" cy="3024336"/>
          </a:xfrm>
          <a:prstGeom prst="rect">
            <a:avLst/>
          </a:prstGeom>
          <a:solidFill>
            <a:srgbClr val="1A95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Chevron 5"/>
          <p:cNvSpPr/>
          <p:nvPr/>
        </p:nvSpPr>
        <p:spPr>
          <a:xfrm>
            <a:off x="3851155" y="3124351"/>
            <a:ext cx="308616" cy="617232"/>
          </a:xfrm>
          <a:custGeom>
            <a:avLst/>
            <a:gdLst>
              <a:gd name="connsiteX0" fmla="*/ 0 w 683568"/>
              <a:gd name="connsiteY0" fmla="*/ 0 h 617232"/>
              <a:gd name="connsiteX1" fmla="*/ 374952 w 683568"/>
              <a:gd name="connsiteY1" fmla="*/ 0 h 617232"/>
              <a:gd name="connsiteX2" fmla="*/ 683568 w 683568"/>
              <a:gd name="connsiteY2" fmla="*/ 308616 h 617232"/>
              <a:gd name="connsiteX3" fmla="*/ 374952 w 683568"/>
              <a:gd name="connsiteY3" fmla="*/ 617232 h 617232"/>
              <a:gd name="connsiteX4" fmla="*/ 0 w 683568"/>
              <a:gd name="connsiteY4" fmla="*/ 617232 h 617232"/>
              <a:gd name="connsiteX5" fmla="*/ 308616 w 683568"/>
              <a:gd name="connsiteY5" fmla="*/ 308616 h 617232"/>
              <a:gd name="connsiteX6" fmla="*/ 0 w 683568"/>
              <a:gd name="connsiteY6" fmla="*/ 0 h 617232"/>
              <a:gd name="connsiteX0" fmla="*/ 0 w 683568"/>
              <a:gd name="connsiteY0" fmla="*/ 0 h 617232"/>
              <a:gd name="connsiteX1" fmla="*/ 374952 w 683568"/>
              <a:gd name="connsiteY1" fmla="*/ 0 h 617232"/>
              <a:gd name="connsiteX2" fmla="*/ 683568 w 683568"/>
              <a:gd name="connsiteY2" fmla="*/ 308616 h 617232"/>
              <a:gd name="connsiteX3" fmla="*/ 374952 w 683568"/>
              <a:gd name="connsiteY3" fmla="*/ 617232 h 617232"/>
              <a:gd name="connsiteX4" fmla="*/ 0 w 683568"/>
              <a:gd name="connsiteY4" fmla="*/ 617232 h 617232"/>
              <a:gd name="connsiteX5" fmla="*/ 0 w 683568"/>
              <a:gd name="connsiteY5" fmla="*/ 0 h 617232"/>
              <a:gd name="connsiteX0" fmla="*/ 0 w 683568"/>
              <a:gd name="connsiteY0" fmla="*/ 617232 h 617232"/>
              <a:gd name="connsiteX1" fmla="*/ 374952 w 683568"/>
              <a:gd name="connsiteY1" fmla="*/ 0 h 617232"/>
              <a:gd name="connsiteX2" fmla="*/ 683568 w 683568"/>
              <a:gd name="connsiteY2" fmla="*/ 308616 h 617232"/>
              <a:gd name="connsiteX3" fmla="*/ 374952 w 683568"/>
              <a:gd name="connsiteY3" fmla="*/ 617232 h 617232"/>
              <a:gd name="connsiteX4" fmla="*/ 0 w 683568"/>
              <a:gd name="connsiteY4" fmla="*/ 617232 h 617232"/>
              <a:gd name="connsiteX0" fmla="*/ 0 w 308616"/>
              <a:gd name="connsiteY0" fmla="*/ 617232 h 617232"/>
              <a:gd name="connsiteX1" fmla="*/ 0 w 308616"/>
              <a:gd name="connsiteY1" fmla="*/ 0 h 617232"/>
              <a:gd name="connsiteX2" fmla="*/ 308616 w 308616"/>
              <a:gd name="connsiteY2" fmla="*/ 308616 h 617232"/>
              <a:gd name="connsiteX3" fmla="*/ 0 w 308616"/>
              <a:gd name="connsiteY3" fmla="*/ 617232 h 617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8616" h="617232">
                <a:moveTo>
                  <a:pt x="0" y="617232"/>
                </a:moveTo>
                <a:lnTo>
                  <a:pt x="0" y="0"/>
                </a:lnTo>
                <a:lnTo>
                  <a:pt x="308616" y="308616"/>
                </a:lnTo>
                <a:lnTo>
                  <a:pt x="0" y="617232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481973" y="2853730"/>
            <a:ext cx="3313112" cy="1151334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 will go</a:t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GB" dirty="0"/>
          </a:p>
        </p:txBody>
      </p:sp>
      <p:sp>
        <p:nvSpPr>
          <p:cNvPr id="15" name="Text Placeholder 30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0" y="2124397"/>
            <a:ext cx="4392613" cy="800547"/>
          </a:xfrm>
          <a:prstGeom prst="rect">
            <a:avLst/>
          </a:prstGeom>
        </p:spPr>
        <p:txBody>
          <a:bodyPr/>
          <a:lstStyle>
            <a:lvl1pPr marL="432000" indent="-34290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  <a:defRPr/>
            </a:lvl1pPr>
            <a:lvl2pPr marL="0">
              <a:spcBef>
                <a:spcPts val="0"/>
              </a:spcBef>
              <a:defRPr sz="2000"/>
            </a:lvl2pPr>
            <a:lvl3pPr marL="0">
              <a:spcBef>
                <a:spcPts val="0"/>
              </a:spcBef>
              <a:defRPr sz="1800"/>
            </a:lvl3pPr>
            <a:lvl4pPr marL="0">
              <a:spcBef>
                <a:spcPts val="0"/>
              </a:spcBef>
              <a:defRPr sz="1400"/>
            </a:lvl4pPr>
            <a:lvl5pPr marL="0">
              <a:spcBef>
                <a:spcPts val="0"/>
              </a:spcBef>
              <a:defRPr sz="1000"/>
            </a:lvl5pPr>
          </a:lstStyle>
          <a:p>
            <a:pPr marL="89100" indent="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None/>
            </a:pP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Aliquam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pulvinar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lacus a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volutpat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efficitur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;</a:t>
            </a:r>
            <a:endParaRPr lang="en-GB" sz="2000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6" name="Text Placeholder 30"/>
          <p:cNvSpPr>
            <a:spLocks noGrp="1"/>
          </p:cNvSpPr>
          <p:nvPr>
            <p:ph type="body" sz="quarter" idx="19" hasCustomPrompt="1"/>
          </p:nvPr>
        </p:nvSpPr>
        <p:spPr>
          <a:xfrm>
            <a:off x="4572000" y="2996952"/>
            <a:ext cx="4392613" cy="800547"/>
          </a:xfrm>
          <a:prstGeom prst="rect">
            <a:avLst/>
          </a:prstGeom>
        </p:spPr>
        <p:txBody>
          <a:bodyPr/>
          <a:lstStyle>
            <a:lvl1pPr marL="432000" indent="-34290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  <a:defRPr/>
            </a:lvl1pPr>
            <a:lvl2pPr marL="0">
              <a:spcBef>
                <a:spcPts val="0"/>
              </a:spcBef>
              <a:defRPr sz="2000"/>
            </a:lvl2pPr>
            <a:lvl3pPr marL="0">
              <a:spcBef>
                <a:spcPts val="0"/>
              </a:spcBef>
              <a:defRPr sz="1800"/>
            </a:lvl3pPr>
            <a:lvl4pPr marL="0">
              <a:spcBef>
                <a:spcPts val="0"/>
              </a:spcBef>
              <a:defRPr sz="1400"/>
            </a:lvl4pPr>
            <a:lvl5pPr marL="0">
              <a:spcBef>
                <a:spcPts val="0"/>
              </a:spcBef>
              <a:defRPr sz="1000"/>
            </a:lvl5pPr>
          </a:lstStyle>
          <a:p>
            <a:pPr marL="89100" indent="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None/>
            </a:pP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Aliquam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pulvinar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lacus a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volutpat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efficitur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;</a:t>
            </a:r>
            <a:endParaRPr lang="en-GB" sz="2000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7" name="Text Placeholder 30"/>
          <p:cNvSpPr>
            <a:spLocks noGrp="1"/>
          </p:cNvSpPr>
          <p:nvPr>
            <p:ph type="body" sz="quarter" idx="20" hasCustomPrompt="1"/>
          </p:nvPr>
        </p:nvSpPr>
        <p:spPr>
          <a:xfrm>
            <a:off x="4572000" y="3884721"/>
            <a:ext cx="4392613" cy="800547"/>
          </a:xfrm>
          <a:prstGeom prst="rect">
            <a:avLst/>
          </a:prstGeom>
        </p:spPr>
        <p:txBody>
          <a:bodyPr/>
          <a:lstStyle>
            <a:lvl1pPr marL="432000" indent="-34290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  <a:defRPr/>
            </a:lvl1pPr>
            <a:lvl2pPr marL="0">
              <a:spcBef>
                <a:spcPts val="0"/>
              </a:spcBef>
              <a:defRPr sz="2000"/>
            </a:lvl2pPr>
            <a:lvl3pPr marL="0">
              <a:spcBef>
                <a:spcPts val="0"/>
              </a:spcBef>
              <a:defRPr sz="1800"/>
            </a:lvl3pPr>
            <a:lvl4pPr marL="0">
              <a:spcBef>
                <a:spcPts val="0"/>
              </a:spcBef>
              <a:defRPr sz="1400"/>
            </a:lvl4pPr>
            <a:lvl5pPr marL="0">
              <a:spcBef>
                <a:spcPts val="0"/>
              </a:spcBef>
              <a:defRPr sz="1000"/>
            </a:lvl5pPr>
          </a:lstStyle>
          <a:p>
            <a:pPr marL="89100" indent="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None/>
            </a:pP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Aliquam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pulvinar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lacus a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volutpat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efficitur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;</a:t>
            </a:r>
            <a:endParaRPr lang="en-GB" sz="2000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3" name="Text Placeholder 30"/>
          <p:cNvSpPr>
            <a:spLocks noGrp="1"/>
          </p:cNvSpPr>
          <p:nvPr>
            <p:ph type="body" sz="quarter" idx="21" hasCustomPrompt="1"/>
          </p:nvPr>
        </p:nvSpPr>
        <p:spPr>
          <a:xfrm>
            <a:off x="4572000" y="4785442"/>
            <a:ext cx="4392613" cy="800547"/>
          </a:xfrm>
          <a:prstGeom prst="rect">
            <a:avLst/>
          </a:prstGeom>
        </p:spPr>
        <p:txBody>
          <a:bodyPr/>
          <a:lstStyle>
            <a:lvl1pPr marL="432000" indent="-34290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  <a:defRPr/>
            </a:lvl1pPr>
            <a:lvl2pPr marL="0">
              <a:spcBef>
                <a:spcPts val="0"/>
              </a:spcBef>
              <a:defRPr sz="2000"/>
            </a:lvl2pPr>
            <a:lvl3pPr marL="0">
              <a:spcBef>
                <a:spcPts val="0"/>
              </a:spcBef>
              <a:defRPr sz="1800"/>
            </a:lvl3pPr>
            <a:lvl4pPr marL="0">
              <a:spcBef>
                <a:spcPts val="0"/>
              </a:spcBef>
              <a:defRPr sz="1400"/>
            </a:lvl4pPr>
            <a:lvl5pPr marL="0">
              <a:spcBef>
                <a:spcPts val="0"/>
              </a:spcBef>
              <a:defRPr sz="1000"/>
            </a:lvl5pPr>
          </a:lstStyle>
          <a:p>
            <a:pPr marL="89100" indent="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None/>
            </a:pP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Aliquam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pulvinar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lacus a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volutpat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efficitur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;</a:t>
            </a:r>
            <a:endParaRPr lang="en-GB" sz="2000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4" name="Text Placeholder 30"/>
          <p:cNvSpPr>
            <a:spLocks noGrp="1"/>
          </p:cNvSpPr>
          <p:nvPr>
            <p:ph type="body" sz="quarter" idx="22" hasCustomPrompt="1"/>
          </p:nvPr>
        </p:nvSpPr>
        <p:spPr>
          <a:xfrm>
            <a:off x="4572000" y="5661248"/>
            <a:ext cx="4392613" cy="800547"/>
          </a:xfrm>
          <a:prstGeom prst="rect">
            <a:avLst/>
          </a:prstGeom>
        </p:spPr>
        <p:txBody>
          <a:bodyPr/>
          <a:lstStyle>
            <a:lvl1pPr marL="432000" indent="-34290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v"/>
              <a:defRPr/>
            </a:lvl1pPr>
            <a:lvl2pPr marL="0">
              <a:spcBef>
                <a:spcPts val="0"/>
              </a:spcBef>
              <a:defRPr sz="2000"/>
            </a:lvl2pPr>
            <a:lvl3pPr marL="0">
              <a:spcBef>
                <a:spcPts val="0"/>
              </a:spcBef>
              <a:defRPr sz="1800"/>
            </a:lvl3pPr>
            <a:lvl4pPr marL="0">
              <a:spcBef>
                <a:spcPts val="0"/>
              </a:spcBef>
              <a:defRPr sz="1400"/>
            </a:lvl4pPr>
            <a:lvl5pPr marL="0">
              <a:spcBef>
                <a:spcPts val="0"/>
              </a:spcBef>
              <a:defRPr sz="1000"/>
            </a:lvl5pPr>
          </a:lstStyle>
          <a:p>
            <a:pPr marL="89100" indent="0">
              <a:lnSpc>
                <a:spcPct val="100000"/>
              </a:lnSpc>
              <a:spcBef>
                <a:spcPts val="1200"/>
              </a:spcBef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None/>
            </a:pP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Aliquam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pulvinar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lacus a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volutpat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lang="en-GB" sz="2000" kern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efficitur</a:t>
            </a:r>
            <a:r>
              <a:rPr lang="en-GB" sz="20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;</a:t>
            </a:r>
            <a:endParaRPr lang="en-GB" sz="2000" kern="12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4572000" y="1124744"/>
            <a:ext cx="4464050" cy="648072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Here you can put some text with bullets: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0648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-2250"/>
            <a:ext cx="4283968" cy="68602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2138528" y="33768"/>
            <a:ext cx="0" cy="2589575"/>
          </a:xfrm>
          <a:prstGeom prst="line">
            <a:avLst/>
          </a:prstGeom>
          <a:ln>
            <a:solidFill>
              <a:srgbClr val="1A95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 rot="2700000">
            <a:off x="626360" y="3235760"/>
            <a:ext cx="3024336" cy="3024336"/>
          </a:xfrm>
          <a:prstGeom prst="rect">
            <a:avLst/>
          </a:prstGeom>
          <a:noFill/>
          <a:ln>
            <a:solidFill>
              <a:srgbClr val="1A95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4277056" y="1695170"/>
            <a:ext cx="486694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Isosceles Triangle 14"/>
          <p:cNvSpPr/>
          <p:nvPr/>
        </p:nvSpPr>
        <p:spPr>
          <a:xfrm rot="10800000">
            <a:off x="4470880" y="1695169"/>
            <a:ext cx="389152" cy="211325"/>
          </a:xfrm>
          <a:prstGeom prst="triangle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4277056" y="2481620"/>
            <a:ext cx="486694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Isosceles Triangle 18"/>
          <p:cNvSpPr/>
          <p:nvPr/>
        </p:nvSpPr>
        <p:spPr>
          <a:xfrm rot="10800000">
            <a:off x="4470880" y="2481619"/>
            <a:ext cx="389152" cy="211325"/>
          </a:xfrm>
          <a:prstGeom prst="triangle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4277056" y="3268070"/>
            <a:ext cx="486694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Isosceles Triangle 22"/>
          <p:cNvSpPr/>
          <p:nvPr/>
        </p:nvSpPr>
        <p:spPr>
          <a:xfrm rot="10800000">
            <a:off x="4470880" y="3268069"/>
            <a:ext cx="389152" cy="211325"/>
          </a:xfrm>
          <a:prstGeom prst="triangle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4277056" y="4054520"/>
            <a:ext cx="486694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 rot="10800000">
            <a:off x="4470880" y="4054519"/>
            <a:ext cx="389152" cy="211325"/>
          </a:xfrm>
          <a:prstGeom prst="triangle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0" name="Straight Connector 29"/>
          <p:cNvCxnSpPr/>
          <p:nvPr/>
        </p:nvCxnSpPr>
        <p:spPr>
          <a:xfrm>
            <a:off x="4277056" y="908720"/>
            <a:ext cx="486694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Isosceles Triangle 30"/>
          <p:cNvSpPr/>
          <p:nvPr/>
        </p:nvSpPr>
        <p:spPr>
          <a:xfrm rot="10800000">
            <a:off x="4470880" y="908719"/>
            <a:ext cx="389152" cy="211325"/>
          </a:xfrm>
          <a:prstGeom prst="triangle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7" name="Straight Connector 36"/>
          <p:cNvCxnSpPr/>
          <p:nvPr userDrawn="1"/>
        </p:nvCxnSpPr>
        <p:spPr>
          <a:xfrm>
            <a:off x="4277056" y="4840970"/>
            <a:ext cx="486694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Isosceles Triangle 37"/>
          <p:cNvSpPr/>
          <p:nvPr userDrawn="1"/>
        </p:nvSpPr>
        <p:spPr>
          <a:xfrm rot="10800000">
            <a:off x="4470880" y="4840969"/>
            <a:ext cx="389152" cy="211325"/>
          </a:xfrm>
          <a:prstGeom prst="triangle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39" name="Straight Connector 38"/>
          <p:cNvCxnSpPr/>
          <p:nvPr userDrawn="1"/>
        </p:nvCxnSpPr>
        <p:spPr>
          <a:xfrm>
            <a:off x="4277056" y="5627418"/>
            <a:ext cx="486694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Isosceles Triangle 39"/>
          <p:cNvSpPr/>
          <p:nvPr userDrawn="1"/>
        </p:nvSpPr>
        <p:spPr>
          <a:xfrm rot="10800000">
            <a:off x="4470880" y="5627417"/>
            <a:ext cx="389152" cy="211325"/>
          </a:xfrm>
          <a:prstGeom prst="triangle">
            <a:avLst/>
          </a:prstGeom>
          <a:solidFill>
            <a:srgbClr val="198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1" name="Text Placeholder 6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1973" y="4172261"/>
            <a:ext cx="3313112" cy="1151334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Title will go</a:t>
            </a:r>
            <a:br>
              <a:rPr lang="en-US" dirty="0" smtClean="0"/>
            </a:br>
            <a:r>
              <a:rPr lang="en-US" dirty="0" smtClean="0"/>
              <a:t>HERE</a:t>
            </a:r>
            <a:endParaRPr lang="en-GB" dirty="0"/>
          </a:p>
        </p:txBody>
      </p:sp>
      <p:sp>
        <p:nvSpPr>
          <p:cNvPr id="60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5004048" y="908719"/>
            <a:ext cx="4139952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Sample text 1;</a:t>
            </a:r>
            <a:endParaRPr lang="en-GB" dirty="0"/>
          </a:p>
        </p:txBody>
      </p:sp>
      <p:sp>
        <p:nvSpPr>
          <p:cNvPr id="61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004048" y="1695169"/>
            <a:ext cx="4139952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Sample text 2;</a:t>
            </a:r>
            <a:endParaRPr lang="en-GB" dirty="0"/>
          </a:p>
        </p:txBody>
      </p:sp>
      <p:sp>
        <p:nvSpPr>
          <p:cNvPr id="62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004048" y="2491080"/>
            <a:ext cx="4139952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Sample text 3;</a:t>
            </a:r>
            <a:endParaRPr lang="en-GB" dirty="0"/>
          </a:p>
        </p:txBody>
      </p:sp>
      <p:sp>
        <p:nvSpPr>
          <p:cNvPr id="63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5004048" y="3268070"/>
            <a:ext cx="4139952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Sample text 4;</a:t>
            </a:r>
            <a:endParaRPr lang="en-GB" dirty="0"/>
          </a:p>
        </p:txBody>
      </p:sp>
      <p:sp>
        <p:nvSpPr>
          <p:cNvPr id="64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5004048" y="4088848"/>
            <a:ext cx="4139952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Sample text 5;</a:t>
            </a:r>
            <a:endParaRPr lang="en-GB" dirty="0"/>
          </a:p>
        </p:txBody>
      </p:sp>
      <p:sp>
        <p:nvSpPr>
          <p:cNvPr id="65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5004048" y="4840970"/>
            <a:ext cx="4139952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Sample text 6;</a:t>
            </a:r>
            <a:endParaRPr lang="en-GB" dirty="0"/>
          </a:p>
        </p:txBody>
      </p:sp>
      <p:sp>
        <p:nvSpPr>
          <p:cNvPr id="66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5004048" y="5661248"/>
            <a:ext cx="4139952" cy="720081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Sample text 7.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7048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7937"/>
            <a:ext cx="9144000" cy="6850063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0"/>
                  <a:lumOff val="100000"/>
                  <a:alpha val="0"/>
                </a:schemeClr>
              </a:gs>
              <a:gs pos="0">
                <a:schemeClr val="accent1">
                  <a:lumMod val="20000"/>
                  <a:lumOff val="80000"/>
                  <a:alpha val="52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3698" y="129748"/>
            <a:ext cx="1372018" cy="49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579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49" r:id="rId3"/>
    <p:sldLayoutId id="2147483650" r:id="rId4"/>
    <p:sldLayoutId id="2147483651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61" r:id="rId11"/>
    <p:sldLayoutId id="2147483659" r:id="rId12"/>
    <p:sldLayoutId id="2147483664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3200" b="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0" indent="0" algn="l" defTabSz="914400" rtl="0" eaLnBrk="1" latinLnBrk="0" hangingPunct="1">
        <a:spcBef>
          <a:spcPts val="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0" indent="0" algn="l" defTabSz="914400" rtl="0" eaLnBrk="1" latinLnBrk="0" hangingPunct="1">
        <a:spcBef>
          <a:spcPts val="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0" indent="0" algn="l" defTabSz="914400" rtl="0" eaLnBrk="1" latinLnBrk="0" hangingPunct="1">
        <a:spcBef>
          <a:spcPts val="0"/>
        </a:spcBef>
        <a:buFont typeface="Arial" panose="020B0604020202020204" pitchFamily="34" charset="0"/>
        <a:buNone/>
        <a:defRPr sz="1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1116013" y="1772816"/>
            <a:ext cx="6911975" cy="2808709"/>
          </a:xfrm>
        </p:spPr>
        <p:txBody>
          <a:bodyPr/>
          <a:lstStyle/>
          <a:p>
            <a:r>
              <a:rPr lang="fr-CH" sz="4000" b="1" dirty="0" smtClean="0"/>
              <a:t>New developments in standard-setting and its possible implications for ICS </a:t>
            </a:r>
            <a:endParaRPr lang="en-GB" sz="40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3059113" y="5877272"/>
            <a:ext cx="3025775" cy="980729"/>
          </a:xfrm>
        </p:spPr>
        <p:txBody>
          <a:bodyPr>
            <a:normAutofit/>
          </a:bodyPr>
          <a:lstStyle/>
          <a:p>
            <a:r>
              <a:rPr lang="pt-BR" b="1" dirty="0"/>
              <a:t>Brasília, </a:t>
            </a:r>
            <a:r>
              <a:rPr lang="pt-BR" b="1" dirty="0" err="1"/>
              <a:t>Brazil</a:t>
            </a:r>
            <a:r>
              <a:rPr lang="pt-BR" b="1" dirty="0"/>
              <a:t>, </a:t>
            </a:r>
            <a:r>
              <a:rPr lang="pt-BR" b="1" dirty="0" err="1"/>
              <a:t>June</a:t>
            </a:r>
            <a:r>
              <a:rPr lang="pt-BR" b="1" dirty="0"/>
              <a:t> </a:t>
            </a:r>
            <a:r>
              <a:rPr lang="pt-BR" b="1" dirty="0" smtClean="0"/>
              <a:t>6-7, </a:t>
            </a:r>
            <a:r>
              <a:rPr lang="pt-BR" b="1" dirty="0"/>
              <a:t>2017</a:t>
            </a:r>
          </a:p>
          <a:p>
            <a:endParaRPr lang="en-GB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2555875" y="4941168"/>
            <a:ext cx="4032250" cy="648072"/>
          </a:xfrm>
        </p:spPr>
        <p:txBody>
          <a:bodyPr>
            <a:normAutofit/>
          </a:bodyPr>
          <a:lstStyle/>
          <a:p>
            <a:endParaRPr lang="en-GB" b="1" dirty="0"/>
          </a:p>
          <a:p>
            <a:r>
              <a:rPr lang="en-GB" b="1" dirty="0" smtClean="0"/>
              <a:t>ICS Meeting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168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23528" y="2852936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How does due process work</a:t>
            </a:r>
          </a:p>
          <a:p>
            <a:pPr algn="ctr"/>
            <a:r>
              <a:rPr lang="en-GB" sz="3200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and what are the roles of the</a:t>
            </a:r>
          </a:p>
          <a:p>
            <a:pPr algn="ctr"/>
            <a:r>
              <a:rPr lang="en-GB" sz="3200" b="1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subcommittees (a short interruption)?</a:t>
            </a:r>
          </a:p>
        </p:txBody>
      </p:sp>
    </p:spTree>
    <p:extLst>
      <p:ext uri="{BB962C8B-B14F-4D97-AF65-F5344CB8AC3E}">
        <p14:creationId xmlns:p14="http://schemas.microsoft.com/office/powerpoint/2010/main" val="308660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 anchor="ctr">
            <a:normAutofit/>
          </a:bodyPr>
          <a:lstStyle/>
          <a:p>
            <a:r>
              <a:rPr lang="en-GB" sz="5400" dirty="0" smtClean="0"/>
              <a:t>FIPP</a:t>
            </a:r>
            <a:endParaRPr lang="en-GB" sz="54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r>
              <a:rPr lang="en-GB" dirty="0" smtClean="0"/>
              <a:t>Chair and 15 members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/>
          </p:nvPr>
        </p:nvSpPr>
        <p:spPr>
          <a:xfrm>
            <a:off x="5004048" y="1695169"/>
            <a:ext cx="4139952" cy="797727"/>
          </a:xfrm>
        </p:spPr>
        <p:txBody>
          <a:bodyPr anchor="ctr">
            <a:normAutofit fontScale="92500" lnSpcReduction="20000"/>
          </a:bodyPr>
          <a:lstStyle/>
          <a:p>
            <a:r>
              <a:rPr lang="en-GB" dirty="0" smtClean="0"/>
              <a:t>Works in the public interest on behalf of the full INTOSAI membership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 anchor="ctr">
            <a:normAutofit/>
          </a:bodyPr>
          <a:lstStyle/>
          <a:p>
            <a:r>
              <a:rPr lang="en-GB" dirty="0" smtClean="0"/>
              <a:t>Proposes priorities for the strategic development plan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/>
        <p:txBody>
          <a:bodyPr anchor="ctr"/>
          <a:lstStyle/>
          <a:p>
            <a:r>
              <a:rPr lang="en-GB" dirty="0" smtClean="0"/>
              <a:t>“Gatekeepers” of the IFPP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/>
          </p:nvPr>
        </p:nvSpPr>
        <p:spPr/>
        <p:txBody>
          <a:bodyPr anchor="ctr">
            <a:normAutofit/>
          </a:bodyPr>
          <a:lstStyle/>
          <a:p>
            <a:r>
              <a:rPr lang="en-GB" dirty="0" smtClean="0"/>
              <a:t>Approves each SDP project at three key stages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5004048" y="4869160"/>
            <a:ext cx="4139952" cy="720081"/>
          </a:xfrm>
        </p:spPr>
        <p:txBody>
          <a:bodyPr anchor="ctr">
            <a:noAutofit/>
          </a:bodyPr>
          <a:lstStyle/>
          <a:p>
            <a:r>
              <a:rPr lang="en-GB" dirty="0" smtClean="0"/>
              <a:t>Governance – PSC Steering Committee</a:t>
            </a:r>
            <a:endParaRPr lang="en-GB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/>
        <p:txBody>
          <a:bodyPr anchor="ctr"/>
          <a:lstStyle/>
          <a:p>
            <a:r>
              <a:rPr lang="en-GB" dirty="0"/>
              <a:t>Appointments – Chairs of PSC, CBC and KSC acting jointly</a:t>
            </a:r>
          </a:p>
        </p:txBody>
      </p:sp>
    </p:spTree>
    <p:extLst>
      <p:ext uri="{BB962C8B-B14F-4D97-AF65-F5344CB8AC3E}">
        <p14:creationId xmlns:p14="http://schemas.microsoft.com/office/powerpoint/2010/main" val="201722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/>
      <p:bldP spid="12" grpId="0" build="p"/>
      <p:bldP spid="13" grpId="0" build="p"/>
      <p:bldP spid="14" grpId="0" build="p"/>
      <p:bldP spid="15" grpId="0" build="p"/>
      <p:bldP spid="1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GB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Priority 1</a:t>
            </a:r>
            <a:br>
              <a:rPr lang="en-GB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GB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Implementing the IFPP</a:t>
            </a:r>
          </a:p>
          <a:p>
            <a:pPr algn="ctr"/>
            <a:endParaRPr lang="en-GB" sz="20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Relabelling and renumbering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Three projects</a:t>
            </a:r>
            <a:endParaRPr lang="en-GB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000" b="1" dirty="0" smtClean="0"/>
              <a:t>Priority 2</a:t>
            </a:r>
            <a:br>
              <a:rPr lang="en-GB" sz="2000" b="1" dirty="0" smtClean="0"/>
            </a:br>
            <a:r>
              <a:rPr lang="en-GB" sz="2000" b="1" dirty="0" smtClean="0"/>
              <a:t>Guidance to support ISSAI implementation</a:t>
            </a:r>
          </a:p>
          <a:p>
            <a:pPr algn="ctr"/>
            <a:endParaRPr lang="en-GB" sz="20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10 projects</a:t>
            </a:r>
            <a:endParaRPr lang="en-GB" sz="18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2000" b="1" dirty="0" smtClean="0"/>
              <a:t>2017 revision of</a:t>
            </a:r>
            <a:br>
              <a:rPr lang="en-GB" sz="2000" b="1" dirty="0" smtClean="0"/>
            </a:br>
            <a:r>
              <a:rPr lang="en-GB" sz="2000" b="1" dirty="0" smtClean="0"/>
              <a:t>the SDP</a:t>
            </a:r>
          </a:p>
          <a:p>
            <a:pPr algn="ctr"/>
            <a:endParaRPr lang="en-GB" sz="20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 smtClean="0"/>
              <a:t>Now under way</a:t>
            </a:r>
            <a:endParaRPr lang="en-GB" sz="1800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5580112" y="4699961"/>
            <a:ext cx="3528392" cy="1727200"/>
          </a:xfrm>
        </p:spPr>
        <p:txBody>
          <a:bodyPr>
            <a:normAutofit lnSpcReduction="10000"/>
          </a:bodyPr>
          <a:lstStyle/>
          <a:p>
            <a:pPr algn="ctr"/>
            <a:r>
              <a:rPr lang="en-GB" sz="2000" b="1" dirty="0"/>
              <a:t>Priority </a:t>
            </a:r>
            <a:r>
              <a:rPr lang="en-GB" sz="2000" b="1" dirty="0" smtClean="0"/>
              <a:t>3</a:t>
            </a:r>
            <a:br>
              <a:rPr lang="en-GB" sz="2000" b="1" dirty="0" smtClean="0"/>
            </a:br>
            <a:r>
              <a:rPr lang="en-GB" sz="2000" b="1" dirty="0" smtClean="0"/>
              <a:t>Better pronouncements beyond 2019</a:t>
            </a:r>
          </a:p>
          <a:p>
            <a:pPr algn="ctr"/>
            <a:endParaRPr lang="en-GB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900" dirty="0"/>
              <a:t>9</a:t>
            </a:r>
            <a:r>
              <a:rPr lang="en-GB" sz="1900" dirty="0" smtClean="0"/>
              <a:t> projects identified, to be launched later</a:t>
            </a:r>
            <a:endParaRPr lang="en-GB" sz="1900" dirty="0"/>
          </a:p>
          <a:p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/>
              <a:t>SDP 2017 - 2019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870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13" grpId="0" build="p"/>
      <p:bldP spid="14" grpId="0" build="p"/>
      <p:bldP spid="1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9552" y="1124744"/>
            <a:ext cx="7992889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ICS related projects in the SDP</a:t>
            </a:r>
          </a:p>
          <a:p>
            <a:pPr algn="ctr"/>
            <a:endParaRPr lang="en-GB" sz="3600" dirty="0" smtClean="0">
              <a:latin typeface="Century Gothic" panose="020B0502020202020204" pitchFamily="34" charset="0"/>
            </a:endParaRPr>
          </a:p>
          <a:p>
            <a:pPr algn="ctr"/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2.5 - 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Consolidated Guidance on understanding internal control in an audit</a:t>
            </a:r>
          </a:p>
          <a:p>
            <a:pPr algn="ctr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2.6 Consolidated and improved guidance on reliance on the work of internal auditors</a:t>
            </a:r>
          </a:p>
          <a:p>
            <a:pPr algn="ctr"/>
            <a:endParaRPr lang="en-GB" sz="3600" dirty="0">
              <a:latin typeface="Century Gothic" panose="020B0502020202020204" pitchFamily="34" charset="0"/>
            </a:endParaRPr>
          </a:p>
          <a:p>
            <a:pPr algn="ctr"/>
            <a:r>
              <a:rPr lang="en-GB" sz="3600" dirty="0" smtClean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37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9552" y="1124744"/>
            <a:ext cx="7992889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Project 2.5 </a:t>
            </a:r>
          </a:p>
          <a:p>
            <a:pPr algn="ctr"/>
            <a:endParaRPr lang="en-GB" sz="3600" dirty="0" smtClean="0">
              <a:latin typeface="Century Gothic" panose="020B0502020202020204" pitchFamily="34" charset="0"/>
            </a:endParaRPr>
          </a:p>
          <a:p>
            <a:pPr algn="just"/>
            <a:r>
              <a:rPr lang="en-GB" sz="3600" dirty="0" smtClean="0">
                <a:latin typeface="Century Gothic" panose="020B0502020202020204" pitchFamily="34" charset="0"/>
              </a:rPr>
              <a:t>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“type A project”</a:t>
            </a:r>
          </a:p>
          <a:p>
            <a:pPr algn="just"/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There are several ISSAIs and other documents covering the issue</a:t>
            </a:r>
          </a:p>
          <a:p>
            <a:pPr algn="just"/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ICS (leader), FAAS, CAS, WGPD and WGITA</a:t>
            </a:r>
          </a:p>
          <a:p>
            <a:pPr algn="just"/>
            <a:endParaRPr lang="en-GB" sz="2800" dirty="0">
              <a:latin typeface="Century Gothic" panose="020B0502020202020204" pitchFamily="34" charset="0"/>
            </a:endParaRPr>
          </a:p>
          <a:p>
            <a:pPr algn="ctr"/>
            <a:endParaRPr lang="en-GB" sz="3600" dirty="0">
              <a:latin typeface="Century Gothic" panose="020B0502020202020204" pitchFamily="34" charset="0"/>
            </a:endParaRPr>
          </a:p>
          <a:p>
            <a:pPr algn="ctr"/>
            <a:r>
              <a:rPr lang="en-GB" sz="3600" dirty="0" smtClean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520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9552" y="1124744"/>
            <a:ext cx="7992889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 smtClean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Project 2.6 </a:t>
            </a:r>
          </a:p>
          <a:p>
            <a:pPr algn="just">
              <a:spcBef>
                <a:spcPts val="1800"/>
              </a:spcBef>
            </a:pPr>
            <a:r>
              <a:rPr lang="en-GB" sz="3600" dirty="0" smtClean="0">
                <a:latin typeface="Century Gothic" panose="020B0502020202020204" pitchFamily="34" charset="0"/>
              </a:rPr>
              <a:t>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“type B project”</a:t>
            </a:r>
          </a:p>
          <a:p>
            <a:pPr algn="just">
              <a:spcBef>
                <a:spcPts val="1800"/>
              </a:spcBef>
            </a:pP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 role of internal auditors in the context of an audit</a:t>
            </a:r>
          </a:p>
          <a:p>
            <a:pPr algn="just">
              <a:spcBef>
                <a:spcPts val="1800"/>
              </a:spcBef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Clear linkage between the treatment of internal auditors in the ISSAIs and the supporting GUID</a:t>
            </a:r>
          </a:p>
          <a:p>
            <a:pPr algn="just">
              <a:spcBef>
                <a:spcPts val="1800"/>
              </a:spcBef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n-GB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Project group: ICS, FAAS and CAS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endParaRPr lang="en-GB" sz="3600" dirty="0">
              <a:latin typeface="Century Gothic" panose="020B0502020202020204" pitchFamily="34" charset="0"/>
            </a:endParaRPr>
          </a:p>
          <a:p>
            <a:pPr algn="ctr"/>
            <a:r>
              <a:rPr lang="en-GB" sz="3600" dirty="0" smtClean="0">
                <a:latin typeface="Century Gothic" panose="020B0502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472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305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CH" b="1" dirty="0" smtClean="0"/>
              <a:t>The current </a:t>
            </a:r>
          </a:p>
          <a:p>
            <a:r>
              <a:rPr lang="fr-CH" b="1" dirty="0" smtClean="0"/>
              <a:t>INTOSAI Framework of Professional Standards</a:t>
            </a:r>
          </a:p>
          <a:p>
            <a:r>
              <a:rPr lang="fr-CH" b="1" dirty="0" smtClean="0"/>
              <a:t>(IFPS)</a:t>
            </a:r>
            <a:endParaRPr lang="en-GB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CH" b="1" dirty="0" smtClean="0">
                <a:solidFill>
                  <a:schemeClr val="accent5">
                    <a:lumMod val="75000"/>
                  </a:schemeClr>
                </a:solidFill>
              </a:rPr>
              <a:t>93</a:t>
            </a:r>
            <a:r>
              <a:rPr lang="fr-CH" dirty="0" smtClean="0"/>
              <a:t> </a:t>
            </a:r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pronouncements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CH" b="1" dirty="0" smtClean="0">
                <a:solidFill>
                  <a:schemeClr val="accent5">
                    <a:lumMod val="75000"/>
                  </a:schemeClr>
                </a:solidFill>
              </a:rPr>
              <a:t>&gt; 3100 </a:t>
            </a:r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pages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CH" b="1" dirty="0" smtClean="0">
                <a:solidFill>
                  <a:schemeClr val="accent5">
                    <a:lumMod val="75000"/>
                  </a:schemeClr>
                </a:solidFill>
              </a:rPr>
              <a:t>4</a:t>
            </a:r>
            <a:r>
              <a:rPr lang="fr-CH" b="1" dirty="0" smtClean="0"/>
              <a:t> </a:t>
            </a:r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levels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CH" b="1" dirty="0" smtClean="0">
                <a:solidFill>
                  <a:schemeClr val="accent5">
                    <a:lumMod val="75000"/>
                  </a:schemeClr>
                </a:solidFill>
              </a:rPr>
              <a:t>13</a:t>
            </a:r>
            <a:r>
              <a:rPr lang="fr-CH" dirty="0" smtClean="0"/>
              <a:t> </a:t>
            </a:r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categories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CH" b="1" dirty="0" smtClean="0">
                <a:solidFill>
                  <a:schemeClr val="accent5">
                    <a:lumMod val="75000"/>
                  </a:schemeClr>
                </a:solidFill>
              </a:rPr>
              <a:t>ALL</a:t>
            </a:r>
            <a:r>
              <a:rPr lang="fr-CH" dirty="0" smtClean="0"/>
              <a:t> </a:t>
            </a:r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are ISSAIs or INTOSAI GOVs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15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40000" lnSpcReduction="20000"/>
          </a:bodyPr>
          <a:lstStyle/>
          <a:p>
            <a:r>
              <a:rPr lang="fr-CH" sz="4900" b="1" dirty="0" smtClean="0"/>
              <a:t>The current</a:t>
            </a:r>
            <a:r>
              <a:rPr lang="fr-CH" sz="4900" b="1" dirty="0"/>
              <a:t/>
            </a:r>
            <a:br>
              <a:rPr lang="fr-CH" sz="4900" b="1" dirty="0"/>
            </a:br>
            <a:r>
              <a:rPr lang="fr-CH" sz="4900" b="1" dirty="0" smtClean="0"/>
              <a:t>INTOSAI Framework of Professional Standards</a:t>
            </a:r>
          </a:p>
          <a:p>
            <a:r>
              <a:rPr lang="fr-CH" sz="4900" b="1" dirty="0" smtClean="0"/>
              <a:t>(IFPS)</a:t>
            </a:r>
          </a:p>
          <a:p>
            <a:endParaRPr lang="fr-CH" sz="4900" dirty="0" smtClean="0"/>
          </a:p>
          <a:p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Level 1 – Founding Principles</a:t>
            </a:r>
          </a:p>
          <a:p>
            <a:endParaRPr lang="en-GB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Level 2 – Pre-requisites for the functioning of SAIs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Level 3 – Fundamental auditing principles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Level 4 – Auditing guidelines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INTOSAI </a:t>
            </a:r>
            <a:r>
              <a:rPr lang="pt-BR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GOVs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0780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  <p:bldP spid="18" grpId="0" build="p"/>
      <p:bldP spid="19" grpId="0" build="p"/>
      <p:bldP spid="2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fr-CH" b="1" dirty="0"/>
              <a:t>The case for change</a:t>
            </a:r>
            <a:endParaRPr lang="en-GB" b="1" dirty="0"/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Greater clarity –what is compulsory and what is guidance?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 anchor="ctr"/>
          <a:lstStyle/>
          <a:p>
            <a:r>
              <a:rPr lang="en-GB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Repetitions and consistency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0" y="4519764"/>
            <a:ext cx="2987824" cy="1343025"/>
          </a:xfrm>
        </p:spPr>
        <p:txBody>
          <a:bodyPr anchor="ctr"/>
          <a:lstStyle/>
          <a:p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whom are the  pronouncements adressed? 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 anchor="ctr">
            <a:normAutofit/>
          </a:bodyPr>
          <a:lstStyle/>
          <a:p>
            <a:r>
              <a:rPr lang="fr-CH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Are there gaps that should be filled? 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H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Central importance of ISSAI 100 and a need to re-focus around this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41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CH" b="1" dirty="0" smtClean="0"/>
              <a:t>What will the new framework look like?</a:t>
            </a:r>
            <a:endParaRPr lang="en-GB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957094" y="908719"/>
            <a:ext cx="4211960" cy="792089"/>
          </a:xfrm>
        </p:spPr>
        <p:txBody>
          <a:bodyPr anchor="ctr">
            <a:normAutofit/>
          </a:bodyPr>
          <a:lstStyle/>
          <a:p>
            <a:r>
              <a:rPr lang="fr-CH" sz="1400" dirty="0" smtClean="0"/>
              <a:t>New name: INTOSAI Framework of Professional Pronouncements-</a:t>
            </a:r>
            <a:r>
              <a:rPr lang="fr-CH" sz="1400" dirty="0"/>
              <a:t> </a:t>
            </a:r>
            <a:r>
              <a:rPr lang="fr-CH" sz="1400" b="1" dirty="0" smtClean="0">
                <a:solidFill>
                  <a:schemeClr val="accent5">
                    <a:lumMod val="75000"/>
                  </a:schemeClr>
                </a:solidFill>
              </a:rPr>
              <a:t>IFPP</a:t>
            </a:r>
            <a:endParaRPr lang="en-GB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4957094" y="1700808"/>
            <a:ext cx="4139952" cy="792087"/>
          </a:xfrm>
        </p:spPr>
        <p:txBody>
          <a:bodyPr anchor="ctr">
            <a:noAutofit/>
          </a:bodyPr>
          <a:lstStyle/>
          <a:p>
            <a:r>
              <a:rPr lang="fr-CH" sz="1400" dirty="0" smtClean="0"/>
              <a:t>Framework includes overarching INTOSAI principles </a:t>
            </a:r>
            <a:r>
              <a:rPr lang="fr-CH" sz="1400" b="1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fr-CH" sz="1400" b="1" dirty="0" smtClean="0">
                <a:solidFill>
                  <a:schemeClr val="accent5">
                    <a:lumMod val="75000"/>
                  </a:schemeClr>
                </a:solidFill>
              </a:rPr>
              <a:t>INTOSAI-P)</a:t>
            </a:r>
            <a:r>
              <a:rPr lang="fr-CH" sz="1400" dirty="0" smtClean="0">
                <a:solidFill>
                  <a:schemeClr val="tx1"/>
                </a:solidFill>
              </a:rPr>
              <a:t>,</a:t>
            </a:r>
            <a:r>
              <a:rPr lang="fr-CH" sz="1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CH" sz="1400" dirty="0" smtClean="0"/>
              <a:t>the standards </a:t>
            </a:r>
            <a:r>
              <a:rPr lang="fr-CH" sz="1400" b="1" dirty="0"/>
              <a:t>(</a:t>
            </a:r>
            <a:r>
              <a:rPr lang="fr-CH" sz="1400" b="1" dirty="0" smtClean="0"/>
              <a:t>ISSAIs) </a:t>
            </a:r>
            <a:r>
              <a:rPr lang="fr-CH" sz="1400" dirty="0" smtClean="0"/>
              <a:t>and supporting guidance </a:t>
            </a:r>
            <a:r>
              <a:rPr lang="fr-CH" sz="1400" b="1" dirty="0">
                <a:solidFill>
                  <a:schemeClr val="accent5">
                    <a:lumMod val="75000"/>
                  </a:schemeClr>
                </a:solidFill>
              </a:rPr>
              <a:t>(</a:t>
            </a:r>
            <a:r>
              <a:rPr lang="fr-CH" sz="1400" b="1" dirty="0" smtClean="0">
                <a:solidFill>
                  <a:schemeClr val="accent5">
                    <a:lumMod val="75000"/>
                  </a:schemeClr>
                </a:solidFill>
              </a:rPr>
              <a:t>GUIDs)</a:t>
            </a:r>
            <a:r>
              <a:rPr lang="fr-CH" sz="1400" dirty="0" smtClean="0"/>
              <a:t> </a:t>
            </a:r>
            <a:endParaRPr lang="en-GB" sz="1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957094" y="2491080"/>
            <a:ext cx="4139952" cy="721896"/>
          </a:xfrm>
        </p:spPr>
        <p:txBody>
          <a:bodyPr anchor="ctr">
            <a:noAutofit/>
          </a:bodyPr>
          <a:lstStyle/>
          <a:p>
            <a:r>
              <a:rPr lang="fr-CH" sz="1400" b="1" dirty="0">
                <a:solidFill>
                  <a:schemeClr val="accent5">
                    <a:lumMod val="75000"/>
                  </a:schemeClr>
                </a:solidFill>
              </a:rPr>
              <a:t>ISSAI brand </a:t>
            </a:r>
            <a:r>
              <a:rPr lang="fr-CH" sz="1400" dirty="0" smtClean="0"/>
              <a:t>is retained and ISSAIs remain an integral part of the framework</a:t>
            </a:r>
            <a:endParaRPr lang="en-GB" sz="14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4957094" y="3268070"/>
            <a:ext cx="4139952" cy="720081"/>
          </a:xfrm>
        </p:spPr>
        <p:txBody>
          <a:bodyPr anchor="ctr">
            <a:noAutofit/>
          </a:bodyPr>
          <a:lstStyle/>
          <a:p>
            <a:r>
              <a:rPr lang="fr-CH" sz="1400" dirty="0" smtClean="0"/>
              <a:t>Only documents </a:t>
            </a:r>
            <a:r>
              <a:rPr lang="fr-CH" sz="1400" dirty="0"/>
              <a:t>s</a:t>
            </a:r>
            <a:r>
              <a:rPr lang="fr-CH" sz="1400" dirty="0" smtClean="0"/>
              <a:t>etting out requirements to support </a:t>
            </a:r>
            <a:r>
              <a:rPr lang="fr-CH" sz="1400" b="1" dirty="0" smtClean="0">
                <a:solidFill>
                  <a:schemeClr val="accent5">
                    <a:lumMod val="75000"/>
                  </a:schemeClr>
                </a:solidFill>
              </a:rPr>
              <a:t>ISSAI 100 </a:t>
            </a:r>
            <a:r>
              <a:rPr lang="fr-CH" sz="1400" dirty="0" smtClean="0"/>
              <a:t>and which are consistent with ISSAI 100  are designated as ISSAIs</a:t>
            </a:r>
            <a:endParaRPr lang="en-GB" sz="1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4957094" y="4088848"/>
            <a:ext cx="4139952" cy="720081"/>
          </a:xfrm>
        </p:spPr>
        <p:txBody>
          <a:bodyPr anchor="ctr">
            <a:noAutofit/>
          </a:bodyPr>
          <a:lstStyle/>
          <a:p>
            <a:r>
              <a:rPr lang="fr-CH" sz="1400" dirty="0"/>
              <a:t>F</a:t>
            </a:r>
            <a:r>
              <a:rPr lang="fr-CH" sz="1400" dirty="0" smtClean="0"/>
              <a:t>ramework is designed to clarify what SAIs need to do to claim </a:t>
            </a:r>
            <a:r>
              <a:rPr lang="fr-CH" sz="1400" b="1" dirty="0">
                <a:solidFill>
                  <a:schemeClr val="accent5">
                    <a:lumMod val="75000"/>
                  </a:schemeClr>
                </a:solidFill>
              </a:rPr>
              <a:t>ISSAI compliance</a:t>
            </a:r>
            <a:endParaRPr lang="en-GB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957094" y="4869160"/>
            <a:ext cx="4139952" cy="720080"/>
          </a:xfrm>
        </p:spPr>
        <p:txBody>
          <a:bodyPr anchor="ctr">
            <a:noAutofit/>
          </a:bodyPr>
          <a:lstStyle/>
          <a:p>
            <a:r>
              <a:rPr lang="fr-CH" sz="1400" dirty="0" smtClean="0"/>
              <a:t>Enables future dev. of INTOSAI </a:t>
            </a:r>
            <a:r>
              <a:rPr lang="fr-CH" sz="1400" b="1" dirty="0">
                <a:solidFill>
                  <a:schemeClr val="accent5">
                    <a:lumMod val="75000"/>
                  </a:schemeClr>
                </a:solidFill>
              </a:rPr>
              <a:t>competency framework</a:t>
            </a:r>
            <a:endParaRPr lang="en-GB" sz="1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988898" y="5661248"/>
            <a:ext cx="4139952" cy="720080"/>
          </a:xfrm>
        </p:spPr>
        <p:txBody>
          <a:bodyPr anchor="ctr">
            <a:normAutofit/>
          </a:bodyPr>
          <a:lstStyle/>
          <a:p>
            <a:r>
              <a:rPr lang="fr-CH" sz="1400" b="1" dirty="0" smtClean="0">
                <a:solidFill>
                  <a:schemeClr val="accent5">
                    <a:lumMod val="75000"/>
                  </a:schemeClr>
                </a:solidFill>
              </a:rPr>
              <a:t>INTOSAI-GOVs</a:t>
            </a:r>
            <a:r>
              <a:rPr lang="fr-CH" sz="1400" dirty="0" smtClean="0"/>
              <a:t> to be merged with category of Guidelines on specific subjects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47693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  <p:bldP spid="8" grpId="0" build="p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Box 133"/>
          <p:cNvSpPr txBox="1"/>
          <p:nvPr/>
        </p:nvSpPr>
        <p:spPr>
          <a:xfrm rot="5400000">
            <a:off x="4077223" y="-3933388"/>
            <a:ext cx="477054" cy="8396840"/>
          </a:xfrm>
          <a:prstGeom prst="rect">
            <a:avLst/>
          </a:prstGeom>
          <a:noFill/>
          <a:ln w="28575">
            <a:noFill/>
          </a:ln>
        </p:spPr>
        <p:txBody>
          <a:bodyPr vert="vert270" wrap="square" rtlCol="0">
            <a:spAutoFit/>
          </a:bodyPr>
          <a:lstStyle/>
          <a:p>
            <a:r>
              <a:rPr lang="en-GB" sz="1900" dirty="0">
                <a:solidFill>
                  <a:prstClr val="black">
                    <a:lumMod val="65000"/>
                    <a:lumOff val="35000"/>
                  </a:prstClr>
                </a:solidFill>
                <a:latin typeface="Century Gothic" panose="020B0502020202020204" pitchFamily="34" charset="0"/>
              </a:rPr>
              <a:t>INTOSAI Framework of Professional Pronouncements (IFPP)</a:t>
            </a:r>
          </a:p>
        </p:txBody>
      </p:sp>
      <p:pic>
        <p:nvPicPr>
          <p:cNvPr id="85" name="Picture 8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59799"/>
            <a:ext cx="1482557" cy="46088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675174" y="593304"/>
            <a:ext cx="5586136" cy="979800"/>
            <a:chOff x="1763181" y="593304"/>
            <a:chExt cx="5586136" cy="979800"/>
          </a:xfrm>
        </p:grpSpPr>
        <p:sp>
          <p:nvSpPr>
            <p:cNvPr id="102" name="Tekstboks 113"/>
            <p:cNvSpPr txBox="1"/>
            <p:nvPr/>
          </p:nvSpPr>
          <p:spPr>
            <a:xfrm>
              <a:off x="1876709" y="1311494"/>
              <a:ext cx="255323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i="1" dirty="0" smtClean="0">
                  <a:solidFill>
                    <a:srgbClr val="88A945"/>
                  </a:solidFill>
                  <a:latin typeface="Century Gothic" panose="020B0502020202020204" pitchFamily="34" charset="0"/>
                </a:rPr>
                <a:t>INTOSAI core principles</a:t>
              </a:r>
              <a:endParaRPr lang="en-GB" sz="1100" b="1" i="1" dirty="0">
                <a:solidFill>
                  <a:srgbClr val="88A945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03" name="Tekstboks 115"/>
            <p:cNvSpPr txBox="1"/>
            <p:nvPr/>
          </p:nvSpPr>
          <p:spPr>
            <a:xfrm>
              <a:off x="1876709" y="980728"/>
              <a:ext cx="547260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100" b="1" i="1" dirty="0" smtClean="0">
                  <a:solidFill>
                    <a:srgbClr val="88A945"/>
                  </a:solidFill>
                  <a:latin typeface="Century Gothic" panose="020B0502020202020204" pitchFamily="34" charset="0"/>
                </a:rPr>
                <a:t>INTOSAI founding principles</a:t>
              </a:r>
              <a:endParaRPr lang="en-GB" sz="1100" b="1" i="1" dirty="0">
                <a:solidFill>
                  <a:srgbClr val="88A945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27" name="Tekstboks 83"/>
            <p:cNvSpPr txBox="1"/>
            <p:nvPr/>
          </p:nvSpPr>
          <p:spPr>
            <a:xfrm>
              <a:off x="1763181" y="593304"/>
              <a:ext cx="3050969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300" b="1" dirty="0" smtClean="0">
                  <a:solidFill>
                    <a:srgbClr val="9BBB59">
                      <a:lumMod val="75000"/>
                    </a:srgbClr>
                  </a:solidFill>
                  <a:latin typeface="Century Gothic" panose="020B0502020202020204" pitchFamily="34" charset="0"/>
                </a:rPr>
                <a:t>INTOSAI </a:t>
              </a:r>
              <a:r>
                <a:rPr lang="en-GB" sz="1300" b="1" dirty="0" smtClean="0">
                  <a:solidFill>
                    <a:srgbClr val="9BBB59">
                      <a:lumMod val="75000"/>
                    </a:srgbClr>
                  </a:solidFill>
                  <a:latin typeface="Century Gothic" panose="020B0502020202020204" pitchFamily="34" charset="0"/>
                </a:rPr>
                <a:t>Principles</a:t>
              </a:r>
              <a:r>
                <a:rPr lang="da-DK" sz="1300" b="1" dirty="0" smtClean="0">
                  <a:solidFill>
                    <a:srgbClr val="9BBB59">
                      <a:lumMod val="75000"/>
                    </a:srgbClr>
                  </a:solidFill>
                  <a:latin typeface="Century Gothic" panose="020B0502020202020204" pitchFamily="34" charset="0"/>
                </a:rPr>
                <a:t>  (INTOSAI-P)</a:t>
              </a:r>
              <a:endParaRPr lang="da-DK" sz="1300" b="1" dirty="0">
                <a:solidFill>
                  <a:srgbClr val="9BBB59">
                    <a:lumMod val="75000"/>
                  </a:srgbClr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211" name="Straight Connector 210"/>
          <p:cNvCxnSpPr/>
          <p:nvPr/>
        </p:nvCxnSpPr>
        <p:spPr>
          <a:xfrm>
            <a:off x="89330" y="546215"/>
            <a:ext cx="693688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Pentagon 136"/>
          <p:cNvSpPr/>
          <p:nvPr/>
        </p:nvSpPr>
        <p:spPr>
          <a:xfrm rot="5400000">
            <a:off x="303367" y="332179"/>
            <a:ext cx="977990" cy="1406063"/>
          </a:xfrm>
          <a:prstGeom prst="homePlate">
            <a:avLst>
              <a:gd name="adj" fmla="val 51441"/>
            </a:avLst>
          </a:prstGeom>
          <a:noFill/>
          <a:ln w="127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181012" y="639471"/>
            <a:ext cx="1222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9BBB59"/>
                </a:solidFill>
                <a:latin typeface="Century Gothic" panose="020B0502020202020204" pitchFamily="34" charset="0"/>
              </a:rPr>
              <a:t>INTOSAI</a:t>
            </a:r>
            <a:br>
              <a:rPr lang="en-GB" sz="1400" b="1" dirty="0" smtClean="0">
                <a:solidFill>
                  <a:srgbClr val="9BBB59"/>
                </a:solidFill>
                <a:latin typeface="Century Gothic" panose="020B0502020202020204" pitchFamily="34" charset="0"/>
              </a:rPr>
            </a:br>
            <a:r>
              <a:rPr lang="en-GB" sz="1400" b="1" dirty="0" smtClean="0">
                <a:solidFill>
                  <a:srgbClr val="9BBB59"/>
                </a:solidFill>
                <a:latin typeface="Century Gothic" panose="020B0502020202020204" pitchFamily="34" charset="0"/>
              </a:rPr>
              <a:t>principles</a:t>
            </a:r>
            <a:endParaRPr lang="en-GB" sz="1400" b="1" dirty="0">
              <a:solidFill>
                <a:srgbClr val="9BBB59"/>
              </a:solidFill>
              <a:latin typeface="Century Gothic" panose="020B0502020202020204" pitchFamily="34" charset="0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1781183" y="981144"/>
            <a:ext cx="5727146" cy="256993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781183" y="1324044"/>
            <a:ext cx="5727146" cy="256993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8" name="Tekstboks 29"/>
          <p:cNvSpPr txBox="1"/>
          <p:nvPr/>
        </p:nvSpPr>
        <p:spPr>
          <a:xfrm>
            <a:off x="1673324" y="1772816"/>
            <a:ext cx="56471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International  Standards of Supreme Audit Organisations  (ISSAIs</a:t>
            </a:r>
            <a:r>
              <a:rPr lang="en-GB" sz="13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)</a:t>
            </a:r>
            <a:endParaRPr lang="en-GB" sz="13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99" name="Tekstboks 49"/>
          <p:cNvSpPr txBox="1"/>
          <p:nvPr/>
        </p:nvSpPr>
        <p:spPr>
          <a:xfrm>
            <a:off x="1737344" y="2780928"/>
            <a:ext cx="123950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Financial audit:</a:t>
            </a:r>
            <a:endParaRPr lang="da-DK" sz="105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0" name="Tekstboks 50"/>
          <p:cNvSpPr txBox="1"/>
          <p:nvPr/>
        </p:nvSpPr>
        <p:spPr>
          <a:xfrm>
            <a:off x="3149292" y="2780928"/>
            <a:ext cx="14401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Performance audit:</a:t>
            </a:r>
            <a:endParaRPr lang="da-DK" sz="105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1" name="Tekstboks 51"/>
          <p:cNvSpPr txBox="1"/>
          <p:nvPr/>
        </p:nvSpPr>
        <p:spPr>
          <a:xfrm>
            <a:off x="4611487" y="2793259"/>
            <a:ext cx="15245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Compliance audit:</a:t>
            </a:r>
            <a:endParaRPr lang="en-GB" sz="105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4" name="Tekstboks 123"/>
          <p:cNvSpPr txBox="1"/>
          <p:nvPr/>
        </p:nvSpPr>
        <p:spPr>
          <a:xfrm>
            <a:off x="1737345" y="2132856"/>
            <a:ext cx="47593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Fundamental </a:t>
            </a:r>
            <a:r>
              <a:rPr lang="en-GB" sz="11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principles </a:t>
            </a:r>
            <a:r>
              <a:rPr lang="en-GB" sz="11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of public sector auditing</a:t>
            </a:r>
          </a:p>
        </p:txBody>
      </p:sp>
      <p:sp>
        <p:nvSpPr>
          <p:cNvPr id="105" name="Tekstboks 124"/>
          <p:cNvSpPr txBox="1"/>
          <p:nvPr/>
        </p:nvSpPr>
        <p:spPr>
          <a:xfrm>
            <a:off x="1737346" y="2476144"/>
            <a:ext cx="53005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SAI organisational requirements</a:t>
            </a:r>
          </a:p>
        </p:txBody>
      </p:sp>
      <p:sp>
        <p:nvSpPr>
          <p:cNvPr id="106" name="Tekstboks 125"/>
          <p:cNvSpPr txBox="1"/>
          <p:nvPr/>
        </p:nvSpPr>
        <p:spPr>
          <a:xfrm>
            <a:off x="1775858" y="3068960"/>
            <a:ext cx="9361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FA principles</a:t>
            </a:r>
            <a:endParaRPr lang="en-GB" sz="9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7" name="Tekstboks 132"/>
          <p:cNvSpPr txBox="1"/>
          <p:nvPr/>
        </p:nvSpPr>
        <p:spPr>
          <a:xfrm>
            <a:off x="6009125" y="2802843"/>
            <a:ext cx="16104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</a:rPr>
              <a:t>Other  engagements:</a:t>
            </a:r>
            <a:endParaRPr lang="en-GB" sz="1050" b="1" i="1" dirty="0">
              <a:solidFill>
                <a:prstClr val="black">
                  <a:lumMod val="50000"/>
                  <a:lumOff val="50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8" name="Tekstboks 145"/>
          <p:cNvSpPr txBox="1"/>
          <p:nvPr/>
        </p:nvSpPr>
        <p:spPr>
          <a:xfrm>
            <a:off x="1775858" y="3630216"/>
            <a:ext cx="9361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FA standards</a:t>
            </a:r>
            <a:endParaRPr lang="da-DK" sz="9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09" name="Tekstboks 146"/>
          <p:cNvSpPr txBox="1"/>
          <p:nvPr/>
        </p:nvSpPr>
        <p:spPr>
          <a:xfrm>
            <a:off x="3169120" y="3068960"/>
            <a:ext cx="10986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PA principles</a:t>
            </a:r>
            <a:endParaRPr lang="en-GB" sz="9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0" name="Tekstboks 147"/>
          <p:cNvSpPr txBox="1"/>
          <p:nvPr/>
        </p:nvSpPr>
        <p:spPr>
          <a:xfrm>
            <a:off x="3173899" y="3630216"/>
            <a:ext cx="11506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PA standards</a:t>
            </a:r>
            <a:endParaRPr lang="en-GB" sz="9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1" name="Tekstboks 148"/>
          <p:cNvSpPr txBox="1"/>
          <p:nvPr/>
        </p:nvSpPr>
        <p:spPr>
          <a:xfrm>
            <a:off x="4640146" y="3068960"/>
            <a:ext cx="11040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CA principles</a:t>
            </a:r>
            <a:endParaRPr lang="en-GB" sz="9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2" name="Tekstboks 149"/>
          <p:cNvSpPr txBox="1"/>
          <p:nvPr/>
        </p:nvSpPr>
        <p:spPr>
          <a:xfrm>
            <a:off x="4640146" y="3623127"/>
            <a:ext cx="111895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CA standards</a:t>
            </a:r>
            <a:endParaRPr lang="en-GB" sz="900" b="1" i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0" name="Tekstboks 88"/>
          <p:cNvSpPr txBox="1"/>
          <p:nvPr/>
        </p:nvSpPr>
        <p:spPr>
          <a:xfrm>
            <a:off x="6124323" y="3377897"/>
            <a:ext cx="1292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</a:rPr>
              <a:t>(Reserved for future development based on ISSAI 100</a:t>
            </a:r>
            <a:r>
              <a:rPr lang="en-GB" sz="8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</a:rPr>
              <a:t>)</a:t>
            </a:r>
            <a:endParaRPr lang="en-GB" sz="800" b="1" dirty="0">
              <a:solidFill>
                <a:prstClr val="black">
                  <a:lumMod val="50000"/>
                  <a:lumOff val="50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7656128" y="3565294"/>
            <a:ext cx="13674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</a:rPr>
              <a:t>… and competency standards</a:t>
            </a:r>
            <a:endParaRPr lang="en-GB" sz="800" b="1" i="1" dirty="0">
              <a:solidFill>
                <a:prstClr val="black">
                  <a:lumMod val="50000"/>
                  <a:lumOff val="50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93" name="Tekstboks 168"/>
          <p:cNvSpPr txBox="1"/>
          <p:nvPr/>
        </p:nvSpPr>
        <p:spPr>
          <a:xfrm>
            <a:off x="7523185" y="1776219"/>
            <a:ext cx="1556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</a:rPr>
              <a:t>Competency  Standards (COMP)</a:t>
            </a:r>
            <a:endParaRPr lang="en-GB" sz="1200" b="1" dirty="0">
              <a:solidFill>
                <a:prstClr val="black">
                  <a:lumMod val="50000"/>
                  <a:lumOff val="50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94" name="Tekstboks 80"/>
          <p:cNvSpPr txBox="1"/>
          <p:nvPr/>
        </p:nvSpPr>
        <p:spPr>
          <a:xfrm>
            <a:off x="7653038" y="3278366"/>
            <a:ext cx="14283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</a:rPr>
              <a:t>(Possibly) Competency principles</a:t>
            </a:r>
            <a:endParaRPr lang="en-GB" sz="800" b="1" i="1" dirty="0">
              <a:solidFill>
                <a:prstClr val="black">
                  <a:lumMod val="50000"/>
                  <a:lumOff val="50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95" name="Tekstboks 87"/>
          <p:cNvSpPr txBox="1"/>
          <p:nvPr/>
        </p:nvSpPr>
        <p:spPr>
          <a:xfrm>
            <a:off x="7538410" y="2345105"/>
            <a:ext cx="11789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(Reserved for future development based on ISSAI 100)</a:t>
            </a:r>
            <a:endParaRPr lang="en-GB" sz="900" b="1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212" name="Straight Connector 211"/>
          <p:cNvCxnSpPr/>
          <p:nvPr/>
        </p:nvCxnSpPr>
        <p:spPr>
          <a:xfrm>
            <a:off x="89103" y="1754418"/>
            <a:ext cx="895348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/>
          <p:cNvSpPr txBox="1"/>
          <p:nvPr/>
        </p:nvSpPr>
        <p:spPr>
          <a:xfrm>
            <a:off x="35496" y="1873145"/>
            <a:ext cx="14898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INTOSAI </a:t>
            </a:r>
          </a:p>
          <a:p>
            <a:pPr algn="ctr"/>
            <a:r>
              <a:rPr lang="en-GB" sz="14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Standards </a:t>
            </a:r>
            <a:endParaRPr lang="en-GB" sz="14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37344" y="2480761"/>
            <a:ext cx="5691087" cy="256993"/>
          </a:xfrm>
          <a:prstGeom prst="rect">
            <a:avLst/>
          </a:prstGeom>
          <a:noFill/>
          <a:ln w="19050">
            <a:solidFill>
              <a:srgbClr val="E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1737344" y="2132856"/>
            <a:ext cx="5691087" cy="256993"/>
          </a:xfrm>
          <a:prstGeom prst="rect">
            <a:avLst/>
          </a:prstGeom>
          <a:noFill/>
          <a:ln w="19050">
            <a:solidFill>
              <a:srgbClr val="E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1737344" y="3068960"/>
            <a:ext cx="1328373" cy="972993"/>
          </a:xfrm>
          <a:prstGeom prst="rect">
            <a:avLst/>
          </a:prstGeom>
          <a:noFill/>
          <a:ln w="19050">
            <a:solidFill>
              <a:srgbClr val="E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92" name="Lige forbindelse 22"/>
          <p:cNvCxnSpPr/>
          <p:nvPr/>
        </p:nvCxnSpPr>
        <p:spPr>
          <a:xfrm>
            <a:off x="1744863" y="3537898"/>
            <a:ext cx="1320854" cy="0"/>
          </a:xfrm>
          <a:prstGeom prst="line">
            <a:avLst/>
          </a:prstGeom>
          <a:ln w="952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/>
          <p:cNvSpPr/>
          <p:nvPr/>
        </p:nvSpPr>
        <p:spPr>
          <a:xfrm>
            <a:off x="3156569" y="3068960"/>
            <a:ext cx="1328373" cy="972993"/>
          </a:xfrm>
          <a:prstGeom prst="rect">
            <a:avLst/>
          </a:prstGeom>
          <a:noFill/>
          <a:ln w="19050">
            <a:solidFill>
              <a:srgbClr val="E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94" name="Lige forbindelse 22"/>
          <p:cNvCxnSpPr/>
          <p:nvPr/>
        </p:nvCxnSpPr>
        <p:spPr>
          <a:xfrm>
            <a:off x="3164088" y="3537898"/>
            <a:ext cx="1320854" cy="0"/>
          </a:xfrm>
          <a:prstGeom prst="line">
            <a:avLst/>
          </a:prstGeom>
          <a:ln w="952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4585319" y="3068960"/>
            <a:ext cx="1328373" cy="972993"/>
          </a:xfrm>
          <a:prstGeom prst="rect">
            <a:avLst/>
          </a:prstGeom>
          <a:noFill/>
          <a:ln w="19050">
            <a:solidFill>
              <a:srgbClr val="E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13" name="Lige forbindelse 22"/>
          <p:cNvCxnSpPr/>
          <p:nvPr/>
        </p:nvCxnSpPr>
        <p:spPr>
          <a:xfrm>
            <a:off x="4592838" y="3537898"/>
            <a:ext cx="1320854" cy="0"/>
          </a:xfrm>
          <a:prstGeom prst="line">
            <a:avLst/>
          </a:prstGeom>
          <a:ln w="9525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 113"/>
          <p:cNvSpPr/>
          <p:nvPr/>
        </p:nvSpPr>
        <p:spPr>
          <a:xfrm>
            <a:off x="6100058" y="3068960"/>
            <a:ext cx="1328373" cy="972993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6" name="Pentagon 115"/>
          <p:cNvSpPr/>
          <p:nvPr/>
        </p:nvSpPr>
        <p:spPr>
          <a:xfrm rot="5400000">
            <a:off x="303367" y="1545122"/>
            <a:ext cx="977990" cy="1406063"/>
          </a:xfrm>
          <a:prstGeom prst="homePlate">
            <a:avLst>
              <a:gd name="adj" fmla="val 51441"/>
            </a:avLst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7640762" y="3068960"/>
            <a:ext cx="1328373" cy="972993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7524589" y="1801137"/>
            <a:ext cx="0" cy="22408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Lige forbindelse 22"/>
          <p:cNvCxnSpPr/>
          <p:nvPr/>
        </p:nvCxnSpPr>
        <p:spPr>
          <a:xfrm>
            <a:off x="7640762" y="3596104"/>
            <a:ext cx="1320854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kstboks 152"/>
          <p:cNvSpPr txBox="1"/>
          <p:nvPr/>
        </p:nvSpPr>
        <p:spPr>
          <a:xfrm>
            <a:off x="1781183" y="5076881"/>
            <a:ext cx="12841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Supplementary financial audit guidance</a:t>
            </a:r>
            <a:endParaRPr lang="en-GB" sz="900" b="1" i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7" name="Tekstboks 154"/>
          <p:cNvSpPr txBox="1"/>
          <p:nvPr/>
        </p:nvSpPr>
        <p:spPr>
          <a:xfrm>
            <a:off x="3192628" y="5076881"/>
            <a:ext cx="115066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Supplementary </a:t>
            </a:r>
          </a:p>
          <a:p>
            <a:r>
              <a:rPr lang="en-GB" sz="900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performance </a:t>
            </a:r>
            <a:br>
              <a:rPr lang="en-GB" sz="900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r>
              <a:rPr lang="en-GB" sz="900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audit guidance</a:t>
            </a:r>
            <a:endParaRPr lang="en-GB" sz="900" b="1" i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18" name="Tekstboks 156"/>
          <p:cNvSpPr txBox="1"/>
          <p:nvPr/>
        </p:nvSpPr>
        <p:spPr>
          <a:xfrm>
            <a:off x="4644756" y="5076881"/>
            <a:ext cx="105823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Supplementary </a:t>
            </a:r>
          </a:p>
          <a:p>
            <a:r>
              <a:rPr lang="en-GB" sz="900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compliance </a:t>
            </a:r>
            <a:br>
              <a:rPr lang="en-GB" sz="900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r>
              <a:rPr lang="en-GB" sz="900" b="1" i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audit guidance</a:t>
            </a:r>
            <a:endParaRPr lang="en-GB" sz="900" b="1" i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1" name="Tekstboks 159"/>
          <p:cNvSpPr txBox="1"/>
          <p:nvPr/>
        </p:nvSpPr>
        <p:spPr>
          <a:xfrm>
            <a:off x="1781183" y="6407750"/>
            <a:ext cx="45365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Other guidance </a:t>
            </a:r>
          </a:p>
        </p:txBody>
      </p:sp>
      <p:sp>
        <p:nvSpPr>
          <p:cNvPr id="122" name="Tekstboks 167"/>
          <p:cNvSpPr txBox="1"/>
          <p:nvPr/>
        </p:nvSpPr>
        <p:spPr>
          <a:xfrm>
            <a:off x="7605345" y="5212216"/>
            <a:ext cx="1523752" cy="36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7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</a:rPr>
              <a:t>Supplementary competency guidance </a:t>
            </a:r>
            <a:endParaRPr lang="en-GB" sz="870" b="1" i="1" dirty="0">
              <a:solidFill>
                <a:prstClr val="black">
                  <a:lumMod val="50000"/>
                  <a:lumOff val="50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3" name="Tekstboks 172"/>
          <p:cNvSpPr txBox="1"/>
          <p:nvPr/>
        </p:nvSpPr>
        <p:spPr>
          <a:xfrm>
            <a:off x="1788701" y="5963313"/>
            <a:ext cx="30553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i="1" dirty="0">
                <a:solidFill>
                  <a:srgbClr val="0070C0"/>
                </a:solidFill>
                <a:latin typeface="Century Gothic" panose="020B0502020202020204" pitchFamily="34" charset="0"/>
              </a:rPr>
              <a:t>Subject matter specific  guidance</a:t>
            </a:r>
          </a:p>
        </p:txBody>
      </p:sp>
      <p:sp>
        <p:nvSpPr>
          <p:cNvPr id="128" name="Tekstboks 84"/>
          <p:cNvSpPr txBox="1"/>
          <p:nvPr/>
        </p:nvSpPr>
        <p:spPr>
          <a:xfrm>
            <a:off x="1717163" y="4287847"/>
            <a:ext cx="278478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00" b="1" dirty="0" smtClean="0">
                <a:solidFill>
                  <a:srgbClr val="0070C0"/>
                </a:solidFill>
                <a:latin typeface="Century Gothic" panose="020B0502020202020204" pitchFamily="34" charset="0"/>
              </a:rPr>
              <a:t>Guidance (GUID)</a:t>
            </a:r>
            <a:endParaRPr lang="da-DK" sz="1300" b="1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  <p:sp>
        <p:nvSpPr>
          <p:cNvPr id="135" name="Tekstboks 84"/>
          <p:cNvSpPr txBox="1"/>
          <p:nvPr/>
        </p:nvSpPr>
        <p:spPr>
          <a:xfrm>
            <a:off x="7532646" y="4243491"/>
            <a:ext cx="1631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</a:rPr>
              <a:t>Competency </a:t>
            </a:r>
            <a:r>
              <a:rPr lang="en-GB" sz="1200" b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</a:rPr>
              <a:t>Guidance (COMP)</a:t>
            </a:r>
            <a:endParaRPr lang="da-DK" sz="1200" b="1" dirty="0">
              <a:solidFill>
                <a:prstClr val="black">
                  <a:lumMod val="50000"/>
                  <a:lumOff val="50000"/>
                </a:prst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3" name="Tekstboks 158"/>
          <p:cNvSpPr txBox="1"/>
          <p:nvPr/>
        </p:nvSpPr>
        <p:spPr>
          <a:xfrm>
            <a:off x="6132499" y="5076881"/>
            <a:ext cx="127438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i="1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Century Gothic" panose="020B0502020202020204" pitchFamily="34" charset="0"/>
              </a:rPr>
              <a:t>(Reserved for future development based on ISSAI 100)</a:t>
            </a:r>
            <a:endParaRPr lang="en-GB" sz="900" b="1" i="1" dirty="0">
              <a:solidFill>
                <a:prstClr val="black">
                  <a:lumMod val="50000"/>
                  <a:lumOff val="50000"/>
                </a:prstClr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204" name="Lige forbindelse 22"/>
          <p:cNvCxnSpPr/>
          <p:nvPr/>
        </p:nvCxnSpPr>
        <p:spPr>
          <a:xfrm>
            <a:off x="7532646" y="4296345"/>
            <a:ext cx="0" cy="2373015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/>
          <p:cNvCxnSpPr/>
          <p:nvPr/>
        </p:nvCxnSpPr>
        <p:spPr>
          <a:xfrm>
            <a:off x="89330" y="4221088"/>
            <a:ext cx="899138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Pentagon 94"/>
          <p:cNvSpPr/>
          <p:nvPr/>
        </p:nvSpPr>
        <p:spPr>
          <a:xfrm rot="5400000">
            <a:off x="303367" y="4007052"/>
            <a:ext cx="977990" cy="1406063"/>
          </a:xfrm>
          <a:prstGeom prst="homePlate">
            <a:avLst>
              <a:gd name="adj" fmla="val 51441"/>
            </a:avLst>
          </a:prstGeom>
          <a:noFill/>
          <a:ln w="127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228616" y="4270122"/>
            <a:ext cx="11274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1F497D">
                    <a:lumMod val="60000"/>
                    <a:lumOff val="40000"/>
                  </a:srgbClr>
                </a:solidFill>
                <a:latin typeface="Century Gothic" panose="020B0502020202020204" pitchFamily="34" charset="0"/>
              </a:rPr>
              <a:t>INTOSAI </a:t>
            </a:r>
            <a:r>
              <a:rPr lang="en-GB" sz="14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Century Gothic" panose="020B0502020202020204" pitchFamily="34" charset="0"/>
              </a:rPr>
              <a:t/>
            </a:r>
            <a:br>
              <a:rPr lang="en-GB" sz="14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Century Gothic" panose="020B0502020202020204" pitchFamily="34" charset="0"/>
              </a:rPr>
            </a:br>
            <a:r>
              <a:rPr lang="en-GB" sz="14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Century Gothic" panose="020B0502020202020204" pitchFamily="34" charset="0"/>
              </a:rPr>
              <a:t>Guidance</a:t>
            </a:r>
            <a:endParaRPr lang="en-GB" sz="1400" b="1" dirty="0">
              <a:solidFill>
                <a:srgbClr val="1F497D">
                  <a:lumMod val="60000"/>
                  <a:lumOff val="40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29" name="Tekstboks 29"/>
          <p:cNvSpPr txBox="1"/>
          <p:nvPr/>
        </p:nvSpPr>
        <p:spPr>
          <a:xfrm>
            <a:off x="1717163" y="4679558"/>
            <a:ext cx="56471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i="1" dirty="0">
                <a:solidFill>
                  <a:srgbClr val="4F81BD">
                    <a:lumMod val="75000"/>
                  </a:srgbClr>
                </a:solidFill>
                <a:latin typeface="Century Gothic" panose="020B0502020202020204" pitchFamily="34" charset="0"/>
              </a:rPr>
              <a:t>SAI organisational guidance</a:t>
            </a:r>
            <a:endParaRPr lang="en-GB" sz="1100" b="1" dirty="0">
              <a:solidFill>
                <a:srgbClr val="4F81BD">
                  <a:lumMod val="75000"/>
                </a:srgbClr>
              </a:solidFill>
              <a:latin typeface="Century Gothic" panose="020B0502020202020204" pitchFamily="34" charset="0"/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1737344" y="4684175"/>
            <a:ext cx="5691087" cy="256993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1737344" y="5062948"/>
            <a:ext cx="1328374" cy="734013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3173113" y="5062948"/>
            <a:ext cx="1328374" cy="734013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7" name="Rectangle 146"/>
          <p:cNvSpPr/>
          <p:nvPr/>
        </p:nvSpPr>
        <p:spPr>
          <a:xfrm>
            <a:off x="4592839" y="5062948"/>
            <a:ext cx="1328374" cy="734013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8" name="Rectangle 147"/>
          <p:cNvSpPr/>
          <p:nvPr/>
        </p:nvSpPr>
        <p:spPr>
          <a:xfrm>
            <a:off x="6100058" y="5041245"/>
            <a:ext cx="1328373" cy="764019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9" name="Rectangle 148"/>
          <p:cNvSpPr/>
          <p:nvPr/>
        </p:nvSpPr>
        <p:spPr>
          <a:xfrm>
            <a:off x="1737344" y="5967930"/>
            <a:ext cx="5691087" cy="256993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50" name="Rectangle 149"/>
          <p:cNvSpPr/>
          <p:nvPr/>
        </p:nvSpPr>
        <p:spPr>
          <a:xfrm>
            <a:off x="1737344" y="6412367"/>
            <a:ext cx="5691087" cy="256993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53" name="Tekstboks 87"/>
          <p:cNvSpPr txBox="1"/>
          <p:nvPr/>
        </p:nvSpPr>
        <p:spPr>
          <a:xfrm>
            <a:off x="7548656" y="4689275"/>
            <a:ext cx="11789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dirty="0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(Reserved for future development based on ISSAI 100)</a:t>
            </a:r>
            <a:endParaRPr lang="en-GB" sz="900" b="1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7633243" y="5185261"/>
            <a:ext cx="1328373" cy="764019"/>
          </a:xfrm>
          <a:prstGeom prst="rect">
            <a:avLst/>
          </a:prstGeom>
          <a:noFill/>
          <a:ln w="1905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99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142" grpId="0"/>
      <p:bldP spid="88" grpId="0" animBg="1"/>
      <p:bldP spid="89" grpId="0" animBg="1"/>
      <p:bldP spid="98" grpId="0"/>
      <p:bldP spid="99" grpId="0"/>
      <p:bldP spid="100" grpId="0"/>
      <p:bldP spid="101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30" grpId="0"/>
      <p:bldP spid="136" grpId="0"/>
      <p:bldP spid="193" grpId="0"/>
      <p:bldP spid="194" grpId="0"/>
      <p:bldP spid="195" grpId="0"/>
      <p:bldP spid="144" grpId="0"/>
      <p:bldP spid="11" grpId="0" animBg="1"/>
      <p:bldP spid="87" grpId="0" animBg="1"/>
      <p:bldP spid="90" grpId="0" animBg="1"/>
      <p:bldP spid="93" grpId="0" animBg="1"/>
      <p:bldP spid="96" grpId="0" animBg="1"/>
      <p:bldP spid="114" grpId="0" animBg="1"/>
      <p:bldP spid="116" grpId="0" animBg="1"/>
      <p:bldP spid="125" grpId="0" animBg="1"/>
      <p:bldP spid="115" grpId="0"/>
      <p:bldP spid="117" grpId="0"/>
      <p:bldP spid="118" grpId="0"/>
      <p:bldP spid="121" grpId="0"/>
      <p:bldP spid="122" grpId="0"/>
      <p:bldP spid="123" grpId="0"/>
      <p:bldP spid="128" grpId="0"/>
      <p:bldP spid="135" grpId="0"/>
      <p:bldP spid="203" grpId="0"/>
      <p:bldP spid="95" grpId="0" animBg="1"/>
      <p:bldP spid="145" grpId="0"/>
      <p:bldP spid="129" grpId="0"/>
      <p:bldP spid="133" grpId="0" animBg="1"/>
      <p:bldP spid="138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3" grpId="0"/>
      <p:bldP spid="1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fr-CH" b="1" dirty="0" smtClean="0"/>
              <a:t>Classification principles </a:t>
            </a:r>
            <a:endParaRPr lang="en-GB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4572000" y="1988840"/>
            <a:ext cx="4392613" cy="792087"/>
          </a:xfrm>
        </p:spPr>
        <p:txBody>
          <a:bodyPr/>
          <a:lstStyle/>
          <a:p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Principles, standards and guidance 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4572000" y="2852937"/>
            <a:ext cx="4392613" cy="720079"/>
          </a:xfrm>
        </p:spPr>
        <p:txBody>
          <a:bodyPr/>
          <a:lstStyle/>
          <a:p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Audit and competency 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572000" y="3645025"/>
            <a:ext cx="4392613" cy="792088"/>
          </a:xfrm>
        </p:spPr>
        <p:txBody>
          <a:bodyPr/>
          <a:lstStyle/>
          <a:p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Appropiate prominence to founding and core principles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4572000" y="4509121"/>
            <a:ext cx="4392613" cy="648071"/>
          </a:xfrm>
        </p:spPr>
        <p:txBody>
          <a:bodyPr/>
          <a:lstStyle/>
          <a:p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22 categories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2"/>
          </p:nvPr>
        </p:nvSpPr>
        <p:spPr>
          <a:xfrm>
            <a:off x="4572000" y="5229200"/>
            <a:ext cx="4464621" cy="792088"/>
          </a:xfrm>
        </p:spPr>
        <p:txBody>
          <a:bodyPr/>
          <a:lstStyle/>
          <a:p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With a numbering system and classification criteria 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572000" y="1124744"/>
            <a:ext cx="4464050" cy="792088"/>
          </a:xfrm>
        </p:spPr>
        <p:txBody>
          <a:bodyPr/>
          <a:lstStyle/>
          <a:p>
            <a:pPr marL="432000" lvl="0" indent="-342900">
              <a:spcBef>
                <a:spcPts val="1200"/>
              </a:spcBef>
              <a:buClr>
                <a:srgbClr val="4BACC6">
                  <a:lumMod val="75000"/>
                </a:srgbClr>
              </a:buClr>
              <a:buFont typeface="Wingdings" panose="05000000000000000000" pitchFamily="2" charset="2"/>
              <a:buChar char="v"/>
            </a:pPr>
            <a:r>
              <a:rPr lang="fr-CH" dirty="0"/>
              <a:t>Clear logical and simple to follow</a:t>
            </a:r>
            <a:r>
              <a:rPr lang="fr-CH" dirty="0">
                <a:sym typeface="Wingdings" panose="05000000000000000000" pitchFamily="2" charset="2"/>
              </a:rPr>
              <a:t> </a:t>
            </a:r>
            <a:r>
              <a:rPr lang="fr-CH" dirty="0" smtClean="0">
                <a:sym typeface="Wingdings" panose="05000000000000000000" pitchFamily="2" charset="2"/>
              </a:rPr>
              <a:t>time-proofed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594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CH" b="1" dirty="0" smtClean="0"/>
              <a:t>Migration-</a:t>
            </a:r>
          </a:p>
          <a:p>
            <a:r>
              <a:rPr lang="fr-CH" b="1" dirty="0" smtClean="0"/>
              <a:t> INTOSAI Strategic </a:t>
            </a:r>
            <a:r>
              <a:rPr lang="fr-CH" b="1" dirty="0"/>
              <a:t>D</a:t>
            </a:r>
            <a:r>
              <a:rPr lang="fr-CH" b="1" dirty="0" smtClean="0"/>
              <a:t>evelopment Plan </a:t>
            </a:r>
          </a:p>
          <a:p>
            <a:r>
              <a:rPr lang="fr-CH" b="1" dirty="0" smtClean="0"/>
              <a:t>2017-2019</a:t>
            </a:r>
            <a:endParaRPr lang="en-GB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Using the </a:t>
            </a:r>
            <a:r>
              <a:rPr lang="fr-CH" sz="1900" b="1" dirty="0">
                <a:solidFill>
                  <a:schemeClr val="accent5">
                    <a:lumMod val="75000"/>
                  </a:schemeClr>
                </a:solidFill>
              </a:rPr>
              <a:t>classification criteria </a:t>
            </a:r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defined in the SDP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1000, 3000, 4000 and part of 5000 - largely </a:t>
            </a:r>
            <a:r>
              <a:rPr lang="fr-CH" sz="1900" b="1" dirty="0">
                <a:solidFill>
                  <a:schemeClr val="accent5">
                    <a:lumMod val="75000"/>
                  </a:schemeClr>
                </a:solidFill>
              </a:rPr>
              <a:t>editorial</a:t>
            </a:r>
            <a:r>
              <a:rPr lang="fr-CH" dirty="0" smtClean="0"/>
              <a:t> 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remaining level</a:t>
            </a:r>
            <a:r>
              <a:rPr lang="fr-CH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fr-CH" dirty="0" smtClean="0"/>
              <a:t>, </a:t>
            </a:r>
            <a:r>
              <a:rPr lang="fr-CH" sz="2100" b="1" dirty="0">
                <a:solidFill>
                  <a:schemeClr val="accent5">
                    <a:lumMod val="75000"/>
                  </a:schemeClr>
                </a:solidFill>
              </a:rPr>
              <a:t>thorough review and updating </a:t>
            </a:r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(alignement with ISSAI 100)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H" sz="2100" b="1" dirty="0">
                <a:solidFill>
                  <a:schemeClr val="accent5">
                    <a:lumMod val="75000"/>
                  </a:schemeClr>
                </a:solidFill>
              </a:rPr>
              <a:t>INTOSAI_GOV</a:t>
            </a:r>
            <a:r>
              <a:rPr lang="fr-CH" dirty="0" smtClean="0"/>
              <a:t> </a:t>
            </a:r>
            <a:r>
              <a:rPr lang="fr-CH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re-focus as guidance to SAIs or to their auditors</a:t>
            </a: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72000" y="1268760"/>
            <a:ext cx="4464050" cy="792088"/>
          </a:xfrm>
        </p:spPr>
        <p:txBody>
          <a:bodyPr>
            <a:normAutofit/>
          </a:bodyPr>
          <a:lstStyle/>
          <a:p>
            <a:pPr marL="432000" lvl="0" indent="-342900">
              <a:spcBef>
                <a:spcPts val="1200"/>
              </a:spcBef>
              <a:buClr>
                <a:srgbClr val="4BACC6">
                  <a:lumMod val="75000"/>
                </a:srgbClr>
              </a:buClr>
              <a:buFont typeface="Wingdings" panose="05000000000000000000" pitchFamily="2" charset="2"/>
              <a:buChar char="v"/>
            </a:pPr>
            <a:r>
              <a:rPr lang="fr-CH" dirty="0" smtClean="0"/>
              <a:t>Governed by</a:t>
            </a:r>
            <a:r>
              <a:rPr lang="en-GB" dirty="0" smtClean="0"/>
              <a:t> </a:t>
            </a:r>
            <a:r>
              <a:rPr lang="fr-CH" sz="1900" b="1" dirty="0">
                <a:solidFill>
                  <a:schemeClr val="accent5">
                    <a:lumMod val="75000"/>
                  </a:schemeClr>
                </a:solidFill>
              </a:rPr>
              <a:t>INTOSAI due process</a:t>
            </a:r>
            <a:endParaRPr lang="en-GB" sz="19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93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Revised INTOSAI due process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 smtClean="0">
                <a:solidFill>
                  <a:schemeClr val="accent5">
                    <a:lumMod val="75000"/>
                  </a:schemeClr>
                </a:solidFill>
              </a:rPr>
              <a:t>Process for developing, revising or withdrawing IFPP pronouncements</a:t>
            </a:r>
            <a:endParaRPr lang="en-GB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New Forum for INTOSAI Professional Pronouncements </a:t>
            </a:r>
            <a:r>
              <a:rPr lang="en-GB" dirty="0" smtClean="0">
                <a:solidFill>
                  <a:schemeClr val="tx1"/>
                </a:solidFill>
              </a:rPr>
              <a:t>(FIPP)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 smtClean="0"/>
              <a:t>New INTOSAI strategic development plan (SDP)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GB" dirty="0" smtClean="0"/>
              <a:t>Focus on building quality into each project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Responsible goal chair has to sign off and provide assurance to the Governing Board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Overall responsibility for due process lies with the Professional Standards Committee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074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</p:bldLst>
  </p:timing>
</p:sld>
</file>

<file path=ppt/theme/theme1.xml><?xml version="1.0" encoding="utf-8"?>
<a:theme xmlns:a="http://schemas.openxmlformats.org/drawingml/2006/main" name="presentation2 G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000" dirty="0" smtClean="0">
            <a:latin typeface="Century Gothic" panose="020B0502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presentation2 GS</Template>
  <TotalTime>186</TotalTime>
  <Words>868</Words>
  <Application>Microsoft Office PowerPoint</Application>
  <PresentationFormat>Apresentação na tela (4:3)</PresentationFormat>
  <Paragraphs>162</Paragraphs>
  <Slides>16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Wingdings</vt:lpstr>
      <vt:lpstr>presentation2 GS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European Court of Auditors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HARRIET LOMMER</dc:creator>
  <cp:lastModifiedBy>Rafael Lopes Torres</cp:lastModifiedBy>
  <cp:revision>18</cp:revision>
  <dcterms:created xsi:type="dcterms:W3CDTF">2017-04-12T08:39:37Z</dcterms:created>
  <dcterms:modified xsi:type="dcterms:W3CDTF">2017-05-29T15:14:07Z</dcterms:modified>
</cp:coreProperties>
</file>