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58" r:id="rId3"/>
    <p:sldId id="266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288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Carolina Barreto Ribeiro Alvarenga" initials="ACBRA" lastIdx="2" clrIdx="0">
    <p:extLst>
      <p:ext uri="{19B8F6BF-5375-455C-9EA6-DF929625EA0E}">
        <p15:presenceInfo xmlns:p15="http://schemas.microsoft.com/office/powerpoint/2012/main" userId="S-1-5-21-2076597496-86852003-636688714-260355" providerId="AD"/>
      </p:ext>
    </p:extLst>
  </p:cmAuthor>
  <p:cmAuthor id="2" name="Liana Mattos de Mello Tavares" initials="LMdMT" lastIdx="6" clrIdx="1">
    <p:extLst>
      <p:ext uri="{19B8F6BF-5375-455C-9EA6-DF929625EA0E}">
        <p15:presenceInfo xmlns:p15="http://schemas.microsoft.com/office/powerpoint/2012/main" userId="S-1-5-21-2076597496-86852003-636688714-1583" providerId="AD"/>
      </p:ext>
    </p:extLst>
  </p:cmAuthor>
  <p:cmAuthor id="3" name="MARCONDES MATOS ROCHA" initials="MMR" lastIdx="1" clrIdx="2">
    <p:extLst>
      <p:ext uri="{19B8F6BF-5375-455C-9EA6-DF929625EA0E}">
        <p15:presenceInfo xmlns:p15="http://schemas.microsoft.com/office/powerpoint/2012/main" userId="S-1-5-21-2076597496-86852003-636688714-3221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F"/>
    <a:srgbClr val="6CA9B7"/>
    <a:srgbClr val="35838D"/>
    <a:srgbClr val="4D4D4D"/>
    <a:srgbClr val="D38D42"/>
    <a:srgbClr val="FCA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4725" autoAdjust="0"/>
  </p:normalViewPr>
  <p:slideViewPr>
    <p:cSldViewPr snapToGrid="0">
      <p:cViewPr varScale="1">
        <p:scale>
          <a:sx n="87" d="100"/>
          <a:sy n="87" d="100"/>
        </p:scale>
        <p:origin x="1512" y="60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C8B85-0319-44BC-A719-51A385A4D7FC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4D656-5ED0-4780-93FE-C8F14D96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751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283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744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Initiate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feedback loop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mechanism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(ESSE PONTO É POSSIVELMENTE O QUE ESTAMOS MAIS ATRASADOS – CHAMAR A ATENÇÃO DE ALGUMA FORMA)</a:t>
            </a:r>
          </a:p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2585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6879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381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6996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4928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641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4196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9474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15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072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31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97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1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54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09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95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4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880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08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96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51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95F2F-4143-4AB7-803B-907EB1970032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02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mailto:eca-psc@eca.europa.eu" TargetMode="External"/><Relationship Id="rId4" Type="http://schemas.openxmlformats.org/officeDocument/2006/relationships/hyperlink" Target="mailto:psc@tcu.gov.b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81" y="4263359"/>
            <a:ext cx="4714875" cy="143827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36304" y="722355"/>
            <a:ext cx="11339879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6500"/>
              </a:lnSpc>
            </a:pPr>
            <a:r>
              <a:rPr lang="en-US" sz="4400" b="1" dirty="0">
                <a:solidFill>
                  <a:srgbClr val="6CA9B7"/>
                </a:solidFill>
              </a:rPr>
              <a:t>Midterm </a:t>
            </a:r>
            <a:r>
              <a:rPr lang="en-US" sz="4400" b="1" dirty="0" smtClean="0">
                <a:solidFill>
                  <a:srgbClr val="6CA9B7"/>
                </a:solidFill>
              </a:rPr>
              <a:t>review Goal 1 - INTOSAI Strategic </a:t>
            </a:r>
            <a:r>
              <a:rPr lang="en-US" sz="4400" b="1" dirty="0">
                <a:solidFill>
                  <a:srgbClr val="6CA9B7"/>
                </a:solidFill>
              </a:rPr>
              <a:t>Plan </a:t>
            </a:r>
          </a:p>
          <a:p>
            <a:pPr lvl="0">
              <a:lnSpc>
                <a:spcPts val="6500"/>
              </a:lnSpc>
            </a:pPr>
            <a:endParaRPr lang="en-US" sz="5400" b="1" dirty="0" smtClean="0">
              <a:solidFill>
                <a:srgbClr val="6CA9B7"/>
              </a:solidFill>
            </a:endParaRPr>
          </a:p>
          <a:p>
            <a:pPr lvl="0">
              <a:lnSpc>
                <a:spcPts val="6500"/>
              </a:lnSpc>
            </a:pPr>
            <a:r>
              <a:rPr lang="en-US" sz="6600" b="1" dirty="0" smtClean="0">
                <a:solidFill>
                  <a:srgbClr val="4D4D4F"/>
                </a:solidFill>
              </a:rPr>
              <a:t>Dashboard </a:t>
            </a:r>
            <a:r>
              <a:rPr lang="en-US" sz="6600" b="1" dirty="0">
                <a:solidFill>
                  <a:srgbClr val="4D4D4F"/>
                </a:solidFill>
              </a:rPr>
              <a:t>strategic objectives</a:t>
            </a:r>
            <a:endParaRPr lang="pt-BR" sz="6600" b="1" dirty="0">
              <a:solidFill>
                <a:srgbClr val="4D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84651" y="1167109"/>
            <a:ext cx="72342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err="1" smtClean="0">
                <a:solidFill>
                  <a:srgbClr val="6CA9B7"/>
                </a:solidFill>
              </a:rPr>
              <a:t>Strategic</a:t>
            </a:r>
            <a:r>
              <a:rPr lang="pt-BR" sz="6000" b="1" dirty="0" smtClean="0">
                <a:solidFill>
                  <a:srgbClr val="6CA9B7"/>
                </a:solidFill>
              </a:rPr>
              <a:t> </a:t>
            </a:r>
            <a:r>
              <a:rPr lang="pt-BR" sz="6000" b="1" dirty="0" err="1" smtClean="0">
                <a:solidFill>
                  <a:srgbClr val="6CA9B7"/>
                </a:solidFill>
              </a:rPr>
              <a:t>objective</a:t>
            </a:r>
            <a:r>
              <a:rPr lang="pt-BR" sz="6000" b="1" dirty="0" smtClean="0">
                <a:solidFill>
                  <a:srgbClr val="6CA9B7"/>
                </a:solidFill>
              </a:rPr>
              <a:t> 1.5</a:t>
            </a:r>
            <a:endParaRPr lang="pt-BR" sz="6000" b="1" dirty="0">
              <a:solidFill>
                <a:srgbClr val="6CA9B7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026" y="123645"/>
            <a:ext cx="979454" cy="136398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684651" y="2256740"/>
            <a:ext cx="91233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D38D42"/>
                </a:solidFill>
              </a:rPr>
              <a:t>Monitor the implementation and adoption of standards and feed any problems or issues back into the standard-setting process to ensure that the standards are as useful and relevant as </a:t>
            </a:r>
            <a:r>
              <a:rPr lang="en-US" sz="4000" b="1" dirty="0" smtClean="0">
                <a:solidFill>
                  <a:srgbClr val="D38D42"/>
                </a:solidFill>
              </a:rPr>
              <a:t>possible.</a:t>
            </a:r>
            <a:endParaRPr lang="pt-BR" sz="4000" b="1" dirty="0">
              <a:solidFill>
                <a:srgbClr val="D38D42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2782" y="1679882"/>
            <a:ext cx="1133644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7000" b="1" dirty="0" smtClean="0">
                <a:solidFill>
                  <a:srgbClr val="35838D"/>
                </a:solidFill>
              </a:rPr>
              <a:t>“</a:t>
            </a:r>
            <a:endParaRPr lang="pt-BR" sz="17000" b="1" dirty="0">
              <a:solidFill>
                <a:srgbClr val="35838D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 rot="10800000">
            <a:off x="3408658" y="4149566"/>
            <a:ext cx="1133644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7000" b="1" dirty="0" smtClean="0">
                <a:solidFill>
                  <a:srgbClr val="35838D"/>
                </a:solidFill>
              </a:rPr>
              <a:t>“</a:t>
            </a:r>
            <a:endParaRPr lang="pt-BR" sz="17000" b="1" dirty="0">
              <a:solidFill>
                <a:srgbClr val="358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2794" y="2113714"/>
            <a:ext cx="17604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b="1" dirty="0" smtClean="0">
                <a:solidFill>
                  <a:srgbClr val="4D4D4D"/>
                </a:solidFill>
              </a:rPr>
              <a:t>1.5</a:t>
            </a:r>
            <a:endParaRPr lang="pt-BR" sz="9600" b="1" dirty="0">
              <a:solidFill>
                <a:srgbClr val="4D4D4D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49649" y="3437555"/>
            <a:ext cx="2975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Strategic objective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Google Shape;369;p34"/>
          <p:cNvSpPr/>
          <p:nvPr/>
        </p:nvSpPr>
        <p:spPr>
          <a:xfrm>
            <a:off x="9524264" y="1640914"/>
            <a:ext cx="472800" cy="472800"/>
          </a:xfrm>
          <a:prstGeom prst="ellipse">
            <a:avLst/>
          </a:prstGeom>
          <a:solidFill>
            <a:srgbClr val="FFA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74;p34"/>
          <p:cNvSpPr/>
          <p:nvPr/>
        </p:nvSpPr>
        <p:spPr>
          <a:xfrm>
            <a:off x="6234285" y="1640914"/>
            <a:ext cx="472800" cy="472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76;p34"/>
          <p:cNvSpPr txBox="1">
            <a:spLocks/>
          </p:cNvSpPr>
          <p:nvPr/>
        </p:nvSpPr>
        <p:spPr>
          <a:xfrm>
            <a:off x="5293500" y="2345069"/>
            <a:ext cx="2749764" cy="21963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 dirty="0"/>
              <a:t>Support to the IDI 3i </a:t>
            </a:r>
            <a:r>
              <a:rPr lang="en-US" dirty="0" err="1"/>
              <a:t>Programme</a:t>
            </a:r>
            <a:endParaRPr lang="pt-BR" dirty="0"/>
          </a:p>
        </p:txBody>
      </p:sp>
      <p:sp>
        <p:nvSpPr>
          <p:cNvPr id="24" name="Google Shape;376;p34"/>
          <p:cNvSpPr txBox="1">
            <a:spLocks/>
          </p:cNvSpPr>
          <p:nvPr/>
        </p:nvSpPr>
        <p:spPr>
          <a:xfrm>
            <a:off x="8406819" y="2305333"/>
            <a:ext cx="2782644" cy="21963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 dirty="0" smtClean="0"/>
              <a:t>Initiate </a:t>
            </a:r>
            <a:r>
              <a:rPr lang="en-US" dirty="0"/>
              <a:t>discussions to implement a feedback loop mechanism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763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10819" y="1210220"/>
            <a:ext cx="4459554" cy="96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500"/>
              </a:lnSpc>
            </a:pPr>
            <a:r>
              <a:rPr lang="pt-BR" sz="7200" b="1" dirty="0" err="1" smtClean="0">
                <a:solidFill>
                  <a:srgbClr val="6CA9B7"/>
                </a:solidFill>
              </a:rPr>
              <a:t>Thank</a:t>
            </a:r>
            <a:r>
              <a:rPr lang="pt-BR" sz="7200" b="1" dirty="0" smtClean="0">
                <a:solidFill>
                  <a:srgbClr val="6CA9B7"/>
                </a:solidFill>
              </a:rPr>
              <a:t> </a:t>
            </a:r>
            <a:r>
              <a:rPr lang="pt-BR" sz="7200" b="1" dirty="0" err="1" smtClean="0">
                <a:solidFill>
                  <a:srgbClr val="6CA9B7"/>
                </a:solidFill>
              </a:rPr>
              <a:t>you</a:t>
            </a:r>
            <a:r>
              <a:rPr lang="pt-BR" sz="7200" b="1" dirty="0" smtClean="0">
                <a:solidFill>
                  <a:srgbClr val="6CA9B7"/>
                </a:solidFill>
              </a:rPr>
              <a:t>!</a:t>
            </a:r>
            <a:endParaRPr lang="pt-BR" sz="7200" b="1" dirty="0">
              <a:solidFill>
                <a:srgbClr val="6CA9B7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14427" y="2450887"/>
            <a:ext cx="77496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PSC Secretariat</a:t>
            </a:r>
          </a:p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psc@tcu.gov.br</a:t>
            </a:r>
            <a:endParaRPr lang="en-US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eca-psc@eca.europa.eu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836944" y="4484655"/>
            <a:ext cx="7749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Ricardo Becker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56" y="4807820"/>
            <a:ext cx="3737746" cy="114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95668" y="1655114"/>
            <a:ext cx="74089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6CA9B7"/>
                </a:solidFill>
              </a:rPr>
              <a:t>Strategic objective 1.1 </a:t>
            </a:r>
            <a:endParaRPr lang="en-US" sz="6000" b="1" dirty="0">
              <a:solidFill>
                <a:srgbClr val="6CA9B7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43" y="611650"/>
            <a:ext cx="979454" cy="136398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695668" y="2744745"/>
            <a:ext cx="9123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D38D42"/>
                </a:solidFill>
              </a:rPr>
              <a:t>Provide a strong organizational framework to support INTOSAI´s </a:t>
            </a:r>
            <a:endParaRPr lang="en-US" sz="4000" b="1" dirty="0" smtClean="0">
              <a:solidFill>
                <a:srgbClr val="D38D42"/>
              </a:solidFill>
            </a:endParaRPr>
          </a:p>
          <a:p>
            <a:r>
              <a:rPr lang="en-US" sz="4000" b="1" dirty="0" smtClean="0">
                <a:solidFill>
                  <a:srgbClr val="D38D42"/>
                </a:solidFill>
              </a:rPr>
              <a:t>standard setting</a:t>
            </a:r>
            <a:r>
              <a:rPr lang="en-US" sz="4000" b="1" dirty="0" smtClean="0">
                <a:solidFill>
                  <a:srgbClr val="D38D42"/>
                </a:solidFill>
              </a:rPr>
              <a:t>.</a:t>
            </a:r>
            <a:endParaRPr lang="pt-BR" sz="4000" b="1" dirty="0">
              <a:solidFill>
                <a:srgbClr val="D38D42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3799" y="2167887"/>
            <a:ext cx="1133644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7000" b="1" dirty="0" smtClean="0">
                <a:solidFill>
                  <a:srgbClr val="35838D"/>
                </a:solidFill>
              </a:rPr>
              <a:t>“</a:t>
            </a:r>
            <a:endParaRPr lang="pt-BR" sz="17000" b="1" dirty="0">
              <a:solidFill>
                <a:srgbClr val="35838D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 rot="10800000">
            <a:off x="5123716" y="2905564"/>
            <a:ext cx="1133644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7000" b="1" dirty="0" smtClean="0">
                <a:solidFill>
                  <a:srgbClr val="35838D"/>
                </a:solidFill>
              </a:rPr>
              <a:t>“</a:t>
            </a:r>
            <a:endParaRPr lang="pt-BR" sz="17000" b="1" dirty="0">
              <a:solidFill>
                <a:srgbClr val="358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33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4796" y="2151193"/>
            <a:ext cx="179247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b="1" dirty="0" smtClean="0">
                <a:solidFill>
                  <a:srgbClr val="4D4D4D"/>
                </a:solidFill>
              </a:rPr>
              <a:t>1.1</a:t>
            </a:r>
            <a:endParaRPr lang="pt-BR" sz="9600" b="1" dirty="0">
              <a:solidFill>
                <a:srgbClr val="4D4D4D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7784" y="1050653"/>
            <a:ext cx="2975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Strategic objective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Google Shape;369;p34"/>
          <p:cNvSpPr/>
          <p:nvPr/>
        </p:nvSpPr>
        <p:spPr>
          <a:xfrm>
            <a:off x="8007610" y="437563"/>
            <a:ext cx="472800" cy="472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370;p34"/>
          <p:cNvSpPr/>
          <p:nvPr/>
        </p:nvSpPr>
        <p:spPr>
          <a:xfrm>
            <a:off x="10659282" y="437563"/>
            <a:ext cx="472800" cy="472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371;p34"/>
          <p:cNvSpPr/>
          <p:nvPr/>
        </p:nvSpPr>
        <p:spPr>
          <a:xfrm>
            <a:off x="6494818" y="3768353"/>
            <a:ext cx="472800" cy="472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73;p34"/>
          <p:cNvSpPr/>
          <p:nvPr/>
        </p:nvSpPr>
        <p:spPr>
          <a:xfrm>
            <a:off x="9536872" y="3768353"/>
            <a:ext cx="472800" cy="472800"/>
          </a:xfrm>
          <a:prstGeom prst="ellipse">
            <a:avLst/>
          </a:prstGeom>
          <a:solidFill>
            <a:schemeClr val="accent6">
              <a:lumMod val="40000"/>
              <a:lumOff val="60000"/>
              <a:alpha val="715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74;p34"/>
          <p:cNvSpPr/>
          <p:nvPr/>
        </p:nvSpPr>
        <p:spPr>
          <a:xfrm>
            <a:off x="5114238" y="437563"/>
            <a:ext cx="472800" cy="472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376;p34"/>
          <p:cNvSpPr txBox="1">
            <a:spLocks/>
          </p:cNvSpPr>
          <p:nvPr/>
        </p:nvSpPr>
        <p:spPr>
          <a:xfrm>
            <a:off x="4395692" y="1241161"/>
            <a:ext cx="2641588" cy="21963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 dirty="0" smtClean="0"/>
              <a:t>Maintain FIPP </a:t>
            </a:r>
            <a:r>
              <a:rPr lang="en-US" dirty="0"/>
              <a:t>membership</a:t>
            </a:r>
            <a:endParaRPr lang="pt-BR" dirty="0"/>
          </a:p>
        </p:txBody>
      </p:sp>
      <p:sp>
        <p:nvSpPr>
          <p:cNvPr id="25" name="Google Shape;376;p34"/>
          <p:cNvSpPr txBox="1">
            <a:spLocks/>
          </p:cNvSpPr>
          <p:nvPr/>
        </p:nvSpPr>
        <p:spPr>
          <a:xfrm>
            <a:off x="7037280" y="1241161"/>
            <a:ext cx="2685175" cy="17734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 dirty="0"/>
              <a:t>Discuss </a:t>
            </a:r>
            <a:r>
              <a:rPr lang="en-US" dirty="0" smtClean="0"/>
              <a:t>roles </a:t>
            </a:r>
            <a:r>
              <a:rPr lang="en-US" dirty="0"/>
              <a:t>and responsibilities in standard </a:t>
            </a:r>
            <a:r>
              <a:rPr lang="en-US" dirty="0" smtClean="0"/>
              <a:t>setting</a:t>
            </a:r>
            <a:endParaRPr lang="pt-BR" dirty="0"/>
          </a:p>
        </p:txBody>
      </p:sp>
      <p:sp>
        <p:nvSpPr>
          <p:cNvPr id="26" name="Google Shape;376;p34"/>
          <p:cNvSpPr txBox="1">
            <a:spLocks/>
          </p:cNvSpPr>
          <p:nvPr/>
        </p:nvSpPr>
        <p:spPr>
          <a:xfrm>
            <a:off x="9536872" y="1258909"/>
            <a:ext cx="2827171" cy="21963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 dirty="0"/>
              <a:t>Implement the TSF</a:t>
            </a:r>
            <a:endParaRPr lang="pt-BR" dirty="0"/>
          </a:p>
        </p:txBody>
      </p:sp>
      <p:sp>
        <p:nvSpPr>
          <p:cNvPr id="27" name="Google Shape;376;p34"/>
          <p:cNvSpPr txBox="1">
            <a:spLocks/>
          </p:cNvSpPr>
          <p:nvPr/>
        </p:nvSpPr>
        <p:spPr>
          <a:xfrm>
            <a:off x="5350638" y="4571951"/>
            <a:ext cx="2827171" cy="21963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 dirty="0"/>
              <a:t>Expansion of the PSC Advisory Group </a:t>
            </a:r>
            <a:endParaRPr lang="pt-BR" dirty="0"/>
          </a:p>
        </p:txBody>
      </p:sp>
      <p:sp>
        <p:nvSpPr>
          <p:cNvPr id="29" name="Google Shape;376;p34"/>
          <p:cNvSpPr txBox="1">
            <a:spLocks/>
          </p:cNvSpPr>
          <p:nvPr/>
        </p:nvSpPr>
        <p:spPr>
          <a:xfrm>
            <a:off x="8480410" y="4403258"/>
            <a:ext cx="2520701" cy="21963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 dirty="0"/>
              <a:t>I</a:t>
            </a:r>
            <a:r>
              <a:rPr lang="en-US" dirty="0" smtClean="0"/>
              <a:t>mprovements </a:t>
            </a:r>
            <a:r>
              <a:rPr lang="en-US" dirty="0" smtClean="0"/>
              <a:t>in the </a:t>
            </a:r>
            <a:r>
              <a:rPr lang="en-US" dirty="0"/>
              <a:t>ISSAI </a:t>
            </a:r>
            <a:r>
              <a:rPr lang="en-US" dirty="0" smtClean="0"/>
              <a:t>website initiated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214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95668" y="1655114"/>
            <a:ext cx="74089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err="1" smtClean="0">
                <a:solidFill>
                  <a:srgbClr val="6CA9B7"/>
                </a:solidFill>
              </a:rPr>
              <a:t>Strategic</a:t>
            </a:r>
            <a:r>
              <a:rPr lang="pt-BR" sz="6000" b="1" dirty="0" smtClean="0">
                <a:solidFill>
                  <a:srgbClr val="6CA9B7"/>
                </a:solidFill>
              </a:rPr>
              <a:t> </a:t>
            </a:r>
            <a:r>
              <a:rPr lang="pt-BR" sz="6000" b="1" dirty="0" err="1">
                <a:solidFill>
                  <a:srgbClr val="6CA9B7"/>
                </a:solidFill>
              </a:rPr>
              <a:t>objective</a:t>
            </a:r>
            <a:r>
              <a:rPr lang="pt-BR" sz="6000" b="1" dirty="0">
                <a:solidFill>
                  <a:srgbClr val="6CA9B7"/>
                </a:solidFill>
              </a:rPr>
              <a:t> </a:t>
            </a:r>
            <a:r>
              <a:rPr lang="pt-BR" sz="6000" b="1" dirty="0" smtClean="0">
                <a:solidFill>
                  <a:srgbClr val="6CA9B7"/>
                </a:solidFill>
              </a:rPr>
              <a:t>1.2 </a:t>
            </a:r>
            <a:endParaRPr lang="pt-BR" sz="6000" b="1" dirty="0">
              <a:solidFill>
                <a:srgbClr val="6CA9B7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43" y="611650"/>
            <a:ext cx="979454" cy="136398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695668" y="2744745"/>
            <a:ext cx="9123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D38D42"/>
                </a:solidFill>
              </a:rPr>
              <a:t>Ensure that ISSAIs are sufficiently clear, relevant and appropriate to make them the preferred solution for INTOSAI´s </a:t>
            </a:r>
            <a:r>
              <a:rPr lang="en-US" sz="4000" b="1" dirty="0" smtClean="0">
                <a:solidFill>
                  <a:srgbClr val="D38D42"/>
                </a:solidFill>
              </a:rPr>
              <a:t>members.</a:t>
            </a:r>
            <a:endParaRPr lang="pt-BR" sz="4000" b="1" dirty="0">
              <a:solidFill>
                <a:srgbClr val="D38D42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3799" y="2167887"/>
            <a:ext cx="1133644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7000" b="1" dirty="0" smtClean="0">
                <a:solidFill>
                  <a:srgbClr val="35838D"/>
                </a:solidFill>
              </a:rPr>
              <a:t>“</a:t>
            </a:r>
            <a:endParaRPr lang="pt-BR" sz="17000" b="1" dirty="0">
              <a:solidFill>
                <a:srgbClr val="35838D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 rot="10800000">
            <a:off x="3730565" y="3467196"/>
            <a:ext cx="1133644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7000" b="1" dirty="0" smtClean="0">
                <a:solidFill>
                  <a:srgbClr val="35838D"/>
                </a:solidFill>
              </a:rPr>
              <a:t>“</a:t>
            </a:r>
            <a:endParaRPr lang="pt-BR" sz="17000" b="1" dirty="0">
              <a:solidFill>
                <a:srgbClr val="358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6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4796" y="2151193"/>
            <a:ext cx="17604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b="1" dirty="0" smtClean="0">
                <a:solidFill>
                  <a:srgbClr val="4D4D4D"/>
                </a:solidFill>
              </a:rPr>
              <a:t>1.2</a:t>
            </a:r>
            <a:endParaRPr lang="pt-BR" sz="9600" b="1" dirty="0">
              <a:solidFill>
                <a:srgbClr val="4D4D4D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49649" y="3437555"/>
            <a:ext cx="2975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Strategic objective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Google Shape;369;p34"/>
          <p:cNvSpPr/>
          <p:nvPr/>
        </p:nvSpPr>
        <p:spPr>
          <a:xfrm>
            <a:off x="8147156" y="1640914"/>
            <a:ext cx="472800" cy="472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370;p34"/>
          <p:cNvSpPr/>
          <p:nvPr/>
        </p:nvSpPr>
        <p:spPr>
          <a:xfrm>
            <a:off x="10765777" y="1640914"/>
            <a:ext cx="472800" cy="472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74;p34"/>
          <p:cNvSpPr/>
          <p:nvPr/>
        </p:nvSpPr>
        <p:spPr>
          <a:xfrm>
            <a:off x="5253784" y="1640914"/>
            <a:ext cx="472800" cy="472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76;p34"/>
          <p:cNvSpPr txBox="1">
            <a:spLocks/>
          </p:cNvSpPr>
          <p:nvPr/>
        </p:nvSpPr>
        <p:spPr>
          <a:xfrm>
            <a:off x="4312999" y="2345069"/>
            <a:ext cx="2749764" cy="21963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dirty="0" smtClean="0"/>
              <a:t>New </a:t>
            </a:r>
            <a:r>
              <a:rPr lang="en-US" dirty="0"/>
              <a:t>process for translating the pronouncements to INTOSAI´s official languages</a:t>
            </a:r>
          </a:p>
        </p:txBody>
      </p:sp>
      <p:sp>
        <p:nvSpPr>
          <p:cNvPr id="24" name="Google Shape;376;p34"/>
          <p:cNvSpPr txBox="1">
            <a:spLocks/>
          </p:cNvSpPr>
          <p:nvPr/>
        </p:nvSpPr>
        <p:spPr>
          <a:xfrm>
            <a:off x="7029711" y="2305333"/>
            <a:ext cx="2641588" cy="21963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 dirty="0" smtClean="0"/>
              <a:t>Link </a:t>
            </a:r>
            <a:r>
              <a:rPr lang="en-US" dirty="0"/>
              <a:t>in the ISSAI website to translation in non-official languages</a:t>
            </a:r>
            <a:endParaRPr lang="pt-BR" dirty="0"/>
          </a:p>
        </p:txBody>
      </p:sp>
      <p:sp>
        <p:nvSpPr>
          <p:cNvPr id="25" name="Google Shape;376;p34"/>
          <p:cNvSpPr txBox="1">
            <a:spLocks/>
          </p:cNvSpPr>
          <p:nvPr/>
        </p:nvSpPr>
        <p:spPr>
          <a:xfrm>
            <a:off x="9812355" y="2305333"/>
            <a:ext cx="2379645" cy="2831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 dirty="0" smtClean="0"/>
              <a:t>Preparation </a:t>
            </a:r>
            <a:r>
              <a:rPr lang="en-US" dirty="0"/>
              <a:t>of the new SDP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41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95668" y="1655114"/>
            <a:ext cx="72342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err="1" smtClean="0">
                <a:solidFill>
                  <a:srgbClr val="6CA9B7"/>
                </a:solidFill>
              </a:rPr>
              <a:t>Strategic</a:t>
            </a:r>
            <a:r>
              <a:rPr lang="pt-BR" sz="6000" b="1" dirty="0" smtClean="0">
                <a:solidFill>
                  <a:srgbClr val="6CA9B7"/>
                </a:solidFill>
              </a:rPr>
              <a:t> </a:t>
            </a:r>
            <a:r>
              <a:rPr lang="pt-BR" sz="6000" b="1" dirty="0" err="1" smtClean="0">
                <a:solidFill>
                  <a:srgbClr val="6CA9B7"/>
                </a:solidFill>
              </a:rPr>
              <a:t>objective</a:t>
            </a:r>
            <a:r>
              <a:rPr lang="pt-BR" sz="6000" b="1" dirty="0" smtClean="0">
                <a:solidFill>
                  <a:srgbClr val="6CA9B7"/>
                </a:solidFill>
              </a:rPr>
              <a:t> 1.3</a:t>
            </a:r>
            <a:endParaRPr lang="pt-BR" sz="6000" b="1" dirty="0">
              <a:solidFill>
                <a:srgbClr val="6CA9B7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43" y="611650"/>
            <a:ext cx="979454" cy="136398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695668" y="2744745"/>
            <a:ext cx="9123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D38D42"/>
                </a:solidFill>
              </a:rPr>
              <a:t>Promote the ISSAIs as a source for the development of auditor education and certification programs as well as education and training standards. </a:t>
            </a:r>
            <a:endParaRPr lang="pt-BR" sz="4000" b="1" dirty="0">
              <a:solidFill>
                <a:srgbClr val="D38D42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3799" y="2167887"/>
            <a:ext cx="1133644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7000" b="1" dirty="0" smtClean="0">
                <a:solidFill>
                  <a:srgbClr val="35838D"/>
                </a:solidFill>
              </a:rPr>
              <a:t>“</a:t>
            </a:r>
            <a:endParaRPr lang="pt-BR" sz="17000" b="1" dirty="0">
              <a:solidFill>
                <a:srgbClr val="35838D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 rot="10800000">
            <a:off x="8638096" y="3522104"/>
            <a:ext cx="1133644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7000" b="1" dirty="0" smtClean="0">
                <a:solidFill>
                  <a:srgbClr val="35838D"/>
                </a:solidFill>
              </a:rPr>
              <a:t>“</a:t>
            </a:r>
            <a:endParaRPr lang="pt-BR" sz="17000" b="1" dirty="0">
              <a:solidFill>
                <a:srgbClr val="358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35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2794" y="2113714"/>
            <a:ext cx="17604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b="1" dirty="0" smtClean="0">
                <a:solidFill>
                  <a:srgbClr val="4D4D4D"/>
                </a:solidFill>
              </a:rPr>
              <a:t>1.3</a:t>
            </a:r>
            <a:endParaRPr lang="pt-BR" sz="9600" b="1" dirty="0">
              <a:solidFill>
                <a:srgbClr val="4D4D4D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49649" y="3437555"/>
            <a:ext cx="2975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Strategic objective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Google Shape;369;p34"/>
          <p:cNvSpPr/>
          <p:nvPr/>
        </p:nvSpPr>
        <p:spPr>
          <a:xfrm>
            <a:off x="9127657" y="1640914"/>
            <a:ext cx="472800" cy="472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74;p34"/>
          <p:cNvSpPr/>
          <p:nvPr/>
        </p:nvSpPr>
        <p:spPr>
          <a:xfrm>
            <a:off x="6234285" y="1640914"/>
            <a:ext cx="472800" cy="472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76;p34"/>
          <p:cNvSpPr txBox="1">
            <a:spLocks/>
          </p:cNvSpPr>
          <p:nvPr/>
        </p:nvSpPr>
        <p:spPr>
          <a:xfrm>
            <a:off x="5293500" y="2345069"/>
            <a:ext cx="2749764" cy="21963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dirty="0" smtClean="0"/>
              <a:t>Improve </a:t>
            </a:r>
            <a:r>
              <a:rPr lang="en-US" dirty="0"/>
              <a:t>communication about the professional pronouncements</a:t>
            </a:r>
          </a:p>
        </p:txBody>
      </p:sp>
      <p:sp>
        <p:nvSpPr>
          <p:cNvPr id="24" name="Google Shape;376;p34"/>
          <p:cNvSpPr txBox="1">
            <a:spLocks/>
          </p:cNvSpPr>
          <p:nvPr/>
        </p:nvSpPr>
        <p:spPr>
          <a:xfrm>
            <a:off x="8010212" y="2305333"/>
            <a:ext cx="2782644" cy="21963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 dirty="0"/>
              <a:t>Competency pronouncements included in the new SDP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196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95668" y="1655114"/>
            <a:ext cx="72342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err="1" smtClean="0">
                <a:solidFill>
                  <a:srgbClr val="6CA9B7"/>
                </a:solidFill>
              </a:rPr>
              <a:t>Strategic</a:t>
            </a:r>
            <a:r>
              <a:rPr lang="pt-BR" sz="6000" b="1" dirty="0" smtClean="0">
                <a:solidFill>
                  <a:srgbClr val="6CA9B7"/>
                </a:solidFill>
              </a:rPr>
              <a:t> </a:t>
            </a:r>
            <a:r>
              <a:rPr lang="pt-BR" sz="6000" b="1" dirty="0" err="1" smtClean="0">
                <a:solidFill>
                  <a:srgbClr val="6CA9B7"/>
                </a:solidFill>
              </a:rPr>
              <a:t>objective</a:t>
            </a:r>
            <a:r>
              <a:rPr lang="pt-BR" sz="6000" b="1" dirty="0" smtClean="0">
                <a:solidFill>
                  <a:srgbClr val="6CA9B7"/>
                </a:solidFill>
              </a:rPr>
              <a:t> 1.4</a:t>
            </a:r>
            <a:endParaRPr lang="pt-BR" sz="6000" b="1" dirty="0">
              <a:solidFill>
                <a:srgbClr val="6CA9B7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43" y="611650"/>
            <a:ext cx="979454" cy="136398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695668" y="2744745"/>
            <a:ext cx="9123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D38D42"/>
                </a:solidFill>
              </a:rPr>
              <a:t>Work towards and ensure the continued development and maintenance of the </a:t>
            </a:r>
            <a:r>
              <a:rPr lang="en-US" sz="4000" b="1" dirty="0" smtClean="0">
                <a:solidFill>
                  <a:srgbClr val="D38D42"/>
                </a:solidFill>
              </a:rPr>
              <a:t>IFPP.</a:t>
            </a:r>
            <a:endParaRPr lang="pt-BR" sz="4000" b="1" dirty="0">
              <a:solidFill>
                <a:srgbClr val="D38D42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3799" y="2167887"/>
            <a:ext cx="1133644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7000" b="1" dirty="0" smtClean="0">
                <a:solidFill>
                  <a:srgbClr val="35838D"/>
                </a:solidFill>
              </a:rPr>
              <a:t>“</a:t>
            </a:r>
            <a:endParaRPr lang="pt-BR" sz="17000" b="1" dirty="0">
              <a:solidFill>
                <a:srgbClr val="35838D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 rot="10800000">
            <a:off x="2556786" y="2850075"/>
            <a:ext cx="1133644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7000" b="1" dirty="0" smtClean="0">
                <a:solidFill>
                  <a:srgbClr val="35838D"/>
                </a:solidFill>
              </a:rPr>
              <a:t>“</a:t>
            </a:r>
            <a:endParaRPr lang="pt-BR" sz="17000" b="1" dirty="0">
              <a:solidFill>
                <a:srgbClr val="358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4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2794" y="2113714"/>
            <a:ext cx="17604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b="1" dirty="0" smtClean="0">
                <a:solidFill>
                  <a:srgbClr val="4D4D4D"/>
                </a:solidFill>
              </a:rPr>
              <a:t>1.4</a:t>
            </a:r>
            <a:endParaRPr lang="pt-BR" sz="9600" b="1" dirty="0">
              <a:solidFill>
                <a:srgbClr val="4D4D4D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49649" y="3437555"/>
            <a:ext cx="2975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Strategic objective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Google Shape;369;p34"/>
          <p:cNvSpPr/>
          <p:nvPr/>
        </p:nvSpPr>
        <p:spPr>
          <a:xfrm>
            <a:off x="9524264" y="1640914"/>
            <a:ext cx="472800" cy="472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74;p34"/>
          <p:cNvSpPr/>
          <p:nvPr/>
        </p:nvSpPr>
        <p:spPr>
          <a:xfrm>
            <a:off x="6234285" y="1640914"/>
            <a:ext cx="472800" cy="47280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76;p34"/>
          <p:cNvSpPr txBox="1">
            <a:spLocks/>
          </p:cNvSpPr>
          <p:nvPr/>
        </p:nvSpPr>
        <p:spPr>
          <a:xfrm>
            <a:off x="5293500" y="2345069"/>
            <a:ext cx="2749764" cy="21963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dirty="0" smtClean="0"/>
              <a:t>Follow </a:t>
            </a:r>
            <a:r>
              <a:rPr lang="en-US" dirty="0"/>
              <a:t>up </a:t>
            </a:r>
            <a:r>
              <a:rPr lang="en-US" dirty="0" smtClean="0"/>
              <a:t>on the </a:t>
            </a:r>
            <a:r>
              <a:rPr lang="en-US" dirty="0"/>
              <a:t>development of the individual projects of the SDP and take corrective actions when needed </a:t>
            </a:r>
          </a:p>
        </p:txBody>
      </p:sp>
      <p:sp>
        <p:nvSpPr>
          <p:cNvPr id="24" name="Google Shape;376;p34"/>
          <p:cNvSpPr txBox="1">
            <a:spLocks/>
          </p:cNvSpPr>
          <p:nvPr/>
        </p:nvSpPr>
        <p:spPr>
          <a:xfrm>
            <a:off x="8406819" y="2305333"/>
            <a:ext cx="2782644" cy="21963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 dirty="0" smtClean="0"/>
              <a:t>Collaboration </a:t>
            </a:r>
            <a:r>
              <a:rPr lang="en-US" dirty="0"/>
              <a:t>to the SDP projects coordinated by the KSC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020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300</Words>
  <Application>Microsoft Office PowerPoint</Application>
  <PresentationFormat>Widescreen</PresentationFormat>
  <Paragraphs>66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Carolina Barreto Ribeiro Alvarenga</dc:creator>
  <cp:lastModifiedBy>Paula Hebling Dutra</cp:lastModifiedBy>
  <cp:revision>71</cp:revision>
  <dcterms:created xsi:type="dcterms:W3CDTF">2017-08-14T21:15:23Z</dcterms:created>
  <dcterms:modified xsi:type="dcterms:W3CDTF">2019-05-30T19:54:06Z</dcterms:modified>
</cp:coreProperties>
</file>