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91" r:id="rId3"/>
    <p:sldId id="292" r:id="rId4"/>
    <p:sldId id="293" r:id="rId5"/>
    <p:sldId id="294" r:id="rId6"/>
    <p:sldId id="297" r:id="rId7"/>
    <p:sldId id="296" r:id="rId8"/>
  </p:sldIdLst>
  <p:sldSz cx="9144000" cy="6858000" type="screen4x3"/>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2C94"/>
    <a:srgbClr val="2721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70"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45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016186E-A1B7-4870-88A4-99E828D55F37}" type="datetimeFigureOut">
              <a:rPr lang="pt-BR"/>
              <a:pPr>
                <a:defRPr/>
              </a:pPr>
              <a:t>26/05/2014</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AF1B022-AD25-406D-A387-4A15425B6D56}" type="slidenum">
              <a:rPr lang="pt-BR"/>
              <a:pPr>
                <a:defRPr/>
              </a:pPr>
              <a:t>‹nº›</a:t>
            </a:fld>
            <a:endParaRPr lang="pt-BR"/>
          </a:p>
        </p:txBody>
      </p:sp>
    </p:spTree>
    <p:extLst>
      <p:ext uri="{BB962C8B-B14F-4D97-AF65-F5344CB8AC3E}">
        <p14:creationId xmlns:p14="http://schemas.microsoft.com/office/powerpoint/2010/main" val="37493461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en.wikipedia.org/wiki/E-learning" TargetMode="External"/><Relationship Id="rId3" Type="http://schemas.openxmlformats.org/officeDocument/2006/relationships/hyperlink" Target="http://en.wikipedia.org/wiki/Modular" TargetMode="External"/><Relationship Id="rId7" Type="http://schemas.openxmlformats.org/officeDocument/2006/relationships/hyperlink" Target="http://en.wikipedia.org/wiki/Free_software"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en.wikipedia.org/wiki/Virtual_learning_environment" TargetMode="External"/><Relationship Id="rId5" Type="http://schemas.openxmlformats.org/officeDocument/2006/relationships/hyperlink" Target="http://en.wikipedia.org/wiki/Dynamic_programming" TargetMode="External"/><Relationship Id="rId10" Type="http://schemas.openxmlformats.org/officeDocument/2006/relationships/hyperlink" Target="http://en.wikipedia.org/wiki/Virtual_Learning_Environment" TargetMode="External"/><Relationship Id="rId4" Type="http://schemas.openxmlformats.org/officeDocument/2006/relationships/hyperlink" Target="http://en.wikipedia.org/wiki/Object-oriented_programming" TargetMode="External"/><Relationship Id="rId9" Type="http://schemas.openxmlformats.org/officeDocument/2006/relationships/hyperlink" Target="http://en.wikipedia.org/wiki/Learning_Management_Syste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200" kern="1200" dirty="0" smtClean="0">
                <a:solidFill>
                  <a:schemeClr val="tx1"/>
                </a:solidFill>
                <a:effectLst/>
                <a:latin typeface="+mn-lt"/>
                <a:ea typeface="+mn-ea"/>
                <a:cs typeface="+mn-cs"/>
              </a:rPr>
              <a:t>Good afternoon, ladies and gentlemen, My name is Maria Lúcia, I work at Sai Brazil and I will talk about the Performance Audit Subcommittee recent activities.</a:t>
            </a:r>
            <a:endParaRPr lang="pt-BR" sz="1200" kern="1200" dirty="0" smtClean="0">
              <a:solidFill>
                <a:schemeClr val="tx1"/>
              </a:solidFill>
              <a:effectLst/>
              <a:latin typeface="+mn-lt"/>
              <a:ea typeface="+mn-ea"/>
              <a:cs typeface="+mn-cs"/>
            </a:endParaRPr>
          </a:p>
          <a:p>
            <a:pPr eaLnBrk="1" hangingPunct="1">
              <a:spcBef>
                <a:spcPct val="0"/>
              </a:spcBef>
            </a:pPr>
            <a:endParaRPr lang="pt-BR" altLang="pt-BR" dirty="0" smtClean="0"/>
          </a:p>
        </p:txBody>
      </p:sp>
      <p:sp>
        <p:nvSpPr>
          <p:cNvPr id="4100"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76F3D7-2138-4161-AA4A-1092A93902E5}" type="slidenum">
              <a:rPr lang="pt-BR" altLang="pt-BR" smtClean="0"/>
              <a:pPr>
                <a:spcBef>
                  <a:spcPct val="0"/>
                </a:spcBef>
              </a:pPr>
              <a:t>1</a:t>
            </a:fld>
            <a:endParaRPr lang="pt-BR" altLang="pt-BR" smtClean="0"/>
          </a:p>
        </p:txBody>
      </p:sp>
    </p:spTree>
    <p:extLst>
      <p:ext uri="{BB962C8B-B14F-4D97-AF65-F5344CB8AC3E}">
        <p14:creationId xmlns:p14="http://schemas.microsoft.com/office/powerpoint/2010/main" val="1710991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Brazil is the chair of the PAS. It has 18 active members and 4 observers. We consider a member active if it went to a meeting in the last two years or has contribute with the subcommittee work.</a:t>
            </a:r>
            <a:endParaRPr lang="pt-BR" dirty="0"/>
          </a:p>
        </p:txBody>
      </p:sp>
      <p:sp>
        <p:nvSpPr>
          <p:cNvPr id="4" name="Espaço Reservado para Número de Slide 3"/>
          <p:cNvSpPr>
            <a:spLocks noGrp="1"/>
          </p:cNvSpPr>
          <p:nvPr>
            <p:ph type="sldNum" sz="quarter" idx="10"/>
          </p:nvPr>
        </p:nvSpPr>
        <p:spPr/>
        <p:txBody>
          <a:bodyPr/>
          <a:lstStyle/>
          <a:p>
            <a:pPr>
              <a:defRPr/>
            </a:pPr>
            <a:fld id="{8AF1B022-AD25-406D-A387-4A15425B6D56}" type="slidenum">
              <a:rPr lang="pt-BR" smtClean="0"/>
              <a:pPr>
                <a:defRPr/>
              </a:pPr>
              <a:t>2</a:t>
            </a:fld>
            <a:endParaRPr lang="pt-BR"/>
          </a:p>
        </p:txBody>
      </p:sp>
    </p:spTree>
    <p:extLst>
      <p:ext uri="{BB962C8B-B14F-4D97-AF65-F5344CB8AC3E}">
        <p14:creationId xmlns:p14="http://schemas.microsoft.com/office/powerpoint/2010/main" val="408276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en-US" sz="1200" kern="1200" dirty="0" smtClean="0">
                <a:solidFill>
                  <a:schemeClr val="tx1"/>
                </a:solidFill>
                <a:effectLst/>
                <a:latin typeface="+mn-lt"/>
                <a:ea typeface="+mn-ea"/>
                <a:cs typeface="+mn-cs"/>
              </a:rPr>
              <a:t>Our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meeting was held in Amsterdam last month. There were 14 members and 3 observers, including an auditor from ICS Subcommittee. Our main decision was to review the ISSAI level 4 documents because of the new level 3, approved last year at </a:t>
            </a:r>
            <a:r>
              <a:rPr lang="en-US" sz="1200" kern="1200" dirty="0" err="1" smtClean="0">
                <a:solidFill>
                  <a:schemeClr val="tx1"/>
                </a:solidFill>
                <a:effectLst/>
                <a:latin typeface="+mn-lt"/>
                <a:ea typeface="+mn-ea"/>
                <a:cs typeface="+mn-cs"/>
              </a:rPr>
              <a:t>Incosai</a:t>
            </a:r>
            <a:r>
              <a:rPr lang="en-US" sz="1200" kern="1200" dirty="0" smtClean="0">
                <a:solidFill>
                  <a:schemeClr val="tx1"/>
                </a:solidFill>
                <a:effectLst/>
                <a:latin typeface="+mn-lt"/>
                <a:ea typeface="+mn-ea"/>
                <a:cs typeface="+mn-cs"/>
              </a:rPr>
              <a:t>.</a:t>
            </a:r>
            <a:endParaRPr lang="pt-BR" dirty="0"/>
          </a:p>
        </p:txBody>
      </p:sp>
      <p:sp>
        <p:nvSpPr>
          <p:cNvPr id="4" name="Espaço Reservado para Número de Slide 3"/>
          <p:cNvSpPr>
            <a:spLocks noGrp="1"/>
          </p:cNvSpPr>
          <p:nvPr>
            <p:ph type="sldNum" sz="quarter" idx="10"/>
          </p:nvPr>
        </p:nvSpPr>
        <p:spPr/>
        <p:txBody>
          <a:bodyPr/>
          <a:lstStyle/>
          <a:p>
            <a:pPr>
              <a:defRPr/>
            </a:pPr>
            <a:fld id="{8AF1B022-AD25-406D-A387-4A15425B6D56}" type="slidenum">
              <a:rPr lang="pt-BR" smtClean="0"/>
              <a:pPr>
                <a:defRPr/>
              </a:pPr>
              <a:t>3</a:t>
            </a:fld>
            <a:endParaRPr lang="pt-BR"/>
          </a:p>
        </p:txBody>
      </p:sp>
    </p:spTree>
    <p:extLst>
      <p:ext uri="{BB962C8B-B14F-4D97-AF65-F5344CB8AC3E}">
        <p14:creationId xmlns:p14="http://schemas.microsoft.com/office/powerpoint/2010/main" val="3545644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We formed 4 working groups to perform that task. The first group will adapt the draft of ISSAI 3000 to the PSC draft conventions. The idea is to have a short document with requirements and explanation. The second and the third group will work on the new ISSAI 3100. The second group will work in some new concepts about PA brought by ISSAI 300. For example: audit risk, assurance. The third group will review the existing material about the concepts for PA. The fourth group will write the ISSAI 3200. It will contain guidelines about the performance auditing process. The groups will work during this year and the beginning of next year. We intend to discuss the draft versions of those documents on the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PAS meeting, in march 2015. </a:t>
            </a:r>
            <a:endParaRPr lang="pt-BR" altLang="pt-BR" dirty="0" smtClean="0"/>
          </a:p>
        </p:txBody>
      </p:sp>
      <p:sp>
        <p:nvSpPr>
          <p:cNvPr id="8196"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8DF448-46EB-4B28-90BA-679F120899F5}" type="slidenum">
              <a:rPr lang="pt-BR" altLang="pt-BR" smtClean="0">
                <a:latin typeface="Calibri" panose="020F0502020204030204" pitchFamily="34" charset="0"/>
              </a:rPr>
              <a:pPr/>
              <a:t>4</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4090260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To conclude, I would like to bring to you some good practices that we have developed in the PAS. We have an increasingly cooperation with CAS and FAS. We are developing a common work plan and we are trying to give consistency to the ISSAIs for the three types of audit. Another idea is to create working groups as we did for the level 4. The documents produced go through an internal due process. We have discussions, we present draft versions to the other groups, we discuss it a lot before have the final version. Finally, we are using Moodle for sharing information. We have some problems relating to IT (delay from the IT area to resolve our demands), but, generally, it works well and it has been a good way to organize and share information. </a:t>
            </a:r>
            <a:r>
              <a:rPr lang="en-US" sz="1200" b="1" kern="1200" dirty="0" smtClean="0">
                <a:solidFill>
                  <a:schemeClr val="tx1"/>
                </a:solidFill>
                <a:effectLst/>
                <a:latin typeface="+mn-lt"/>
                <a:ea typeface="+mn-ea"/>
                <a:cs typeface="+mn-cs"/>
              </a:rPr>
              <a:t>Moodle</a:t>
            </a:r>
            <a:r>
              <a:rPr lang="en-US" sz="1200" kern="1200" dirty="0" smtClean="0">
                <a:solidFill>
                  <a:schemeClr val="tx1"/>
                </a:solidFill>
                <a:effectLst/>
                <a:latin typeface="+mn-lt"/>
                <a:ea typeface="+mn-ea"/>
                <a:cs typeface="+mn-cs"/>
              </a:rPr>
              <a:t> (acronym for </a:t>
            </a:r>
            <a:r>
              <a:rPr lang="en-US" sz="1200" i="1" u="sng" kern="1200" dirty="0" smtClean="0">
                <a:solidFill>
                  <a:schemeClr val="tx1"/>
                </a:solidFill>
                <a:effectLst/>
                <a:latin typeface="+mn-lt"/>
                <a:ea typeface="+mn-ea"/>
                <a:cs typeface="+mn-cs"/>
                <a:hlinkClick r:id="rId3"/>
              </a:rPr>
              <a:t>Modular</a:t>
            </a:r>
            <a:r>
              <a:rPr lang="en-US" sz="1200" i="1" kern="1200" dirty="0" smtClean="0">
                <a:solidFill>
                  <a:schemeClr val="tx1"/>
                </a:solidFill>
                <a:effectLst/>
                <a:latin typeface="+mn-lt"/>
                <a:ea typeface="+mn-ea"/>
                <a:cs typeface="+mn-cs"/>
              </a:rPr>
              <a:t> </a:t>
            </a:r>
            <a:r>
              <a:rPr lang="en-US" sz="1200" i="1" u="sng" kern="1200" dirty="0" smtClean="0">
                <a:solidFill>
                  <a:schemeClr val="tx1"/>
                </a:solidFill>
                <a:effectLst/>
                <a:latin typeface="+mn-lt"/>
                <a:ea typeface="+mn-ea"/>
                <a:cs typeface="+mn-cs"/>
                <a:hlinkClick r:id="rId4"/>
              </a:rPr>
              <a:t>Object-Oriented</a:t>
            </a:r>
            <a:r>
              <a:rPr lang="en-US" sz="1200" i="1" kern="1200" dirty="0" smtClean="0">
                <a:solidFill>
                  <a:schemeClr val="tx1"/>
                </a:solidFill>
                <a:effectLst/>
                <a:latin typeface="+mn-lt"/>
                <a:ea typeface="+mn-ea"/>
                <a:cs typeface="+mn-cs"/>
              </a:rPr>
              <a:t> </a:t>
            </a:r>
            <a:r>
              <a:rPr lang="en-US" sz="1200" i="1" u="sng" kern="1200" dirty="0" smtClean="0">
                <a:solidFill>
                  <a:schemeClr val="tx1"/>
                </a:solidFill>
                <a:effectLst/>
                <a:latin typeface="+mn-lt"/>
                <a:ea typeface="+mn-ea"/>
                <a:cs typeface="+mn-cs"/>
                <a:hlinkClick r:id="rId5"/>
              </a:rPr>
              <a:t>Dynamic</a:t>
            </a:r>
            <a:r>
              <a:rPr lang="en-US" sz="1200" i="1" kern="1200" dirty="0" smtClean="0">
                <a:solidFill>
                  <a:schemeClr val="tx1"/>
                </a:solidFill>
                <a:effectLst/>
                <a:latin typeface="+mn-lt"/>
                <a:ea typeface="+mn-ea"/>
                <a:cs typeface="+mn-cs"/>
              </a:rPr>
              <a:t> </a:t>
            </a:r>
            <a:r>
              <a:rPr lang="en-US" sz="1200" i="1" u="sng" kern="1200" dirty="0" smtClean="0">
                <a:solidFill>
                  <a:schemeClr val="tx1"/>
                </a:solidFill>
                <a:effectLst/>
                <a:latin typeface="+mn-lt"/>
                <a:ea typeface="+mn-ea"/>
                <a:cs typeface="+mn-cs"/>
                <a:hlinkClick r:id="rId6"/>
              </a:rPr>
              <a:t>Learning Environment</a:t>
            </a:r>
            <a:r>
              <a:rPr lang="en-US" sz="1200" kern="1200" dirty="0" smtClean="0">
                <a:solidFill>
                  <a:schemeClr val="tx1"/>
                </a:solidFill>
                <a:effectLst/>
                <a:latin typeface="+mn-lt"/>
                <a:ea typeface="+mn-ea"/>
                <a:cs typeface="+mn-cs"/>
              </a:rPr>
              <a:t>) is a </a:t>
            </a:r>
            <a:r>
              <a:rPr lang="en-US" sz="1200" u="sng" kern="1200" dirty="0" smtClean="0">
                <a:solidFill>
                  <a:schemeClr val="tx1"/>
                </a:solidFill>
                <a:effectLst/>
                <a:latin typeface="+mn-lt"/>
                <a:ea typeface="+mn-ea"/>
                <a:cs typeface="+mn-cs"/>
                <a:hlinkClick r:id="rId7"/>
              </a:rPr>
              <a:t>free software</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8"/>
              </a:rPr>
              <a:t>e-learning</a:t>
            </a:r>
            <a:r>
              <a:rPr lang="en-US" sz="1200" kern="1200" dirty="0" smtClean="0">
                <a:solidFill>
                  <a:schemeClr val="tx1"/>
                </a:solidFill>
                <a:effectLst/>
                <a:latin typeface="+mn-lt"/>
                <a:ea typeface="+mn-ea"/>
                <a:cs typeface="+mn-cs"/>
              </a:rPr>
              <a:t> platform, also known as a </a:t>
            </a:r>
            <a:r>
              <a:rPr lang="en-US" sz="1200" u="sng" kern="1200" dirty="0" smtClean="0">
                <a:solidFill>
                  <a:schemeClr val="tx1"/>
                </a:solidFill>
                <a:effectLst/>
                <a:latin typeface="+mn-lt"/>
                <a:ea typeface="+mn-ea"/>
                <a:cs typeface="+mn-cs"/>
                <a:hlinkClick r:id="rId9"/>
              </a:rPr>
              <a:t>Learning Management System</a:t>
            </a:r>
            <a:r>
              <a:rPr lang="en-US" sz="1200" kern="1200" dirty="0" smtClean="0">
                <a:solidFill>
                  <a:schemeClr val="tx1"/>
                </a:solidFill>
                <a:effectLst/>
                <a:latin typeface="+mn-lt"/>
                <a:ea typeface="+mn-ea"/>
                <a:cs typeface="+mn-cs"/>
              </a:rPr>
              <a:t>, or </a:t>
            </a:r>
            <a:r>
              <a:rPr lang="en-US" sz="1200" u="sng" kern="1200" dirty="0" smtClean="0">
                <a:solidFill>
                  <a:schemeClr val="tx1"/>
                </a:solidFill>
                <a:effectLst/>
                <a:latin typeface="+mn-lt"/>
                <a:ea typeface="+mn-ea"/>
                <a:cs typeface="+mn-cs"/>
                <a:hlinkClick r:id="rId10"/>
              </a:rPr>
              <a:t>Virtual Learning Environment</a:t>
            </a:r>
            <a:r>
              <a:rPr lang="en-US" sz="1200" kern="1200" dirty="0" smtClean="0">
                <a:solidFill>
                  <a:schemeClr val="tx1"/>
                </a:solidFill>
                <a:effectLst/>
                <a:latin typeface="+mn-lt"/>
                <a:ea typeface="+mn-ea"/>
                <a:cs typeface="+mn-cs"/>
              </a:rPr>
              <a:t> (VLE).</a:t>
            </a:r>
            <a:endParaRPr lang="pt-BR" sz="1200" kern="1200" dirty="0" smtClean="0">
              <a:solidFill>
                <a:schemeClr val="tx1"/>
              </a:solidFill>
              <a:effectLst/>
              <a:latin typeface="+mn-lt"/>
              <a:ea typeface="+mn-ea"/>
              <a:cs typeface="+mn-cs"/>
            </a:endParaRPr>
          </a:p>
          <a:p>
            <a:r>
              <a:rPr lang="en-US" altLang="pt-BR" dirty="0" smtClean="0"/>
              <a:t>As of June 2013 it had a user base of 83,008 registered and verified sites, serving 70,696,570 users in 7.5+ million courses with 1.2+ million teachers.</a:t>
            </a:r>
            <a:endParaRPr lang="pt-BR" altLang="pt-BR" dirty="0" smtClean="0"/>
          </a:p>
        </p:txBody>
      </p:sp>
      <p:sp>
        <p:nvSpPr>
          <p:cNvPr id="1024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1EAFF3C-14B9-4690-9149-46B7CCC4B9C5}" type="slidenum">
              <a:rPr lang="pt-BR" altLang="pt-BR" smtClean="0">
                <a:latin typeface="Calibri" panose="020F0502020204030204" pitchFamily="34" charset="0"/>
              </a:rPr>
              <a:pPr/>
              <a:t>5</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2008953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Any questions or comments?</a:t>
            </a:r>
            <a:endParaRPr lang="pt-BR" altLang="pt-BR" dirty="0" smtClean="0"/>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39CD-B297-4EF6-9890-EBB2BCF8EAB9}" type="slidenum">
              <a:rPr lang="pt-BR" altLang="pt-BR" smtClean="0">
                <a:latin typeface="Calibri" panose="020F0502020204030204" pitchFamily="34" charset="0"/>
              </a:rPr>
              <a:pPr/>
              <a:t>6</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70700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Thank you very much for your attention. I wrote this is </a:t>
            </a:r>
            <a:r>
              <a:rPr lang="en-US" sz="1200" kern="1200" dirty="0" err="1" smtClean="0">
                <a:solidFill>
                  <a:schemeClr val="tx1"/>
                </a:solidFill>
                <a:effectLst/>
                <a:latin typeface="+mn-lt"/>
                <a:ea typeface="+mn-ea"/>
                <a:cs typeface="+mn-cs"/>
              </a:rPr>
              <a:t>lithuan</a:t>
            </a:r>
            <a:r>
              <a:rPr lang="en-US" sz="1200" kern="1200" dirty="0" smtClean="0">
                <a:solidFill>
                  <a:schemeClr val="tx1"/>
                </a:solidFill>
                <a:effectLst/>
                <a:latin typeface="+mn-lt"/>
                <a:ea typeface="+mn-ea"/>
                <a:cs typeface="+mn-cs"/>
              </a:rPr>
              <a:t> as well, but I don´t know how to pronounce. And I also have it in Portuguese: </a:t>
            </a:r>
            <a:r>
              <a:rPr lang="en-US" sz="1200" kern="1200" dirty="0" err="1" smtClean="0">
                <a:solidFill>
                  <a:schemeClr val="tx1"/>
                </a:solidFill>
                <a:effectLst/>
                <a:latin typeface="+mn-lt"/>
                <a:ea typeface="+mn-ea"/>
                <a:cs typeface="+mn-cs"/>
              </a:rPr>
              <a:t>Muito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obrigada</a:t>
            </a:r>
            <a:r>
              <a:rPr lang="en-US" sz="1200" kern="1200" smtClean="0">
                <a:solidFill>
                  <a:schemeClr val="tx1"/>
                </a:solidFill>
                <a:effectLst/>
                <a:latin typeface="+mn-lt"/>
                <a:ea typeface="+mn-ea"/>
                <a:cs typeface="+mn-cs"/>
              </a:rPr>
              <a:t>!</a:t>
            </a:r>
            <a:endParaRPr lang="pt-BR" altLang="pt-BR" smtClean="0"/>
          </a:p>
        </p:txBody>
      </p:sp>
      <p:sp>
        <p:nvSpPr>
          <p:cNvPr id="12292"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9C39CD-B297-4EF6-9890-EBB2BCF8EAB9}" type="slidenum">
              <a:rPr lang="pt-BR" altLang="pt-BR" smtClean="0">
                <a:latin typeface="Calibri" panose="020F0502020204030204" pitchFamily="34" charset="0"/>
              </a:rPr>
              <a:pPr/>
              <a:t>7</a:t>
            </a:fld>
            <a:endParaRPr lang="pt-BR" altLang="pt-BR" smtClean="0">
              <a:latin typeface="Calibri" panose="020F0502020204030204" pitchFamily="34" charset="0"/>
            </a:endParaRPr>
          </a:p>
        </p:txBody>
      </p:sp>
    </p:spTree>
    <p:extLst>
      <p:ext uri="{BB962C8B-B14F-4D97-AF65-F5344CB8AC3E}">
        <p14:creationId xmlns:p14="http://schemas.microsoft.com/office/powerpoint/2010/main" val="179391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199103E5-AE6E-4A83-990D-A47AA132E1F3}"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9B883289-02FC-4083-BE03-429C80452C10}" type="slidenum">
              <a:rPr lang="pt-BR"/>
              <a:pPr>
                <a:defRPr/>
              </a:pPr>
              <a:t>‹nº›</a:t>
            </a:fld>
            <a:endParaRPr lang="pt-BR"/>
          </a:p>
        </p:txBody>
      </p:sp>
    </p:spTree>
    <p:extLst>
      <p:ext uri="{BB962C8B-B14F-4D97-AF65-F5344CB8AC3E}">
        <p14:creationId xmlns:p14="http://schemas.microsoft.com/office/powerpoint/2010/main" val="784850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622E351-94A9-4849-94CB-73F373241BD5}"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3CCE8D50-DE04-4B0B-9E76-F3393E654D7E}" type="slidenum">
              <a:rPr lang="pt-BR"/>
              <a:pPr>
                <a:defRPr/>
              </a:pPr>
              <a:t>‹nº›</a:t>
            </a:fld>
            <a:endParaRPr lang="pt-BR"/>
          </a:p>
        </p:txBody>
      </p:sp>
    </p:spTree>
    <p:extLst>
      <p:ext uri="{BB962C8B-B14F-4D97-AF65-F5344CB8AC3E}">
        <p14:creationId xmlns:p14="http://schemas.microsoft.com/office/powerpoint/2010/main" val="129876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DCED5249-0521-43FC-98D4-0BC64BCE59BE}"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708D10E8-1081-4757-92D0-500B7FF4D3D3}" type="slidenum">
              <a:rPr lang="pt-BR"/>
              <a:pPr>
                <a:defRPr/>
              </a:pPr>
              <a:t>‹nº›</a:t>
            </a:fld>
            <a:endParaRPr lang="pt-BR"/>
          </a:p>
        </p:txBody>
      </p:sp>
    </p:spTree>
    <p:extLst>
      <p:ext uri="{BB962C8B-B14F-4D97-AF65-F5344CB8AC3E}">
        <p14:creationId xmlns:p14="http://schemas.microsoft.com/office/powerpoint/2010/main" val="181034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2F967779-9364-407C-A97C-5CD29679AE7C}"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DAB9ED3-5331-48B7-91DB-64166C0423E5}" type="slidenum">
              <a:rPr lang="pt-BR"/>
              <a:pPr>
                <a:defRPr/>
              </a:pPr>
              <a:t>‹nº›</a:t>
            </a:fld>
            <a:endParaRPr lang="pt-BR"/>
          </a:p>
        </p:txBody>
      </p:sp>
    </p:spTree>
    <p:extLst>
      <p:ext uri="{BB962C8B-B14F-4D97-AF65-F5344CB8AC3E}">
        <p14:creationId xmlns:p14="http://schemas.microsoft.com/office/powerpoint/2010/main" val="885374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9616F31B-037B-478D-96E3-1791075FFE87}" type="datetimeFigureOut">
              <a:rPr lang="pt-BR"/>
              <a:pPr>
                <a:defRPr/>
              </a:pPr>
              <a:t>26/05/2014</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8702B9BB-1D97-4F09-A38F-0C4B6DF0C757}" type="slidenum">
              <a:rPr lang="pt-BR"/>
              <a:pPr>
                <a:defRPr/>
              </a:pPr>
              <a:t>‹nº›</a:t>
            </a:fld>
            <a:endParaRPr lang="pt-BR"/>
          </a:p>
        </p:txBody>
      </p:sp>
    </p:spTree>
    <p:extLst>
      <p:ext uri="{BB962C8B-B14F-4D97-AF65-F5344CB8AC3E}">
        <p14:creationId xmlns:p14="http://schemas.microsoft.com/office/powerpoint/2010/main" val="1556953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87766FB7-ED9E-4313-96E2-DCA9DDA8A3ED}"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889D9483-228B-40A0-83F8-A7DBC945BB4C}" type="slidenum">
              <a:rPr lang="pt-BR"/>
              <a:pPr>
                <a:defRPr/>
              </a:pPr>
              <a:t>‹nº›</a:t>
            </a:fld>
            <a:endParaRPr lang="pt-BR"/>
          </a:p>
        </p:txBody>
      </p:sp>
    </p:spTree>
    <p:extLst>
      <p:ext uri="{BB962C8B-B14F-4D97-AF65-F5344CB8AC3E}">
        <p14:creationId xmlns:p14="http://schemas.microsoft.com/office/powerpoint/2010/main" val="46287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E91E2EE9-BE79-4DD4-81A2-F1198A22C26B}" type="datetimeFigureOut">
              <a:rPr lang="pt-BR"/>
              <a:pPr>
                <a:defRPr/>
              </a:pPr>
              <a:t>26/05/2014</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2B72363D-5B75-46F7-B090-F7748FFAB03C}" type="slidenum">
              <a:rPr lang="pt-BR"/>
              <a:pPr>
                <a:defRPr/>
              </a:pPr>
              <a:t>‹nº›</a:t>
            </a:fld>
            <a:endParaRPr lang="pt-BR"/>
          </a:p>
        </p:txBody>
      </p:sp>
    </p:spTree>
    <p:extLst>
      <p:ext uri="{BB962C8B-B14F-4D97-AF65-F5344CB8AC3E}">
        <p14:creationId xmlns:p14="http://schemas.microsoft.com/office/powerpoint/2010/main" val="3867125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C92A01BA-5785-4148-84E2-F9883F7457DC}" type="datetimeFigureOut">
              <a:rPr lang="pt-BR"/>
              <a:pPr>
                <a:defRPr/>
              </a:pPr>
              <a:t>26/05/2014</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9486540C-A0B9-413B-9F41-26B5C80F9B62}" type="slidenum">
              <a:rPr lang="pt-BR"/>
              <a:pPr>
                <a:defRPr/>
              </a:pPr>
              <a:t>‹nº›</a:t>
            </a:fld>
            <a:endParaRPr lang="pt-BR"/>
          </a:p>
        </p:txBody>
      </p:sp>
    </p:spTree>
    <p:extLst>
      <p:ext uri="{BB962C8B-B14F-4D97-AF65-F5344CB8AC3E}">
        <p14:creationId xmlns:p14="http://schemas.microsoft.com/office/powerpoint/2010/main" val="279836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5C9C4A7A-F680-4A51-87B5-3872369650D9}" type="datetimeFigureOut">
              <a:rPr lang="pt-BR"/>
              <a:pPr>
                <a:defRPr/>
              </a:pPr>
              <a:t>26/05/2014</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02DFBC22-C0F2-4CC0-B3CD-4E6227D37BAD}" type="slidenum">
              <a:rPr lang="pt-BR"/>
              <a:pPr>
                <a:defRPr/>
              </a:pPr>
              <a:t>‹nº›</a:t>
            </a:fld>
            <a:endParaRPr lang="pt-BR"/>
          </a:p>
        </p:txBody>
      </p:sp>
    </p:spTree>
    <p:extLst>
      <p:ext uri="{BB962C8B-B14F-4D97-AF65-F5344CB8AC3E}">
        <p14:creationId xmlns:p14="http://schemas.microsoft.com/office/powerpoint/2010/main" val="1983277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6DD129D9-B51A-443F-B1DE-85412C3E0653}"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B717BF49-03A4-480F-8F11-A7E59F7AD896}" type="slidenum">
              <a:rPr lang="pt-BR"/>
              <a:pPr>
                <a:defRPr/>
              </a:pPr>
              <a:t>‹nº›</a:t>
            </a:fld>
            <a:endParaRPr lang="pt-BR"/>
          </a:p>
        </p:txBody>
      </p:sp>
    </p:spTree>
    <p:extLst>
      <p:ext uri="{BB962C8B-B14F-4D97-AF65-F5344CB8AC3E}">
        <p14:creationId xmlns:p14="http://schemas.microsoft.com/office/powerpoint/2010/main" val="1082961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D977009E-B4D6-4DC0-9D10-F7D1B2C74FBC}" type="datetimeFigureOut">
              <a:rPr lang="pt-BR"/>
              <a:pPr>
                <a:defRPr/>
              </a:pPr>
              <a:t>26/05/2014</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C30C70AF-ECE5-4055-B0E3-ED67D2EE0280}" type="slidenum">
              <a:rPr lang="pt-BR"/>
              <a:pPr>
                <a:defRPr/>
              </a:pPr>
              <a:t>‹nº›</a:t>
            </a:fld>
            <a:endParaRPr lang="pt-BR"/>
          </a:p>
        </p:txBody>
      </p:sp>
    </p:spTree>
    <p:extLst>
      <p:ext uri="{BB962C8B-B14F-4D97-AF65-F5344CB8AC3E}">
        <p14:creationId xmlns:p14="http://schemas.microsoft.com/office/powerpoint/2010/main" val="2512167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73BA21B1-0619-45F4-9409-16429980875C}" type="datetimeFigureOut">
              <a:rPr lang="pt-BR"/>
              <a:pPr>
                <a:defRPr/>
              </a:pPr>
              <a:t>26/05/2014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C64114C2-0B37-40F8-9627-B7AF88ED2BEE}"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1115616" y="2348880"/>
            <a:ext cx="7772400" cy="1470025"/>
          </a:xfrm>
        </p:spPr>
        <p:txBody>
          <a:bodyPr>
            <a:noAutofit/>
          </a:bodyPr>
          <a:lstStyle/>
          <a:p>
            <a:pPr>
              <a:defRPr/>
            </a:pPr>
            <a:r>
              <a:rPr lang="en-US" sz="3200" b="1" dirty="0">
                <a:solidFill>
                  <a:srgbClr val="332C94"/>
                </a:solidFill>
                <a:ea typeface="+mn-ea"/>
                <a:cs typeface="+mn-cs"/>
              </a:rPr>
              <a:t>Performance Audit </a:t>
            </a:r>
            <a:r>
              <a:rPr lang="en-US" sz="3200" b="1" dirty="0" smtClean="0">
                <a:solidFill>
                  <a:srgbClr val="332C94"/>
                </a:solidFill>
                <a:ea typeface="+mn-ea"/>
                <a:cs typeface="+mn-cs"/>
              </a:rPr>
              <a:t>Subcommittee (PAS) </a:t>
            </a:r>
            <a:r>
              <a:rPr lang="en-US" sz="3200" b="1" dirty="0">
                <a:solidFill>
                  <a:srgbClr val="332C94"/>
                </a:solidFill>
                <a:ea typeface="+mn-ea"/>
                <a:cs typeface="+mn-cs"/>
              </a:rPr>
              <a:t>recent activities</a:t>
            </a:r>
            <a:r>
              <a:rPr lang="en-US" sz="3200" dirty="0" smtClean="0">
                <a:solidFill>
                  <a:srgbClr val="332C94"/>
                </a:solidFill>
              </a:rPr>
              <a:t/>
            </a:r>
            <a:br>
              <a:rPr lang="en-US" sz="3200" dirty="0" smtClean="0">
                <a:solidFill>
                  <a:srgbClr val="332C94"/>
                </a:solidFill>
              </a:rPr>
            </a:br>
            <a:endParaRPr lang="en-US" sz="3200" b="1" dirty="0">
              <a:solidFill>
                <a:srgbClr val="332C94"/>
              </a:solidFill>
              <a:latin typeface="Freestyle Script" pitchFamily="66" charset="0"/>
            </a:endParaRPr>
          </a:p>
        </p:txBody>
      </p:sp>
      <p:sp>
        <p:nvSpPr>
          <p:cNvPr id="3076" name="CaixaDeTexto 1"/>
          <p:cNvSpPr txBox="1">
            <a:spLocks noChangeArrowheads="1"/>
          </p:cNvSpPr>
          <p:nvPr/>
        </p:nvSpPr>
        <p:spPr bwMode="auto">
          <a:xfrm>
            <a:off x="3851920" y="5805264"/>
            <a:ext cx="489743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t-BR" altLang="pt-BR" sz="1800" b="1" dirty="0" smtClean="0">
                <a:latin typeface="Arial" panose="020B0604020202020204" pitchFamily="34" charset="0"/>
              </a:rPr>
              <a:t>Maria Lúcia Lima  </a:t>
            </a:r>
          </a:p>
          <a:p>
            <a:pPr>
              <a:spcBef>
                <a:spcPct val="0"/>
              </a:spcBef>
              <a:buFontTx/>
              <a:buNone/>
            </a:pPr>
            <a:r>
              <a:rPr lang="pt-BR" altLang="pt-BR" sz="1600" b="1" dirty="0" smtClean="0">
                <a:latin typeface="Arial" panose="020B0604020202020204" pitchFamily="34" charset="0"/>
              </a:rPr>
              <a:t>luciafl@tcu.gov.br</a:t>
            </a:r>
            <a:endParaRPr lang="pt-BR" altLang="pt-BR" sz="1600" b="1" dirty="0">
              <a:latin typeface="Arial" panose="020B0604020202020204" pitchFamily="34" charset="0"/>
            </a:endParaRPr>
          </a:p>
        </p:txBody>
      </p:sp>
      <p:sp>
        <p:nvSpPr>
          <p:cNvPr id="3077" name="CaixaDeTexto 4"/>
          <p:cNvSpPr txBox="1">
            <a:spLocks noChangeArrowheads="1"/>
          </p:cNvSpPr>
          <p:nvPr/>
        </p:nvSpPr>
        <p:spPr bwMode="auto">
          <a:xfrm>
            <a:off x="3128963" y="1117600"/>
            <a:ext cx="38893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pt-BR" altLang="pt-BR" sz="1600" b="1">
                <a:solidFill>
                  <a:srgbClr val="272171"/>
                </a:solidFill>
                <a:latin typeface="Arial" panose="020B0604020202020204" pitchFamily="34" charset="0"/>
              </a:rPr>
              <a:t>Federal Court of Accounts - Brazil</a:t>
            </a:r>
          </a:p>
        </p:txBody>
      </p:sp>
      <p:sp>
        <p:nvSpPr>
          <p:cNvPr id="6" name="Rectangle 4"/>
          <p:cNvSpPr/>
          <p:nvPr/>
        </p:nvSpPr>
        <p:spPr>
          <a:xfrm>
            <a:off x="1066994" y="4005064"/>
            <a:ext cx="8067675" cy="1150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rgbClr val="0070C0"/>
                </a:solidFill>
              </a:rPr>
              <a:t>Meeting of the ICS Subcommittee</a:t>
            </a:r>
          </a:p>
          <a:p>
            <a:pPr algn="ctr">
              <a:defRPr/>
            </a:pPr>
            <a:r>
              <a:rPr lang="en-US" sz="2400" b="1" dirty="0" smtClean="0">
                <a:solidFill>
                  <a:srgbClr val="0070C0"/>
                </a:solidFill>
              </a:rPr>
              <a:t>27-28 May 2014, Vilnius/Lithuania</a:t>
            </a:r>
            <a:endParaRPr lang="en-US" sz="2400" dirty="0">
              <a:solidFill>
                <a:srgbClr val="0070C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pt-BR" sz="3600" b="1" smtClean="0">
                <a:solidFill>
                  <a:srgbClr val="0070C0"/>
                </a:solidFill>
              </a:rPr>
              <a:t>PAS information</a:t>
            </a:r>
          </a:p>
        </p:txBody>
      </p:sp>
      <p:sp>
        <p:nvSpPr>
          <p:cNvPr id="3" name="Content Placeholder 2"/>
          <p:cNvSpPr>
            <a:spLocks noGrp="1"/>
          </p:cNvSpPr>
          <p:nvPr>
            <p:ph sz="half" idx="1"/>
          </p:nvPr>
        </p:nvSpPr>
        <p:spPr>
          <a:xfrm>
            <a:off x="827088" y="1844675"/>
            <a:ext cx="7200900" cy="4852988"/>
          </a:xfrm>
        </p:spPr>
        <p:txBody>
          <a:bodyPr>
            <a:normAutofit/>
          </a:bodyPr>
          <a:lstStyle/>
          <a:p>
            <a:pPr>
              <a:defRPr/>
            </a:pPr>
            <a:r>
              <a:rPr lang="en-US" sz="2400" dirty="0" smtClean="0"/>
              <a:t>Chair – SAI Brazil</a:t>
            </a:r>
          </a:p>
          <a:p>
            <a:pPr>
              <a:defRPr/>
            </a:pPr>
            <a:r>
              <a:rPr lang="en-US" sz="2400" dirty="0" smtClean="0"/>
              <a:t>18 active members</a:t>
            </a:r>
          </a:p>
          <a:p>
            <a:pPr>
              <a:defRPr/>
            </a:pPr>
            <a:r>
              <a:rPr lang="en-US" sz="2400" dirty="0" smtClean="0"/>
              <a:t>4 observers</a:t>
            </a:r>
          </a:p>
          <a:p>
            <a:pPr marL="0" indent="0">
              <a:buFont typeface="Arial" panose="020B0604020202020204" pitchFamily="34" charset="0"/>
              <a:buNone/>
              <a:defRPr/>
            </a:pPr>
            <a:endParaRPr lang="en-US" sz="2400" dirty="0" smtClean="0"/>
          </a:p>
          <a:p>
            <a:pPr>
              <a:defRPr/>
            </a:pPr>
            <a:r>
              <a:rPr lang="en-US" sz="2400" dirty="0" smtClean="0"/>
              <a:t>PAS has the </a:t>
            </a:r>
            <a:r>
              <a:rPr lang="en-GB" sz="2400" dirty="0"/>
              <a:t>maintenance responsibility for the performance auditing guidelines, which currently include ISSAI 3000 and ISSAI 3100.</a:t>
            </a:r>
            <a:endParaRPr lang="en-US" sz="2400" dirty="0" smtClean="0"/>
          </a:p>
          <a:p>
            <a:pPr marL="0" indent="0">
              <a:buFont typeface="Arial" panose="020B0604020202020204" pitchFamily="34" charset="0"/>
              <a:buNone/>
              <a:defRPr/>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68313" y="0"/>
            <a:ext cx="8229600" cy="836613"/>
          </a:xfrm>
        </p:spPr>
        <p:txBody>
          <a:bodyPr/>
          <a:lstStyle/>
          <a:p>
            <a:r>
              <a:rPr lang="en-US" altLang="pt-BR" sz="3600" b="1" dirty="0" smtClean="0">
                <a:solidFill>
                  <a:srgbClr val="0070C0"/>
                </a:solidFill>
              </a:rPr>
              <a:t>7</a:t>
            </a:r>
            <a:r>
              <a:rPr lang="en-US" altLang="pt-BR" sz="3600" b="1" baseline="30000" dirty="0" smtClean="0">
                <a:solidFill>
                  <a:srgbClr val="0070C0"/>
                </a:solidFill>
              </a:rPr>
              <a:t>th</a:t>
            </a:r>
            <a:r>
              <a:rPr lang="en-US" altLang="pt-BR" sz="3600" b="1" dirty="0" smtClean="0">
                <a:solidFill>
                  <a:srgbClr val="0070C0"/>
                </a:solidFill>
              </a:rPr>
              <a:t> PAS meeting</a:t>
            </a:r>
          </a:p>
        </p:txBody>
      </p:sp>
      <p:sp>
        <p:nvSpPr>
          <p:cNvPr id="7171" name="Content Placeholder 2"/>
          <p:cNvSpPr>
            <a:spLocks noGrp="1"/>
          </p:cNvSpPr>
          <p:nvPr>
            <p:ph sz="half" idx="1"/>
          </p:nvPr>
        </p:nvSpPr>
        <p:spPr>
          <a:xfrm>
            <a:off x="1068388" y="981075"/>
            <a:ext cx="8075612" cy="5327650"/>
          </a:xfrm>
        </p:spPr>
        <p:txBody>
          <a:bodyPr/>
          <a:lstStyle/>
          <a:p>
            <a:pPr>
              <a:defRPr/>
            </a:pPr>
            <a:r>
              <a:rPr lang="en-US" altLang="pt-BR" sz="2000" dirty="0" smtClean="0"/>
              <a:t>Held in Amsterdam on 7-9 April/2014</a:t>
            </a:r>
          </a:p>
          <a:p>
            <a:pPr marL="0" indent="0">
              <a:buFont typeface="Arial" panose="020B0604020202020204" pitchFamily="34" charset="0"/>
              <a:buNone/>
              <a:defRPr/>
            </a:pPr>
            <a:endParaRPr lang="en-US" altLang="pt-BR" sz="2400" dirty="0" smtClean="0"/>
          </a:p>
          <a:p>
            <a:pPr marL="0" indent="0">
              <a:buFont typeface="Arial" panose="020B0604020202020204" pitchFamily="34" charset="0"/>
              <a:buNone/>
              <a:defRPr/>
            </a:pPr>
            <a:r>
              <a:rPr lang="en-US" altLang="pt-BR" sz="2000" dirty="0" smtClean="0"/>
              <a:t>	</a:t>
            </a:r>
          </a:p>
          <a:p>
            <a:pPr marL="0" indent="0">
              <a:buFont typeface="Arial" panose="020B0604020202020204" pitchFamily="34" charset="0"/>
              <a:buNone/>
              <a:defRPr/>
            </a:pPr>
            <a:endParaRPr lang="en-US" altLang="pt-BR" sz="2000" dirty="0"/>
          </a:p>
          <a:p>
            <a:pPr marL="0" indent="0">
              <a:buFont typeface="Arial" panose="020B0604020202020204" pitchFamily="34" charset="0"/>
              <a:buNone/>
              <a:defRPr/>
            </a:pPr>
            <a:endParaRPr lang="en-US" altLang="pt-BR" sz="2000" dirty="0" smtClean="0"/>
          </a:p>
          <a:p>
            <a:pPr marL="0" indent="0">
              <a:buFont typeface="Arial" panose="020B0604020202020204" pitchFamily="34" charset="0"/>
              <a:buNone/>
              <a:defRPr/>
            </a:pPr>
            <a:endParaRPr lang="en-US" altLang="pt-BR" sz="2000" dirty="0"/>
          </a:p>
          <a:p>
            <a:pPr marL="0" indent="0">
              <a:buFont typeface="Arial" panose="020B0604020202020204" pitchFamily="34" charset="0"/>
              <a:buNone/>
              <a:defRPr/>
            </a:pPr>
            <a:endParaRPr lang="en-US" altLang="pt-BR" sz="2000" dirty="0" smtClean="0"/>
          </a:p>
          <a:p>
            <a:pPr marL="0" indent="0">
              <a:buFont typeface="Arial" panose="020B0604020202020204" pitchFamily="34" charset="0"/>
              <a:buNone/>
              <a:defRPr/>
            </a:pPr>
            <a:endParaRPr lang="en-US" altLang="pt-BR" sz="2000" dirty="0"/>
          </a:p>
          <a:p>
            <a:pPr marL="0" indent="0">
              <a:buFont typeface="Arial" panose="020B0604020202020204" pitchFamily="34" charset="0"/>
              <a:buNone/>
              <a:defRPr/>
            </a:pPr>
            <a:endParaRPr lang="en-US" altLang="pt-BR" sz="2000" dirty="0" smtClean="0"/>
          </a:p>
          <a:p>
            <a:pPr marL="0" indent="0">
              <a:buFont typeface="Arial" panose="020B0604020202020204" pitchFamily="34" charset="0"/>
              <a:buNone/>
              <a:defRPr/>
            </a:pPr>
            <a:endParaRPr lang="en-US" altLang="pt-BR" sz="2000" dirty="0" smtClean="0"/>
          </a:p>
          <a:p>
            <a:pPr>
              <a:defRPr/>
            </a:pPr>
            <a:endParaRPr lang="en-US" altLang="pt-BR" sz="2000" dirty="0" smtClean="0"/>
          </a:p>
          <a:p>
            <a:pPr>
              <a:defRPr/>
            </a:pPr>
            <a:endParaRPr lang="en-US" altLang="pt-BR" sz="2000" dirty="0" smtClean="0"/>
          </a:p>
          <a:p>
            <a:pPr>
              <a:defRPr/>
            </a:pPr>
            <a:r>
              <a:rPr lang="en-US" altLang="pt-BR" sz="2000" dirty="0" smtClean="0"/>
              <a:t>Main decision – 4 working groups to review the ISSAI level 4 documents</a:t>
            </a:r>
          </a:p>
          <a:p>
            <a:pPr marL="0" indent="0">
              <a:buFont typeface="Arial" panose="020B0604020202020204" pitchFamily="34" charset="0"/>
              <a:buNone/>
              <a:defRPr/>
            </a:pPr>
            <a:r>
              <a:rPr lang="pt-BR" sz="2400" b="1" dirty="0" smtClean="0">
                <a:solidFill>
                  <a:srgbClr val="0066FF"/>
                </a:solidFill>
              </a:rPr>
              <a:t>The </a:t>
            </a:r>
            <a:r>
              <a:rPr lang="pt-BR" sz="2400" b="1" dirty="0">
                <a:solidFill>
                  <a:srgbClr val="0066FF"/>
                </a:solidFill>
              </a:rPr>
              <a:t>“new” </a:t>
            </a:r>
            <a:r>
              <a:rPr lang="pt-BR" sz="2400" b="1" dirty="0" err="1">
                <a:solidFill>
                  <a:srgbClr val="0066FF"/>
                </a:solidFill>
              </a:rPr>
              <a:t>level</a:t>
            </a:r>
            <a:r>
              <a:rPr lang="pt-BR" sz="2400" b="1" dirty="0">
                <a:solidFill>
                  <a:srgbClr val="0066FF"/>
                </a:solidFill>
              </a:rPr>
              <a:t> 4 </a:t>
            </a:r>
            <a:r>
              <a:rPr lang="pt-BR" sz="2400" b="1" dirty="0" err="1">
                <a:solidFill>
                  <a:srgbClr val="0066FF"/>
                </a:solidFill>
              </a:rPr>
              <a:t>should</a:t>
            </a:r>
            <a:r>
              <a:rPr lang="pt-BR" sz="2400" b="1" dirty="0">
                <a:solidFill>
                  <a:srgbClr val="0066FF"/>
                </a:solidFill>
              </a:rPr>
              <a:t> </a:t>
            </a:r>
            <a:r>
              <a:rPr lang="pt-BR" sz="2400" b="1" dirty="0" err="1">
                <a:solidFill>
                  <a:srgbClr val="0066FF"/>
                </a:solidFill>
              </a:rPr>
              <a:t>be</a:t>
            </a:r>
            <a:r>
              <a:rPr lang="pt-BR" sz="2400" b="1" dirty="0">
                <a:solidFill>
                  <a:srgbClr val="0066FF"/>
                </a:solidFill>
              </a:rPr>
              <a:t> </a:t>
            </a:r>
            <a:r>
              <a:rPr lang="pt-BR" sz="2400" b="1" dirty="0" err="1">
                <a:solidFill>
                  <a:srgbClr val="0066FF"/>
                </a:solidFill>
              </a:rPr>
              <a:t>approved</a:t>
            </a:r>
            <a:r>
              <a:rPr lang="pt-BR" sz="2400" b="1" dirty="0">
                <a:solidFill>
                  <a:srgbClr val="0066FF"/>
                </a:solidFill>
              </a:rPr>
              <a:t> in 2016 at INCOSAI</a:t>
            </a:r>
          </a:p>
          <a:p>
            <a:pPr marL="0" indent="0">
              <a:buFont typeface="Arial" panose="020B0604020202020204" pitchFamily="34" charset="0"/>
              <a:buNone/>
              <a:defRPr/>
            </a:pPr>
            <a:endParaRPr lang="en-US" altLang="pt-BR" sz="2400" dirty="0" smtClean="0"/>
          </a:p>
        </p:txBody>
      </p:sp>
      <p:graphicFrame>
        <p:nvGraphicFramePr>
          <p:cNvPr id="2" name="Tabela 1"/>
          <p:cNvGraphicFramePr>
            <a:graphicFrameLocks noGrp="1"/>
          </p:cNvGraphicFramePr>
          <p:nvPr/>
        </p:nvGraphicFramePr>
        <p:xfrm>
          <a:off x="1331913" y="1700213"/>
          <a:ext cx="6096000" cy="3546472"/>
        </p:xfrm>
        <a:graphic>
          <a:graphicData uri="http://schemas.openxmlformats.org/drawingml/2006/table">
            <a:tbl>
              <a:tblPr firstRow="1" bandRow="1">
                <a:tableStyleId>{5C22544A-7EE6-4342-B048-85BDC9FD1C3A}</a:tableStyleId>
              </a:tblPr>
              <a:tblGrid>
                <a:gridCol w="3048000"/>
                <a:gridCol w="3048000"/>
              </a:tblGrid>
              <a:tr h="370906">
                <a:tc gridSpan="2">
                  <a:txBody>
                    <a:bodyPr/>
                    <a:lstStyle/>
                    <a:p>
                      <a:pPr algn="ctr"/>
                      <a:r>
                        <a:rPr lang="pt-BR" sz="1800" dirty="0" smtClean="0"/>
                        <a:t>14 </a:t>
                      </a:r>
                      <a:r>
                        <a:rPr lang="pt-BR" sz="1800" dirty="0" err="1" smtClean="0"/>
                        <a:t>members</a:t>
                      </a:r>
                      <a:r>
                        <a:rPr lang="pt-BR" sz="1800" dirty="0" smtClean="0"/>
                        <a:t> </a:t>
                      </a:r>
                      <a:r>
                        <a:rPr lang="pt-BR" sz="1800" dirty="0" err="1" smtClean="0"/>
                        <a:t>present</a:t>
                      </a:r>
                      <a:r>
                        <a:rPr lang="pt-BR" sz="1800" baseline="0" dirty="0" smtClean="0"/>
                        <a:t> in the meeting</a:t>
                      </a:r>
                      <a:endParaRPr lang="pt-BR" sz="1800" dirty="0"/>
                    </a:p>
                  </a:txBody>
                  <a:tcPr marT="45728" marB="45728"/>
                </a:tc>
                <a:tc hMerge="1">
                  <a:txBody>
                    <a:bodyPr/>
                    <a:lstStyle/>
                    <a:p>
                      <a:endParaRPr lang="pt-BR" dirty="0"/>
                    </a:p>
                  </a:txBody>
                  <a:tcPr/>
                </a:tc>
              </a:tr>
              <a:tr h="370906">
                <a:tc>
                  <a:txBody>
                    <a:bodyPr/>
                    <a:lstStyle/>
                    <a:p>
                      <a:r>
                        <a:rPr lang="pt-BR" sz="1600" dirty="0" smtClean="0"/>
                        <a:t>Austria</a:t>
                      </a:r>
                      <a:endParaRPr lang="pt-BR" sz="1600" dirty="0"/>
                    </a:p>
                  </a:txBody>
                  <a:tcPr marT="45728" marB="45728"/>
                </a:tc>
                <a:tc>
                  <a:txBody>
                    <a:bodyPr/>
                    <a:lstStyle/>
                    <a:p>
                      <a:r>
                        <a:rPr lang="pt-BR" sz="1600" dirty="0" smtClean="0"/>
                        <a:t>Iran</a:t>
                      </a:r>
                      <a:endParaRPr lang="pt-BR" sz="1600" dirty="0"/>
                    </a:p>
                  </a:txBody>
                  <a:tcPr marT="45728" marB="45728"/>
                </a:tc>
              </a:tr>
              <a:tr h="370906">
                <a:tc>
                  <a:txBody>
                    <a:bodyPr/>
                    <a:lstStyle/>
                    <a:p>
                      <a:r>
                        <a:rPr lang="pt-BR" sz="1600" dirty="0" smtClean="0"/>
                        <a:t>Brazil</a:t>
                      </a:r>
                      <a:endParaRPr lang="pt-BR" sz="1600" dirty="0"/>
                    </a:p>
                  </a:txBody>
                  <a:tcPr marT="45728" marB="45728"/>
                </a:tc>
                <a:tc>
                  <a:txBody>
                    <a:bodyPr/>
                    <a:lstStyle/>
                    <a:p>
                      <a:r>
                        <a:rPr lang="pt-BR" sz="1600" dirty="0" err="1" smtClean="0"/>
                        <a:t>Netherlands</a:t>
                      </a:r>
                      <a:endParaRPr lang="pt-BR" sz="1600" dirty="0"/>
                    </a:p>
                  </a:txBody>
                  <a:tcPr marT="45728" marB="45728"/>
                </a:tc>
              </a:tr>
              <a:tr h="370906">
                <a:tc>
                  <a:txBody>
                    <a:bodyPr/>
                    <a:lstStyle/>
                    <a:p>
                      <a:r>
                        <a:rPr lang="pt-BR" sz="1600" dirty="0" smtClean="0"/>
                        <a:t>Canada</a:t>
                      </a:r>
                      <a:endParaRPr lang="pt-BR" sz="1600" dirty="0"/>
                    </a:p>
                  </a:txBody>
                  <a:tcPr marT="45728" marB="45728"/>
                </a:tc>
                <a:tc>
                  <a:txBody>
                    <a:bodyPr/>
                    <a:lstStyle/>
                    <a:p>
                      <a:r>
                        <a:rPr lang="pt-BR" sz="1600" dirty="0" smtClean="0"/>
                        <a:t>Norway</a:t>
                      </a:r>
                      <a:endParaRPr lang="pt-BR" sz="1600" dirty="0"/>
                    </a:p>
                  </a:txBody>
                  <a:tcPr marT="45728" marB="45728"/>
                </a:tc>
              </a:tr>
              <a:tr h="370906">
                <a:tc>
                  <a:txBody>
                    <a:bodyPr/>
                    <a:lstStyle/>
                    <a:p>
                      <a:r>
                        <a:rPr lang="pt-BR" sz="1600" dirty="0" smtClean="0"/>
                        <a:t>Denmark</a:t>
                      </a:r>
                      <a:endParaRPr lang="pt-BR" sz="1600" dirty="0"/>
                    </a:p>
                  </a:txBody>
                  <a:tcPr marT="45728" marB="45728"/>
                </a:tc>
                <a:tc>
                  <a:txBody>
                    <a:bodyPr/>
                    <a:lstStyle/>
                    <a:p>
                      <a:r>
                        <a:rPr lang="pt-BR" sz="1600" dirty="0" smtClean="0"/>
                        <a:t>Sweden</a:t>
                      </a:r>
                      <a:endParaRPr lang="pt-BR" sz="1600" dirty="0"/>
                    </a:p>
                  </a:txBody>
                  <a:tcPr marT="45728" marB="45728"/>
                </a:tc>
              </a:tr>
              <a:tr h="370906">
                <a:tc>
                  <a:txBody>
                    <a:bodyPr/>
                    <a:lstStyle/>
                    <a:p>
                      <a:r>
                        <a:rPr lang="pt-BR" sz="1600" dirty="0" err="1" smtClean="0"/>
                        <a:t>European</a:t>
                      </a:r>
                      <a:r>
                        <a:rPr lang="pt-BR" sz="1600" baseline="0" dirty="0" smtClean="0"/>
                        <a:t> Court of Auditors</a:t>
                      </a:r>
                      <a:endParaRPr lang="pt-BR" sz="1600" dirty="0"/>
                    </a:p>
                  </a:txBody>
                  <a:tcPr marT="45728" marB="45728"/>
                </a:tc>
                <a:tc>
                  <a:txBody>
                    <a:bodyPr/>
                    <a:lstStyle/>
                    <a:p>
                      <a:r>
                        <a:rPr lang="pt-BR" sz="1600" dirty="0" smtClean="0"/>
                        <a:t>United </a:t>
                      </a:r>
                      <a:r>
                        <a:rPr lang="pt-BR" sz="1600" dirty="0" err="1" smtClean="0"/>
                        <a:t>Kingdom</a:t>
                      </a:r>
                      <a:endParaRPr lang="pt-BR" sz="1600" dirty="0"/>
                    </a:p>
                  </a:txBody>
                  <a:tcPr marT="45728" marB="45728"/>
                </a:tc>
              </a:tr>
              <a:tr h="370906">
                <a:tc>
                  <a:txBody>
                    <a:bodyPr/>
                    <a:lstStyle/>
                    <a:p>
                      <a:r>
                        <a:rPr lang="pt-BR" sz="1600" dirty="0" err="1" smtClean="0"/>
                        <a:t>Hungary</a:t>
                      </a:r>
                      <a:endParaRPr lang="pt-BR" sz="1600" dirty="0"/>
                    </a:p>
                  </a:txBody>
                  <a:tcPr marT="45728" marB="45728"/>
                </a:tc>
                <a:tc>
                  <a:txBody>
                    <a:bodyPr/>
                    <a:lstStyle/>
                    <a:p>
                      <a:r>
                        <a:rPr lang="pt-BR" sz="1600" dirty="0" smtClean="0"/>
                        <a:t>United </a:t>
                      </a:r>
                      <a:r>
                        <a:rPr lang="pt-BR" sz="1600" dirty="0" err="1" smtClean="0"/>
                        <a:t>States</a:t>
                      </a:r>
                      <a:r>
                        <a:rPr lang="pt-BR" sz="1600" dirty="0" smtClean="0"/>
                        <a:t> of </a:t>
                      </a:r>
                      <a:r>
                        <a:rPr lang="pt-BR" sz="1600" dirty="0" err="1" smtClean="0"/>
                        <a:t>America</a:t>
                      </a:r>
                      <a:endParaRPr lang="pt-BR" sz="1600" dirty="0"/>
                    </a:p>
                  </a:txBody>
                  <a:tcPr marT="45728" marB="45728"/>
                </a:tc>
              </a:tr>
              <a:tr h="370906">
                <a:tc>
                  <a:txBody>
                    <a:bodyPr/>
                    <a:lstStyle/>
                    <a:p>
                      <a:r>
                        <a:rPr lang="pt-BR" sz="1600" dirty="0" err="1" smtClean="0"/>
                        <a:t>India</a:t>
                      </a:r>
                      <a:endParaRPr lang="pt-BR" sz="1600" dirty="0"/>
                    </a:p>
                  </a:txBody>
                  <a:tcPr marT="45728" marB="45728"/>
                </a:tc>
                <a:tc>
                  <a:txBody>
                    <a:bodyPr/>
                    <a:lstStyle/>
                    <a:p>
                      <a:r>
                        <a:rPr lang="pt-BR" sz="1600" dirty="0" smtClean="0"/>
                        <a:t>Tunisia</a:t>
                      </a:r>
                      <a:endParaRPr lang="pt-BR" sz="1600" dirty="0"/>
                    </a:p>
                  </a:txBody>
                  <a:tcPr marT="45728" marB="45728"/>
                </a:tc>
              </a:tr>
              <a:tr h="579224">
                <a:tc gridSpan="2">
                  <a:txBody>
                    <a:bodyPr/>
                    <a:lstStyle/>
                    <a:p>
                      <a:r>
                        <a:rPr lang="pt-BR" sz="1600" dirty="0" smtClean="0"/>
                        <a:t>3 </a:t>
                      </a:r>
                      <a:r>
                        <a:rPr lang="pt-BR" sz="1600" dirty="0" err="1" smtClean="0"/>
                        <a:t>observers</a:t>
                      </a:r>
                      <a:r>
                        <a:rPr lang="pt-BR" sz="1600" dirty="0" smtClean="0"/>
                        <a:t> – </a:t>
                      </a:r>
                      <a:r>
                        <a:rPr lang="pt-BR" sz="1600" dirty="0" err="1" smtClean="0"/>
                        <a:t>Poland</a:t>
                      </a:r>
                      <a:r>
                        <a:rPr lang="pt-BR" sz="1600" dirty="0" smtClean="0"/>
                        <a:t>,</a:t>
                      </a:r>
                      <a:r>
                        <a:rPr lang="pt-BR" sz="1600" baseline="0" dirty="0" smtClean="0"/>
                        <a:t> Institute of Internal Auditors (IIA) and INTOSAI </a:t>
                      </a:r>
                      <a:r>
                        <a:rPr lang="pt-BR" sz="1600" baseline="0" dirty="0" err="1" smtClean="0"/>
                        <a:t>Development</a:t>
                      </a:r>
                      <a:r>
                        <a:rPr lang="pt-BR" sz="1600" baseline="0" dirty="0" smtClean="0"/>
                        <a:t> </a:t>
                      </a:r>
                      <a:r>
                        <a:rPr lang="pt-BR" sz="1600" baseline="0" dirty="0" err="1" smtClean="0"/>
                        <a:t>Initiative</a:t>
                      </a:r>
                      <a:r>
                        <a:rPr lang="pt-BR" sz="1600" baseline="0" dirty="0" smtClean="0"/>
                        <a:t> (IDI)</a:t>
                      </a:r>
                      <a:endParaRPr lang="pt-BR" sz="1600" dirty="0"/>
                    </a:p>
                  </a:txBody>
                  <a:tcPr marT="45728" marB="45728"/>
                </a:tc>
                <a:tc hMerge="1">
                  <a:txBody>
                    <a:bodyPr/>
                    <a:lstStyle/>
                    <a:p>
                      <a:endParaRPr lang="pt-BR"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4"/>
          <p:cNvSpPr>
            <a:spLocks noGrp="1"/>
          </p:cNvSpPr>
          <p:nvPr>
            <p:ph type="title"/>
          </p:nvPr>
        </p:nvSpPr>
        <p:spPr>
          <a:xfrm>
            <a:off x="468313" y="0"/>
            <a:ext cx="8229600" cy="692150"/>
          </a:xfrm>
        </p:spPr>
        <p:txBody>
          <a:bodyPr/>
          <a:lstStyle/>
          <a:p>
            <a:r>
              <a:rPr lang="pt-BR" altLang="pt-BR" sz="3600" b="1" dirty="0" err="1" smtClean="0">
                <a:solidFill>
                  <a:srgbClr val="0070C0"/>
                </a:solidFill>
              </a:rPr>
              <a:t>Working</a:t>
            </a:r>
            <a:r>
              <a:rPr lang="pt-BR" altLang="pt-BR" sz="3600" b="1" dirty="0" smtClean="0">
                <a:solidFill>
                  <a:srgbClr val="0070C0"/>
                </a:solidFill>
              </a:rPr>
              <a:t> </a:t>
            </a:r>
            <a:r>
              <a:rPr lang="pt-BR" altLang="pt-BR" sz="3600" b="1" dirty="0" err="1" smtClean="0">
                <a:solidFill>
                  <a:srgbClr val="0070C0"/>
                </a:solidFill>
              </a:rPr>
              <a:t>groups</a:t>
            </a:r>
            <a:endParaRPr lang="pt-BR" altLang="pt-BR" sz="3600" b="1" dirty="0" smtClean="0">
              <a:solidFill>
                <a:srgbClr val="0070C0"/>
              </a:solidFill>
            </a:endParaRPr>
          </a:p>
        </p:txBody>
      </p:sp>
      <p:graphicFrame>
        <p:nvGraphicFramePr>
          <p:cNvPr id="2" name="Tabela 1"/>
          <p:cNvGraphicFramePr>
            <a:graphicFrameLocks noGrp="1"/>
          </p:cNvGraphicFramePr>
          <p:nvPr/>
        </p:nvGraphicFramePr>
        <p:xfrm>
          <a:off x="179388" y="692150"/>
          <a:ext cx="8713787" cy="6026451"/>
        </p:xfrm>
        <a:graphic>
          <a:graphicData uri="http://schemas.openxmlformats.org/drawingml/2006/table">
            <a:tbl>
              <a:tblPr firstRow="1" firstCol="1" bandRow="1">
                <a:tableStyleId>{5C22544A-7EE6-4342-B048-85BDC9FD1C3A}</a:tableStyleId>
              </a:tblPr>
              <a:tblGrid>
                <a:gridCol w="1561789"/>
                <a:gridCol w="5351630"/>
                <a:gridCol w="1800368"/>
              </a:tblGrid>
              <a:tr h="406179">
                <a:tc>
                  <a:txBody>
                    <a:bodyPr/>
                    <a:lstStyle/>
                    <a:p>
                      <a:pPr>
                        <a:lnSpc>
                          <a:spcPct val="107000"/>
                        </a:lnSpc>
                        <a:spcAft>
                          <a:spcPts val="800"/>
                        </a:spcAft>
                      </a:pPr>
                      <a:r>
                        <a:rPr lang="en-GB" sz="1600" dirty="0">
                          <a:effectLst/>
                        </a:rPr>
                        <a:t>Working group</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a:effectLst/>
                        </a:rPr>
                        <a:t>Project</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a:effectLst/>
                        </a:rPr>
                        <a:t>Participants SAIs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r>
              <a:tr h="1012796">
                <a:tc>
                  <a:txBody>
                    <a:bodyPr/>
                    <a:lstStyle/>
                    <a:p>
                      <a:pPr>
                        <a:lnSpc>
                          <a:spcPct val="107000"/>
                        </a:lnSpc>
                        <a:spcAft>
                          <a:spcPts val="800"/>
                        </a:spcAft>
                      </a:pPr>
                      <a:r>
                        <a:rPr lang="en-GB" sz="1600">
                          <a:effectLst/>
                        </a:rPr>
                        <a:t>Standard for PA</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nchor="ctr"/>
                </a:tc>
                <a:tc>
                  <a:txBody>
                    <a:bodyPr/>
                    <a:lstStyle/>
                    <a:p>
                      <a:pPr>
                        <a:lnSpc>
                          <a:spcPct val="107000"/>
                        </a:lnSpc>
                        <a:spcAft>
                          <a:spcPts val="800"/>
                        </a:spcAft>
                      </a:pPr>
                      <a:r>
                        <a:rPr lang="en-GB" sz="1600" dirty="0">
                          <a:effectLst/>
                        </a:rPr>
                        <a:t>Adaptation of the draft standard for PA to the amended drafting conventions – planed to become ISSAI 3000.</a:t>
                      </a:r>
                      <a:endParaRPr lang="pt-BR" sz="1600" dirty="0">
                        <a:effectLst/>
                      </a:endParaRPr>
                    </a:p>
                    <a:p>
                      <a:pPr>
                        <a:lnSpc>
                          <a:spcPct val="107000"/>
                        </a:lnSpc>
                        <a:spcAft>
                          <a:spcPts val="800"/>
                        </a:spcAft>
                      </a:pPr>
                      <a:r>
                        <a:rPr lang="en-GB" sz="1600" dirty="0">
                          <a:effectLst/>
                        </a:rPr>
                        <a:t>Short document with requirements and explanation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a:effectLst/>
                        </a:rPr>
                        <a:t>Austria, Brazil (team leader), India and USA</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r>
              <a:tr h="1414893">
                <a:tc>
                  <a:txBody>
                    <a:bodyPr/>
                    <a:lstStyle/>
                    <a:p>
                      <a:pPr>
                        <a:lnSpc>
                          <a:spcPct val="107000"/>
                        </a:lnSpc>
                        <a:spcAft>
                          <a:spcPts val="800"/>
                        </a:spcAft>
                      </a:pPr>
                      <a:r>
                        <a:rPr lang="en-GB" sz="1600">
                          <a:effectLst/>
                        </a:rPr>
                        <a:t>New concepts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nchor="ctr"/>
                </a:tc>
                <a:tc>
                  <a:txBody>
                    <a:bodyPr/>
                    <a:lstStyle/>
                    <a:p>
                      <a:pPr>
                        <a:lnSpc>
                          <a:spcPct val="107000"/>
                        </a:lnSpc>
                        <a:spcAft>
                          <a:spcPts val="800"/>
                        </a:spcAft>
                      </a:pPr>
                      <a:r>
                        <a:rPr lang="en-GB" sz="1600" dirty="0">
                          <a:effectLst/>
                        </a:rPr>
                        <a:t>Central concepts for Performance Auditing – planed to become ISSAI </a:t>
                      </a:r>
                      <a:r>
                        <a:rPr lang="en-GB" sz="1600" dirty="0" smtClean="0">
                          <a:effectLst/>
                        </a:rPr>
                        <a:t>3100</a:t>
                      </a:r>
                      <a:endParaRPr lang="pt-BR" sz="1600" dirty="0">
                        <a:effectLst/>
                      </a:endParaRPr>
                    </a:p>
                    <a:p>
                      <a:pPr>
                        <a:lnSpc>
                          <a:spcPct val="107000"/>
                        </a:lnSpc>
                        <a:spcAft>
                          <a:spcPts val="800"/>
                        </a:spcAft>
                      </a:pPr>
                      <a:r>
                        <a:rPr lang="en-GB" sz="1600" dirty="0">
                          <a:effectLst/>
                        </a:rPr>
                        <a:t>Building of new concepts (Definition of PA, intended users, subject matter, confidence and assurance, audit approach, audit risk)</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a:effectLst/>
                        </a:rPr>
                        <a:t>Norway and Netherlands (team leader)</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r>
              <a:tr h="1675796">
                <a:tc>
                  <a:txBody>
                    <a:bodyPr/>
                    <a:lstStyle/>
                    <a:p>
                      <a:pPr>
                        <a:lnSpc>
                          <a:spcPct val="107000"/>
                        </a:lnSpc>
                        <a:spcAft>
                          <a:spcPts val="800"/>
                        </a:spcAft>
                      </a:pPr>
                      <a:r>
                        <a:rPr lang="en-GB" sz="1600">
                          <a:effectLst/>
                        </a:rPr>
                        <a:t>Existing concepts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nchor="ctr"/>
                </a:tc>
                <a:tc>
                  <a:txBody>
                    <a:bodyPr/>
                    <a:lstStyle/>
                    <a:p>
                      <a:pPr>
                        <a:lnSpc>
                          <a:spcPct val="107000"/>
                        </a:lnSpc>
                        <a:spcAft>
                          <a:spcPts val="800"/>
                        </a:spcAft>
                      </a:pPr>
                      <a:r>
                        <a:rPr lang="en-GB" sz="1600" dirty="0">
                          <a:effectLst/>
                        </a:rPr>
                        <a:t>Central concepts for Performance Auditing – planed to become ISSAI 3100</a:t>
                      </a:r>
                      <a:r>
                        <a:rPr lang="en-GB" sz="1600" dirty="0" smtClean="0">
                          <a:effectLst/>
                        </a:rPr>
                        <a:t>.</a:t>
                      </a:r>
                      <a:endParaRPr lang="pt-BR" sz="1600" dirty="0">
                        <a:effectLst/>
                      </a:endParaRPr>
                    </a:p>
                    <a:p>
                      <a:pPr>
                        <a:lnSpc>
                          <a:spcPct val="107000"/>
                        </a:lnSpc>
                        <a:spcAft>
                          <a:spcPts val="800"/>
                        </a:spcAft>
                      </a:pPr>
                      <a:r>
                        <a:rPr lang="en-GB" sz="1600" dirty="0">
                          <a:effectLst/>
                        </a:rPr>
                        <a:t>Reviewing existing material – independence, audit objective, audit scope, audit criteria, communication, skills, supervision, professional judgment and </a:t>
                      </a:r>
                      <a:r>
                        <a:rPr lang="en-GB" sz="1600" dirty="0" err="1">
                          <a:effectLst/>
                        </a:rPr>
                        <a:t>skepticism</a:t>
                      </a:r>
                      <a:r>
                        <a:rPr lang="en-GB" sz="1600" dirty="0">
                          <a:effectLst/>
                        </a:rPr>
                        <a:t>, quality control, materiality, </a:t>
                      </a:r>
                      <a:r>
                        <a:rPr lang="en-GB" sz="1600" dirty="0" smtClean="0">
                          <a:effectLst/>
                        </a:rPr>
                        <a:t>documentation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a:effectLst/>
                        </a:rPr>
                        <a:t>Canada (team leader) and Hungary</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r>
              <a:tr h="1516486">
                <a:tc>
                  <a:txBody>
                    <a:bodyPr/>
                    <a:lstStyle/>
                    <a:p>
                      <a:pPr>
                        <a:lnSpc>
                          <a:spcPct val="107000"/>
                        </a:lnSpc>
                        <a:spcAft>
                          <a:spcPts val="800"/>
                        </a:spcAft>
                      </a:pPr>
                      <a:r>
                        <a:rPr lang="en-GB" sz="1600">
                          <a:effectLst/>
                        </a:rPr>
                        <a:t>Guidelines</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nchor="ctr"/>
                </a:tc>
                <a:tc>
                  <a:txBody>
                    <a:bodyPr/>
                    <a:lstStyle/>
                    <a:p>
                      <a:pPr>
                        <a:lnSpc>
                          <a:spcPct val="107000"/>
                        </a:lnSpc>
                        <a:spcAft>
                          <a:spcPts val="800"/>
                        </a:spcAft>
                      </a:pPr>
                      <a:r>
                        <a:rPr lang="en-GB" sz="1600" dirty="0">
                          <a:effectLst/>
                        </a:rPr>
                        <a:t>Performance auditing process – planed to become ISSAI 3200. </a:t>
                      </a:r>
                      <a:endParaRPr lang="pt-BR" sz="1600" dirty="0">
                        <a:effectLst/>
                      </a:endParaRPr>
                    </a:p>
                    <a:p>
                      <a:pPr>
                        <a:lnSpc>
                          <a:spcPct val="107000"/>
                        </a:lnSpc>
                        <a:spcAft>
                          <a:spcPts val="800"/>
                        </a:spcAft>
                      </a:pPr>
                      <a:r>
                        <a:rPr lang="en-GB" sz="1600" dirty="0">
                          <a:effectLst/>
                        </a:rPr>
                        <a:t>Planning - Selection of audit topics and Designing the audit Conducting - Evidence, findings and conclusions</a:t>
                      </a:r>
                      <a:endParaRPr lang="pt-BR" sz="1600" dirty="0">
                        <a:effectLst/>
                      </a:endParaRPr>
                    </a:p>
                    <a:p>
                      <a:pPr>
                        <a:lnSpc>
                          <a:spcPct val="107000"/>
                        </a:lnSpc>
                        <a:spcAft>
                          <a:spcPts val="800"/>
                        </a:spcAft>
                      </a:pPr>
                      <a:r>
                        <a:rPr lang="en-GB" sz="1600" dirty="0">
                          <a:effectLst/>
                        </a:rPr>
                        <a:t>Reporting - Contents of the report, Recommendations, </a:t>
                      </a:r>
                      <a:r>
                        <a:rPr lang="en-GB" sz="1600" dirty="0" smtClean="0">
                          <a:effectLst/>
                        </a:rPr>
                        <a:t>Distribution, Follow-up</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c>
                  <a:txBody>
                    <a:bodyPr/>
                    <a:lstStyle/>
                    <a:p>
                      <a:pPr>
                        <a:lnSpc>
                          <a:spcPct val="107000"/>
                        </a:lnSpc>
                        <a:spcAft>
                          <a:spcPts val="800"/>
                        </a:spcAft>
                      </a:pPr>
                      <a:r>
                        <a:rPr lang="en-GB" sz="1600" dirty="0">
                          <a:effectLst/>
                        </a:rPr>
                        <a:t>Sweden (team leader) and Denmark</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221" marR="63221" marT="8777" marB="0"/>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66725" y="188913"/>
            <a:ext cx="8229600" cy="1143000"/>
          </a:xfrm>
        </p:spPr>
        <p:txBody>
          <a:bodyPr/>
          <a:lstStyle/>
          <a:p>
            <a:r>
              <a:rPr lang="en-US" altLang="pt-BR" sz="3600" b="1" smtClean="0">
                <a:solidFill>
                  <a:srgbClr val="0070C0"/>
                </a:solidFill>
              </a:rPr>
              <a:t>Good practices in the PAS</a:t>
            </a:r>
          </a:p>
        </p:txBody>
      </p:sp>
      <p:sp>
        <p:nvSpPr>
          <p:cNvPr id="9219" name="Content Placeholder 2"/>
          <p:cNvSpPr>
            <a:spLocks noGrp="1"/>
          </p:cNvSpPr>
          <p:nvPr>
            <p:ph sz="half" idx="1"/>
          </p:nvPr>
        </p:nvSpPr>
        <p:spPr>
          <a:xfrm>
            <a:off x="755650" y="2133600"/>
            <a:ext cx="7632700" cy="3455988"/>
          </a:xfrm>
        </p:spPr>
        <p:txBody>
          <a:bodyPr/>
          <a:lstStyle/>
          <a:p>
            <a:r>
              <a:rPr lang="en-US" altLang="pt-BR" sz="2400" dirty="0" smtClean="0"/>
              <a:t>Cooperation with Compliance Audit Subcommittee (CAS) and Financial Audit Subcommittee (FAS) </a:t>
            </a:r>
          </a:p>
          <a:p>
            <a:r>
              <a:rPr lang="en-US" altLang="pt-BR" sz="2400" dirty="0" smtClean="0"/>
              <a:t>Working groups</a:t>
            </a:r>
          </a:p>
          <a:p>
            <a:r>
              <a:rPr lang="en-US" altLang="pt-BR" sz="2400" dirty="0" smtClean="0"/>
              <a:t>Internal due process</a:t>
            </a:r>
          </a:p>
          <a:p>
            <a:r>
              <a:rPr lang="en-US" altLang="pt-BR" sz="2400" dirty="0" smtClean="0"/>
              <a:t>Moodle used for sharing information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3"/>
          <p:cNvSpPr>
            <a:spLocks noGrp="1"/>
          </p:cNvSpPr>
          <p:nvPr>
            <p:ph type="title"/>
          </p:nvPr>
        </p:nvSpPr>
        <p:spPr>
          <a:xfrm>
            <a:off x="1042988" y="2420938"/>
            <a:ext cx="7058025" cy="1512118"/>
          </a:xfrm>
        </p:spPr>
        <p:txBody>
          <a:bodyPr/>
          <a:lstStyle/>
          <a:p>
            <a:pPr eaLnBrk="1" hangingPunct="1"/>
            <a:r>
              <a:rPr lang="pt-BR" altLang="pt-BR" b="1" dirty="0" smtClean="0">
                <a:solidFill>
                  <a:srgbClr val="0070C0"/>
                </a:solidFill>
              </a:rPr>
              <a:t/>
            </a:r>
            <a:br>
              <a:rPr lang="pt-BR" altLang="pt-BR" b="1" dirty="0" smtClean="0">
                <a:solidFill>
                  <a:srgbClr val="0070C0"/>
                </a:solidFill>
              </a:rPr>
            </a:br>
            <a:r>
              <a:rPr lang="pt-BR" altLang="pt-BR" b="1" dirty="0" smtClean="0">
                <a:solidFill>
                  <a:srgbClr val="0070C0"/>
                </a:solidFill>
              </a:rPr>
              <a:t/>
            </a:r>
            <a:br>
              <a:rPr lang="pt-BR" altLang="pt-BR" b="1" dirty="0" smtClean="0">
                <a:solidFill>
                  <a:srgbClr val="0070C0"/>
                </a:solidFill>
              </a:rPr>
            </a:br>
            <a:r>
              <a:rPr lang="pt-BR" altLang="pt-BR" b="1" dirty="0" err="1" smtClean="0">
                <a:solidFill>
                  <a:srgbClr val="0070C0"/>
                </a:solidFill>
              </a:rPr>
              <a:t>Any</a:t>
            </a:r>
            <a:r>
              <a:rPr lang="pt-BR" altLang="pt-BR" b="1" dirty="0" smtClean="0">
                <a:solidFill>
                  <a:srgbClr val="0070C0"/>
                </a:solidFill>
              </a:rPr>
              <a:t> </a:t>
            </a:r>
            <a:r>
              <a:rPr lang="pt-BR" altLang="pt-BR" b="1" dirty="0" err="1" smtClean="0">
                <a:solidFill>
                  <a:srgbClr val="0070C0"/>
                </a:solidFill>
              </a:rPr>
              <a:t>q</a:t>
            </a:r>
            <a:r>
              <a:rPr lang="pt-BR" b="1" dirty="0" err="1" smtClean="0">
                <a:solidFill>
                  <a:srgbClr val="0070C0"/>
                </a:solidFill>
              </a:rPr>
              <a:t>uestions</a:t>
            </a:r>
            <a:r>
              <a:rPr lang="pt-BR" b="1" dirty="0" smtClean="0">
                <a:solidFill>
                  <a:srgbClr val="0070C0"/>
                </a:solidFill>
              </a:rPr>
              <a:t>?</a:t>
            </a:r>
            <a:br>
              <a:rPr lang="pt-BR" b="1" dirty="0" smtClean="0">
                <a:solidFill>
                  <a:srgbClr val="0070C0"/>
                </a:solidFill>
              </a:rPr>
            </a:br>
            <a:r>
              <a:rPr lang="pt-BR" b="1" dirty="0" smtClean="0">
                <a:solidFill>
                  <a:srgbClr val="0070C0"/>
                </a:solidFill>
              </a:rPr>
              <a:t/>
            </a:r>
            <a:br>
              <a:rPr lang="pt-BR" b="1" dirty="0" smtClean="0">
                <a:solidFill>
                  <a:srgbClr val="0070C0"/>
                </a:solidFill>
              </a:rPr>
            </a:br>
            <a:endParaRPr lang="pt-BR" altLang="pt-BR" b="1" dirty="0">
              <a:solidFill>
                <a:srgbClr val="0070C0"/>
              </a:solidFill>
            </a:endParaRPr>
          </a:p>
        </p:txBody>
      </p:sp>
    </p:spTree>
    <p:extLst>
      <p:ext uri="{BB962C8B-B14F-4D97-AF65-F5344CB8AC3E}">
        <p14:creationId xmlns:p14="http://schemas.microsoft.com/office/powerpoint/2010/main" val="3229643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3"/>
          <p:cNvSpPr>
            <a:spLocks noGrp="1"/>
          </p:cNvSpPr>
          <p:nvPr>
            <p:ph type="title"/>
          </p:nvPr>
        </p:nvSpPr>
        <p:spPr>
          <a:xfrm>
            <a:off x="1042988" y="2420938"/>
            <a:ext cx="7058025" cy="1512118"/>
          </a:xfrm>
        </p:spPr>
        <p:txBody>
          <a:bodyPr/>
          <a:lstStyle/>
          <a:p>
            <a:pPr eaLnBrk="1" hangingPunct="1"/>
            <a:r>
              <a:rPr lang="pt-BR" altLang="pt-BR" b="1" dirty="0" err="1" smtClean="0">
                <a:solidFill>
                  <a:srgbClr val="0070C0"/>
                </a:solidFill>
              </a:rPr>
              <a:t>Thank</a:t>
            </a:r>
            <a:r>
              <a:rPr lang="pt-BR" altLang="pt-BR" b="1" dirty="0" smtClean="0">
                <a:solidFill>
                  <a:srgbClr val="0070C0"/>
                </a:solidFill>
              </a:rPr>
              <a:t> </a:t>
            </a:r>
            <a:r>
              <a:rPr lang="pt-BR" altLang="pt-BR" b="1" dirty="0" err="1" smtClean="0">
                <a:solidFill>
                  <a:srgbClr val="0070C0"/>
                </a:solidFill>
              </a:rPr>
              <a:t>you</a:t>
            </a:r>
            <a:r>
              <a:rPr lang="pt-BR" altLang="pt-BR" b="1" dirty="0" smtClean="0">
                <a:solidFill>
                  <a:srgbClr val="0070C0"/>
                </a:solidFill>
              </a:rPr>
              <a:t> for </a:t>
            </a:r>
            <a:r>
              <a:rPr lang="pt-BR" altLang="pt-BR" b="1" dirty="0" err="1" smtClean="0">
                <a:solidFill>
                  <a:srgbClr val="0070C0"/>
                </a:solidFill>
              </a:rPr>
              <a:t>your</a:t>
            </a:r>
            <a:r>
              <a:rPr lang="pt-BR" altLang="pt-BR" b="1" dirty="0" smtClean="0">
                <a:solidFill>
                  <a:srgbClr val="0070C0"/>
                </a:solidFill>
              </a:rPr>
              <a:t> </a:t>
            </a:r>
            <a:r>
              <a:rPr lang="pt-BR" altLang="pt-BR" b="1" dirty="0" err="1" smtClean="0">
                <a:solidFill>
                  <a:srgbClr val="0070C0"/>
                </a:solidFill>
              </a:rPr>
              <a:t>attention</a:t>
            </a:r>
            <a:r>
              <a:rPr lang="pt-BR" altLang="pt-BR" b="1" dirty="0" smtClean="0">
                <a:solidFill>
                  <a:srgbClr val="0070C0"/>
                </a:solidFill>
              </a:rPr>
              <a:t>!</a:t>
            </a:r>
            <a:br>
              <a:rPr lang="pt-BR" altLang="pt-BR" b="1" dirty="0" smtClean="0">
                <a:solidFill>
                  <a:srgbClr val="0070C0"/>
                </a:solidFill>
              </a:rPr>
            </a:br>
            <a:r>
              <a:rPr lang="pt-BR" altLang="pt-BR" b="1" dirty="0" smtClean="0">
                <a:solidFill>
                  <a:srgbClr val="0070C0"/>
                </a:solidFill>
              </a:rPr>
              <a:t/>
            </a:r>
            <a:br>
              <a:rPr lang="pt-BR" altLang="pt-BR" b="1" dirty="0" smtClean="0">
                <a:solidFill>
                  <a:srgbClr val="0070C0"/>
                </a:solidFill>
              </a:rPr>
            </a:br>
            <a:r>
              <a:rPr lang="pt-BR" b="1" dirty="0" smtClean="0">
                <a:solidFill>
                  <a:srgbClr val="0070C0"/>
                </a:solidFill>
              </a:rPr>
              <a:t>A</a:t>
            </a:r>
            <a:r>
              <a:rPr lang="lt-LT" b="1" dirty="0" smtClean="0">
                <a:solidFill>
                  <a:srgbClr val="0070C0"/>
                </a:solidFill>
              </a:rPr>
              <a:t>čiū </a:t>
            </a:r>
            <a:r>
              <a:rPr lang="lt-LT" b="1" dirty="0">
                <a:solidFill>
                  <a:srgbClr val="0070C0"/>
                </a:solidFill>
              </a:rPr>
              <a:t>už </a:t>
            </a:r>
            <a:r>
              <a:rPr lang="lt-LT" b="1" dirty="0" smtClean="0">
                <a:solidFill>
                  <a:srgbClr val="0070C0"/>
                </a:solidFill>
              </a:rPr>
              <a:t>dėmesį</a:t>
            </a:r>
            <a:r>
              <a:rPr lang="pt-BR" b="1" dirty="0" smtClean="0">
                <a:solidFill>
                  <a:srgbClr val="0070C0"/>
                </a:solidFill>
              </a:rPr>
              <a:t/>
            </a:r>
            <a:br>
              <a:rPr lang="pt-BR" b="1" dirty="0" smtClean="0">
                <a:solidFill>
                  <a:srgbClr val="0070C0"/>
                </a:solidFill>
              </a:rPr>
            </a:br>
            <a:r>
              <a:rPr lang="pt-BR" b="1" dirty="0" smtClean="0">
                <a:solidFill>
                  <a:srgbClr val="0070C0"/>
                </a:solidFill>
              </a:rPr>
              <a:t/>
            </a:r>
            <a:br>
              <a:rPr lang="pt-BR" b="1" dirty="0" smtClean="0">
                <a:solidFill>
                  <a:srgbClr val="0070C0"/>
                </a:solidFill>
              </a:rPr>
            </a:br>
            <a:r>
              <a:rPr lang="pt-BR" b="1" dirty="0" smtClean="0">
                <a:solidFill>
                  <a:srgbClr val="0070C0"/>
                </a:solidFill>
              </a:rPr>
              <a:t>Muito obrigada pela atenção!</a:t>
            </a:r>
            <a:endParaRPr lang="pt-BR" altLang="pt-BR" b="1" dirty="0">
              <a:solidFill>
                <a:srgbClr val="0070C0"/>
              </a:solidFill>
            </a:endParaRPr>
          </a:p>
        </p:txBody>
      </p:sp>
      <p:sp>
        <p:nvSpPr>
          <p:cNvPr id="21508" name="Espaço Reservado para Número de Slide 2"/>
          <p:cNvSpPr>
            <a:spLocks noGrp="1"/>
          </p:cNvSpPr>
          <p:nvPr>
            <p:ph type="sldNum" sz="quarter" idx="12"/>
          </p:nvPr>
        </p:nvSpPr>
        <p:spPr>
          <a:xfrm>
            <a:off x="457200" y="6356350"/>
            <a:ext cx="2133600" cy="365125"/>
          </a:xfrm>
        </p:spPr>
        <p:txBody>
          <a:bodyPr rtlCol="0"/>
          <a:lstStyle/>
          <a:p>
            <a:pPr algn="l" fontAlgn="auto">
              <a:spcBef>
                <a:spcPts val="0"/>
              </a:spcBef>
              <a:spcAft>
                <a:spcPts val="0"/>
              </a:spcAft>
              <a:defRPr/>
            </a:pPr>
            <a:fld id="{D1541DEC-BAA6-4432-B408-2178E4F8E66F}" type="slidenum">
              <a:rPr lang="pt-BR" smtClean="0">
                <a:solidFill>
                  <a:schemeClr val="tx1">
                    <a:tint val="75000"/>
                  </a:schemeClr>
                </a:solidFill>
                <a:latin typeface="+mn-lt"/>
              </a:rPr>
              <a:pPr algn="l" fontAlgn="auto">
                <a:spcBef>
                  <a:spcPts val="0"/>
                </a:spcBef>
                <a:spcAft>
                  <a:spcPts val="0"/>
                </a:spcAft>
                <a:defRPr/>
              </a:pPr>
              <a:t>7</a:t>
            </a:fld>
            <a:endParaRPr lang="pt-BR" smtClean="0">
              <a:solidFill>
                <a:schemeClr val="tx1">
                  <a:tint val="75000"/>
                </a:schemeClr>
              </a:solidFill>
              <a:latin typeface="+mn-lt"/>
            </a:endParaRPr>
          </a:p>
        </p:txBody>
      </p:sp>
    </p:spTree>
    <p:extLst>
      <p:ext uri="{BB962C8B-B14F-4D97-AF65-F5344CB8AC3E}">
        <p14:creationId xmlns:p14="http://schemas.microsoft.com/office/powerpoint/2010/main" val="518880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866</Words>
  <Application>Microsoft Office PowerPoint</Application>
  <PresentationFormat>Apresentação na tela (4:3)</PresentationFormat>
  <Paragraphs>87</Paragraphs>
  <Slides>7</Slides>
  <Notes>7</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7</vt:i4>
      </vt:variant>
    </vt:vector>
  </HeadingPairs>
  <TitlesOfParts>
    <vt:vector size="12" baseType="lpstr">
      <vt:lpstr>Arial</vt:lpstr>
      <vt:lpstr>Calibri</vt:lpstr>
      <vt:lpstr>Freestyle Script</vt:lpstr>
      <vt:lpstr>Times New Roman</vt:lpstr>
      <vt:lpstr>Tema do Office</vt:lpstr>
      <vt:lpstr>Performance Audit Subcommittee (PAS) recent activities </vt:lpstr>
      <vt:lpstr>PAS information</vt:lpstr>
      <vt:lpstr>7th PAS meeting</vt:lpstr>
      <vt:lpstr>Working groups</vt:lpstr>
      <vt:lpstr>Good practices in the PAS</vt:lpstr>
      <vt:lpstr>  Any questions?  </vt:lpstr>
      <vt:lpstr>Thank you for your attention!  Ačiū už dėmesį  Muito obrigada pela atenção!</vt:lpstr>
    </vt:vector>
  </TitlesOfParts>
  <Company>TCU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malvim</dc:creator>
  <cp:lastModifiedBy>Maria Lúcia Lima</cp:lastModifiedBy>
  <cp:revision>68</cp:revision>
  <dcterms:created xsi:type="dcterms:W3CDTF">2012-01-19T13:05:04Z</dcterms:created>
  <dcterms:modified xsi:type="dcterms:W3CDTF">2014-05-26T19:34:43Z</dcterms:modified>
</cp:coreProperties>
</file>