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58" r:id="rId3"/>
    <p:sldId id="260" r:id="rId4"/>
    <p:sldId id="272" r:id="rId5"/>
    <p:sldId id="285" r:id="rId6"/>
    <p:sldId id="294" r:id="rId7"/>
    <p:sldId id="257" r:id="rId8"/>
    <p:sldId id="296" r:id="rId9"/>
    <p:sldId id="295" r:id="rId10"/>
    <p:sldId id="298" r:id="rId11"/>
    <p:sldId id="299" r:id="rId12"/>
    <p:sldId id="300" r:id="rId13"/>
    <p:sldId id="301" r:id="rId14"/>
    <p:sldId id="288"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Carolina Barreto Ribeiro Alvarenga" initials="ACBRA" lastIdx="2" clrIdx="0">
    <p:extLst>
      <p:ext uri="{19B8F6BF-5375-455C-9EA6-DF929625EA0E}">
        <p15:presenceInfo xmlns:p15="http://schemas.microsoft.com/office/powerpoint/2012/main" userId="S-1-5-21-2076597496-86852003-636688714-2603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38D"/>
    <a:srgbClr val="6CA9B7"/>
    <a:srgbClr val="FDA100"/>
    <a:srgbClr val="FFFFFF"/>
    <a:srgbClr val="4D4D4F"/>
    <a:srgbClr val="D38D42"/>
    <a:srgbClr val="9B1814"/>
    <a:srgbClr val="971915"/>
    <a:srgbClr val="4D4D4D"/>
    <a:srgbClr val="FC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66085" autoAdjust="0"/>
  </p:normalViewPr>
  <p:slideViewPr>
    <p:cSldViewPr snapToGrid="0">
      <p:cViewPr varScale="1">
        <p:scale>
          <a:sx n="59" d="100"/>
          <a:sy n="59" d="100"/>
        </p:scale>
        <p:origin x="2096" y="17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C8B85-0319-44BC-A719-51A385A4D7FC}" type="datetimeFigureOut">
              <a:rPr lang="pt-BR" smtClean="0"/>
              <a:t>06/06/19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4D656-5ED0-4780-93FE-C8F14D969D11}" type="slidenum">
              <a:rPr lang="pt-BR" smtClean="0"/>
              <a:t>‹#›</a:t>
            </a:fld>
            <a:endParaRPr lang="pt-BR"/>
          </a:p>
        </p:txBody>
      </p:sp>
    </p:spTree>
    <p:extLst>
      <p:ext uri="{BB962C8B-B14F-4D97-AF65-F5344CB8AC3E}">
        <p14:creationId xmlns:p14="http://schemas.microsoft.com/office/powerpoint/2010/main" val="256575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1</a:t>
            </a:fld>
            <a:endParaRPr lang="pt-BR"/>
          </a:p>
        </p:txBody>
      </p:sp>
    </p:spTree>
    <p:extLst>
      <p:ext uri="{BB962C8B-B14F-4D97-AF65-F5344CB8AC3E}">
        <p14:creationId xmlns:p14="http://schemas.microsoft.com/office/powerpoint/2010/main" val="377328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sz="1200" kern="1200" dirty="0">
                <a:solidFill>
                  <a:schemeClr val="tx1"/>
                </a:solidFill>
                <a:effectLst/>
                <a:latin typeface="+mn-lt"/>
                <a:ea typeface="+mn-ea"/>
                <a:cs typeface="+mn-cs"/>
              </a:rPr>
              <a:t>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Phase: Refining the conceptual framework. </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order to deliver a revised conceptual framework and a proposal for a uniform structure and format for INTOSAI pronouncements, including directions presenting and preparing them, the following initiatives have been identified as needing to be addressed. </a:t>
            </a:r>
            <a:endParaRPr lang="pt-BR"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Format of the INTOSAI Principles - Improved classification principles and development of drafting conventions </a:t>
            </a:r>
            <a:endParaRPr lang="pt-BR"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Format of the ISSAIs  - Principles, requirements and application material / drafting conventions </a:t>
            </a:r>
            <a:endParaRPr lang="pt-BR"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Format of the COMPs - Standards and guidance: classification principles and drafting conventions</a:t>
            </a:r>
            <a:endParaRPr lang="pt-BR"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Key concepts - Comparing and refining concepts used across the framework</a:t>
            </a:r>
            <a:endParaRPr lang="pt-BR"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Gathering evidence - To ensure that the ISSAIs are complete and universally applicable, and to identify and address challenges in their implementation and compliance</a:t>
            </a:r>
            <a:endParaRPr lang="pt-BR"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Conceptual framework for an improved IFPP</a:t>
            </a:r>
            <a:endParaRPr lang="pt-BR" sz="16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10</a:t>
            </a:fld>
            <a:endParaRPr lang="pt-BR"/>
          </a:p>
        </p:txBody>
      </p:sp>
    </p:spTree>
    <p:extLst>
      <p:ext uri="{BB962C8B-B14F-4D97-AF65-F5344CB8AC3E}">
        <p14:creationId xmlns:p14="http://schemas.microsoft.com/office/powerpoint/2010/main" val="157566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sz="1200" kern="1200" dirty="0">
                <a:solidFill>
                  <a:schemeClr val="tx1"/>
                </a:solidFill>
                <a:effectLst/>
                <a:latin typeface="+mn-lt"/>
                <a:ea typeface="+mn-ea"/>
                <a:cs typeface="+mn-cs"/>
              </a:rPr>
              <a:t>2.1 Status of the Lima Declaration - Consider if revision of the Lima Declaration remains fit for purpose as the basis for key principle in the framework. The objective of this initiative is to:</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2.2 Scoping: organizational requirements - Project including revision of ISSAI 140 </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2.3 Scoping GUIDs - completing the migration to IFPP: projects to revise/withdraw Pre-IFPP documents </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2.4 Key topics</a:t>
            </a: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11</a:t>
            </a:fld>
            <a:endParaRPr lang="pt-BR"/>
          </a:p>
        </p:txBody>
      </p:sp>
    </p:spTree>
    <p:extLst>
      <p:ext uri="{BB962C8B-B14F-4D97-AF65-F5344CB8AC3E}">
        <p14:creationId xmlns:p14="http://schemas.microsoft.com/office/powerpoint/2010/main" val="249544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342900" marR="212725" lvl="0" indent="-342900">
              <a:lnSpc>
                <a:spcPct val="107000"/>
              </a:lnSpc>
              <a:spcAft>
                <a:spcPts val="800"/>
              </a:spcAft>
              <a:buFont typeface="Calibri" panose="020F0502020204030204" pitchFamily="34" charset="0"/>
              <a:buChar char="•"/>
            </a:pPr>
            <a:r>
              <a:rPr lang="en-ZA" sz="1200" dirty="0">
                <a:solidFill>
                  <a:srgbClr val="495052"/>
                </a:solidFill>
                <a:effectLst/>
                <a:latin typeface="Calibri" panose="020F0502020204030204" pitchFamily="34" charset="0"/>
                <a:ea typeface="Calibri" panose="020F0502020204030204" pitchFamily="34" charset="0"/>
              </a:rPr>
              <a:t>Determining the appropriate foundation for competency development in the existing standards (</a:t>
            </a:r>
            <a:r>
              <a:rPr lang="en-ZA" sz="1200" dirty="0" err="1">
                <a:solidFill>
                  <a:srgbClr val="495052"/>
                </a:solidFill>
                <a:effectLst/>
                <a:latin typeface="Calibri" panose="020F0502020204030204" pitchFamily="34" charset="0"/>
                <a:ea typeface="Calibri" panose="020F0502020204030204" pitchFamily="34" charset="0"/>
              </a:rPr>
              <a:t>eg</a:t>
            </a:r>
            <a:r>
              <a:rPr lang="en-ZA" sz="1200" dirty="0">
                <a:solidFill>
                  <a:srgbClr val="495052"/>
                </a:solidFill>
                <a:effectLst/>
                <a:latin typeface="Calibri" panose="020F0502020204030204" pitchFamily="34" charset="0"/>
                <a:ea typeface="Calibri" panose="020F0502020204030204" pitchFamily="34" charset="0"/>
              </a:rPr>
              <a:t> ISSAI 12, ISSAI 100) and determining whether additional requirements is necessary at the top level of the framework (foundation and or fundamentals)</a:t>
            </a:r>
            <a:endParaRPr lang="pt-BR" sz="1600" dirty="0">
              <a:solidFill>
                <a:srgbClr val="495052"/>
              </a:solidFill>
              <a:effectLst/>
              <a:latin typeface="Calibri" panose="020F0502020204030204" pitchFamily="34" charset="0"/>
              <a:ea typeface="Calibri" panose="020F0502020204030204" pitchFamily="34" charset="0"/>
            </a:endParaRPr>
          </a:p>
          <a:p>
            <a:pPr marL="342900" marR="212725" lvl="0" indent="-342900">
              <a:lnSpc>
                <a:spcPct val="107000"/>
              </a:lnSpc>
              <a:spcAft>
                <a:spcPts val="800"/>
              </a:spcAft>
              <a:buFont typeface="Calibri" panose="020F0502020204030204" pitchFamily="34" charset="0"/>
              <a:buChar char="•"/>
            </a:pPr>
            <a:r>
              <a:rPr lang="en-ZA" sz="1200" dirty="0">
                <a:solidFill>
                  <a:srgbClr val="495052"/>
                </a:solidFill>
                <a:effectLst/>
                <a:latin typeface="Calibri" panose="020F0502020204030204" pitchFamily="34" charset="0"/>
                <a:ea typeface="Calibri" panose="020F0502020204030204" pitchFamily="34" charset="0"/>
              </a:rPr>
              <a:t>Converting the competency framework into pronouncements (perhaps the only immediate effort to deal with Standards)</a:t>
            </a:r>
            <a:endParaRPr lang="pt-BR" sz="1600" dirty="0">
              <a:solidFill>
                <a:srgbClr val="495052"/>
              </a:solidFill>
              <a:effectLst/>
              <a:latin typeface="Calibri" panose="020F0502020204030204" pitchFamily="34" charset="0"/>
              <a:ea typeface="Calibri" panose="020F0502020204030204" pitchFamily="34" charset="0"/>
            </a:endParaRPr>
          </a:p>
          <a:p>
            <a:pPr marL="342900" marR="212725" lvl="0" indent="-342900">
              <a:lnSpc>
                <a:spcPct val="107000"/>
              </a:lnSpc>
              <a:spcAft>
                <a:spcPts val="800"/>
              </a:spcAft>
              <a:buFont typeface="Calibri" panose="020F0502020204030204" pitchFamily="34" charset="0"/>
              <a:buChar char="•"/>
            </a:pPr>
            <a:r>
              <a:rPr lang="en-ZA" sz="1200" dirty="0">
                <a:solidFill>
                  <a:srgbClr val="495052"/>
                </a:solidFill>
                <a:effectLst/>
                <a:latin typeface="Calibri" panose="020F0502020204030204" pitchFamily="34" charset="0"/>
                <a:ea typeface="Calibri" panose="020F0502020204030204" pitchFamily="34" charset="0"/>
              </a:rPr>
              <a:t>Converting the remainder of the work t6hat TFIAP did (contained in the pathways document) into guidance</a:t>
            </a:r>
            <a:endParaRPr lang="pt-BR" sz="1600" dirty="0">
              <a:solidFill>
                <a:srgbClr val="495052"/>
              </a:solidFill>
              <a:effectLst/>
              <a:latin typeface="Calibri" panose="020F0502020204030204" pitchFamily="34" charset="0"/>
              <a:ea typeface="Calibri" panose="020F0502020204030204" pitchFamily="34" charset="0"/>
            </a:endParaRPr>
          </a:p>
          <a:p>
            <a:pPr marL="342900" marR="212725" lvl="0" indent="-342900">
              <a:lnSpc>
                <a:spcPct val="107000"/>
              </a:lnSpc>
              <a:spcAft>
                <a:spcPts val="800"/>
              </a:spcAft>
              <a:buFont typeface="Calibri" panose="020F0502020204030204" pitchFamily="34" charset="0"/>
              <a:buChar char="•"/>
            </a:pPr>
            <a:r>
              <a:rPr lang="en-ZA" sz="1200" dirty="0">
                <a:solidFill>
                  <a:srgbClr val="495052"/>
                </a:solidFill>
                <a:effectLst/>
                <a:latin typeface="Calibri" panose="020F0502020204030204" pitchFamily="34" charset="0"/>
                <a:ea typeface="Calibri" panose="020F0502020204030204" pitchFamily="34" charset="0"/>
              </a:rPr>
              <a:t>Exploring further requirements, if any for work on the COMP section</a:t>
            </a:r>
            <a:endParaRPr lang="pt-BR" sz="1600" dirty="0">
              <a:solidFill>
                <a:srgbClr val="495052"/>
              </a:solidFill>
              <a:effectLst/>
              <a:latin typeface="Calibri" panose="020F0502020204030204" pitchFamily="34" charset="0"/>
              <a:ea typeface="Calibri" panose="020F0502020204030204" pitchFamily="34" charset="0"/>
            </a:endParaRP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12</a:t>
            </a:fld>
            <a:endParaRPr lang="pt-BR"/>
          </a:p>
        </p:txBody>
      </p:sp>
    </p:spTree>
    <p:extLst>
      <p:ext uri="{BB962C8B-B14F-4D97-AF65-F5344CB8AC3E}">
        <p14:creationId xmlns:p14="http://schemas.microsoft.com/office/powerpoint/2010/main" val="3859197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342900" marR="212725" lvl="0" indent="-342900">
              <a:lnSpc>
                <a:spcPct val="107000"/>
              </a:lnSpc>
              <a:spcAft>
                <a:spcPts val="800"/>
              </a:spcAft>
              <a:buFont typeface="Calibri" panose="020F0502020204030204" pitchFamily="34" charset="0"/>
              <a:buChar char="•"/>
            </a:pPr>
            <a:r>
              <a:rPr lang="en-ZA" sz="1200" dirty="0">
                <a:solidFill>
                  <a:srgbClr val="495052"/>
                </a:solidFill>
                <a:effectLst/>
                <a:latin typeface="Calibri" panose="020F0502020204030204" pitchFamily="34" charset="0"/>
                <a:ea typeface="Calibri" panose="020F0502020204030204" pitchFamily="34" charset="0"/>
              </a:rPr>
              <a:t>Determining the appropriate foundation for competency development in the existing standards (</a:t>
            </a:r>
            <a:r>
              <a:rPr lang="en-ZA" sz="1200" dirty="0" err="1">
                <a:solidFill>
                  <a:srgbClr val="495052"/>
                </a:solidFill>
                <a:effectLst/>
                <a:latin typeface="Calibri" panose="020F0502020204030204" pitchFamily="34" charset="0"/>
                <a:ea typeface="Calibri" panose="020F0502020204030204" pitchFamily="34" charset="0"/>
              </a:rPr>
              <a:t>eg</a:t>
            </a:r>
            <a:r>
              <a:rPr lang="en-ZA" sz="1200" dirty="0">
                <a:solidFill>
                  <a:srgbClr val="495052"/>
                </a:solidFill>
                <a:effectLst/>
                <a:latin typeface="Calibri" panose="020F0502020204030204" pitchFamily="34" charset="0"/>
                <a:ea typeface="Calibri" panose="020F0502020204030204" pitchFamily="34" charset="0"/>
              </a:rPr>
              <a:t> ISSAI 12, ISSAI 100) and determining whether additional requirements is necessary at the top level of the framework (foundation and or fundamentals)</a:t>
            </a:r>
            <a:endParaRPr lang="pt-BR" sz="1600" dirty="0">
              <a:solidFill>
                <a:srgbClr val="495052"/>
              </a:solidFill>
              <a:effectLst/>
              <a:latin typeface="Calibri" panose="020F0502020204030204" pitchFamily="34" charset="0"/>
              <a:ea typeface="Calibri" panose="020F0502020204030204" pitchFamily="34" charset="0"/>
            </a:endParaRPr>
          </a:p>
          <a:p>
            <a:pPr marL="342900" marR="212725" lvl="0" indent="-342900">
              <a:lnSpc>
                <a:spcPct val="107000"/>
              </a:lnSpc>
              <a:spcAft>
                <a:spcPts val="800"/>
              </a:spcAft>
              <a:buFont typeface="Calibri" panose="020F0502020204030204" pitchFamily="34" charset="0"/>
              <a:buChar char="•"/>
            </a:pPr>
            <a:r>
              <a:rPr lang="en-ZA" sz="1200" dirty="0">
                <a:solidFill>
                  <a:srgbClr val="495052"/>
                </a:solidFill>
                <a:effectLst/>
                <a:latin typeface="Calibri" panose="020F0502020204030204" pitchFamily="34" charset="0"/>
                <a:ea typeface="Calibri" panose="020F0502020204030204" pitchFamily="34" charset="0"/>
              </a:rPr>
              <a:t>Converting the competency framework into pronouncements (perhaps the only immediate effort to deal with Standards)</a:t>
            </a:r>
            <a:endParaRPr lang="pt-BR" sz="1600" dirty="0">
              <a:solidFill>
                <a:srgbClr val="495052"/>
              </a:solidFill>
              <a:effectLst/>
              <a:latin typeface="Calibri" panose="020F0502020204030204" pitchFamily="34" charset="0"/>
              <a:ea typeface="Calibri" panose="020F0502020204030204" pitchFamily="34" charset="0"/>
            </a:endParaRPr>
          </a:p>
          <a:p>
            <a:pPr marL="342900" marR="212725" lvl="0" indent="-342900">
              <a:lnSpc>
                <a:spcPct val="107000"/>
              </a:lnSpc>
              <a:spcAft>
                <a:spcPts val="800"/>
              </a:spcAft>
              <a:buFont typeface="Calibri" panose="020F0502020204030204" pitchFamily="34" charset="0"/>
              <a:buChar char="•"/>
            </a:pPr>
            <a:r>
              <a:rPr lang="en-ZA" sz="1200" dirty="0">
                <a:solidFill>
                  <a:srgbClr val="495052"/>
                </a:solidFill>
                <a:effectLst/>
                <a:latin typeface="Calibri" panose="020F0502020204030204" pitchFamily="34" charset="0"/>
                <a:ea typeface="Calibri" panose="020F0502020204030204" pitchFamily="34" charset="0"/>
              </a:rPr>
              <a:t>Converting the remainder of the work t6hat TFIAP did (contained in the pathways document) into guidance</a:t>
            </a:r>
            <a:endParaRPr lang="pt-BR" sz="1600" dirty="0">
              <a:solidFill>
                <a:srgbClr val="495052"/>
              </a:solidFill>
              <a:effectLst/>
              <a:latin typeface="Calibri" panose="020F0502020204030204" pitchFamily="34" charset="0"/>
              <a:ea typeface="Calibri" panose="020F0502020204030204" pitchFamily="34" charset="0"/>
            </a:endParaRPr>
          </a:p>
          <a:p>
            <a:pPr marL="342900" marR="212725" lvl="0" indent="-342900">
              <a:lnSpc>
                <a:spcPct val="107000"/>
              </a:lnSpc>
              <a:spcAft>
                <a:spcPts val="800"/>
              </a:spcAft>
              <a:buFont typeface="Calibri" panose="020F0502020204030204" pitchFamily="34" charset="0"/>
              <a:buChar char="•"/>
            </a:pPr>
            <a:r>
              <a:rPr lang="en-ZA" sz="1200" dirty="0">
                <a:solidFill>
                  <a:srgbClr val="495052"/>
                </a:solidFill>
                <a:effectLst/>
                <a:latin typeface="Calibri" panose="020F0502020204030204" pitchFamily="34" charset="0"/>
                <a:ea typeface="Calibri" panose="020F0502020204030204" pitchFamily="34" charset="0"/>
              </a:rPr>
              <a:t>Exploring further requirements, if any for work on the COMP section</a:t>
            </a:r>
            <a:endParaRPr lang="pt-BR" sz="1600" dirty="0">
              <a:solidFill>
                <a:srgbClr val="495052"/>
              </a:solidFill>
              <a:effectLst/>
              <a:latin typeface="Calibri" panose="020F0502020204030204" pitchFamily="34" charset="0"/>
              <a:ea typeface="Calibri" panose="020F0502020204030204" pitchFamily="34" charset="0"/>
            </a:endParaRP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13</a:t>
            </a:fld>
            <a:endParaRPr lang="pt-BR"/>
          </a:p>
        </p:txBody>
      </p:sp>
    </p:spTree>
    <p:extLst>
      <p:ext uri="{BB962C8B-B14F-4D97-AF65-F5344CB8AC3E}">
        <p14:creationId xmlns:p14="http://schemas.microsoft.com/office/powerpoint/2010/main" val="280056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14</a:t>
            </a:fld>
            <a:endParaRPr lang="pt-BR"/>
          </a:p>
        </p:txBody>
      </p:sp>
    </p:spTree>
    <p:extLst>
      <p:ext uri="{BB962C8B-B14F-4D97-AF65-F5344CB8AC3E}">
        <p14:creationId xmlns:p14="http://schemas.microsoft.com/office/powerpoint/2010/main" val="245687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SDP guides the development of the framework, provides overall coordination of the work and helps plan for the effective use of INTOSAI resources. In doing so, it supports the achievement of the different INTOSAI goals that relate to professional standards, and their use.</a:t>
            </a: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aseline="0"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2</a:t>
            </a:fld>
            <a:endParaRPr lang="pt-BR"/>
          </a:p>
        </p:txBody>
      </p:sp>
    </p:spTree>
    <p:extLst>
      <p:ext uri="{BB962C8B-B14F-4D97-AF65-F5344CB8AC3E}">
        <p14:creationId xmlns:p14="http://schemas.microsoft.com/office/powerpoint/2010/main" val="174838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Based on the inputs from a wide consultation and a technical review of the current documents, the present plan proposes a critical analysis of the IFPP in order to better define, scope and plan its future development.</a:t>
            </a:r>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3</a:t>
            </a:fld>
            <a:endParaRPr lang="pt-BR"/>
          </a:p>
        </p:txBody>
      </p:sp>
    </p:spTree>
    <p:extLst>
      <p:ext uri="{BB962C8B-B14F-4D97-AF65-F5344CB8AC3E}">
        <p14:creationId xmlns:p14="http://schemas.microsoft.com/office/powerpoint/2010/main" val="75290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Migration process highlighted a number of challenges in establishing and applying the new framework, which were supported by information obtained from user SAIs, the INTOSAI community and external stakeholders during the consultation exercise.</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4</a:t>
            </a:fld>
            <a:endParaRPr lang="pt-BR"/>
          </a:p>
        </p:txBody>
      </p:sp>
    </p:spTree>
    <p:extLst>
      <p:ext uri="{BB962C8B-B14F-4D97-AF65-F5344CB8AC3E}">
        <p14:creationId xmlns:p14="http://schemas.microsoft.com/office/powerpoint/2010/main" val="316630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en-GB" sz="1200" kern="1200" dirty="0">
                <a:solidFill>
                  <a:schemeClr val="tx1"/>
                </a:solidFill>
                <a:effectLst/>
                <a:latin typeface="+mn-lt"/>
                <a:ea typeface="+mn-ea"/>
                <a:cs typeface="+mn-cs"/>
              </a:rPr>
              <a:t>1. Some documents in the framework are outdated. </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pronouncements, especially early INTOSAI documents , contain text that has, for most practical purposes, long been surpassed by more recent content elsewhere in the IFPP, as well as developments more generally.</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as part of the migration process, a number of pre-existing ISSAIs and INTOSAI GOVs have been relabelled and renumbered into the IFPP as part of the migration process </a:t>
            </a:r>
            <a:r>
              <a:rPr lang="en-GB" sz="1200" i="1" kern="1200" dirty="0">
                <a:solidFill>
                  <a:schemeClr val="tx1"/>
                </a:solidFill>
                <a:effectLst/>
                <a:latin typeface="+mn-lt"/>
                <a:ea typeface="+mn-ea"/>
                <a:cs typeface="+mn-cs"/>
              </a:rPr>
              <a:t>without </a:t>
            </a:r>
            <a:r>
              <a:rPr lang="en-GB" sz="1200" kern="1200" dirty="0">
                <a:solidFill>
                  <a:schemeClr val="tx1"/>
                </a:solidFill>
                <a:effectLst/>
                <a:latin typeface="+mn-lt"/>
                <a:ea typeface="+mn-ea"/>
                <a:cs typeface="+mn-cs"/>
              </a:rPr>
              <a:t>revising and aligning them with the new purpose and format of INTOSAI Guidance.</a:t>
            </a:r>
            <a:endParaRPr lang="pt-BR"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2. No evidence that pronouncements are fulfilling their intended purpose.</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the Global SAI stocktaking report 2017 and stakeholders input show an increased risk of SAI independence being undermined. The IFPP covers SAI independence in many of its pronouncements, but there is no evidence of how SAIs use the documents and implement the requirements in practice, and how far they are effective and meet needs. Evidence could show that the IFPP needs to strengthen its provisions in this respect, and how to do so. </a:t>
            </a:r>
            <a:endParaRPr lang="pt-BR"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3. Duplication and lack of consistency across the framework as a whole (format, use of terms etc). </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a significant number of overlaps, duplications (and even conflicting messages) across the framework . For example, current INTOSAI-Ps include outdated terminology and sometimes do not reflect the concepts in the ISSAIs (such as the three types of auditing defined by ISSAI 100). Inconsistencies and duplications were also found across ISSAIs 100–499, which can be considered the heart of the framework and therefore of fundamental importance. </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Accordingly, there is a need to further develop and to improve consistency and clarity in format and presentation in the full set of ISSAIs. The IFPP defines the content as covering three different elements - principles, requirements and application material. These elements are also well established in the current generation of ISSAIs, but have been applied differently depending on the different preferences of individual working groups.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5</a:t>
            </a:fld>
            <a:endParaRPr lang="pt-BR"/>
          </a:p>
        </p:txBody>
      </p:sp>
    </p:spTree>
    <p:extLst>
      <p:ext uri="{BB962C8B-B14F-4D97-AF65-F5344CB8AC3E}">
        <p14:creationId xmlns:p14="http://schemas.microsoft.com/office/powerpoint/2010/main" val="360801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en-GB" sz="1200" kern="1200" dirty="0">
                <a:solidFill>
                  <a:schemeClr val="tx1"/>
                </a:solidFill>
                <a:effectLst/>
                <a:latin typeface="+mn-lt"/>
                <a:ea typeface="+mn-ea"/>
                <a:cs typeface="+mn-cs"/>
              </a:rPr>
              <a:t>4. Lack of clarity on key concepts</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need for clarification on what ISSAI compliance means in practice, including possible independent assessment of an SAI’s audit practice, was identified.  In spite of the common basis established by ISSAI 100, there are variations in the way different INTOSAI bodies understand different concepts across the framework. </a:t>
            </a:r>
            <a:endParaRPr lang="pt-BR"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5. Lack of overall adherence to ISSAI 100</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of the main strategies of the IFPP was to put ISSAI 100 at the centre of the framework. An overall assessment to bring existing documents to conform with ISSAI 100 was not carried out as part of the migration process. Furthermore, there may be scope to improve the clarity of ISSAI 100.</a:t>
            </a:r>
            <a:endParaRPr lang="pt-BR"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6. The best format/solution to provide guidance for auditing in rapidly changing and emerging issues</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the consultation, SAIs have showed great interest in having additional support to audit areas such as the United Nations’ Sustainable Development Goals, and to address challenges like fraud and corruption. The current framework contains a number of subject matter guidance documents supporting audit in areas like information technology and disaster-related aid. But given the long development process to prepare and approve pronouncements that enter the IFPP, and the fast changing nature of many of these issues, there is a challenge to keep those documents relevant, useful and up-to-date.</a:t>
            </a:r>
            <a:endParaRPr lang="pt-BR"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7. Lack of valid and reliable data on SAIs auditing practices in relation to the ISSAIs</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a need to gather valid data on the use of pronouncements, either through existing sources or by developing new approaches where needed. Implementation data feeding back into the standard setting process can improve the quality of the IFPP, identify challenges that need to be addressed and  the continued usefulness of individual documents, as well as help detect barriers to implementation. </a:t>
            </a:r>
            <a:endParaRPr lang="pt-BR"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8. Unclear distinction between categories in the IFPP</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of the on-going projects in the 2017-2019 SDP have shown the need to further clarify and build on the definitions of the three categories of the IFPP.</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6</a:t>
            </a:fld>
            <a:endParaRPr lang="pt-BR"/>
          </a:p>
        </p:txBody>
      </p:sp>
    </p:spTree>
    <p:extLst>
      <p:ext uri="{BB962C8B-B14F-4D97-AF65-F5344CB8AC3E}">
        <p14:creationId xmlns:p14="http://schemas.microsoft.com/office/powerpoint/2010/main" val="154249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sz="1200" kern="1200" dirty="0">
                <a:solidFill>
                  <a:schemeClr val="tx1"/>
                </a:solidFill>
                <a:effectLst/>
                <a:latin typeface="+mn-lt"/>
                <a:ea typeface="+mn-ea"/>
                <a:cs typeface="+mn-cs"/>
              </a:rPr>
              <a:t>Given the  challenges already identified, and the need for further research and reflection in order to move forward and realize INTOSAI’s vision for the IFPP, this Strategic Development Plan proposes a comprehensive review of the existing framework in its entirety. During this period, on-going projects (from the previous SDP) will not be interrupted. However, the results of these projects, as well as any newly endorsed pronouncements, may need to be updated to accommodate the outcome of the review (along with the existing documents in the IFPP). Scheduled maintenance dates of existing documents will need to be suspended to await the outcome of the review. </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7</a:t>
            </a:fld>
            <a:endParaRPr lang="pt-BR"/>
          </a:p>
        </p:txBody>
      </p:sp>
    </p:spTree>
    <p:extLst>
      <p:ext uri="{BB962C8B-B14F-4D97-AF65-F5344CB8AC3E}">
        <p14:creationId xmlns:p14="http://schemas.microsoft.com/office/powerpoint/2010/main" val="396929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8</a:t>
            </a:fld>
            <a:endParaRPr lang="pt-BR"/>
          </a:p>
        </p:txBody>
      </p:sp>
    </p:spTree>
    <p:extLst>
      <p:ext uri="{BB962C8B-B14F-4D97-AF65-F5344CB8AC3E}">
        <p14:creationId xmlns:p14="http://schemas.microsoft.com/office/powerpoint/2010/main" val="356986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sz="1200" kern="1200" dirty="0">
                <a:solidFill>
                  <a:schemeClr val="tx1"/>
                </a:solidFill>
                <a:effectLst/>
                <a:latin typeface="+mn-lt"/>
                <a:ea typeface="+mn-ea"/>
                <a:cs typeface="+mn-cs"/>
              </a:rPr>
              <a:t>Initiatives will be carried out in two phases:</a:t>
            </a:r>
            <a:endParaRPr lang="pt-B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phase – refining the conceptual framework: </a:t>
            </a:r>
            <a:r>
              <a:rPr lang="en-US" sz="1200" kern="1200" dirty="0">
                <a:solidFill>
                  <a:schemeClr val="tx1"/>
                </a:solidFill>
                <a:effectLst/>
                <a:latin typeface="+mn-lt"/>
                <a:ea typeface="+mn-ea"/>
                <a:cs typeface="+mn-cs"/>
              </a:rPr>
              <a:t>defining and agreeing why we have standards and the material that supports them, and the principles behind the approach, structure and content.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phase – identifying specific projects and initiatives needed to achieve the conceptual framework, and sequencing and </a:t>
            </a:r>
            <a:r>
              <a:rPr lang="en-US" sz="1200" kern="1200" dirty="0" err="1">
                <a:solidFill>
                  <a:schemeClr val="tx1"/>
                </a:solidFill>
                <a:effectLst/>
                <a:latin typeface="+mn-lt"/>
                <a:ea typeface="+mn-ea"/>
                <a:cs typeface="+mn-cs"/>
              </a:rPr>
              <a:t>prioritising</a:t>
            </a:r>
            <a:r>
              <a:rPr lang="en-US" sz="1200" kern="1200" dirty="0">
                <a:solidFill>
                  <a:schemeClr val="tx1"/>
                </a:solidFill>
                <a:effectLst/>
                <a:latin typeface="+mn-lt"/>
                <a:ea typeface="+mn-ea"/>
                <a:cs typeface="+mn-cs"/>
              </a:rPr>
              <a:t> them.</a:t>
            </a:r>
            <a:endParaRPr lang="pt-B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Competency pronouncements (COMPs) – in parallel, the development of the Competency pronouncements (COMPs) will be launched, with individual projects following the steps in due process. </a:t>
            </a:r>
            <a:endParaRPr lang="pt-BR"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objectives and strategies are closely aligned with the goals and crosscutting priorities of the current INTOSAI strategic plan. This three-year plan also aims at aligning the standard setting planning process with the overall INTOSAI strategic planning, so that results and future needs of standard setting can feed into the latter, and future INTOSAI strategic aims can be reflected in standard setting priorities.</a:t>
            </a: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F904D656-5ED0-4780-93FE-C8F14D969D11}" type="slidenum">
              <a:rPr lang="pt-BR" smtClean="0"/>
              <a:t>9</a:t>
            </a:fld>
            <a:endParaRPr lang="pt-BR"/>
          </a:p>
        </p:txBody>
      </p:sp>
    </p:spTree>
    <p:extLst>
      <p:ext uri="{BB962C8B-B14F-4D97-AF65-F5344CB8AC3E}">
        <p14:creationId xmlns:p14="http://schemas.microsoft.com/office/powerpoint/2010/main" val="54615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2895F2F-4143-4AB7-803B-907EB1970032}" type="datetimeFigureOut">
              <a:rPr lang="pt-BR" smtClean="0"/>
              <a:t>06/06/19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353631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2895F2F-4143-4AB7-803B-907EB1970032}" type="datetimeFigureOut">
              <a:rPr lang="pt-BR" smtClean="0"/>
              <a:t>06/06/19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193197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2895F2F-4143-4AB7-803B-907EB1970032}" type="datetimeFigureOut">
              <a:rPr lang="pt-BR" smtClean="0"/>
              <a:t>06/06/19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6651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2895F2F-4143-4AB7-803B-907EB1970032}" type="datetimeFigureOut">
              <a:rPr lang="pt-BR" smtClean="0"/>
              <a:t>06/06/19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9955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2895F2F-4143-4AB7-803B-907EB1970032}" type="datetimeFigureOut">
              <a:rPr lang="pt-BR" smtClean="0"/>
              <a:t>06/06/19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45009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2895F2F-4143-4AB7-803B-907EB1970032}" type="datetimeFigureOut">
              <a:rPr lang="pt-BR" smtClean="0"/>
              <a:t>06/06/19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300595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2895F2F-4143-4AB7-803B-907EB1970032}" type="datetimeFigureOut">
              <a:rPr lang="pt-BR" smtClean="0"/>
              <a:t>06/06/19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39924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F2895F2F-4143-4AB7-803B-907EB1970032}" type="datetimeFigureOut">
              <a:rPr lang="pt-BR" smtClean="0"/>
              <a:t>06/06/19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387988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895F2F-4143-4AB7-803B-907EB1970032}" type="datetimeFigureOut">
              <a:rPr lang="pt-BR" smtClean="0"/>
              <a:t>06/06/19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418308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2895F2F-4143-4AB7-803B-907EB1970032}" type="datetimeFigureOut">
              <a:rPr lang="pt-BR" smtClean="0"/>
              <a:t>06/06/19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219396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2895F2F-4143-4AB7-803B-907EB1970032}" type="datetimeFigureOut">
              <a:rPr lang="pt-BR" smtClean="0"/>
              <a:t>06/06/19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C31DC0-25CC-4484-9016-B53D35289A61}" type="slidenum">
              <a:rPr lang="pt-BR" smtClean="0"/>
              <a:t>‹#›</a:t>
            </a:fld>
            <a:endParaRPr lang="pt-BR"/>
          </a:p>
        </p:txBody>
      </p:sp>
    </p:spTree>
    <p:extLst>
      <p:ext uri="{BB962C8B-B14F-4D97-AF65-F5344CB8AC3E}">
        <p14:creationId xmlns:p14="http://schemas.microsoft.com/office/powerpoint/2010/main" val="320451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95F2F-4143-4AB7-803B-907EB1970032}" type="datetimeFigureOut">
              <a:rPr lang="pt-BR" smtClean="0"/>
              <a:t>06/06/19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31DC0-25CC-4484-9016-B53D35289A61}" type="slidenum">
              <a:rPr lang="pt-BR" smtClean="0"/>
              <a:t>‹#›</a:t>
            </a:fld>
            <a:endParaRPr lang="pt-BR"/>
          </a:p>
        </p:txBody>
      </p:sp>
    </p:spTree>
    <p:extLst>
      <p:ext uri="{BB962C8B-B14F-4D97-AF65-F5344CB8AC3E}">
        <p14:creationId xmlns:p14="http://schemas.microsoft.com/office/powerpoint/2010/main" val="136802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eca-psc@eca.europa.eu" TargetMode="External"/><Relationship Id="rId4" Type="http://schemas.openxmlformats.org/officeDocument/2006/relationships/hyperlink" Target="mailto:psc@tcu.gov.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981" y="4263359"/>
            <a:ext cx="4714875" cy="1438275"/>
          </a:xfrm>
          <a:prstGeom prst="rect">
            <a:avLst/>
          </a:prstGeom>
        </p:spPr>
      </p:pic>
      <p:sp>
        <p:nvSpPr>
          <p:cNvPr id="4" name="CaixaDeTexto 3"/>
          <p:cNvSpPr txBox="1"/>
          <p:nvPr/>
        </p:nvSpPr>
        <p:spPr>
          <a:xfrm>
            <a:off x="602405" y="627460"/>
            <a:ext cx="11339879" cy="2567434"/>
          </a:xfrm>
          <a:prstGeom prst="rect">
            <a:avLst/>
          </a:prstGeom>
          <a:noFill/>
        </p:spPr>
        <p:txBody>
          <a:bodyPr wrap="square" rtlCol="0">
            <a:spAutoFit/>
          </a:bodyPr>
          <a:lstStyle/>
          <a:p>
            <a:pPr lvl="0">
              <a:lnSpc>
                <a:spcPts val="6500"/>
              </a:lnSpc>
            </a:pPr>
            <a:r>
              <a:rPr lang="en-US" sz="4400" b="1" dirty="0">
                <a:solidFill>
                  <a:srgbClr val="6CA9B7"/>
                </a:solidFill>
              </a:rPr>
              <a:t>The new SDP</a:t>
            </a:r>
          </a:p>
          <a:p>
            <a:pPr lvl="0">
              <a:lnSpc>
                <a:spcPts val="6500"/>
              </a:lnSpc>
            </a:pPr>
            <a:endParaRPr lang="en-US" sz="4400" b="1" dirty="0">
              <a:solidFill>
                <a:srgbClr val="6CA9B7"/>
              </a:solidFill>
            </a:endParaRPr>
          </a:p>
          <a:p>
            <a:pPr lvl="0">
              <a:lnSpc>
                <a:spcPts val="6500"/>
              </a:lnSpc>
            </a:pPr>
            <a:r>
              <a:rPr lang="en-US" sz="5400" b="1" dirty="0">
                <a:solidFill>
                  <a:srgbClr val="4D4D4F"/>
                </a:solidFill>
              </a:rPr>
              <a:t>Strategic Development Plan</a:t>
            </a:r>
          </a:p>
        </p:txBody>
      </p:sp>
    </p:spTree>
    <p:extLst>
      <p:ext uri="{BB962C8B-B14F-4D97-AF65-F5344CB8AC3E}">
        <p14:creationId xmlns:p14="http://schemas.microsoft.com/office/powerpoint/2010/main" val="367658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Imagem 10"/>
          <p:cNvPicPr>
            <a:picLocks noChangeAspect="1"/>
          </p:cNvPicPr>
          <p:nvPr/>
        </p:nvPicPr>
        <p:blipFill rotWithShape="1">
          <a:blip r:embed="rId4">
            <a:extLst>
              <a:ext uri="{28A0092B-C50C-407E-A947-70E740481C1C}">
                <a14:useLocalDpi xmlns:a14="http://schemas.microsoft.com/office/drawing/2010/main" val="0"/>
              </a:ext>
            </a:extLst>
          </a:blip>
          <a:srcRect r="80126"/>
          <a:stretch/>
        </p:blipFill>
        <p:spPr>
          <a:xfrm rot="626770">
            <a:off x="549450" y="-303879"/>
            <a:ext cx="2419188" cy="4285099"/>
          </a:xfrm>
          <a:prstGeom prst="rect">
            <a:avLst/>
          </a:prstGeom>
        </p:spPr>
      </p:pic>
      <p:sp>
        <p:nvSpPr>
          <p:cNvPr id="6" name="CaixaDeTexto 5"/>
          <p:cNvSpPr txBox="1"/>
          <p:nvPr/>
        </p:nvSpPr>
        <p:spPr>
          <a:xfrm>
            <a:off x="0" y="4183604"/>
            <a:ext cx="3664392" cy="1323439"/>
          </a:xfrm>
          <a:prstGeom prst="rect">
            <a:avLst/>
          </a:prstGeom>
          <a:noFill/>
        </p:spPr>
        <p:txBody>
          <a:bodyPr wrap="square" rtlCol="0">
            <a:spAutoFit/>
          </a:bodyPr>
          <a:lstStyle/>
          <a:p>
            <a:pPr algn="ctr"/>
            <a:r>
              <a:rPr lang="pt-BR" sz="4000" b="1" dirty="0">
                <a:solidFill>
                  <a:srgbClr val="6CA9B7"/>
                </a:solidFill>
              </a:rPr>
              <a:t>Conceptual framework</a:t>
            </a:r>
          </a:p>
        </p:txBody>
      </p:sp>
      <p:sp>
        <p:nvSpPr>
          <p:cNvPr id="9" name="CaixaDeTexto 8">
            <a:extLst>
              <a:ext uri="{FF2B5EF4-FFF2-40B4-BE49-F238E27FC236}">
                <a16:creationId xmlns:a16="http://schemas.microsoft.com/office/drawing/2014/main" id="{5D24B47F-5CEF-4BD9-9479-410FCF2C06C3}"/>
              </a:ext>
            </a:extLst>
          </p:cNvPr>
          <p:cNvSpPr txBox="1"/>
          <p:nvPr/>
        </p:nvSpPr>
        <p:spPr>
          <a:xfrm>
            <a:off x="4125394" y="322838"/>
            <a:ext cx="7885577" cy="6740307"/>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rgbClr val="D38D42"/>
                </a:solidFill>
              </a:rPr>
              <a:t>Format of the INTOSAI Principles</a:t>
            </a:r>
          </a:p>
          <a:p>
            <a:pPr marL="571500" indent="-571500">
              <a:buFont typeface="Arial" panose="020B0604020202020204" pitchFamily="34" charset="0"/>
              <a:buChar char="•"/>
            </a:pPr>
            <a:r>
              <a:rPr lang="en-US" sz="4400" dirty="0">
                <a:solidFill>
                  <a:srgbClr val="D38D42"/>
                </a:solidFill>
              </a:rPr>
              <a:t>Format of the ISSAIs</a:t>
            </a:r>
          </a:p>
          <a:p>
            <a:pPr marL="571500" indent="-571500">
              <a:buFont typeface="Arial" panose="020B0604020202020204" pitchFamily="34" charset="0"/>
              <a:buChar char="•"/>
            </a:pPr>
            <a:r>
              <a:rPr lang="en-US" sz="4400" dirty="0">
                <a:solidFill>
                  <a:srgbClr val="D38D42"/>
                </a:solidFill>
              </a:rPr>
              <a:t>Format of the COMPs - Standards and guidance</a:t>
            </a:r>
          </a:p>
          <a:p>
            <a:pPr marL="571500" indent="-571500">
              <a:buFont typeface="Arial" panose="020B0604020202020204" pitchFamily="34" charset="0"/>
              <a:buChar char="•"/>
            </a:pPr>
            <a:r>
              <a:rPr lang="en-US" sz="4400" dirty="0">
                <a:solidFill>
                  <a:srgbClr val="D38D42"/>
                </a:solidFill>
              </a:rPr>
              <a:t>Key concepts</a:t>
            </a:r>
          </a:p>
          <a:p>
            <a:pPr marL="571500" indent="-571500">
              <a:buFont typeface="Arial" panose="020B0604020202020204" pitchFamily="34" charset="0"/>
              <a:buChar char="•"/>
            </a:pPr>
            <a:r>
              <a:rPr lang="en-US" sz="4400" dirty="0">
                <a:solidFill>
                  <a:srgbClr val="D38D42"/>
                </a:solidFill>
              </a:rPr>
              <a:t>Gathering evidence</a:t>
            </a:r>
          </a:p>
          <a:p>
            <a:pPr marL="571500" indent="-571500">
              <a:buFont typeface="Arial" panose="020B0604020202020204" pitchFamily="34" charset="0"/>
              <a:buChar char="•"/>
            </a:pPr>
            <a:r>
              <a:rPr lang="en-US" sz="4400" dirty="0">
                <a:solidFill>
                  <a:srgbClr val="D38D42"/>
                </a:solidFill>
              </a:rPr>
              <a:t>Conceptual framework for an improved IFPP</a:t>
            </a:r>
          </a:p>
          <a:p>
            <a:pPr marL="571500" indent="-571500">
              <a:buFont typeface="Arial" panose="020B0604020202020204" pitchFamily="34" charset="0"/>
              <a:buChar char="•"/>
            </a:pPr>
            <a:endParaRPr lang="pt-BR" sz="3600" dirty="0">
              <a:solidFill>
                <a:srgbClr val="D38D42"/>
              </a:solidFill>
            </a:endParaRPr>
          </a:p>
        </p:txBody>
      </p:sp>
      <p:sp>
        <p:nvSpPr>
          <p:cNvPr id="10" name="Elipse 9">
            <a:extLst>
              <a:ext uri="{FF2B5EF4-FFF2-40B4-BE49-F238E27FC236}">
                <a16:creationId xmlns:a16="http://schemas.microsoft.com/office/drawing/2014/main" id="{BB443C46-AF29-49C9-AD20-F22802116D65}"/>
              </a:ext>
            </a:extLst>
          </p:cNvPr>
          <p:cNvSpPr/>
          <p:nvPr/>
        </p:nvSpPr>
        <p:spPr>
          <a:xfrm>
            <a:off x="995680" y="1993136"/>
            <a:ext cx="1442720" cy="143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B5B40E5E-53CA-46AD-B234-02A1D4B941F7}"/>
              </a:ext>
            </a:extLst>
          </p:cNvPr>
          <p:cNvSpPr/>
          <p:nvPr/>
        </p:nvSpPr>
        <p:spPr>
          <a:xfrm>
            <a:off x="1088498" y="2180858"/>
            <a:ext cx="1257084" cy="923330"/>
          </a:xfrm>
          <a:prstGeom prst="rect">
            <a:avLst/>
          </a:prstGeom>
          <a:noFill/>
        </p:spPr>
        <p:txBody>
          <a:bodyPr wrap="square" lIns="91440" tIns="45720" rIns="91440" bIns="45720">
            <a:spAutoFit/>
          </a:bodyPr>
          <a:lstStyle/>
          <a:p>
            <a:pPr algn="ctr"/>
            <a:r>
              <a:rPr lang="pt-BR" sz="5400" b="0" cap="none" spc="0"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222110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Imagem 10"/>
          <p:cNvPicPr>
            <a:picLocks noChangeAspect="1"/>
          </p:cNvPicPr>
          <p:nvPr/>
        </p:nvPicPr>
        <p:blipFill rotWithShape="1">
          <a:blip r:embed="rId4">
            <a:extLst>
              <a:ext uri="{28A0092B-C50C-407E-A947-70E740481C1C}">
                <a14:useLocalDpi xmlns:a14="http://schemas.microsoft.com/office/drawing/2010/main" val="0"/>
              </a:ext>
            </a:extLst>
          </a:blip>
          <a:srcRect l="28389" r="54512"/>
          <a:stretch/>
        </p:blipFill>
        <p:spPr>
          <a:xfrm rot="626770">
            <a:off x="668205" y="434303"/>
            <a:ext cx="2081408" cy="4285099"/>
          </a:xfrm>
          <a:prstGeom prst="rect">
            <a:avLst/>
          </a:prstGeom>
        </p:spPr>
      </p:pic>
      <p:sp>
        <p:nvSpPr>
          <p:cNvPr id="8" name="CaixaDeTexto 7"/>
          <p:cNvSpPr txBox="1"/>
          <p:nvPr/>
        </p:nvSpPr>
        <p:spPr>
          <a:xfrm>
            <a:off x="153835" y="4382877"/>
            <a:ext cx="3291216" cy="1938992"/>
          </a:xfrm>
          <a:prstGeom prst="rect">
            <a:avLst/>
          </a:prstGeom>
          <a:noFill/>
        </p:spPr>
        <p:txBody>
          <a:bodyPr wrap="square" rtlCol="0">
            <a:spAutoFit/>
          </a:bodyPr>
          <a:lstStyle/>
          <a:p>
            <a:pPr algn="ctr"/>
            <a:r>
              <a:rPr lang="pt-BR" sz="4000" b="1" dirty="0" err="1">
                <a:solidFill>
                  <a:srgbClr val="6CA9B7"/>
                </a:solidFill>
              </a:rPr>
              <a:t>Identification</a:t>
            </a:r>
            <a:r>
              <a:rPr lang="pt-BR" sz="4000" b="1" dirty="0">
                <a:solidFill>
                  <a:srgbClr val="6CA9B7"/>
                </a:solidFill>
              </a:rPr>
              <a:t> </a:t>
            </a:r>
            <a:r>
              <a:rPr lang="pt-BR" sz="4000" b="1" dirty="0" err="1">
                <a:solidFill>
                  <a:srgbClr val="6CA9B7"/>
                </a:solidFill>
              </a:rPr>
              <a:t>of</a:t>
            </a:r>
            <a:r>
              <a:rPr lang="pt-BR" sz="4000" b="1" dirty="0">
                <a:solidFill>
                  <a:srgbClr val="6CA9B7"/>
                </a:solidFill>
              </a:rPr>
              <a:t> </a:t>
            </a:r>
            <a:r>
              <a:rPr lang="pt-BR" sz="4000" b="1" dirty="0" err="1">
                <a:solidFill>
                  <a:srgbClr val="6CA9B7"/>
                </a:solidFill>
              </a:rPr>
              <a:t>projects</a:t>
            </a:r>
            <a:r>
              <a:rPr lang="pt-BR" sz="4000" b="1" dirty="0">
                <a:solidFill>
                  <a:srgbClr val="6CA9B7"/>
                </a:solidFill>
              </a:rPr>
              <a:t> </a:t>
            </a:r>
            <a:r>
              <a:rPr lang="pt-BR" sz="4000" b="1" dirty="0" err="1">
                <a:solidFill>
                  <a:srgbClr val="6CA9B7"/>
                </a:solidFill>
              </a:rPr>
              <a:t>and</a:t>
            </a:r>
            <a:r>
              <a:rPr lang="pt-BR" sz="4000" b="1" dirty="0">
                <a:solidFill>
                  <a:srgbClr val="6CA9B7"/>
                </a:solidFill>
              </a:rPr>
              <a:t> </a:t>
            </a:r>
            <a:r>
              <a:rPr lang="pt-BR" sz="4000" b="1" dirty="0" err="1">
                <a:solidFill>
                  <a:srgbClr val="6CA9B7"/>
                </a:solidFill>
              </a:rPr>
              <a:t>initiatives</a:t>
            </a:r>
            <a:endParaRPr lang="pt-BR" sz="4000" b="1" dirty="0">
              <a:solidFill>
                <a:srgbClr val="6CA9B7"/>
              </a:solidFill>
            </a:endParaRPr>
          </a:p>
        </p:txBody>
      </p:sp>
      <p:sp>
        <p:nvSpPr>
          <p:cNvPr id="9" name="CaixaDeTexto 8">
            <a:extLst>
              <a:ext uri="{FF2B5EF4-FFF2-40B4-BE49-F238E27FC236}">
                <a16:creationId xmlns:a16="http://schemas.microsoft.com/office/drawing/2014/main" id="{63AD55C6-94C2-42B3-A959-FD7F3119BFDA}"/>
              </a:ext>
            </a:extLst>
          </p:cNvPr>
          <p:cNvSpPr txBox="1"/>
          <p:nvPr/>
        </p:nvSpPr>
        <p:spPr>
          <a:xfrm>
            <a:off x="4060386" y="335845"/>
            <a:ext cx="7834629" cy="5509200"/>
          </a:xfrm>
          <a:prstGeom prst="rect">
            <a:avLst/>
          </a:prstGeom>
          <a:noFill/>
        </p:spPr>
        <p:txBody>
          <a:bodyPr wrap="square" rtlCol="0">
            <a:spAutoFit/>
          </a:bodyPr>
          <a:lstStyle/>
          <a:p>
            <a:r>
              <a:rPr lang="en-US" sz="4400" dirty="0">
                <a:solidFill>
                  <a:srgbClr val="D38D42"/>
                </a:solidFill>
              </a:rPr>
              <a:t>2.1 Status of the Lima Declaration</a:t>
            </a:r>
          </a:p>
          <a:p>
            <a:r>
              <a:rPr lang="en-US" sz="4400" dirty="0">
                <a:solidFill>
                  <a:srgbClr val="D38D42"/>
                </a:solidFill>
              </a:rPr>
              <a:t>2.2 Scoping: organizational requirements - Project including revision of ISSAI 140 </a:t>
            </a:r>
          </a:p>
          <a:p>
            <a:r>
              <a:rPr lang="en-US" sz="4400" dirty="0">
                <a:solidFill>
                  <a:srgbClr val="D38D42"/>
                </a:solidFill>
              </a:rPr>
              <a:t>2.3 Scoping GUIDs - completing the migration to IFPP</a:t>
            </a:r>
          </a:p>
          <a:p>
            <a:r>
              <a:rPr lang="en-US" sz="4400" dirty="0">
                <a:solidFill>
                  <a:srgbClr val="D38D42"/>
                </a:solidFill>
              </a:rPr>
              <a:t>2.4 Key topics</a:t>
            </a:r>
          </a:p>
        </p:txBody>
      </p:sp>
      <p:sp>
        <p:nvSpPr>
          <p:cNvPr id="10" name="Elipse 9">
            <a:extLst>
              <a:ext uri="{FF2B5EF4-FFF2-40B4-BE49-F238E27FC236}">
                <a16:creationId xmlns:a16="http://schemas.microsoft.com/office/drawing/2014/main" id="{A662CD94-EF43-4D91-B93F-C498BFB4EA1D}"/>
              </a:ext>
            </a:extLst>
          </p:cNvPr>
          <p:cNvSpPr/>
          <p:nvPr/>
        </p:nvSpPr>
        <p:spPr>
          <a:xfrm>
            <a:off x="877373" y="2215659"/>
            <a:ext cx="1442720" cy="143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22</a:t>
            </a:r>
          </a:p>
        </p:txBody>
      </p:sp>
      <p:sp>
        <p:nvSpPr>
          <p:cNvPr id="12" name="Retângulo 11">
            <a:extLst>
              <a:ext uri="{FF2B5EF4-FFF2-40B4-BE49-F238E27FC236}">
                <a16:creationId xmlns:a16="http://schemas.microsoft.com/office/drawing/2014/main" id="{CDD9734E-0ABA-4C2D-AACC-5467E1BC0398}"/>
              </a:ext>
            </a:extLst>
          </p:cNvPr>
          <p:cNvSpPr/>
          <p:nvPr/>
        </p:nvSpPr>
        <p:spPr>
          <a:xfrm>
            <a:off x="1010831" y="2445035"/>
            <a:ext cx="1257084" cy="923330"/>
          </a:xfrm>
          <a:prstGeom prst="rect">
            <a:avLst/>
          </a:prstGeom>
          <a:noFill/>
        </p:spPr>
        <p:txBody>
          <a:bodyPr wrap="square" lIns="91440" tIns="45720" rIns="91440" bIns="45720">
            <a:spAutoFit/>
          </a:bodyPr>
          <a:lstStyle/>
          <a:p>
            <a:pPr algn="ctr"/>
            <a:r>
              <a:rPr lang="pt-BR" sz="5400" dirty="0">
                <a:ln w="0"/>
                <a:effectLst>
                  <a:outerShdw blurRad="38100" dist="19050" dir="2700000" algn="tl" rotWithShape="0">
                    <a:schemeClr val="dk1">
                      <a:alpha val="40000"/>
                    </a:schemeClr>
                  </a:outerShdw>
                </a:effectLst>
              </a:rPr>
              <a:t>2</a:t>
            </a:r>
            <a:endParaRPr lang="pt-B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931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2CB72A92-84E0-408A-A336-C039965EA474}"/>
              </a:ext>
            </a:extLst>
          </p:cNvPr>
          <p:cNvSpPr txBox="1"/>
          <p:nvPr/>
        </p:nvSpPr>
        <p:spPr>
          <a:xfrm>
            <a:off x="108568" y="3784937"/>
            <a:ext cx="3291216" cy="1015663"/>
          </a:xfrm>
          <a:prstGeom prst="rect">
            <a:avLst/>
          </a:prstGeom>
          <a:noFill/>
        </p:spPr>
        <p:txBody>
          <a:bodyPr wrap="square" rtlCol="0">
            <a:spAutoFit/>
          </a:bodyPr>
          <a:lstStyle/>
          <a:p>
            <a:pPr algn="ctr"/>
            <a:r>
              <a:rPr lang="pt-BR" sz="6000" b="1" dirty="0" err="1">
                <a:solidFill>
                  <a:srgbClr val="35838D"/>
                </a:solidFill>
              </a:rPr>
              <a:t>COMPs</a:t>
            </a:r>
            <a:endParaRPr lang="pt-BR" sz="6000" b="1" dirty="0">
              <a:solidFill>
                <a:srgbClr val="35838D"/>
              </a:solidFill>
            </a:endParaRPr>
          </a:p>
        </p:txBody>
      </p:sp>
      <p:sp>
        <p:nvSpPr>
          <p:cNvPr id="9" name="CaixaDeTexto 8">
            <a:extLst>
              <a:ext uri="{FF2B5EF4-FFF2-40B4-BE49-F238E27FC236}">
                <a16:creationId xmlns:a16="http://schemas.microsoft.com/office/drawing/2014/main" id="{77940D13-458C-4E44-8C38-CF081568518C}"/>
              </a:ext>
            </a:extLst>
          </p:cNvPr>
          <p:cNvSpPr txBox="1"/>
          <p:nvPr/>
        </p:nvSpPr>
        <p:spPr>
          <a:xfrm>
            <a:off x="3742035" y="344431"/>
            <a:ext cx="8449965" cy="6186309"/>
          </a:xfrm>
          <a:prstGeom prst="rect">
            <a:avLst/>
          </a:prstGeom>
          <a:noFill/>
        </p:spPr>
        <p:txBody>
          <a:bodyPr wrap="square" rtlCol="0">
            <a:spAutoFit/>
          </a:bodyPr>
          <a:lstStyle/>
          <a:p>
            <a:pPr marL="571500" indent="-571500">
              <a:buFont typeface="Wingdings" panose="05000000000000000000" pitchFamily="2" charset="2"/>
              <a:buChar char="§"/>
            </a:pPr>
            <a:r>
              <a:rPr lang="en-US" sz="3600" dirty="0">
                <a:solidFill>
                  <a:srgbClr val="D38D42"/>
                </a:solidFill>
              </a:rPr>
              <a:t>Foundation for COMPs in the existing standards + possible additional requirements at the top level of the framework</a:t>
            </a:r>
          </a:p>
          <a:p>
            <a:pPr marL="571500" indent="-571500">
              <a:buFont typeface="Wingdings" panose="05000000000000000000" pitchFamily="2" charset="2"/>
              <a:buChar char="§"/>
            </a:pPr>
            <a:r>
              <a:rPr lang="en-US" sz="3600" dirty="0">
                <a:solidFill>
                  <a:srgbClr val="D38D42"/>
                </a:solidFill>
              </a:rPr>
              <a:t>Converting the competency framework into pronouncements</a:t>
            </a:r>
          </a:p>
          <a:p>
            <a:pPr marL="571500" indent="-571500">
              <a:buFont typeface="Wingdings" panose="05000000000000000000" pitchFamily="2" charset="2"/>
              <a:buChar char="§"/>
            </a:pPr>
            <a:r>
              <a:rPr lang="en-US" sz="3600" dirty="0">
                <a:solidFill>
                  <a:srgbClr val="D38D42"/>
                </a:solidFill>
              </a:rPr>
              <a:t>Converting the remainder of the work that TFIAP did (contained in the pathways document) into guidance</a:t>
            </a:r>
          </a:p>
          <a:p>
            <a:pPr marL="571500" indent="-571500">
              <a:buFont typeface="Wingdings" panose="05000000000000000000" pitchFamily="2" charset="2"/>
              <a:buChar char="§"/>
            </a:pPr>
            <a:r>
              <a:rPr lang="en-US" sz="3600" dirty="0">
                <a:solidFill>
                  <a:srgbClr val="D38D42"/>
                </a:solidFill>
              </a:rPr>
              <a:t>Exploring further requirements, if any for work on the COMP section</a:t>
            </a:r>
          </a:p>
        </p:txBody>
      </p:sp>
      <p:pic>
        <p:nvPicPr>
          <p:cNvPr id="4" name="Imagem 10">
            <a:extLst>
              <a:ext uri="{FF2B5EF4-FFF2-40B4-BE49-F238E27FC236}">
                <a16:creationId xmlns:a16="http://schemas.microsoft.com/office/drawing/2014/main" id="{19B2D211-5FA9-5C4E-82F6-EC64467001C6}"/>
              </a:ext>
            </a:extLst>
          </p:cNvPr>
          <p:cNvPicPr>
            <a:picLocks noChangeAspect="1"/>
          </p:cNvPicPr>
          <p:nvPr/>
        </p:nvPicPr>
        <p:blipFill rotWithShape="1">
          <a:blip r:embed="rId4">
            <a:extLst>
              <a:ext uri="{28A0092B-C50C-407E-A947-70E740481C1C}">
                <a14:useLocalDpi xmlns:a14="http://schemas.microsoft.com/office/drawing/2010/main" val="0"/>
              </a:ext>
            </a:extLst>
          </a:blip>
          <a:srcRect l="28389" r="54512"/>
          <a:stretch/>
        </p:blipFill>
        <p:spPr>
          <a:xfrm rot="626770">
            <a:off x="947156" y="-145511"/>
            <a:ext cx="2081408" cy="4285099"/>
          </a:xfrm>
          <a:prstGeom prst="rect">
            <a:avLst/>
          </a:prstGeom>
        </p:spPr>
      </p:pic>
      <p:sp>
        <p:nvSpPr>
          <p:cNvPr id="5" name="Elipse 9">
            <a:extLst>
              <a:ext uri="{FF2B5EF4-FFF2-40B4-BE49-F238E27FC236}">
                <a16:creationId xmlns:a16="http://schemas.microsoft.com/office/drawing/2014/main" id="{E8337040-DE4C-8B43-984F-5BE0733F792E}"/>
              </a:ext>
            </a:extLst>
          </p:cNvPr>
          <p:cNvSpPr/>
          <p:nvPr/>
        </p:nvSpPr>
        <p:spPr>
          <a:xfrm>
            <a:off x="1119900" y="1615428"/>
            <a:ext cx="1442720" cy="143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22</a:t>
            </a:r>
          </a:p>
        </p:txBody>
      </p:sp>
      <p:sp>
        <p:nvSpPr>
          <p:cNvPr id="6" name="Retângulo 11">
            <a:extLst>
              <a:ext uri="{FF2B5EF4-FFF2-40B4-BE49-F238E27FC236}">
                <a16:creationId xmlns:a16="http://schemas.microsoft.com/office/drawing/2014/main" id="{C40C0A7F-4D0F-864B-8B2F-1A85A220C224}"/>
              </a:ext>
            </a:extLst>
          </p:cNvPr>
          <p:cNvSpPr/>
          <p:nvPr/>
        </p:nvSpPr>
        <p:spPr>
          <a:xfrm>
            <a:off x="1305536" y="1871695"/>
            <a:ext cx="1257084" cy="923330"/>
          </a:xfrm>
          <a:prstGeom prst="rect">
            <a:avLst/>
          </a:prstGeom>
          <a:noFill/>
        </p:spPr>
        <p:txBody>
          <a:bodyPr wrap="square" lIns="91440" tIns="45720" rIns="91440" bIns="45720">
            <a:spAutoFit/>
          </a:bodyPr>
          <a:lstStyle/>
          <a:p>
            <a:pPr algn="ctr"/>
            <a:r>
              <a:rPr lang="pt-BR" sz="5400" b="0" cap="none" spc="0" dirty="0">
                <a:ln w="0"/>
                <a:solidFill>
                  <a:schemeClr val="tx1"/>
                </a:solidFill>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245058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aixaDeTexto 6">
            <a:extLst>
              <a:ext uri="{FF2B5EF4-FFF2-40B4-BE49-F238E27FC236}">
                <a16:creationId xmlns:a16="http://schemas.microsoft.com/office/drawing/2014/main" id="{D7C220E8-D102-3E48-A920-17F4C18EAF50}"/>
              </a:ext>
            </a:extLst>
          </p:cNvPr>
          <p:cNvSpPr txBox="1"/>
          <p:nvPr/>
        </p:nvSpPr>
        <p:spPr>
          <a:xfrm>
            <a:off x="3788228" y="241318"/>
            <a:ext cx="3810000" cy="1015663"/>
          </a:xfrm>
          <a:prstGeom prst="rect">
            <a:avLst/>
          </a:prstGeom>
          <a:noFill/>
        </p:spPr>
        <p:txBody>
          <a:bodyPr wrap="square" rtlCol="0">
            <a:spAutoFit/>
          </a:bodyPr>
          <a:lstStyle/>
          <a:p>
            <a:pPr algn="ctr"/>
            <a:r>
              <a:rPr lang="pt-BR" sz="6000" b="1" dirty="0" err="1">
                <a:solidFill>
                  <a:srgbClr val="35838D"/>
                </a:solidFill>
              </a:rPr>
              <a:t>Questions</a:t>
            </a:r>
            <a:endParaRPr lang="pt-BR" sz="6000" b="1" dirty="0">
              <a:solidFill>
                <a:srgbClr val="35838D"/>
              </a:solidFill>
            </a:endParaRPr>
          </a:p>
        </p:txBody>
      </p:sp>
      <p:sp>
        <p:nvSpPr>
          <p:cNvPr id="10" name="CaixaDeTexto 8">
            <a:extLst>
              <a:ext uri="{FF2B5EF4-FFF2-40B4-BE49-F238E27FC236}">
                <a16:creationId xmlns:a16="http://schemas.microsoft.com/office/drawing/2014/main" id="{6F59B9DD-D50F-DE4E-AAD6-D3DDCB1F1F3F}"/>
              </a:ext>
            </a:extLst>
          </p:cNvPr>
          <p:cNvSpPr txBox="1"/>
          <p:nvPr/>
        </p:nvSpPr>
        <p:spPr>
          <a:xfrm>
            <a:off x="304800" y="1256981"/>
            <a:ext cx="11887200" cy="5262979"/>
          </a:xfrm>
          <a:prstGeom prst="rect">
            <a:avLst/>
          </a:prstGeom>
          <a:noFill/>
        </p:spPr>
        <p:txBody>
          <a:bodyPr wrap="square" rtlCol="0">
            <a:spAutoFit/>
          </a:bodyPr>
          <a:lstStyle/>
          <a:p>
            <a:r>
              <a:rPr lang="en-US" sz="2800" dirty="0">
                <a:solidFill>
                  <a:srgbClr val="D38D42"/>
                </a:solidFill>
              </a:rPr>
              <a:t>- Do you agree with the change in the duration of the plan to better align it with INTOSAI strategic planning process?</a:t>
            </a:r>
          </a:p>
          <a:p>
            <a:pPr lvl="0"/>
            <a:r>
              <a:rPr lang="en-US" sz="2800" dirty="0">
                <a:solidFill>
                  <a:srgbClr val="D38D42"/>
                </a:solidFill>
              </a:rPr>
              <a:t>- Do you agree with the overall proposed approach and objective, to have a period of focused reflection and framework improvement and project identification and scoping?</a:t>
            </a:r>
          </a:p>
          <a:p>
            <a:pPr lvl="0"/>
            <a:r>
              <a:rPr lang="en-US" sz="2800" dirty="0">
                <a:solidFill>
                  <a:srgbClr val="D38D42"/>
                </a:solidFill>
              </a:rPr>
              <a:t>- How best to sequence and prioritize the initiatives? </a:t>
            </a:r>
          </a:p>
          <a:p>
            <a:pPr lvl="0"/>
            <a:r>
              <a:rPr lang="en-US" sz="2800" dirty="0">
                <a:solidFill>
                  <a:srgbClr val="D38D42"/>
                </a:solidFill>
              </a:rPr>
              <a:t>- How do we deal with issues that were considered important by SAIs in the consultation but were not included in the SDP?</a:t>
            </a:r>
          </a:p>
          <a:p>
            <a:pPr lvl="0"/>
            <a:r>
              <a:rPr lang="en-US" sz="2800" dirty="0">
                <a:solidFill>
                  <a:srgbClr val="D38D42"/>
                </a:solidFill>
              </a:rPr>
              <a:t>- What changes do we need to address the challenges and opportunities we addressed during this meeting?</a:t>
            </a:r>
          </a:p>
          <a:p>
            <a:pPr lvl="0"/>
            <a:r>
              <a:rPr lang="en-US" sz="2800" dirty="0">
                <a:solidFill>
                  <a:srgbClr val="D38D42"/>
                </a:solidFill>
              </a:rPr>
              <a:t>- How do we get the buy-in from the INTOSAI community to make sure they are engaged and provide sufficient and adequate  resources to implement the plan?</a:t>
            </a:r>
          </a:p>
        </p:txBody>
      </p:sp>
    </p:spTree>
    <p:extLst>
      <p:ext uri="{BB962C8B-B14F-4D97-AF65-F5344CB8AC3E}">
        <p14:creationId xmlns:p14="http://schemas.microsoft.com/office/powerpoint/2010/main" val="137943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810819" y="1210220"/>
            <a:ext cx="4459554" cy="961225"/>
          </a:xfrm>
          <a:prstGeom prst="rect">
            <a:avLst/>
          </a:prstGeom>
          <a:noFill/>
        </p:spPr>
        <p:txBody>
          <a:bodyPr wrap="none" rtlCol="0">
            <a:spAutoFit/>
          </a:bodyPr>
          <a:lstStyle/>
          <a:p>
            <a:pPr>
              <a:lnSpc>
                <a:spcPts val="6500"/>
              </a:lnSpc>
            </a:pPr>
            <a:r>
              <a:rPr lang="pt-BR" sz="7200" b="1" dirty="0" err="1">
                <a:solidFill>
                  <a:srgbClr val="6CA9B7"/>
                </a:solidFill>
              </a:rPr>
              <a:t>Thank</a:t>
            </a:r>
            <a:r>
              <a:rPr lang="pt-BR" sz="7200" b="1" dirty="0">
                <a:solidFill>
                  <a:srgbClr val="6CA9B7"/>
                </a:solidFill>
              </a:rPr>
              <a:t> </a:t>
            </a:r>
            <a:r>
              <a:rPr lang="pt-BR" sz="7200" b="1" dirty="0" err="1">
                <a:solidFill>
                  <a:srgbClr val="6CA9B7"/>
                </a:solidFill>
              </a:rPr>
              <a:t>you</a:t>
            </a:r>
            <a:r>
              <a:rPr lang="pt-BR" sz="7200" b="1" dirty="0">
                <a:solidFill>
                  <a:srgbClr val="6CA9B7"/>
                </a:solidFill>
              </a:rPr>
              <a:t>!</a:t>
            </a:r>
          </a:p>
        </p:txBody>
      </p:sp>
      <p:sp>
        <p:nvSpPr>
          <p:cNvPr id="5" name="CaixaDeTexto 4"/>
          <p:cNvSpPr txBox="1"/>
          <p:nvPr/>
        </p:nvSpPr>
        <p:spPr>
          <a:xfrm>
            <a:off x="914427" y="2450887"/>
            <a:ext cx="7749623" cy="1754326"/>
          </a:xfrm>
          <a:prstGeom prst="rect">
            <a:avLst/>
          </a:prstGeom>
          <a:noFill/>
        </p:spPr>
        <p:txBody>
          <a:bodyPr wrap="square" rtlCol="0">
            <a:spAutoFit/>
          </a:bodyPr>
          <a:lstStyle/>
          <a:p>
            <a:r>
              <a:rPr lang="en-US" sz="3600" dirty="0">
                <a:solidFill>
                  <a:schemeClr val="tx1">
                    <a:lumMod val="75000"/>
                    <a:lumOff val="25000"/>
                  </a:schemeClr>
                </a:solidFill>
              </a:rPr>
              <a:t>PSC Secretariat</a:t>
            </a:r>
          </a:p>
          <a:p>
            <a:r>
              <a:rPr lang="en-US" sz="3600" dirty="0">
                <a:solidFill>
                  <a:schemeClr val="tx1">
                    <a:lumMod val="75000"/>
                    <a:lumOff val="25000"/>
                  </a:schemeClr>
                </a:solidFill>
                <a:hlinkClick r:id="rId4"/>
              </a:rPr>
              <a:t>psc@tcu.gov.br</a:t>
            </a:r>
            <a:endParaRPr lang="en-US" sz="3600" dirty="0">
              <a:solidFill>
                <a:schemeClr val="tx1">
                  <a:lumMod val="75000"/>
                  <a:lumOff val="25000"/>
                </a:schemeClr>
              </a:solidFill>
            </a:endParaRPr>
          </a:p>
          <a:p>
            <a:r>
              <a:rPr lang="en-US" sz="3600" dirty="0">
                <a:solidFill>
                  <a:schemeClr val="tx1">
                    <a:lumMod val="75000"/>
                    <a:lumOff val="25000"/>
                  </a:schemeClr>
                </a:solidFill>
                <a:hlinkClick r:id="rId5"/>
              </a:rPr>
              <a:t>eca-psc@eca.europa.eu</a:t>
            </a:r>
            <a:endParaRPr lang="pt-BR" sz="3600" dirty="0">
              <a:solidFill>
                <a:schemeClr val="tx1">
                  <a:lumMod val="75000"/>
                  <a:lumOff val="25000"/>
                </a:schemeClr>
              </a:solidFill>
            </a:endParaRPr>
          </a:p>
        </p:txBody>
      </p:sp>
      <p:sp>
        <p:nvSpPr>
          <p:cNvPr id="6" name="CaixaDeTexto 5"/>
          <p:cNvSpPr txBox="1"/>
          <p:nvPr/>
        </p:nvSpPr>
        <p:spPr>
          <a:xfrm>
            <a:off x="3810819" y="4161489"/>
            <a:ext cx="7749623" cy="646331"/>
          </a:xfrm>
          <a:prstGeom prst="rect">
            <a:avLst/>
          </a:prstGeom>
          <a:noFill/>
        </p:spPr>
        <p:txBody>
          <a:bodyPr wrap="square" rtlCol="0">
            <a:spAutoFit/>
          </a:bodyPr>
          <a:lstStyle/>
          <a:p>
            <a:pPr algn="r"/>
            <a:r>
              <a:rPr lang="en-US" dirty="0">
                <a:solidFill>
                  <a:schemeClr val="tx1">
                    <a:lumMod val="75000"/>
                    <a:lumOff val="25000"/>
                  </a:schemeClr>
                </a:solidFill>
              </a:rPr>
              <a:t>Paula </a:t>
            </a:r>
            <a:r>
              <a:rPr lang="en-US" dirty="0" err="1">
                <a:solidFill>
                  <a:schemeClr val="tx1">
                    <a:lumMod val="75000"/>
                    <a:lumOff val="25000"/>
                  </a:schemeClr>
                </a:solidFill>
              </a:rPr>
              <a:t>Hebling</a:t>
            </a:r>
            <a:r>
              <a:rPr lang="en-US" dirty="0">
                <a:solidFill>
                  <a:schemeClr val="tx1">
                    <a:lumMod val="75000"/>
                    <a:lumOff val="25000"/>
                  </a:schemeClr>
                </a:solidFill>
              </a:rPr>
              <a:t> Dutra</a:t>
            </a:r>
          </a:p>
          <a:p>
            <a:pPr algn="r"/>
            <a:r>
              <a:rPr lang="en-US" dirty="0">
                <a:solidFill>
                  <a:schemeClr val="tx1">
                    <a:lumMod val="75000"/>
                    <a:lumOff val="25000"/>
                  </a:schemeClr>
                </a:solidFill>
              </a:rPr>
              <a:t>phdutra@tcu.gov.br</a:t>
            </a:r>
            <a:endParaRPr lang="pt-BR" dirty="0">
              <a:solidFill>
                <a:schemeClr val="tx1">
                  <a:lumMod val="75000"/>
                  <a:lumOff val="25000"/>
                </a:schemeClr>
              </a:solidFill>
            </a:endParaRPr>
          </a:p>
        </p:txBody>
      </p:sp>
      <p:pic>
        <p:nvPicPr>
          <p:cNvPr id="3" name="Image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56" y="4807820"/>
            <a:ext cx="3737746" cy="1140201"/>
          </a:xfrm>
          <a:prstGeom prst="rect">
            <a:avLst/>
          </a:prstGeom>
        </p:spPr>
      </p:pic>
    </p:spTree>
    <p:extLst>
      <p:ext uri="{BB962C8B-B14F-4D97-AF65-F5344CB8AC3E}">
        <p14:creationId xmlns:p14="http://schemas.microsoft.com/office/powerpoint/2010/main" val="304422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131689" y="1340223"/>
            <a:ext cx="4180953" cy="1415772"/>
          </a:xfrm>
          <a:prstGeom prst="rect">
            <a:avLst/>
          </a:prstGeom>
          <a:noFill/>
        </p:spPr>
        <p:txBody>
          <a:bodyPr wrap="none" rtlCol="0">
            <a:spAutoFit/>
          </a:bodyPr>
          <a:lstStyle/>
          <a:p>
            <a:r>
              <a:rPr lang="pt-BR" sz="8600" b="1" dirty="0">
                <a:solidFill>
                  <a:srgbClr val="6CA9B7"/>
                </a:solidFill>
              </a:rPr>
              <a:t>The SDP </a:t>
            </a:r>
          </a:p>
        </p:txBody>
      </p:sp>
      <p:sp>
        <p:nvSpPr>
          <p:cNvPr id="4" name="CaixaDeTexto 3"/>
          <p:cNvSpPr txBox="1"/>
          <p:nvPr/>
        </p:nvSpPr>
        <p:spPr>
          <a:xfrm>
            <a:off x="1897812" y="2432830"/>
            <a:ext cx="8829661" cy="1938992"/>
          </a:xfrm>
          <a:prstGeom prst="rect">
            <a:avLst/>
          </a:prstGeom>
          <a:noFill/>
        </p:spPr>
        <p:txBody>
          <a:bodyPr wrap="square" rtlCol="0">
            <a:spAutoFit/>
          </a:bodyPr>
          <a:lstStyle/>
          <a:p>
            <a:r>
              <a:rPr lang="en-US" sz="4000" b="1" dirty="0">
                <a:solidFill>
                  <a:srgbClr val="D38D42"/>
                </a:solidFill>
              </a:rPr>
              <a:t>guides the development of the framework, provides coordination and a plan for effective use of resources. </a:t>
            </a:r>
            <a:endParaRPr lang="pt-BR" sz="4000" b="1" dirty="0">
              <a:solidFill>
                <a:srgbClr val="D38D42"/>
              </a:solidFill>
            </a:endParaRPr>
          </a:p>
        </p:txBody>
      </p:sp>
      <p:sp>
        <p:nvSpPr>
          <p:cNvPr id="5" name="CaixaDeTexto 4"/>
          <p:cNvSpPr txBox="1"/>
          <p:nvPr/>
        </p:nvSpPr>
        <p:spPr>
          <a:xfrm>
            <a:off x="1039422" y="1663388"/>
            <a:ext cx="1133644" cy="2708434"/>
          </a:xfrm>
          <a:prstGeom prst="rect">
            <a:avLst/>
          </a:prstGeom>
          <a:noFill/>
        </p:spPr>
        <p:txBody>
          <a:bodyPr wrap="none" rtlCol="0">
            <a:spAutoFit/>
          </a:bodyPr>
          <a:lstStyle/>
          <a:p>
            <a:r>
              <a:rPr lang="pt-BR" sz="17000" b="1" dirty="0">
                <a:solidFill>
                  <a:srgbClr val="35838D"/>
                </a:solidFill>
              </a:rPr>
              <a:t>“</a:t>
            </a:r>
          </a:p>
        </p:txBody>
      </p:sp>
      <p:sp>
        <p:nvSpPr>
          <p:cNvPr id="6" name="CaixaDeTexto 5"/>
          <p:cNvSpPr txBox="1"/>
          <p:nvPr/>
        </p:nvSpPr>
        <p:spPr>
          <a:xfrm rot="10800000">
            <a:off x="9160544" y="2432830"/>
            <a:ext cx="1133644" cy="2708434"/>
          </a:xfrm>
          <a:prstGeom prst="rect">
            <a:avLst/>
          </a:prstGeom>
          <a:noFill/>
        </p:spPr>
        <p:txBody>
          <a:bodyPr wrap="none" rtlCol="0">
            <a:spAutoFit/>
          </a:bodyPr>
          <a:lstStyle/>
          <a:p>
            <a:r>
              <a:rPr lang="pt-BR" sz="17000" b="1" dirty="0">
                <a:solidFill>
                  <a:srgbClr val="35838D"/>
                </a:solidFill>
              </a:rPr>
              <a:t>“</a:t>
            </a:r>
          </a:p>
        </p:txBody>
      </p:sp>
      <p:sp>
        <p:nvSpPr>
          <p:cNvPr id="7" name="CaixaDeTexto 6">
            <a:extLst>
              <a:ext uri="{FF2B5EF4-FFF2-40B4-BE49-F238E27FC236}">
                <a16:creationId xmlns:a16="http://schemas.microsoft.com/office/drawing/2014/main" id="{4C9F7B8F-0726-43AD-B167-EFA5038E2661}"/>
              </a:ext>
            </a:extLst>
          </p:cNvPr>
          <p:cNvSpPr txBox="1"/>
          <p:nvPr/>
        </p:nvSpPr>
        <p:spPr>
          <a:xfrm>
            <a:off x="2371199" y="4637189"/>
            <a:ext cx="8356273" cy="1200329"/>
          </a:xfrm>
          <a:prstGeom prst="rect">
            <a:avLst/>
          </a:prstGeom>
          <a:noFill/>
        </p:spPr>
        <p:txBody>
          <a:bodyPr wrap="square" rtlCol="0">
            <a:spAutoFit/>
          </a:bodyPr>
          <a:lstStyle/>
          <a:p>
            <a:r>
              <a:rPr lang="en-US" sz="3600" dirty="0">
                <a:solidFill>
                  <a:schemeClr val="tx1">
                    <a:lumMod val="75000"/>
                    <a:lumOff val="25000"/>
                  </a:schemeClr>
                </a:solidFill>
              </a:rPr>
              <a:t>Support for the achievement of INTOSAI goals related to professional standards</a:t>
            </a:r>
            <a:endParaRPr lang="pt-BR" sz="3600" dirty="0">
              <a:solidFill>
                <a:schemeClr val="tx1">
                  <a:lumMod val="75000"/>
                  <a:lumOff val="25000"/>
                </a:schemeClr>
              </a:solidFill>
            </a:endParaRPr>
          </a:p>
        </p:txBody>
      </p:sp>
    </p:spTree>
    <p:extLst>
      <p:ext uri="{BB962C8B-B14F-4D97-AF65-F5344CB8AC3E}">
        <p14:creationId xmlns:p14="http://schemas.microsoft.com/office/powerpoint/2010/main" val="309533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8" name="Conector reto 17">
            <a:extLst>
              <a:ext uri="{FF2B5EF4-FFF2-40B4-BE49-F238E27FC236}">
                <a16:creationId xmlns:a16="http://schemas.microsoft.com/office/drawing/2014/main" id="{9314DDB9-C781-4042-B771-C2EBD5044DFE}"/>
              </a:ext>
            </a:extLst>
          </p:cNvPr>
          <p:cNvCxnSpPr>
            <a:cxnSpLocks/>
          </p:cNvCxnSpPr>
          <p:nvPr/>
        </p:nvCxnSpPr>
        <p:spPr>
          <a:xfrm flipH="1">
            <a:off x="7142689" y="3618859"/>
            <a:ext cx="740847" cy="0"/>
          </a:xfrm>
          <a:prstGeom prst="line">
            <a:avLst/>
          </a:prstGeom>
          <a:ln w="57150">
            <a:solidFill>
              <a:srgbClr val="D38D42"/>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020FF3F5-5E47-4E51-B9EE-8E32C514C092}"/>
              </a:ext>
            </a:extLst>
          </p:cNvPr>
          <p:cNvCxnSpPr>
            <a:cxnSpLocks/>
          </p:cNvCxnSpPr>
          <p:nvPr/>
        </p:nvCxnSpPr>
        <p:spPr>
          <a:xfrm flipH="1">
            <a:off x="4297589" y="4651498"/>
            <a:ext cx="740847" cy="0"/>
          </a:xfrm>
          <a:prstGeom prst="line">
            <a:avLst/>
          </a:prstGeom>
          <a:ln w="57150">
            <a:solidFill>
              <a:srgbClr val="D38D42"/>
            </a:solidFill>
          </a:ln>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7883536" y="2458351"/>
            <a:ext cx="4180448" cy="2308324"/>
          </a:xfrm>
          <a:prstGeom prst="rect">
            <a:avLst/>
          </a:prstGeom>
          <a:noFill/>
        </p:spPr>
        <p:txBody>
          <a:bodyPr wrap="square" rtlCol="0">
            <a:spAutoFit/>
          </a:bodyPr>
          <a:lstStyle/>
          <a:p>
            <a:r>
              <a:rPr lang="en-US" sz="3600" dirty="0">
                <a:solidFill>
                  <a:schemeClr val="tx1">
                    <a:lumMod val="75000"/>
                    <a:lumOff val="25000"/>
                  </a:schemeClr>
                </a:solidFill>
              </a:rPr>
              <a:t>Critical analysis of the IFPP to define, scope and plan its future development</a:t>
            </a:r>
          </a:p>
        </p:txBody>
      </p:sp>
      <p:sp>
        <p:nvSpPr>
          <p:cNvPr id="5" name="CaixaDeTexto 4"/>
          <p:cNvSpPr txBox="1"/>
          <p:nvPr/>
        </p:nvSpPr>
        <p:spPr>
          <a:xfrm>
            <a:off x="4608753" y="81551"/>
            <a:ext cx="2622193" cy="646331"/>
          </a:xfrm>
          <a:prstGeom prst="rect">
            <a:avLst/>
          </a:prstGeom>
          <a:noFill/>
        </p:spPr>
        <p:txBody>
          <a:bodyPr wrap="none" rtlCol="0">
            <a:spAutoFit/>
          </a:bodyPr>
          <a:lstStyle/>
          <a:p>
            <a:r>
              <a:rPr lang="en-US" sz="3600" dirty="0">
                <a:solidFill>
                  <a:schemeClr val="tx1">
                    <a:lumMod val="75000"/>
                    <a:lumOff val="25000"/>
                  </a:schemeClr>
                </a:solidFill>
              </a:rPr>
              <a:t>The new SDP</a:t>
            </a:r>
            <a:endParaRPr lang="pt-BR" sz="3600" dirty="0">
              <a:solidFill>
                <a:schemeClr val="tx1">
                  <a:lumMod val="75000"/>
                  <a:lumOff val="25000"/>
                </a:schemeClr>
              </a:solidFill>
            </a:endParaRPr>
          </a:p>
        </p:txBody>
      </p:sp>
      <p:sp>
        <p:nvSpPr>
          <p:cNvPr id="8" name="CaixaDeTexto 7"/>
          <p:cNvSpPr txBox="1"/>
          <p:nvPr/>
        </p:nvSpPr>
        <p:spPr>
          <a:xfrm>
            <a:off x="510038" y="2333721"/>
            <a:ext cx="3763167" cy="1200329"/>
          </a:xfrm>
          <a:prstGeom prst="rect">
            <a:avLst/>
          </a:prstGeom>
          <a:noFill/>
        </p:spPr>
        <p:txBody>
          <a:bodyPr wrap="square" rtlCol="0">
            <a:spAutoFit/>
          </a:bodyPr>
          <a:lstStyle/>
          <a:p>
            <a:r>
              <a:rPr lang="en-US" sz="3600" dirty="0">
                <a:solidFill>
                  <a:schemeClr val="tx1">
                    <a:lumMod val="75000"/>
                    <a:lumOff val="25000"/>
                  </a:schemeClr>
                </a:solidFill>
              </a:rPr>
              <a:t>Inputs from a wide consultation</a:t>
            </a:r>
            <a:endParaRPr lang="pt-BR" sz="3600" dirty="0">
              <a:solidFill>
                <a:schemeClr val="tx1">
                  <a:lumMod val="75000"/>
                  <a:lumOff val="25000"/>
                </a:schemeClr>
              </a:solidFill>
            </a:endParaRPr>
          </a:p>
        </p:txBody>
      </p:sp>
      <p:cxnSp>
        <p:nvCxnSpPr>
          <p:cNvPr id="9" name="Conector reto 8"/>
          <p:cNvCxnSpPr>
            <a:cxnSpLocks/>
          </p:cNvCxnSpPr>
          <p:nvPr/>
        </p:nvCxnSpPr>
        <p:spPr>
          <a:xfrm flipH="1">
            <a:off x="4273205" y="2962906"/>
            <a:ext cx="740847" cy="0"/>
          </a:xfrm>
          <a:prstGeom prst="line">
            <a:avLst/>
          </a:prstGeom>
          <a:ln w="57150">
            <a:solidFill>
              <a:srgbClr val="D38D42"/>
            </a:solidFill>
          </a:ln>
        </p:spPr>
        <p:style>
          <a:lnRef idx="1">
            <a:schemeClr val="accent1"/>
          </a:lnRef>
          <a:fillRef idx="0">
            <a:schemeClr val="accent1"/>
          </a:fillRef>
          <a:effectRef idx="0">
            <a:schemeClr val="accent1"/>
          </a:effectRef>
          <a:fontRef idx="minor">
            <a:schemeClr val="tx1"/>
          </a:fontRef>
        </p:style>
      </p:cxnSp>
      <p:pic>
        <p:nvPicPr>
          <p:cNvPr id="14" name="Image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939" y="1491014"/>
            <a:ext cx="3078121" cy="4193382"/>
          </a:xfrm>
          <a:prstGeom prst="rect">
            <a:avLst/>
          </a:prstGeom>
        </p:spPr>
      </p:pic>
      <p:sp>
        <p:nvSpPr>
          <p:cNvPr id="13" name="CaixaDeTexto 12">
            <a:extLst>
              <a:ext uri="{FF2B5EF4-FFF2-40B4-BE49-F238E27FC236}">
                <a16:creationId xmlns:a16="http://schemas.microsoft.com/office/drawing/2014/main" id="{9C7CC75D-36F3-4F17-8133-AB164E21DBFA}"/>
              </a:ext>
            </a:extLst>
          </p:cNvPr>
          <p:cNvSpPr txBox="1"/>
          <p:nvPr/>
        </p:nvSpPr>
        <p:spPr>
          <a:xfrm>
            <a:off x="510038" y="768259"/>
            <a:ext cx="2574744" cy="1415772"/>
          </a:xfrm>
          <a:prstGeom prst="rect">
            <a:avLst/>
          </a:prstGeom>
          <a:noFill/>
        </p:spPr>
        <p:txBody>
          <a:bodyPr wrap="none" rtlCol="0">
            <a:spAutoFit/>
          </a:bodyPr>
          <a:lstStyle/>
          <a:p>
            <a:r>
              <a:rPr lang="pt-BR" sz="4400" b="1" dirty="0" err="1">
                <a:solidFill>
                  <a:srgbClr val="6CA9B7"/>
                </a:solidFill>
              </a:rPr>
              <a:t>Based</a:t>
            </a:r>
            <a:r>
              <a:rPr lang="pt-BR" sz="4400" b="1" dirty="0">
                <a:solidFill>
                  <a:srgbClr val="6CA9B7"/>
                </a:solidFill>
              </a:rPr>
              <a:t> </a:t>
            </a:r>
            <a:r>
              <a:rPr lang="pt-BR" sz="4400" b="1" dirty="0" err="1">
                <a:solidFill>
                  <a:srgbClr val="6CA9B7"/>
                </a:solidFill>
              </a:rPr>
              <a:t>on</a:t>
            </a:r>
            <a:r>
              <a:rPr lang="pt-BR" sz="8600" b="1" dirty="0">
                <a:solidFill>
                  <a:srgbClr val="6CA9B7"/>
                </a:solidFill>
              </a:rPr>
              <a:t> </a:t>
            </a:r>
          </a:p>
        </p:txBody>
      </p:sp>
      <p:sp>
        <p:nvSpPr>
          <p:cNvPr id="15" name="CaixaDeTexto 14">
            <a:extLst>
              <a:ext uri="{FF2B5EF4-FFF2-40B4-BE49-F238E27FC236}">
                <a16:creationId xmlns:a16="http://schemas.microsoft.com/office/drawing/2014/main" id="{B5099446-9C96-443C-8E03-671DFA3A8780}"/>
              </a:ext>
            </a:extLst>
          </p:cNvPr>
          <p:cNvSpPr txBox="1"/>
          <p:nvPr/>
        </p:nvSpPr>
        <p:spPr>
          <a:xfrm>
            <a:off x="540953" y="3805613"/>
            <a:ext cx="3763167" cy="1754326"/>
          </a:xfrm>
          <a:prstGeom prst="rect">
            <a:avLst/>
          </a:prstGeom>
          <a:noFill/>
        </p:spPr>
        <p:txBody>
          <a:bodyPr wrap="square" rtlCol="0">
            <a:spAutoFit/>
          </a:bodyPr>
          <a:lstStyle/>
          <a:p>
            <a:r>
              <a:rPr lang="en-US" sz="3600" dirty="0">
                <a:solidFill>
                  <a:schemeClr val="tx1">
                    <a:lumMod val="75000"/>
                    <a:lumOff val="25000"/>
                  </a:schemeClr>
                </a:solidFill>
              </a:rPr>
              <a:t>Technical review of the current documents</a:t>
            </a:r>
            <a:endParaRPr lang="pt-BR" sz="3600" dirty="0">
              <a:solidFill>
                <a:schemeClr val="tx1">
                  <a:lumMod val="75000"/>
                  <a:lumOff val="25000"/>
                </a:schemeClr>
              </a:solidFill>
            </a:endParaRPr>
          </a:p>
        </p:txBody>
      </p:sp>
      <p:sp>
        <p:nvSpPr>
          <p:cNvPr id="17" name="CaixaDeTexto 16">
            <a:extLst>
              <a:ext uri="{FF2B5EF4-FFF2-40B4-BE49-F238E27FC236}">
                <a16:creationId xmlns:a16="http://schemas.microsoft.com/office/drawing/2014/main" id="{8083AF69-1327-4D4B-A85C-8F0DCEA3DCF2}"/>
              </a:ext>
            </a:extLst>
          </p:cNvPr>
          <p:cNvSpPr txBox="1"/>
          <p:nvPr/>
        </p:nvSpPr>
        <p:spPr>
          <a:xfrm>
            <a:off x="8069222" y="725356"/>
            <a:ext cx="2478114" cy="1415772"/>
          </a:xfrm>
          <a:prstGeom prst="rect">
            <a:avLst/>
          </a:prstGeom>
          <a:noFill/>
        </p:spPr>
        <p:txBody>
          <a:bodyPr wrap="none" rtlCol="0">
            <a:spAutoFit/>
          </a:bodyPr>
          <a:lstStyle/>
          <a:p>
            <a:r>
              <a:rPr lang="pt-BR" sz="4400" b="1" dirty="0" err="1">
                <a:solidFill>
                  <a:srgbClr val="6CA9B7"/>
                </a:solidFill>
              </a:rPr>
              <a:t>Proposal</a:t>
            </a:r>
            <a:r>
              <a:rPr lang="pt-BR" sz="8600" b="1" dirty="0">
                <a:solidFill>
                  <a:srgbClr val="6CA9B7"/>
                </a:solidFill>
              </a:rPr>
              <a:t> </a:t>
            </a:r>
          </a:p>
        </p:txBody>
      </p:sp>
    </p:spTree>
    <p:extLst>
      <p:ext uri="{BB962C8B-B14F-4D97-AF65-F5344CB8AC3E}">
        <p14:creationId xmlns:p14="http://schemas.microsoft.com/office/powerpoint/2010/main" val="91439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aixaDeTexto 4"/>
          <p:cNvSpPr txBox="1"/>
          <p:nvPr/>
        </p:nvSpPr>
        <p:spPr>
          <a:xfrm>
            <a:off x="4552114" y="1498869"/>
            <a:ext cx="7064512" cy="2862322"/>
          </a:xfrm>
          <a:prstGeom prst="rect">
            <a:avLst/>
          </a:prstGeom>
          <a:noFill/>
        </p:spPr>
        <p:txBody>
          <a:bodyPr wrap="square" rtlCol="0">
            <a:spAutoFit/>
          </a:bodyPr>
          <a:lstStyle/>
          <a:p>
            <a:r>
              <a:rPr lang="en-US" sz="3600" dirty="0">
                <a:solidFill>
                  <a:srgbClr val="4D4D4F"/>
                </a:solidFill>
              </a:rPr>
              <a:t>Information from: </a:t>
            </a:r>
          </a:p>
          <a:p>
            <a:pPr marL="571500" indent="-571500">
              <a:buFont typeface="Arial" panose="020B0604020202020204" pitchFamily="34" charset="0"/>
              <a:buChar char="•"/>
            </a:pPr>
            <a:r>
              <a:rPr lang="en-US" sz="3600" dirty="0">
                <a:solidFill>
                  <a:srgbClr val="4D4D4F"/>
                </a:solidFill>
              </a:rPr>
              <a:t>Migration process</a:t>
            </a:r>
          </a:p>
          <a:p>
            <a:pPr marL="571500" indent="-571500">
              <a:buFont typeface="Arial" panose="020B0604020202020204" pitchFamily="34" charset="0"/>
              <a:buChar char="•"/>
            </a:pPr>
            <a:r>
              <a:rPr lang="en-US" sz="3600" dirty="0">
                <a:solidFill>
                  <a:srgbClr val="4D4D4F"/>
                </a:solidFill>
              </a:rPr>
              <a:t>Consultation of the user SAIs, the INTOSAI community, external stakeholders</a:t>
            </a:r>
            <a:endParaRPr lang="pt-BR" sz="3600" dirty="0">
              <a:solidFill>
                <a:srgbClr val="D38D42"/>
              </a:solidFill>
            </a:endParaRPr>
          </a:p>
        </p:txBody>
      </p:sp>
      <p:sp>
        <p:nvSpPr>
          <p:cNvPr id="4" name="CaixaDeTexto 3">
            <a:extLst>
              <a:ext uri="{FF2B5EF4-FFF2-40B4-BE49-F238E27FC236}">
                <a16:creationId xmlns:a16="http://schemas.microsoft.com/office/drawing/2014/main" id="{193AB856-CFD8-49A9-A4A1-E1A68C933EC9}"/>
              </a:ext>
            </a:extLst>
          </p:cNvPr>
          <p:cNvSpPr txBox="1"/>
          <p:nvPr/>
        </p:nvSpPr>
        <p:spPr>
          <a:xfrm>
            <a:off x="164592" y="1498869"/>
            <a:ext cx="3511296" cy="2308324"/>
          </a:xfrm>
          <a:prstGeom prst="rect">
            <a:avLst/>
          </a:prstGeom>
          <a:noFill/>
        </p:spPr>
        <p:txBody>
          <a:bodyPr wrap="square" rtlCol="0">
            <a:spAutoFit/>
          </a:bodyPr>
          <a:lstStyle/>
          <a:p>
            <a:pPr algn="ctr"/>
            <a:r>
              <a:rPr lang="en-US" sz="3600" b="1" dirty="0">
                <a:solidFill>
                  <a:schemeClr val="tx1">
                    <a:lumMod val="75000"/>
                    <a:lumOff val="25000"/>
                  </a:schemeClr>
                </a:solidFill>
              </a:rPr>
              <a:t>Challenges in the establishment and application of the IFPP</a:t>
            </a:r>
            <a:endParaRPr lang="pt-BR" sz="3600" b="1" dirty="0">
              <a:solidFill>
                <a:schemeClr val="tx1">
                  <a:lumMod val="75000"/>
                  <a:lumOff val="25000"/>
                </a:schemeClr>
              </a:solidFill>
            </a:endParaRPr>
          </a:p>
        </p:txBody>
      </p:sp>
    </p:spTree>
    <p:extLst>
      <p:ext uri="{BB962C8B-B14F-4D97-AF65-F5344CB8AC3E}">
        <p14:creationId xmlns:p14="http://schemas.microsoft.com/office/powerpoint/2010/main" val="144321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452" y="1110581"/>
            <a:ext cx="1819275" cy="2257425"/>
          </a:xfrm>
          <a:prstGeom prst="rect">
            <a:avLst/>
          </a:prstGeom>
        </p:spPr>
      </p:pic>
      <p:sp>
        <p:nvSpPr>
          <p:cNvPr id="2" name="CaixaDeTexto 1"/>
          <p:cNvSpPr txBox="1"/>
          <p:nvPr/>
        </p:nvSpPr>
        <p:spPr>
          <a:xfrm>
            <a:off x="610644" y="2399314"/>
            <a:ext cx="4087979" cy="2708434"/>
          </a:xfrm>
          <a:prstGeom prst="rect">
            <a:avLst/>
          </a:prstGeom>
          <a:noFill/>
        </p:spPr>
        <p:txBody>
          <a:bodyPr wrap="none" rtlCol="0">
            <a:spAutoFit/>
          </a:bodyPr>
          <a:lstStyle/>
          <a:p>
            <a:r>
              <a:rPr lang="pt-BR" sz="17000" b="1" dirty="0">
                <a:ln w="19050">
                  <a:solidFill>
                    <a:schemeClr val="bg1"/>
                  </a:solidFill>
                </a:ln>
                <a:solidFill>
                  <a:srgbClr val="6CA9B7"/>
                </a:solidFill>
              </a:rPr>
              <a:t>IFPP</a:t>
            </a:r>
          </a:p>
        </p:txBody>
      </p:sp>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8825" y="1858986"/>
            <a:ext cx="707930" cy="540328"/>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8825" y="2984281"/>
            <a:ext cx="707930" cy="540328"/>
          </a:xfrm>
          <a:prstGeom prst="rect">
            <a:avLst/>
          </a:prstGeom>
        </p:spPr>
      </p:pic>
      <p:sp>
        <p:nvSpPr>
          <p:cNvPr id="9" name="CaixaDeTexto 8"/>
          <p:cNvSpPr txBox="1"/>
          <p:nvPr/>
        </p:nvSpPr>
        <p:spPr>
          <a:xfrm>
            <a:off x="5778185" y="1866944"/>
            <a:ext cx="6012574" cy="646331"/>
          </a:xfrm>
          <a:prstGeom prst="rect">
            <a:avLst/>
          </a:prstGeom>
          <a:noFill/>
        </p:spPr>
        <p:txBody>
          <a:bodyPr wrap="square" rtlCol="0">
            <a:spAutoFit/>
          </a:bodyPr>
          <a:lstStyle/>
          <a:p>
            <a:r>
              <a:rPr lang="en-US" sz="3600" dirty="0">
                <a:solidFill>
                  <a:schemeClr val="tx1">
                    <a:lumMod val="75000"/>
                    <a:lumOff val="25000"/>
                  </a:schemeClr>
                </a:solidFill>
              </a:rPr>
              <a:t>Some documents are outdated</a:t>
            </a:r>
            <a:endParaRPr lang="pt-BR" sz="3600" dirty="0">
              <a:solidFill>
                <a:schemeClr val="tx1">
                  <a:lumMod val="75000"/>
                  <a:lumOff val="25000"/>
                </a:schemeClr>
              </a:solidFill>
            </a:endParaRPr>
          </a:p>
        </p:txBody>
      </p:sp>
      <p:sp>
        <p:nvSpPr>
          <p:cNvPr id="10" name="CaixaDeTexto 9"/>
          <p:cNvSpPr txBox="1"/>
          <p:nvPr/>
        </p:nvSpPr>
        <p:spPr>
          <a:xfrm>
            <a:off x="5778184" y="2654280"/>
            <a:ext cx="6428146" cy="1200329"/>
          </a:xfrm>
          <a:prstGeom prst="rect">
            <a:avLst/>
          </a:prstGeom>
          <a:noFill/>
        </p:spPr>
        <p:txBody>
          <a:bodyPr wrap="square" rtlCol="0">
            <a:spAutoFit/>
          </a:bodyPr>
          <a:lstStyle/>
          <a:p>
            <a:r>
              <a:rPr lang="en-US" sz="3600" dirty="0">
                <a:solidFill>
                  <a:schemeClr val="tx1">
                    <a:lumMod val="75000"/>
                    <a:lumOff val="25000"/>
                  </a:schemeClr>
                </a:solidFill>
              </a:rPr>
              <a:t>No evidence of pronouncements fulfilling their  purpose</a:t>
            </a:r>
            <a:endParaRPr lang="pt-BR" sz="3600" dirty="0">
              <a:solidFill>
                <a:schemeClr val="tx1">
                  <a:lumMod val="75000"/>
                  <a:lumOff val="25000"/>
                </a:schemeClr>
              </a:solidFill>
            </a:endParaRPr>
          </a:p>
        </p:txBody>
      </p:sp>
      <p:pic>
        <p:nvPicPr>
          <p:cNvPr id="11" name="Imagem 10">
            <a:extLst>
              <a:ext uri="{FF2B5EF4-FFF2-40B4-BE49-F238E27FC236}">
                <a16:creationId xmlns:a16="http://schemas.microsoft.com/office/drawing/2014/main" id="{6111F775-AA1E-42DC-8700-C90D55BB1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8825" y="4386575"/>
            <a:ext cx="707930" cy="540328"/>
          </a:xfrm>
          <a:prstGeom prst="rect">
            <a:avLst/>
          </a:prstGeom>
        </p:spPr>
      </p:pic>
      <p:sp>
        <p:nvSpPr>
          <p:cNvPr id="12" name="CaixaDeTexto 11">
            <a:extLst>
              <a:ext uri="{FF2B5EF4-FFF2-40B4-BE49-F238E27FC236}">
                <a16:creationId xmlns:a16="http://schemas.microsoft.com/office/drawing/2014/main" id="{2C2A5CD6-75C4-4B12-9298-09BEC51D427D}"/>
              </a:ext>
            </a:extLst>
          </p:cNvPr>
          <p:cNvSpPr txBox="1"/>
          <p:nvPr/>
        </p:nvSpPr>
        <p:spPr>
          <a:xfrm>
            <a:off x="5778184" y="4056574"/>
            <a:ext cx="6428146" cy="1200329"/>
          </a:xfrm>
          <a:prstGeom prst="rect">
            <a:avLst/>
          </a:prstGeom>
          <a:noFill/>
        </p:spPr>
        <p:txBody>
          <a:bodyPr wrap="square" rtlCol="0">
            <a:spAutoFit/>
          </a:bodyPr>
          <a:lstStyle/>
          <a:p>
            <a:r>
              <a:rPr lang="en-US" sz="3600" dirty="0">
                <a:solidFill>
                  <a:schemeClr val="tx1">
                    <a:lumMod val="75000"/>
                    <a:lumOff val="25000"/>
                  </a:schemeClr>
                </a:solidFill>
              </a:rPr>
              <a:t>Duplication and lack of consistency</a:t>
            </a:r>
            <a:endParaRPr lang="pt-BR" sz="3600" dirty="0">
              <a:solidFill>
                <a:schemeClr val="tx1">
                  <a:lumMod val="75000"/>
                  <a:lumOff val="25000"/>
                </a:schemeClr>
              </a:solidFill>
            </a:endParaRPr>
          </a:p>
        </p:txBody>
      </p:sp>
    </p:spTree>
    <p:extLst>
      <p:ext uri="{BB962C8B-B14F-4D97-AF65-F5344CB8AC3E}">
        <p14:creationId xmlns:p14="http://schemas.microsoft.com/office/powerpoint/2010/main" val="49447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452" y="1110581"/>
            <a:ext cx="1819275" cy="2257425"/>
          </a:xfrm>
          <a:prstGeom prst="rect">
            <a:avLst/>
          </a:prstGeom>
        </p:spPr>
      </p:pic>
      <p:sp>
        <p:nvSpPr>
          <p:cNvPr id="2" name="CaixaDeTexto 1"/>
          <p:cNvSpPr txBox="1"/>
          <p:nvPr/>
        </p:nvSpPr>
        <p:spPr>
          <a:xfrm>
            <a:off x="610644" y="2399314"/>
            <a:ext cx="4087979" cy="2708434"/>
          </a:xfrm>
          <a:prstGeom prst="rect">
            <a:avLst/>
          </a:prstGeom>
          <a:noFill/>
        </p:spPr>
        <p:txBody>
          <a:bodyPr wrap="none" rtlCol="0">
            <a:spAutoFit/>
          </a:bodyPr>
          <a:lstStyle/>
          <a:p>
            <a:r>
              <a:rPr lang="pt-BR" sz="17000" b="1" dirty="0">
                <a:ln w="19050">
                  <a:solidFill>
                    <a:schemeClr val="bg1"/>
                  </a:solidFill>
                </a:ln>
                <a:solidFill>
                  <a:srgbClr val="6CA9B7"/>
                </a:solidFill>
              </a:rPr>
              <a:t>IFPP</a:t>
            </a:r>
          </a:p>
        </p:txBody>
      </p:sp>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494" y="216057"/>
            <a:ext cx="707930" cy="540328"/>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494" y="1341352"/>
            <a:ext cx="707930" cy="540328"/>
          </a:xfrm>
          <a:prstGeom prst="rect">
            <a:avLst/>
          </a:prstGeom>
        </p:spPr>
      </p:pic>
      <p:sp>
        <p:nvSpPr>
          <p:cNvPr id="9" name="CaixaDeTexto 8"/>
          <p:cNvSpPr txBox="1"/>
          <p:nvPr/>
        </p:nvSpPr>
        <p:spPr>
          <a:xfrm>
            <a:off x="5763854" y="224015"/>
            <a:ext cx="6012574" cy="646331"/>
          </a:xfrm>
          <a:prstGeom prst="rect">
            <a:avLst/>
          </a:prstGeom>
          <a:noFill/>
        </p:spPr>
        <p:txBody>
          <a:bodyPr wrap="square" rtlCol="0">
            <a:spAutoFit/>
          </a:bodyPr>
          <a:lstStyle/>
          <a:p>
            <a:r>
              <a:rPr lang="en-US" sz="3600" dirty="0">
                <a:solidFill>
                  <a:schemeClr val="tx1">
                    <a:lumMod val="75000"/>
                    <a:lumOff val="25000"/>
                  </a:schemeClr>
                </a:solidFill>
              </a:rPr>
              <a:t>Lack of clarity on key concepts</a:t>
            </a:r>
            <a:endParaRPr lang="pt-BR" sz="3600" dirty="0">
              <a:solidFill>
                <a:schemeClr val="tx1">
                  <a:lumMod val="75000"/>
                  <a:lumOff val="25000"/>
                </a:schemeClr>
              </a:solidFill>
            </a:endParaRPr>
          </a:p>
        </p:txBody>
      </p:sp>
      <p:sp>
        <p:nvSpPr>
          <p:cNvPr id="10" name="CaixaDeTexto 9"/>
          <p:cNvSpPr txBox="1"/>
          <p:nvPr/>
        </p:nvSpPr>
        <p:spPr>
          <a:xfrm>
            <a:off x="5763853" y="1011351"/>
            <a:ext cx="6428146" cy="1200329"/>
          </a:xfrm>
          <a:prstGeom prst="rect">
            <a:avLst/>
          </a:prstGeom>
          <a:noFill/>
        </p:spPr>
        <p:txBody>
          <a:bodyPr wrap="square" rtlCol="0">
            <a:spAutoFit/>
          </a:bodyPr>
          <a:lstStyle/>
          <a:p>
            <a:r>
              <a:rPr lang="en-US" sz="3600" dirty="0">
                <a:solidFill>
                  <a:schemeClr val="tx1">
                    <a:lumMod val="75000"/>
                    <a:lumOff val="25000"/>
                  </a:schemeClr>
                </a:solidFill>
              </a:rPr>
              <a:t>Lack of overall adherence to ISSAI 100</a:t>
            </a:r>
            <a:endParaRPr lang="pt-BR" sz="3600" dirty="0">
              <a:solidFill>
                <a:schemeClr val="tx1">
                  <a:lumMod val="75000"/>
                  <a:lumOff val="25000"/>
                </a:schemeClr>
              </a:solidFill>
            </a:endParaRPr>
          </a:p>
        </p:txBody>
      </p:sp>
      <p:pic>
        <p:nvPicPr>
          <p:cNvPr id="11" name="Imagem 10">
            <a:extLst>
              <a:ext uri="{FF2B5EF4-FFF2-40B4-BE49-F238E27FC236}">
                <a16:creationId xmlns:a16="http://schemas.microsoft.com/office/drawing/2014/main" id="{6111F775-AA1E-42DC-8700-C90D55BB1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494" y="2743646"/>
            <a:ext cx="707930" cy="540328"/>
          </a:xfrm>
          <a:prstGeom prst="rect">
            <a:avLst/>
          </a:prstGeom>
        </p:spPr>
      </p:pic>
      <p:sp>
        <p:nvSpPr>
          <p:cNvPr id="12" name="CaixaDeTexto 11">
            <a:extLst>
              <a:ext uri="{FF2B5EF4-FFF2-40B4-BE49-F238E27FC236}">
                <a16:creationId xmlns:a16="http://schemas.microsoft.com/office/drawing/2014/main" id="{2C2A5CD6-75C4-4B12-9298-09BEC51D427D}"/>
              </a:ext>
            </a:extLst>
          </p:cNvPr>
          <p:cNvSpPr txBox="1"/>
          <p:nvPr/>
        </p:nvSpPr>
        <p:spPr>
          <a:xfrm>
            <a:off x="5763853" y="2413645"/>
            <a:ext cx="6428146" cy="1200329"/>
          </a:xfrm>
          <a:prstGeom prst="rect">
            <a:avLst/>
          </a:prstGeom>
          <a:noFill/>
        </p:spPr>
        <p:txBody>
          <a:bodyPr wrap="square" rtlCol="0">
            <a:spAutoFit/>
          </a:bodyPr>
          <a:lstStyle/>
          <a:p>
            <a:r>
              <a:rPr lang="en-US" sz="3600" dirty="0">
                <a:solidFill>
                  <a:schemeClr val="tx1">
                    <a:lumMod val="75000"/>
                    <a:lumOff val="25000"/>
                  </a:schemeClr>
                </a:solidFill>
              </a:rPr>
              <a:t>Guidance for changing and emerging issues</a:t>
            </a:r>
            <a:endParaRPr lang="pt-BR" sz="3600" dirty="0">
              <a:solidFill>
                <a:schemeClr val="tx1">
                  <a:lumMod val="75000"/>
                  <a:lumOff val="25000"/>
                </a:schemeClr>
              </a:solidFill>
            </a:endParaRPr>
          </a:p>
        </p:txBody>
      </p:sp>
      <p:pic>
        <p:nvPicPr>
          <p:cNvPr id="13" name="Imagem 12">
            <a:extLst>
              <a:ext uri="{FF2B5EF4-FFF2-40B4-BE49-F238E27FC236}">
                <a16:creationId xmlns:a16="http://schemas.microsoft.com/office/drawing/2014/main" id="{CF67F71A-B520-485E-8698-B9CE102581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522" y="4021727"/>
            <a:ext cx="707930" cy="540328"/>
          </a:xfrm>
          <a:prstGeom prst="rect">
            <a:avLst/>
          </a:prstGeom>
        </p:spPr>
      </p:pic>
      <p:sp>
        <p:nvSpPr>
          <p:cNvPr id="15" name="CaixaDeTexto 14">
            <a:extLst>
              <a:ext uri="{FF2B5EF4-FFF2-40B4-BE49-F238E27FC236}">
                <a16:creationId xmlns:a16="http://schemas.microsoft.com/office/drawing/2014/main" id="{CA8CCCE0-B35B-437B-B1FC-6656342D2DCC}"/>
              </a:ext>
            </a:extLst>
          </p:cNvPr>
          <p:cNvSpPr txBox="1"/>
          <p:nvPr/>
        </p:nvSpPr>
        <p:spPr>
          <a:xfrm>
            <a:off x="5764881" y="3691726"/>
            <a:ext cx="6428146" cy="1200329"/>
          </a:xfrm>
          <a:prstGeom prst="rect">
            <a:avLst/>
          </a:prstGeom>
          <a:noFill/>
        </p:spPr>
        <p:txBody>
          <a:bodyPr wrap="square" rtlCol="0">
            <a:spAutoFit/>
          </a:bodyPr>
          <a:lstStyle/>
          <a:p>
            <a:r>
              <a:rPr lang="en-US" sz="3600" dirty="0">
                <a:solidFill>
                  <a:schemeClr val="tx1">
                    <a:lumMod val="75000"/>
                    <a:lumOff val="25000"/>
                  </a:schemeClr>
                </a:solidFill>
              </a:rPr>
              <a:t>Lack of data on SAIs auditing practices in relation to ISSAIs</a:t>
            </a:r>
            <a:endParaRPr lang="pt-BR" sz="3600" dirty="0">
              <a:solidFill>
                <a:schemeClr val="tx1">
                  <a:lumMod val="75000"/>
                  <a:lumOff val="25000"/>
                </a:schemeClr>
              </a:solidFill>
            </a:endParaRPr>
          </a:p>
        </p:txBody>
      </p:sp>
      <p:pic>
        <p:nvPicPr>
          <p:cNvPr id="16" name="Imagem 15">
            <a:extLst>
              <a:ext uri="{FF2B5EF4-FFF2-40B4-BE49-F238E27FC236}">
                <a16:creationId xmlns:a16="http://schemas.microsoft.com/office/drawing/2014/main" id="{BD2519EC-5BC6-4B13-8307-ECF44F21C0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4495" y="5421942"/>
            <a:ext cx="707930" cy="540328"/>
          </a:xfrm>
          <a:prstGeom prst="rect">
            <a:avLst/>
          </a:prstGeom>
        </p:spPr>
      </p:pic>
      <p:sp>
        <p:nvSpPr>
          <p:cNvPr id="17" name="CaixaDeTexto 16">
            <a:extLst>
              <a:ext uri="{FF2B5EF4-FFF2-40B4-BE49-F238E27FC236}">
                <a16:creationId xmlns:a16="http://schemas.microsoft.com/office/drawing/2014/main" id="{5D804B25-F66E-47AF-9AF7-73F2BE6CB185}"/>
              </a:ext>
            </a:extLst>
          </p:cNvPr>
          <p:cNvSpPr txBox="1"/>
          <p:nvPr/>
        </p:nvSpPr>
        <p:spPr>
          <a:xfrm>
            <a:off x="5763854" y="5091941"/>
            <a:ext cx="6428146" cy="1200329"/>
          </a:xfrm>
          <a:prstGeom prst="rect">
            <a:avLst/>
          </a:prstGeom>
          <a:noFill/>
        </p:spPr>
        <p:txBody>
          <a:bodyPr wrap="square" rtlCol="0">
            <a:spAutoFit/>
          </a:bodyPr>
          <a:lstStyle/>
          <a:p>
            <a:r>
              <a:rPr lang="en-US" sz="3600" dirty="0">
                <a:solidFill>
                  <a:schemeClr val="tx1">
                    <a:lumMod val="75000"/>
                    <a:lumOff val="25000"/>
                  </a:schemeClr>
                </a:solidFill>
              </a:rPr>
              <a:t>Unclear distinction between categories in the IFPP</a:t>
            </a:r>
          </a:p>
        </p:txBody>
      </p:sp>
    </p:spTree>
    <p:extLst>
      <p:ext uri="{BB962C8B-B14F-4D97-AF65-F5344CB8AC3E}">
        <p14:creationId xmlns:p14="http://schemas.microsoft.com/office/powerpoint/2010/main" val="72221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46804" y="517269"/>
            <a:ext cx="10755202" cy="1323439"/>
          </a:xfrm>
          <a:prstGeom prst="rect">
            <a:avLst/>
          </a:prstGeom>
          <a:noFill/>
        </p:spPr>
        <p:txBody>
          <a:bodyPr wrap="square" rtlCol="0">
            <a:spAutoFit/>
          </a:bodyPr>
          <a:lstStyle/>
          <a:p>
            <a:pPr algn="ctr"/>
            <a:r>
              <a:rPr lang="pt-BR" sz="4000" b="1" dirty="0">
                <a:solidFill>
                  <a:srgbClr val="FCA100"/>
                </a:solidFill>
              </a:rPr>
              <a:t>SDP </a:t>
            </a:r>
            <a:r>
              <a:rPr lang="pt-BR" sz="4000" b="1" dirty="0" err="1">
                <a:solidFill>
                  <a:srgbClr val="FCA100"/>
                </a:solidFill>
              </a:rPr>
              <a:t>proposal</a:t>
            </a:r>
            <a:r>
              <a:rPr lang="pt-BR" sz="4000" b="1" dirty="0">
                <a:solidFill>
                  <a:srgbClr val="FCA100"/>
                </a:solidFill>
              </a:rPr>
              <a:t>: a </a:t>
            </a:r>
            <a:r>
              <a:rPr lang="pt-BR" sz="4000" b="1" dirty="0" err="1">
                <a:solidFill>
                  <a:srgbClr val="FCA100"/>
                </a:solidFill>
              </a:rPr>
              <a:t>comprehensive</a:t>
            </a:r>
            <a:r>
              <a:rPr lang="pt-BR" sz="4000" b="1" dirty="0">
                <a:solidFill>
                  <a:srgbClr val="FCA100"/>
                </a:solidFill>
              </a:rPr>
              <a:t> review </a:t>
            </a:r>
            <a:r>
              <a:rPr lang="pt-BR" sz="4000" b="1" dirty="0" err="1">
                <a:solidFill>
                  <a:srgbClr val="FCA100"/>
                </a:solidFill>
              </a:rPr>
              <a:t>of</a:t>
            </a:r>
            <a:r>
              <a:rPr lang="pt-BR" sz="4000" b="1" dirty="0">
                <a:solidFill>
                  <a:srgbClr val="FCA100"/>
                </a:solidFill>
              </a:rPr>
              <a:t> </a:t>
            </a:r>
            <a:r>
              <a:rPr lang="pt-BR" sz="4000" b="1" dirty="0" err="1">
                <a:solidFill>
                  <a:srgbClr val="FCA100"/>
                </a:solidFill>
              </a:rPr>
              <a:t>the</a:t>
            </a:r>
            <a:r>
              <a:rPr lang="pt-BR" sz="4000" b="1" dirty="0">
                <a:solidFill>
                  <a:srgbClr val="FCA100"/>
                </a:solidFill>
              </a:rPr>
              <a:t> </a:t>
            </a:r>
            <a:r>
              <a:rPr lang="pt-BR" sz="4000" b="1" dirty="0" err="1">
                <a:solidFill>
                  <a:srgbClr val="FCA100"/>
                </a:solidFill>
              </a:rPr>
              <a:t>existing</a:t>
            </a:r>
            <a:r>
              <a:rPr lang="pt-BR" sz="4000" b="1" dirty="0">
                <a:solidFill>
                  <a:srgbClr val="FCA100"/>
                </a:solidFill>
              </a:rPr>
              <a:t> framework</a:t>
            </a:r>
          </a:p>
        </p:txBody>
      </p:sp>
      <p:sp>
        <p:nvSpPr>
          <p:cNvPr id="6" name="CaixaDeTexto 5"/>
          <p:cNvSpPr txBox="1"/>
          <p:nvPr/>
        </p:nvSpPr>
        <p:spPr>
          <a:xfrm>
            <a:off x="2671267" y="4837979"/>
            <a:ext cx="3954865" cy="1138773"/>
          </a:xfrm>
          <a:prstGeom prst="rect">
            <a:avLst/>
          </a:prstGeom>
          <a:noFill/>
        </p:spPr>
        <p:txBody>
          <a:bodyPr wrap="none" rtlCol="0">
            <a:spAutoFit/>
          </a:bodyPr>
          <a:lstStyle/>
          <a:p>
            <a:r>
              <a:rPr lang="pt-BR" sz="4000" b="1" dirty="0" err="1">
                <a:solidFill>
                  <a:srgbClr val="6CA9B7"/>
                </a:solidFill>
              </a:rPr>
              <a:t>On-going</a:t>
            </a:r>
            <a:r>
              <a:rPr lang="pt-BR" sz="4000" b="1" dirty="0">
                <a:solidFill>
                  <a:srgbClr val="6CA9B7"/>
                </a:solidFill>
              </a:rPr>
              <a:t> </a:t>
            </a:r>
            <a:r>
              <a:rPr lang="pt-BR" sz="4000" b="1" dirty="0" err="1">
                <a:solidFill>
                  <a:srgbClr val="6CA9B7"/>
                </a:solidFill>
              </a:rPr>
              <a:t>projects</a:t>
            </a:r>
            <a:endParaRPr lang="pt-BR" sz="4000" b="1" dirty="0">
              <a:solidFill>
                <a:srgbClr val="6CA9B7"/>
              </a:solidFill>
            </a:endParaRPr>
          </a:p>
          <a:p>
            <a:pPr algn="ctr"/>
            <a:r>
              <a:rPr lang="pt-BR" sz="2800" b="1" dirty="0">
                <a:solidFill>
                  <a:srgbClr val="6CA9B7"/>
                </a:solidFill>
              </a:rPr>
              <a:t>*</a:t>
            </a:r>
            <a:r>
              <a:rPr lang="pt-BR" sz="2800" b="1" dirty="0" err="1">
                <a:solidFill>
                  <a:srgbClr val="6CA9B7"/>
                </a:solidFill>
              </a:rPr>
              <a:t>maintenance</a:t>
            </a:r>
            <a:endParaRPr lang="pt-BR" sz="4000" b="1" dirty="0">
              <a:solidFill>
                <a:srgbClr val="6CA9B7"/>
              </a:solidFill>
            </a:endParaRPr>
          </a:p>
        </p:txBody>
      </p:sp>
      <p:sp>
        <p:nvSpPr>
          <p:cNvPr id="8" name="CaixaDeTexto 7"/>
          <p:cNvSpPr txBox="1"/>
          <p:nvPr/>
        </p:nvSpPr>
        <p:spPr>
          <a:xfrm>
            <a:off x="7136229" y="4837979"/>
            <a:ext cx="1727076" cy="707886"/>
          </a:xfrm>
          <a:prstGeom prst="rect">
            <a:avLst/>
          </a:prstGeom>
          <a:noFill/>
        </p:spPr>
        <p:txBody>
          <a:bodyPr wrap="none" rtlCol="0">
            <a:spAutoFit/>
          </a:bodyPr>
          <a:lstStyle/>
          <a:p>
            <a:r>
              <a:rPr lang="pt-BR" sz="4000" b="1" dirty="0">
                <a:solidFill>
                  <a:srgbClr val="6CA9B7"/>
                </a:solidFill>
              </a:rPr>
              <a:t>Review</a:t>
            </a:r>
          </a:p>
        </p:txBody>
      </p:sp>
      <p:pic>
        <p:nvPicPr>
          <p:cNvPr id="9" name="Gráfico 8" descr="Ampulheta">
            <a:extLst>
              <a:ext uri="{FF2B5EF4-FFF2-40B4-BE49-F238E27FC236}">
                <a16:creationId xmlns:a16="http://schemas.microsoft.com/office/drawing/2014/main" id="{1F1AE8DF-8FD3-4DE0-854E-A12CA2694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51419" y="2791361"/>
            <a:ext cx="1803400" cy="1803400"/>
          </a:xfrm>
          <a:prstGeom prst="rect">
            <a:avLst/>
          </a:prstGeom>
        </p:spPr>
      </p:pic>
      <p:pic>
        <p:nvPicPr>
          <p:cNvPr id="13" name="Gráfico 12" descr="Olho">
            <a:extLst>
              <a:ext uri="{FF2B5EF4-FFF2-40B4-BE49-F238E27FC236}">
                <a16:creationId xmlns:a16="http://schemas.microsoft.com/office/drawing/2014/main" id="{506B7370-50DD-4DB5-A79C-08F37B3464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84720" y="2826822"/>
            <a:ext cx="1578585" cy="1578585"/>
          </a:xfrm>
          <a:prstGeom prst="rect">
            <a:avLst/>
          </a:prstGeom>
        </p:spPr>
      </p:pic>
    </p:spTree>
    <p:extLst>
      <p:ext uri="{BB962C8B-B14F-4D97-AF65-F5344CB8AC3E}">
        <p14:creationId xmlns:p14="http://schemas.microsoft.com/office/powerpoint/2010/main" val="653310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D55E5544-1449-4F8F-A20B-9B870B57E1AA}"/>
              </a:ext>
            </a:extLst>
          </p:cNvPr>
          <p:cNvSpPr/>
          <p:nvPr/>
        </p:nvSpPr>
        <p:spPr>
          <a:xfrm>
            <a:off x="1330960" y="1705451"/>
            <a:ext cx="9530080" cy="3447098"/>
          </a:xfrm>
          <a:prstGeom prst="rect">
            <a:avLst/>
          </a:prstGeom>
          <a:ln>
            <a:solidFill>
              <a:srgbClr val="6CA9B7"/>
            </a:solidFill>
          </a:ln>
        </p:spPr>
        <p:txBody>
          <a:bodyPr wrap="square">
            <a:spAutoFit/>
          </a:bodyPr>
          <a:lstStyle/>
          <a:p>
            <a:pPr algn="ctr"/>
            <a:endParaRPr lang="pt-BR" dirty="0"/>
          </a:p>
          <a:p>
            <a:pPr algn="ctr"/>
            <a:r>
              <a:rPr lang="en-GB" sz="4000" b="1" dirty="0">
                <a:solidFill>
                  <a:srgbClr val="FCA100"/>
                </a:solidFill>
              </a:rPr>
              <a:t>The main output of the 2020-2022 Strategic Development Plan will be a proposal for a revised IFPP, and list of projects, prioritised as necessary, to implement the changes in the coming years. </a:t>
            </a:r>
            <a:endParaRPr lang="pt-BR" sz="4000" b="1" dirty="0">
              <a:solidFill>
                <a:srgbClr val="FCA100"/>
              </a:solidFill>
            </a:endParaRPr>
          </a:p>
        </p:txBody>
      </p:sp>
      <p:sp>
        <p:nvSpPr>
          <p:cNvPr id="2" name="Retângulo 1">
            <a:extLst>
              <a:ext uri="{FF2B5EF4-FFF2-40B4-BE49-F238E27FC236}">
                <a16:creationId xmlns:a16="http://schemas.microsoft.com/office/drawing/2014/main" id="{BCD335FA-4F19-4CCC-8AF6-EC7C1230561A}"/>
              </a:ext>
            </a:extLst>
          </p:cNvPr>
          <p:cNvSpPr/>
          <p:nvPr/>
        </p:nvSpPr>
        <p:spPr>
          <a:xfrm>
            <a:off x="182880" y="142240"/>
            <a:ext cx="11744960" cy="6441440"/>
          </a:xfrm>
          <a:prstGeom prst="rect">
            <a:avLst/>
          </a:prstGeom>
          <a:noFill/>
          <a:ln>
            <a:solidFill>
              <a:srgbClr val="FD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568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46804" y="517269"/>
            <a:ext cx="10755202" cy="1015663"/>
          </a:xfrm>
          <a:prstGeom prst="rect">
            <a:avLst/>
          </a:prstGeom>
          <a:noFill/>
        </p:spPr>
        <p:txBody>
          <a:bodyPr wrap="square" rtlCol="0">
            <a:spAutoFit/>
          </a:bodyPr>
          <a:lstStyle/>
          <a:p>
            <a:pPr algn="ctr"/>
            <a:r>
              <a:rPr lang="pt-BR" sz="6000" b="1" dirty="0">
                <a:solidFill>
                  <a:srgbClr val="FCA100"/>
                </a:solidFill>
              </a:rPr>
              <a:t>3 </a:t>
            </a:r>
            <a:r>
              <a:rPr lang="pt-BR" sz="6000" b="1" dirty="0" err="1">
                <a:solidFill>
                  <a:srgbClr val="FCA100"/>
                </a:solidFill>
              </a:rPr>
              <a:t>elements</a:t>
            </a:r>
            <a:endParaRPr lang="pt-BR" sz="6000" b="1" dirty="0">
              <a:solidFill>
                <a:srgbClr val="FCA100"/>
              </a:solidFill>
            </a:endParaRPr>
          </a:p>
        </p:txBody>
      </p:sp>
      <p:sp>
        <p:nvSpPr>
          <p:cNvPr id="6" name="CaixaDeTexto 5"/>
          <p:cNvSpPr txBox="1"/>
          <p:nvPr/>
        </p:nvSpPr>
        <p:spPr>
          <a:xfrm>
            <a:off x="932252" y="1947290"/>
            <a:ext cx="3664392" cy="1323439"/>
          </a:xfrm>
          <a:prstGeom prst="rect">
            <a:avLst/>
          </a:prstGeom>
          <a:noFill/>
        </p:spPr>
        <p:txBody>
          <a:bodyPr wrap="square" rtlCol="0">
            <a:spAutoFit/>
          </a:bodyPr>
          <a:lstStyle/>
          <a:p>
            <a:pPr algn="ctr"/>
            <a:r>
              <a:rPr lang="pt-BR" sz="4000" b="1" dirty="0">
                <a:solidFill>
                  <a:srgbClr val="6CA9B7"/>
                </a:solidFill>
              </a:rPr>
              <a:t>1 – Conceptual framework</a:t>
            </a:r>
          </a:p>
        </p:txBody>
      </p:sp>
      <p:sp>
        <p:nvSpPr>
          <p:cNvPr id="8" name="CaixaDeTexto 7"/>
          <p:cNvSpPr txBox="1"/>
          <p:nvPr/>
        </p:nvSpPr>
        <p:spPr>
          <a:xfrm>
            <a:off x="932252" y="3624673"/>
            <a:ext cx="5648788" cy="1323439"/>
          </a:xfrm>
          <a:prstGeom prst="rect">
            <a:avLst/>
          </a:prstGeom>
          <a:noFill/>
        </p:spPr>
        <p:txBody>
          <a:bodyPr wrap="square" rtlCol="0">
            <a:spAutoFit/>
          </a:bodyPr>
          <a:lstStyle/>
          <a:p>
            <a:pPr algn="ctr"/>
            <a:r>
              <a:rPr lang="pt-BR" sz="4000" b="1" dirty="0">
                <a:solidFill>
                  <a:srgbClr val="6CA9B7"/>
                </a:solidFill>
              </a:rPr>
              <a:t>2 – </a:t>
            </a:r>
            <a:r>
              <a:rPr lang="pt-BR" sz="4000" b="1" dirty="0" err="1">
                <a:solidFill>
                  <a:srgbClr val="6CA9B7"/>
                </a:solidFill>
              </a:rPr>
              <a:t>Identification</a:t>
            </a:r>
            <a:r>
              <a:rPr lang="pt-BR" sz="4000" b="1" dirty="0">
                <a:solidFill>
                  <a:srgbClr val="6CA9B7"/>
                </a:solidFill>
              </a:rPr>
              <a:t>/</a:t>
            </a:r>
            <a:r>
              <a:rPr lang="pt-BR" sz="4000" b="1" dirty="0" err="1">
                <a:solidFill>
                  <a:srgbClr val="6CA9B7"/>
                </a:solidFill>
              </a:rPr>
              <a:t>scoping</a:t>
            </a:r>
            <a:r>
              <a:rPr lang="pt-BR" sz="4000" b="1" dirty="0">
                <a:solidFill>
                  <a:srgbClr val="6CA9B7"/>
                </a:solidFill>
              </a:rPr>
              <a:t>  </a:t>
            </a:r>
            <a:r>
              <a:rPr lang="pt-BR" sz="4000" b="1" dirty="0" err="1">
                <a:solidFill>
                  <a:srgbClr val="6CA9B7"/>
                </a:solidFill>
              </a:rPr>
              <a:t>of</a:t>
            </a:r>
            <a:r>
              <a:rPr lang="pt-BR" sz="4000" b="1" dirty="0">
                <a:solidFill>
                  <a:srgbClr val="6CA9B7"/>
                </a:solidFill>
              </a:rPr>
              <a:t> </a:t>
            </a:r>
            <a:r>
              <a:rPr lang="pt-BR" sz="4000" b="1" dirty="0" err="1">
                <a:solidFill>
                  <a:srgbClr val="6CA9B7"/>
                </a:solidFill>
              </a:rPr>
              <a:t>projects</a:t>
            </a:r>
            <a:r>
              <a:rPr lang="pt-BR" sz="4000" b="1" dirty="0">
                <a:solidFill>
                  <a:srgbClr val="6CA9B7"/>
                </a:solidFill>
              </a:rPr>
              <a:t> </a:t>
            </a:r>
            <a:r>
              <a:rPr lang="pt-BR" sz="4000" b="1" dirty="0" err="1">
                <a:solidFill>
                  <a:srgbClr val="6CA9B7"/>
                </a:solidFill>
              </a:rPr>
              <a:t>and</a:t>
            </a:r>
            <a:r>
              <a:rPr lang="pt-BR" sz="4000" b="1" dirty="0">
                <a:solidFill>
                  <a:srgbClr val="6CA9B7"/>
                </a:solidFill>
              </a:rPr>
              <a:t> </a:t>
            </a:r>
            <a:r>
              <a:rPr lang="pt-BR" sz="4000" b="1" dirty="0" err="1">
                <a:solidFill>
                  <a:srgbClr val="6CA9B7"/>
                </a:solidFill>
              </a:rPr>
              <a:t>initiatives</a:t>
            </a:r>
            <a:endParaRPr lang="pt-BR" sz="4000" b="1" dirty="0">
              <a:solidFill>
                <a:srgbClr val="6CA9B7"/>
              </a:solidFill>
            </a:endParaRPr>
          </a:p>
        </p:txBody>
      </p:sp>
      <p:sp>
        <p:nvSpPr>
          <p:cNvPr id="7" name="CaixaDeTexto 6">
            <a:extLst>
              <a:ext uri="{FF2B5EF4-FFF2-40B4-BE49-F238E27FC236}">
                <a16:creationId xmlns:a16="http://schemas.microsoft.com/office/drawing/2014/main" id="{2CB72A92-84E0-408A-A336-C039965EA474}"/>
              </a:ext>
            </a:extLst>
          </p:cNvPr>
          <p:cNvSpPr txBox="1"/>
          <p:nvPr/>
        </p:nvSpPr>
        <p:spPr>
          <a:xfrm>
            <a:off x="376183" y="5362470"/>
            <a:ext cx="3664392" cy="707886"/>
          </a:xfrm>
          <a:prstGeom prst="rect">
            <a:avLst/>
          </a:prstGeom>
          <a:noFill/>
        </p:spPr>
        <p:txBody>
          <a:bodyPr wrap="square" rtlCol="0">
            <a:spAutoFit/>
          </a:bodyPr>
          <a:lstStyle/>
          <a:p>
            <a:pPr algn="ctr"/>
            <a:r>
              <a:rPr lang="pt-BR" sz="4000" b="1" dirty="0">
                <a:solidFill>
                  <a:srgbClr val="35838D"/>
                </a:solidFill>
              </a:rPr>
              <a:t>3 - </a:t>
            </a:r>
            <a:r>
              <a:rPr lang="pt-BR" sz="4000" b="1" dirty="0" err="1">
                <a:solidFill>
                  <a:srgbClr val="35838D"/>
                </a:solidFill>
              </a:rPr>
              <a:t>COMPs</a:t>
            </a:r>
            <a:endParaRPr lang="pt-BR" sz="4000" b="1" dirty="0">
              <a:solidFill>
                <a:srgbClr val="35838D"/>
              </a:solidFill>
            </a:endParaRPr>
          </a:p>
        </p:txBody>
      </p:sp>
    </p:spTree>
    <p:extLst>
      <p:ext uri="{BB962C8B-B14F-4D97-AF65-F5344CB8AC3E}">
        <p14:creationId xmlns:p14="http://schemas.microsoft.com/office/powerpoint/2010/main" val="857600791"/>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3371</TotalTime>
  <Words>1894</Words>
  <Application>Microsoft Macintosh PowerPoint</Application>
  <PresentationFormat>Widescreen</PresentationFormat>
  <Paragraphs>135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Carolina Barreto Ribeiro Alvarenga</dc:creator>
  <cp:lastModifiedBy>Paula Hebling Dutra</cp:lastModifiedBy>
  <cp:revision>77</cp:revision>
  <dcterms:created xsi:type="dcterms:W3CDTF">2017-08-14T21:15:23Z</dcterms:created>
  <dcterms:modified xsi:type="dcterms:W3CDTF">2019-06-06T10:33:35Z</dcterms:modified>
</cp:coreProperties>
</file>