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4"/>
  </p:notesMasterIdLst>
  <p:sldIdLst>
    <p:sldId id="269" r:id="rId2"/>
    <p:sldId id="271" r:id="rId3"/>
    <p:sldId id="278" r:id="rId4"/>
    <p:sldId id="292" r:id="rId5"/>
    <p:sldId id="291" r:id="rId6"/>
    <p:sldId id="272" r:id="rId7"/>
    <p:sldId id="263" r:id="rId8"/>
    <p:sldId id="294" r:id="rId9"/>
    <p:sldId id="266" r:id="rId10"/>
    <p:sldId id="273" r:id="rId11"/>
    <p:sldId id="275" r:id="rId12"/>
    <p:sldId id="293" r:id="rId1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717E"/>
    <a:srgbClr val="198F9F"/>
    <a:srgbClr val="EE0000"/>
    <a:srgbClr val="88A945"/>
    <a:srgbClr val="FF5D5D"/>
    <a:srgbClr val="EBEBE5"/>
    <a:srgbClr val="E6E6E6"/>
    <a:srgbClr val="1A95A6"/>
    <a:srgbClr val="16808D"/>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5620"/>
    <p:restoredTop sz="43872" autoAdjust="0"/>
  </p:normalViewPr>
  <p:slideViewPr>
    <p:cSldViewPr>
      <p:cViewPr>
        <p:scale>
          <a:sx n="70" d="100"/>
          <a:sy n="70" d="100"/>
        </p:scale>
        <p:origin x="-2814" y="-111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3972"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43B2E72D-F63E-48F9-9A20-71F45C10D363}" type="datetimeFigureOut">
              <a:rPr lang="en-GB" smtClean="0"/>
              <a:t>23/05/2016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5AB083C8-0471-4C2F-867D-2C12BFB99424}" type="slidenum">
              <a:rPr lang="en-GB" smtClean="0"/>
              <a:t>‹#›</a:t>
            </a:fld>
            <a:endParaRPr lang="en-GB"/>
          </a:p>
        </p:txBody>
      </p:sp>
    </p:spTree>
    <p:extLst>
      <p:ext uri="{BB962C8B-B14F-4D97-AF65-F5344CB8AC3E}">
        <p14:creationId xmlns:p14="http://schemas.microsoft.com/office/powerpoint/2010/main" val="446632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_msoanchor_1"/><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AB083C8-0471-4C2F-867D-2C12BFB99424}" type="slidenum">
              <a:rPr lang="en-GB" smtClean="0"/>
              <a:t>1</a:t>
            </a:fld>
            <a:endParaRPr lang="en-GB"/>
          </a:p>
        </p:txBody>
      </p:sp>
    </p:spTree>
    <p:extLst>
      <p:ext uri="{BB962C8B-B14F-4D97-AF65-F5344CB8AC3E}">
        <p14:creationId xmlns:p14="http://schemas.microsoft.com/office/powerpoint/2010/main" val="9019430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AB083C8-0471-4C2F-867D-2C12BFB99424}" type="slidenum">
              <a:rPr lang="en-GB" smtClean="0"/>
              <a:t>10</a:t>
            </a:fld>
            <a:endParaRPr lang="en-GB"/>
          </a:p>
        </p:txBody>
      </p:sp>
    </p:spTree>
    <p:extLst>
      <p:ext uri="{BB962C8B-B14F-4D97-AF65-F5344CB8AC3E}">
        <p14:creationId xmlns:p14="http://schemas.microsoft.com/office/powerpoint/2010/main" val="1706687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AB083C8-0471-4C2F-867D-2C12BFB99424}" type="slidenum">
              <a:rPr lang="en-GB" smtClean="0"/>
              <a:t>11</a:t>
            </a:fld>
            <a:endParaRPr lang="en-GB"/>
          </a:p>
        </p:txBody>
      </p:sp>
    </p:spTree>
    <p:extLst>
      <p:ext uri="{BB962C8B-B14F-4D97-AF65-F5344CB8AC3E}">
        <p14:creationId xmlns:p14="http://schemas.microsoft.com/office/powerpoint/2010/main" val="35395049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AB083C8-0471-4C2F-867D-2C12BFB99424}" type="slidenum">
              <a:rPr lang="en-GB" smtClean="0"/>
              <a:t>12</a:t>
            </a:fld>
            <a:endParaRPr lang="en-GB"/>
          </a:p>
        </p:txBody>
      </p:sp>
    </p:spTree>
    <p:extLst>
      <p:ext uri="{BB962C8B-B14F-4D97-AF65-F5344CB8AC3E}">
        <p14:creationId xmlns:p14="http://schemas.microsoft.com/office/powerpoint/2010/main" val="3750418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8525" y="663575"/>
            <a:ext cx="4964113" cy="37242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AB083C8-0471-4C2F-867D-2C12BFB99424}" type="slidenum">
              <a:rPr lang="en-GB" smtClean="0"/>
              <a:t>2</a:t>
            </a:fld>
            <a:endParaRPr lang="en-GB"/>
          </a:p>
        </p:txBody>
      </p:sp>
      <p:sp>
        <p:nvSpPr>
          <p:cNvPr id="7" name="Rectangle 2"/>
          <p:cNvSpPr>
            <a:spLocks noChangeArrowheads="1"/>
          </p:cNvSpPr>
          <p:nvPr/>
        </p:nvSpPr>
        <p:spPr bwMode="auto">
          <a:xfrm>
            <a:off x="1430345" y="3201446"/>
            <a:ext cx="184731" cy="369332"/>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8" name="Rectangle 3"/>
          <p:cNvSpPr>
            <a:spLocks noChangeArrowheads="1"/>
          </p:cNvSpPr>
          <p:nvPr/>
        </p:nvSpPr>
        <p:spPr bwMode="auto">
          <a:xfrm>
            <a:off x="1430345" y="3267310"/>
            <a:ext cx="181171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a-DK" altLang="en-US" sz="8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r>
              <a:rPr kumimoji="0" lang="da-DK" altLang="en-US" sz="800" b="0" i="0" u="none" strike="noStrike" cap="none" normalizeH="0" baseline="0" smtClean="0">
                <a:ln>
                  <a:noFill/>
                </a:ln>
                <a:solidFill>
                  <a:schemeClr val="tx1"/>
                </a:solidFill>
                <a:effectLst/>
                <a:latin typeface="Calibri" pitchFamily="34" charset="0"/>
                <a:ea typeface="Calibri" pitchFamily="34" charset="0"/>
                <a:cs typeface="Times New Roman" pitchFamily="18" charset="0"/>
                <a:hlinkClick r:id="rId3"/>
              </a:rPr>
              <a:t>[N1]</a:t>
            </a:r>
            <a:r>
              <a:rPr kumimoji="0" lang="da-DK" altLang="en-US" sz="10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Slide 1 – Ganga to present?</a:t>
            </a:r>
            <a:endParaRPr kumimoji="0" lang="da-DK"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4"/>
          <p:cNvSpPr>
            <a:spLocks noChangeArrowheads="1"/>
          </p:cNvSpPr>
          <p:nvPr/>
        </p:nvSpPr>
        <p:spPr bwMode="auto">
          <a:xfrm>
            <a:off x="1430345" y="2705034"/>
            <a:ext cx="184731" cy="369332"/>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1" name="Rectangle 5"/>
          <p:cNvSpPr>
            <a:spLocks noChangeArrowheads="1"/>
          </p:cNvSpPr>
          <p:nvPr/>
        </p:nvSpPr>
        <p:spPr bwMode="auto">
          <a:xfrm>
            <a:off x="1430345" y="2770899"/>
            <a:ext cx="181171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a-DK" altLang="en-US" sz="8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r>
              <a:rPr kumimoji="0" lang="da-DK" altLang="en-US" sz="800" b="0" i="0" u="none" strike="noStrike" cap="none" normalizeH="0" baseline="0" smtClean="0">
                <a:ln>
                  <a:noFill/>
                </a:ln>
                <a:solidFill>
                  <a:schemeClr val="tx1"/>
                </a:solidFill>
                <a:effectLst/>
                <a:latin typeface="Calibri" pitchFamily="34" charset="0"/>
                <a:ea typeface="Calibri" pitchFamily="34" charset="0"/>
                <a:cs typeface="Times New Roman" pitchFamily="18" charset="0"/>
                <a:hlinkClick r:id="rId3"/>
              </a:rPr>
              <a:t>[N1]</a:t>
            </a:r>
            <a:r>
              <a:rPr kumimoji="0" lang="da-DK" altLang="en-US" sz="10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Slide 1 – Ganga to present?</a:t>
            </a:r>
            <a:endParaRPr kumimoji="0" lang="da-DK" alt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3111320706"/>
              </p:ext>
            </p:extLst>
          </p:nvPr>
        </p:nvGraphicFramePr>
        <p:xfrm>
          <a:off x="900726" y="5120481"/>
          <a:ext cx="5138972" cy="3801119"/>
        </p:xfrm>
        <a:graphic>
          <a:graphicData uri="http://schemas.openxmlformats.org/drawingml/2006/table">
            <a:tbl>
              <a:tblPr firstRow="1" firstCol="1" bandRow="1">
                <a:tableStyleId>{5C22544A-7EE6-4342-B048-85BDC9FD1C3A}</a:tableStyleId>
              </a:tblPr>
              <a:tblGrid>
                <a:gridCol w="5138972"/>
              </a:tblGrid>
              <a:tr h="456172">
                <a:tc>
                  <a:txBody>
                    <a:bodyPr/>
                    <a:lstStyle/>
                    <a:p>
                      <a:pPr marL="457200" algn="ctr">
                        <a:lnSpc>
                          <a:spcPct val="115000"/>
                        </a:lnSpc>
                        <a:spcAft>
                          <a:spcPts val="0"/>
                        </a:spcAft>
                      </a:pPr>
                      <a:r>
                        <a:rPr lang="en-GB" sz="1200">
                          <a:effectLst/>
                        </a:rPr>
                        <a:t>Box 1 – primary task of the common forum in the period leading up to INCOSAI 2016</a:t>
                      </a:r>
                      <a:endParaRPr lang="en-GB" sz="1200">
                        <a:effectLst/>
                        <a:latin typeface="Calibri"/>
                        <a:ea typeface="Calibri"/>
                        <a:cs typeface="Times New Roman"/>
                      </a:endParaRPr>
                    </a:p>
                  </a:txBody>
                  <a:tcPr marL="67977" marR="67977" marT="0" marB="0"/>
                </a:tc>
              </a:tr>
              <a:tr h="3084481">
                <a:tc>
                  <a:txBody>
                    <a:bodyPr/>
                    <a:lstStyle/>
                    <a:p>
                      <a:pPr marL="457200">
                        <a:lnSpc>
                          <a:spcPct val="115000"/>
                        </a:lnSpc>
                        <a:spcAft>
                          <a:spcPts val="0"/>
                        </a:spcAft>
                      </a:pPr>
                      <a:r>
                        <a:rPr lang="en-GB" sz="1200" dirty="0">
                          <a:effectLst/>
                        </a:rPr>
                        <a:t>To consider and propose how the ISSAI Framework can be further developed by: </a:t>
                      </a:r>
                    </a:p>
                    <a:p>
                      <a:pPr marL="457200">
                        <a:lnSpc>
                          <a:spcPct val="115000"/>
                        </a:lnSpc>
                        <a:spcAft>
                          <a:spcPts val="0"/>
                        </a:spcAft>
                      </a:pPr>
                      <a:r>
                        <a:rPr lang="en-GB" sz="1200" dirty="0">
                          <a:effectLst/>
                        </a:rPr>
                        <a:t> </a:t>
                      </a:r>
                    </a:p>
                    <a:p>
                      <a:pPr marL="342900" lvl="0" indent="-342900">
                        <a:lnSpc>
                          <a:spcPts val="1400"/>
                        </a:lnSpc>
                        <a:spcAft>
                          <a:spcPts val="0"/>
                        </a:spcAft>
                        <a:buFont typeface="Courier New"/>
                        <a:buChar char="-"/>
                      </a:pPr>
                      <a:r>
                        <a:rPr lang="en-GB" sz="1200" dirty="0">
                          <a:effectLst/>
                        </a:rPr>
                        <a:t>providing clearer distinction between auditing standards, other standards (requirements), guidelines, best practice documents, etc. covering both auditing, ethics, independence and capacity development</a:t>
                      </a:r>
                    </a:p>
                    <a:p>
                      <a:pPr marL="342900" lvl="0" indent="-342900">
                        <a:lnSpc>
                          <a:spcPts val="1400"/>
                        </a:lnSpc>
                        <a:spcAft>
                          <a:spcPts val="0"/>
                        </a:spcAft>
                        <a:buFont typeface="Courier New"/>
                        <a:buChar char="-"/>
                      </a:pPr>
                      <a:r>
                        <a:rPr lang="en-GB" sz="1200" dirty="0">
                          <a:effectLst/>
                        </a:rPr>
                        <a:t> providing clearer directions on the format and quality requirements for each of these different categories of documents as established by the common forum</a:t>
                      </a:r>
                      <a:r>
                        <a:rPr lang="da-DK" sz="900" dirty="0">
                          <a:effectLst/>
                        </a:rPr>
                        <a:t> </a:t>
                      </a:r>
                      <a:endParaRPr lang="en-GB" sz="1200" dirty="0">
                        <a:effectLst/>
                      </a:endParaRPr>
                    </a:p>
                    <a:p>
                      <a:pPr marL="457200">
                        <a:lnSpc>
                          <a:spcPct val="115000"/>
                        </a:lnSpc>
                        <a:spcAft>
                          <a:spcPts val="0"/>
                        </a:spcAft>
                      </a:pPr>
                      <a:r>
                        <a:rPr lang="en-GB" sz="1200" dirty="0">
                          <a:effectLst/>
                        </a:rPr>
                        <a:t> </a:t>
                      </a:r>
                    </a:p>
                    <a:p>
                      <a:pPr marL="457200">
                        <a:lnSpc>
                          <a:spcPct val="115000"/>
                        </a:lnSpc>
                        <a:spcAft>
                          <a:spcPts val="0"/>
                        </a:spcAft>
                      </a:pPr>
                      <a:r>
                        <a:rPr lang="en-GB" sz="1200" dirty="0">
                          <a:effectLst/>
                        </a:rPr>
                        <a:t>This may involve development of proposals to replace the ISSAI classification principles defined by INCOSAI in 2007 by more elaborate definitions as well as development of comprehensive technical drafting conventions for all levels of the ISSAI Framework to replace current conventions defined by the PSC.</a:t>
                      </a:r>
                      <a:endParaRPr lang="en-GB" sz="1200" dirty="0">
                        <a:effectLst/>
                        <a:latin typeface="Calibri"/>
                        <a:ea typeface="Calibri"/>
                        <a:cs typeface="Times New Roman"/>
                      </a:endParaRPr>
                    </a:p>
                  </a:txBody>
                  <a:tcPr marL="67977" marR="67977" marT="0" marB="0"/>
                </a:tc>
              </a:tr>
              <a:tr h="260466">
                <a:tc>
                  <a:txBody>
                    <a:bodyPr/>
                    <a:lstStyle/>
                    <a:p>
                      <a:pPr marL="457200" algn="r">
                        <a:lnSpc>
                          <a:spcPct val="115000"/>
                        </a:lnSpc>
                        <a:spcAft>
                          <a:spcPts val="0"/>
                        </a:spcAft>
                      </a:pPr>
                      <a:r>
                        <a:rPr lang="en-GB" sz="1000" dirty="0">
                          <a:effectLst/>
                        </a:rPr>
                        <a:t>Source: common forum terms of reference</a:t>
                      </a:r>
                      <a:endParaRPr lang="en-GB" sz="1200" dirty="0">
                        <a:effectLst/>
                        <a:latin typeface="Calibri"/>
                        <a:ea typeface="Calibri"/>
                        <a:cs typeface="Times New Roman"/>
                      </a:endParaRPr>
                    </a:p>
                  </a:txBody>
                  <a:tcPr marL="67977" marR="67977" marT="0" marB="0"/>
                </a:tc>
              </a:tr>
            </a:tbl>
          </a:graphicData>
        </a:graphic>
      </p:graphicFrame>
      <p:sp>
        <p:nvSpPr>
          <p:cNvPr id="13" name="Rectangle 6"/>
          <p:cNvSpPr>
            <a:spLocks noChangeArrowheads="1"/>
          </p:cNvSpPr>
          <p:nvPr/>
        </p:nvSpPr>
        <p:spPr bwMode="auto">
          <a:xfrm>
            <a:off x="1430345" y="2705034"/>
            <a:ext cx="184731" cy="369332"/>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4" name="Rectangle 7"/>
          <p:cNvSpPr>
            <a:spLocks noChangeArrowheads="1"/>
          </p:cNvSpPr>
          <p:nvPr/>
        </p:nvSpPr>
        <p:spPr bwMode="auto">
          <a:xfrm>
            <a:off x="1430345" y="2770899"/>
            <a:ext cx="181171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a-DK" altLang="en-US" sz="8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r>
              <a:rPr kumimoji="0" lang="da-DK" altLang="en-US" sz="800" b="0" i="0" u="none" strike="noStrike" cap="none" normalizeH="0" baseline="0" smtClean="0">
                <a:ln>
                  <a:noFill/>
                </a:ln>
                <a:solidFill>
                  <a:schemeClr val="tx1"/>
                </a:solidFill>
                <a:effectLst/>
                <a:latin typeface="Calibri" pitchFamily="34" charset="0"/>
                <a:ea typeface="Calibri" pitchFamily="34" charset="0"/>
                <a:cs typeface="Times New Roman" pitchFamily="18" charset="0"/>
                <a:hlinkClick r:id="rId3"/>
              </a:rPr>
              <a:t>[N1]</a:t>
            </a:r>
            <a:r>
              <a:rPr kumimoji="0" lang="da-DK" altLang="en-US" sz="10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Slide 1 – Ganga to present?</a:t>
            </a:r>
            <a:endParaRPr kumimoji="0" lang="da-DK"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07537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INTOSAI framework of professional pronouncements is intended to serve the public interest by providing credible and high-quality standards and guidance that enhance the trust in SAIs and their work to the benefit of citizens</a:t>
            </a:r>
            <a:r>
              <a:rPr lang="en-GB" dirty="0" smtClean="0"/>
              <a:t>.</a:t>
            </a:r>
          </a:p>
          <a:p>
            <a:endParaRPr lang="en-GB" dirty="0"/>
          </a:p>
          <a:p>
            <a:pPr marL="171450" lvl="0" indent="-171450">
              <a:buFont typeface="Arial" panose="020B0604020202020204" pitchFamily="34" charset="0"/>
              <a:buChar char="•"/>
            </a:pPr>
            <a:r>
              <a:rPr lang="en-GB" dirty="0"/>
              <a:t>it is the purpose of the ISSAIs to promote accountability by enabling users of SAI products to make decisions and exercise better oversight.  It is important that these users consider the work of SAIs to be </a:t>
            </a:r>
            <a:r>
              <a:rPr lang="en-GB" b="1" dirty="0"/>
              <a:t>credible</a:t>
            </a:r>
            <a:r>
              <a:rPr lang="en-GB" dirty="0"/>
              <a:t>, and are able to rely on it</a:t>
            </a:r>
            <a:r>
              <a:rPr lang="en-GB" dirty="0" smtClean="0"/>
              <a:t>;</a:t>
            </a:r>
          </a:p>
          <a:p>
            <a:pPr marL="171450" lvl="0" indent="-171450">
              <a:buFont typeface="Arial" panose="020B0604020202020204" pitchFamily="34" charset="0"/>
              <a:buChar char="•"/>
            </a:pPr>
            <a:endParaRPr lang="en-GB" dirty="0"/>
          </a:p>
          <a:p>
            <a:pPr marL="171450" lvl="0" indent="-171450">
              <a:buFont typeface="Arial" panose="020B0604020202020204" pitchFamily="34" charset="0"/>
              <a:buChar char="•"/>
            </a:pPr>
            <a:r>
              <a:rPr lang="en-GB" dirty="0"/>
              <a:t>the ISSAI framework should become an</a:t>
            </a:r>
            <a:r>
              <a:rPr lang="en-GB" b="1" dirty="0"/>
              <a:t> authoritative framework for public sector auditing </a:t>
            </a:r>
            <a:r>
              <a:rPr lang="en-GB" dirty="0"/>
              <a:t>that is structured in such a way that SAIs are reasonably capable of properly implementing it or of using it to determine consistency with national auditing standards</a:t>
            </a:r>
            <a:r>
              <a:rPr lang="en-GB" b="1" dirty="0"/>
              <a:t>; </a:t>
            </a:r>
            <a:endParaRPr lang="en-GB" b="1" dirty="0" smtClean="0"/>
          </a:p>
          <a:p>
            <a:pPr marL="171450" lvl="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the ISSAIs need to be clear, conceptually sound and of </a:t>
            </a:r>
            <a:r>
              <a:rPr lang="en-GB" b="1" dirty="0"/>
              <a:t>high technical quality</a:t>
            </a:r>
            <a:r>
              <a:rPr lang="en-GB" dirty="0"/>
              <a:t>.</a:t>
            </a:r>
            <a:r>
              <a:rPr lang="da-DK" dirty="0"/>
              <a:t> </a:t>
            </a:r>
            <a:r>
              <a:rPr lang="en-GB" dirty="0" smtClean="0">
                <a:effectLst/>
              </a:rPr>
              <a:t> </a:t>
            </a:r>
            <a:r>
              <a:rPr lang="da-DK" dirty="0"/>
              <a:t> </a:t>
            </a:r>
            <a:endParaRPr lang="en-GB" dirty="0"/>
          </a:p>
        </p:txBody>
      </p:sp>
      <p:sp>
        <p:nvSpPr>
          <p:cNvPr id="4" name="Slide Number Placeholder 3"/>
          <p:cNvSpPr>
            <a:spLocks noGrp="1"/>
          </p:cNvSpPr>
          <p:nvPr>
            <p:ph type="sldNum" sz="quarter" idx="10"/>
          </p:nvPr>
        </p:nvSpPr>
        <p:spPr/>
        <p:txBody>
          <a:bodyPr/>
          <a:lstStyle/>
          <a:p>
            <a:fld id="{5AB083C8-0471-4C2F-867D-2C12BFB99424}" type="slidenum">
              <a:rPr lang="en-GB" smtClean="0"/>
              <a:t>3</a:t>
            </a:fld>
            <a:endParaRPr lang="en-GB"/>
          </a:p>
        </p:txBody>
      </p:sp>
    </p:spTree>
    <p:extLst>
      <p:ext uri="{BB962C8B-B14F-4D97-AF65-F5344CB8AC3E}">
        <p14:creationId xmlns:p14="http://schemas.microsoft.com/office/powerpoint/2010/main" val="1477999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present framework is formally named the ‘INTOSAI Framework of Professional Standards’ (IFPS). It is often also just referred to as the ‘ISSAI Framework’. </a:t>
            </a:r>
            <a:r>
              <a:rPr lang="en-GB" b="1" dirty="0"/>
              <a:t>The IFPS defines how INTOSAI’s different standards and related guidance documents are organized and presented to users. </a:t>
            </a:r>
            <a:r>
              <a:rPr lang="en-GB" dirty="0"/>
              <a:t>Until now, it has included two overall categories of documents – the International Standards of Supreme Audit Institutions (ISSAI) and the INTOSAI Guidance for Good Governance (INTOSAI GOV</a:t>
            </a:r>
            <a:r>
              <a:rPr lang="en-GB" dirty="0" smtClean="0"/>
              <a:t>).</a:t>
            </a:r>
          </a:p>
          <a:p>
            <a:endParaRPr lang="en-GB" dirty="0"/>
          </a:p>
          <a:p>
            <a:r>
              <a:rPr lang="en-GB" dirty="0"/>
              <a:t>The IFPS results from INTOSAI’s first strategic plan 2005-2010. Goal 1 of the plan, under the responsibility of the Professional Standards Committee (PSC), aimed </a:t>
            </a:r>
            <a:r>
              <a:rPr lang="en-GB" i="1" dirty="0"/>
              <a:t>to </a:t>
            </a:r>
            <a:r>
              <a:rPr lang="en-GB" dirty="0"/>
              <a:t>provide INTOSAI’s members with</a:t>
            </a:r>
            <a:r>
              <a:rPr lang="en-GB" i="1" dirty="0"/>
              <a:t> an up-to-date framework of professional standards</a:t>
            </a:r>
            <a:r>
              <a:rPr lang="en-GB" dirty="0"/>
              <a:t>. The IFPS was the PSC’s first deliverable and</a:t>
            </a:r>
            <a:r>
              <a:rPr lang="en-GB" b="1" dirty="0"/>
              <a:t> became reality in 2007 when INCOSAI endorsed the document ‘</a:t>
            </a:r>
            <a:r>
              <a:rPr lang="en-GB" b="1" i="1" dirty="0"/>
              <a:t>The International Standards of Supreme Audit Institutions (ISSAI) – INTOSAI’s Framework of Professional Standards’</a:t>
            </a:r>
            <a:r>
              <a:rPr lang="en-GB" b="1" dirty="0"/>
              <a:t>. </a:t>
            </a:r>
            <a:endParaRPr lang="en-GB" b="1" dirty="0" smtClean="0"/>
          </a:p>
          <a:p>
            <a:endParaRPr lang="en-GB" dirty="0"/>
          </a:p>
          <a:p>
            <a:r>
              <a:rPr lang="en-GB" dirty="0"/>
              <a:t> Since 2007 </a:t>
            </a:r>
            <a:r>
              <a:rPr lang="en-GB" b="1" dirty="0"/>
              <a:t>the IFPS has developed considerably</a:t>
            </a:r>
            <a:r>
              <a:rPr lang="en-GB" dirty="0"/>
              <a:t>. Taking into account the documents that are likely to be endorsed by INCOSAI 2016, </a:t>
            </a:r>
            <a:r>
              <a:rPr lang="en-GB" b="1" dirty="0"/>
              <a:t>we estimate that the framework will consist of some 93 pronouncements extending over some 3100 pages.</a:t>
            </a:r>
          </a:p>
        </p:txBody>
      </p:sp>
      <p:sp>
        <p:nvSpPr>
          <p:cNvPr id="4" name="Slide Number Placeholder 3"/>
          <p:cNvSpPr>
            <a:spLocks noGrp="1"/>
          </p:cNvSpPr>
          <p:nvPr>
            <p:ph type="sldNum" sz="quarter" idx="10"/>
          </p:nvPr>
        </p:nvSpPr>
        <p:spPr/>
        <p:txBody>
          <a:bodyPr/>
          <a:lstStyle/>
          <a:p>
            <a:fld id="{5AB083C8-0471-4C2F-867D-2C12BFB99424}" type="slidenum">
              <a:rPr lang="en-GB" smtClean="0"/>
              <a:t>4</a:t>
            </a:fld>
            <a:endParaRPr lang="en-GB"/>
          </a:p>
        </p:txBody>
      </p:sp>
    </p:spTree>
    <p:extLst>
      <p:ext uri="{BB962C8B-B14F-4D97-AF65-F5344CB8AC3E}">
        <p14:creationId xmlns:p14="http://schemas.microsoft.com/office/powerpoint/2010/main" val="411491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That the goal chairs have included in the terms of reference for the common forum (see box 1 above) the task of considering and proposing how the ISSAI can be further developed indicates a need for change. Amongst other things, in the light of the endorsement of the </a:t>
            </a:r>
            <a:r>
              <a:rPr lang="en-GB" b="1" dirty="0"/>
              <a:t>Fundamental Principles of Public-Sector Auditing (ISSAI 100</a:t>
            </a:r>
            <a:r>
              <a:rPr lang="en-GB" dirty="0"/>
              <a:t>), there is the opportunity to review the existing framework on the basis of updated classification criteria to identify those </a:t>
            </a:r>
            <a:r>
              <a:rPr lang="en-GB" b="1" dirty="0"/>
              <a:t>pronouncements that are central to these principles and those that  provide discretionary implementation guidance </a:t>
            </a:r>
            <a:r>
              <a:rPr lang="en-GB" dirty="0"/>
              <a:t>and to </a:t>
            </a:r>
            <a:r>
              <a:rPr lang="en-GB" b="1" dirty="0"/>
              <a:t>identify gaps in the framework </a:t>
            </a:r>
            <a:r>
              <a:rPr lang="en-GB" dirty="0"/>
              <a:t>(i.e. fundamental principles in ISSAI 100 that are not presently supported by appropriate standards and guidance).</a:t>
            </a:r>
            <a:r>
              <a:rPr lang="da-DK" dirty="0"/>
              <a:t> </a:t>
            </a:r>
            <a:r>
              <a:rPr lang="en-GB" dirty="0" smtClean="0">
                <a:effectLst/>
              </a:rPr>
              <a:t> </a:t>
            </a:r>
            <a:r>
              <a:rPr lang="da-DK" dirty="0"/>
              <a:t> </a:t>
            </a:r>
            <a:endParaRPr lang="en-GB" dirty="0"/>
          </a:p>
        </p:txBody>
      </p:sp>
      <p:sp>
        <p:nvSpPr>
          <p:cNvPr id="4" name="Slide Number Placeholder 3"/>
          <p:cNvSpPr>
            <a:spLocks noGrp="1"/>
          </p:cNvSpPr>
          <p:nvPr>
            <p:ph type="sldNum" sz="quarter" idx="10"/>
          </p:nvPr>
        </p:nvSpPr>
        <p:spPr/>
        <p:txBody>
          <a:bodyPr/>
          <a:lstStyle/>
          <a:p>
            <a:fld id="{5AB083C8-0471-4C2F-867D-2C12BFB99424}" type="slidenum">
              <a:rPr lang="en-GB" smtClean="0"/>
              <a:t>5</a:t>
            </a:fld>
            <a:endParaRPr lang="en-GB"/>
          </a:p>
        </p:txBody>
      </p:sp>
    </p:spTree>
    <p:extLst>
      <p:ext uri="{BB962C8B-B14F-4D97-AF65-F5344CB8AC3E}">
        <p14:creationId xmlns:p14="http://schemas.microsoft.com/office/powerpoint/2010/main" val="4269414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Second bullet – examples of requirements to support ISSAI 100:</a:t>
            </a:r>
          </a:p>
          <a:p>
            <a:endParaRPr lang="en-GB" dirty="0"/>
          </a:p>
          <a:p>
            <a:r>
              <a:rPr lang="en-GB" dirty="0" smtClean="0"/>
              <a:t>A good and very explicit example is the new ISSAI 3000, which is on tomorrow’s agenda at point 18. This document takes the fundament principles of public sector auditing in ISSAI 100 and the fundamental principles of performance auditing and translates them directly into the standards – the </a:t>
            </a:r>
            <a:r>
              <a:rPr lang="en-GB" u="sng" dirty="0" smtClean="0"/>
              <a:t>requirements</a:t>
            </a:r>
            <a:r>
              <a:rPr lang="en-GB" dirty="0" smtClean="0"/>
              <a:t> - for performance auditing.</a:t>
            </a:r>
            <a:endParaRPr lang="en-GB" dirty="0"/>
          </a:p>
        </p:txBody>
      </p:sp>
      <p:sp>
        <p:nvSpPr>
          <p:cNvPr id="4" name="Slide Number Placeholder 3"/>
          <p:cNvSpPr>
            <a:spLocks noGrp="1"/>
          </p:cNvSpPr>
          <p:nvPr>
            <p:ph type="sldNum" sz="quarter" idx="10"/>
          </p:nvPr>
        </p:nvSpPr>
        <p:spPr/>
        <p:txBody>
          <a:bodyPr/>
          <a:lstStyle/>
          <a:p>
            <a:fld id="{5AB083C8-0471-4C2F-867D-2C12BFB99424}" type="slidenum">
              <a:rPr lang="en-GB" smtClean="0"/>
              <a:t>6</a:t>
            </a:fld>
            <a:endParaRPr lang="en-GB"/>
          </a:p>
        </p:txBody>
      </p:sp>
    </p:spTree>
    <p:extLst>
      <p:ext uri="{BB962C8B-B14F-4D97-AF65-F5344CB8AC3E}">
        <p14:creationId xmlns:p14="http://schemas.microsoft.com/office/powerpoint/2010/main" val="26385355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en-GB" sz="1400" dirty="0"/>
              <a:t>There are three large groups of documents within this framework. </a:t>
            </a:r>
            <a:endParaRPr lang="en-GB" sz="1400" dirty="0" smtClean="0"/>
          </a:p>
          <a:p>
            <a:endParaRPr lang="en-GB" sz="1400" dirty="0"/>
          </a:p>
          <a:p>
            <a:pPr marL="171450" indent="-171450">
              <a:buFont typeface="Arial" panose="020B0604020202020204" pitchFamily="34" charset="0"/>
              <a:buChar char="•"/>
            </a:pPr>
            <a:r>
              <a:rPr lang="en-GB" sz="1400" dirty="0" smtClean="0"/>
              <a:t>At </a:t>
            </a:r>
            <a:r>
              <a:rPr lang="en-GB" sz="1400" dirty="0"/>
              <a:t>the top level are the INTOSAI principles, including the Lima Declaration and the Mexico Declaration on SAI Independence. These appear in </a:t>
            </a:r>
            <a:r>
              <a:rPr lang="en-GB" sz="1400" dirty="0" smtClean="0"/>
              <a:t>green. </a:t>
            </a:r>
          </a:p>
          <a:p>
            <a:endParaRPr lang="en-GB" sz="1400" dirty="0"/>
          </a:p>
          <a:p>
            <a:pPr marL="171450" indent="-171450">
              <a:buFont typeface="Arial" panose="020B0604020202020204" pitchFamily="34" charset="0"/>
              <a:buChar char="•"/>
            </a:pPr>
            <a:r>
              <a:rPr lang="en-GB" sz="1400" dirty="0" smtClean="0"/>
              <a:t>Next </a:t>
            </a:r>
            <a:r>
              <a:rPr lang="en-GB" sz="1400" dirty="0"/>
              <a:t>come the auditing standards - the ISSAIs – and, with them, a new category, the competency standards - the ISSAI-C documents. Appearing in </a:t>
            </a:r>
            <a:r>
              <a:rPr lang="en-GB" sz="1400" dirty="0" smtClean="0"/>
              <a:t>red, </a:t>
            </a:r>
            <a:r>
              <a:rPr lang="en-GB" sz="1400" dirty="0"/>
              <a:t>these are the requirements that would have to be fulfilled by an SAI that wishes to claim ISSAI compliance in its audit reports. </a:t>
            </a:r>
            <a:endParaRPr lang="en-GB" sz="1400" dirty="0" smtClean="0"/>
          </a:p>
          <a:p>
            <a:endParaRPr lang="en-GB" sz="1400" dirty="0"/>
          </a:p>
          <a:p>
            <a:pPr marL="171450" indent="-171450">
              <a:buFont typeface="Arial" panose="020B0604020202020204" pitchFamily="34" charset="0"/>
              <a:buChar char="•"/>
            </a:pPr>
            <a:r>
              <a:rPr lang="en-GB" sz="1400" dirty="0" smtClean="0"/>
              <a:t>Finally</a:t>
            </a:r>
            <a:r>
              <a:rPr lang="en-GB" sz="1400" dirty="0"/>
              <a:t>, there are the guidance documents. Marked in </a:t>
            </a:r>
            <a:r>
              <a:rPr lang="en-GB" sz="1400" dirty="0" smtClean="0"/>
              <a:t>blue, </a:t>
            </a:r>
            <a:r>
              <a:rPr lang="en-GB" sz="1400" dirty="0"/>
              <a:t>these documents are non-mandatory and offer the SAI and the auditor assistance in implementing the ISSAIs, insights when planning, executing or reporting on specific subject matters or tools for assessing ISSAI compliance, etc.</a:t>
            </a:r>
            <a:r>
              <a:rPr lang="da-DK" sz="1400" dirty="0"/>
              <a:t> </a:t>
            </a:r>
            <a:endParaRPr lang="en-GB" sz="1400" dirty="0"/>
          </a:p>
          <a:p>
            <a:endParaRPr lang="en-GB" dirty="0"/>
          </a:p>
        </p:txBody>
      </p:sp>
      <p:sp>
        <p:nvSpPr>
          <p:cNvPr id="4" name="Pladsholder til diasnummer 3"/>
          <p:cNvSpPr>
            <a:spLocks noGrp="1"/>
          </p:cNvSpPr>
          <p:nvPr>
            <p:ph type="sldNum" sz="quarter" idx="10"/>
          </p:nvPr>
        </p:nvSpPr>
        <p:spPr/>
        <p:txBody>
          <a:bodyPr/>
          <a:lstStyle/>
          <a:p>
            <a:fld id="{F4DA3E69-4FD1-4840-91FC-BAAB7D73FC3F}" type="slidenum">
              <a:rPr lang="da-DK" smtClean="0"/>
              <a:pPr/>
              <a:t>7</a:t>
            </a:fld>
            <a:endParaRPr lang="da-DK"/>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fontScale="92500"/>
          </a:bodyPr>
          <a:lstStyle/>
          <a:p>
            <a:r>
              <a:rPr lang="en-GB" dirty="0"/>
              <a:t>This revised framework addresses a number of the issues identified by the common forum:</a:t>
            </a:r>
          </a:p>
          <a:p>
            <a:pPr marL="171450" lvl="0" indent="-171450">
              <a:buFont typeface="Arial" panose="020B0604020202020204" pitchFamily="34" charset="0"/>
              <a:buChar char="•"/>
            </a:pPr>
            <a:r>
              <a:rPr lang="en-GB" dirty="0"/>
              <a:t>it identifies clearly those pronouncements that have to be complied with by an SAI that wishes </a:t>
            </a:r>
            <a:r>
              <a:rPr lang="en-GB" b="1" dirty="0"/>
              <a:t>to claim ISSAI compliance </a:t>
            </a:r>
            <a:r>
              <a:rPr lang="en-GB" dirty="0"/>
              <a:t>in its audit reports and limits this to those needed to achieve a framework of </a:t>
            </a:r>
            <a:r>
              <a:rPr lang="en-GB" b="1" dirty="0"/>
              <a:t>credible, high quality ISSAIs</a:t>
            </a:r>
            <a:r>
              <a:rPr lang="en-GB" dirty="0"/>
              <a:t>;</a:t>
            </a:r>
          </a:p>
          <a:p>
            <a:pPr marL="171450" lvl="0" indent="-171450">
              <a:buFont typeface="Arial" panose="020B0604020202020204" pitchFamily="34" charset="0"/>
              <a:buChar char="•"/>
            </a:pPr>
            <a:r>
              <a:rPr lang="en-GB" dirty="0"/>
              <a:t>it opens up the possibility for INTOSAI to develop </a:t>
            </a:r>
            <a:r>
              <a:rPr lang="en-GB" b="1" dirty="0"/>
              <a:t>pronouncements on competencies </a:t>
            </a:r>
            <a:r>
              <a:rPr lang="en-GB" dirty="0"/>
              <a:t>as a complement to the work that is being undertaken under the leadership of the CBC on auditor education and certification;</a:t>
            </a:r>
          </a:p>
          <a:p>
            <a:pPr marL="171450" lvl="0" indent="-171450">
              <a:buFont typeface="Arial" panose="020B0604020202020204" pitchFamily="34" charset="0"/>
              <a:buChar char="•"/>
            </a:pPr>
            <a:r>
              <a:rPr lang="en-GB" dirty="0"/>
              <a:t>it makes a clear </a:t>
            </a:r>
            <a:r>
              <a:rPr lang="en-GB" b="1" dirty="0"/>
              <a:t>distinction between the standards </a:t>
            </a:r>
            <a:r>
              <a:rPr lang="en-GB" dirty="0"/>
              <a:t>(in red, and mandatory for ISSAI compliance) </a:t>
            </a:r>
            <a:r>
              <a:rPr lang="en-GB" b="1" dirty="0"/>
              <a:t>and non-mandatory guidance </a:t>
            </a:r>
            <a:r>
              <a:rPr lang="en-GB" dirty="0"/>
              <a:t>(in blue);</a:t>
            </a:r>
          </a:p>
          <a:p>
            <a:pPr marL="171450" lvl="0" indent="-171450">
              <a:buFont typeface="Arial" panose="020B0604020202020204" pitchFamily="34" charset="0"/>
              <a:buChar char="•"/>
            </a:pPr>
            <a:r>
              <a:rPr lang="en-GB" dirty="0"/>
              <a:t>under “other guidance”, it opens up space within the framework to include elements that might be useful </a:t>
            </a:r>
            <a:r>
              <a:rPr lang="en-GB" b="1" dirty="0"/>
              <a:t>for SAIs which are on the road towards ISSAI implementation </a:t>
            </a:r>
            <a:r>
              <a:rPr lang="en-GB" dirty="0"/>
              <a:t>(such as the current ISSAI 5600 on peer reviews);</a:t>
            </a:r>
          </a:p>
          <a:p>
            <a:pPr marL="171450" lvl="0" indent="-171450">
              <a:buFont typeface="Arial" panose="020B0604020202020204" pitchFamily="34" charset="0"/>
              <a:buChar char="•"/>
            </a:pPr>
            <a:r>
              <a:rPr lang="en-GB" dirty="0"/>
              <a:t>by clarifying the overarching role of ISSAI 100 – the fundamental principles of public sector auditing (component 4), it is possible to place the subject-specific guidance that currently appears in the </a:t>
            </a:r>
            <a:r>
              <a:rPr lang="en-GB" b="1" dirty="0"/>
              <a:t>5000 series ISSAIs in their appropriate place </a:t>
            </a:r>
            <a:r>
              <a:rPr lang="en-GB" dirty="0"/>
              <a:t>as supplementary non-mandatory subject-specific </a:t>
            </a:r>
            <a:r>
              <a:rPr lang="da-DK" dirty="0"/>
              <a:t> </a:t>
            </a:r>
            <a:r>
              <a:rPr lang="en-GB" dirty="0"/>
              <a:t>guidance that SAIs and auditors might find useful when carrying out financial, performance or compliance audits in the areas concerned;</a:t>
            </a:r>
          </a:p>
          <a:p>
            <a:pPr marL="171450" lvl="0" indent="-171450">
              <a:buFont typeface="Arial" panose="020B0604020202020204" pitchFamily="34" charset="0"/>
              <a:buChar char="•"/>
            </a:pPr>
            <a:r>
              <a:rPr lang="en-GB" dirty="0"/>
              <a:t>by splitting audit principles and audit standards for financial, performance and compliance audits (see the blue line in each of the relevant blocks in box 2), the framework </a:t>
            </a:r>
            <a:r>
              <a:rPr lang="en-GB" b="1" dirty="0"/>
              <a:t>acknowledges that, as set out in ISSAI 100, paragraph 8, SAIs may adopt their own standards</a:t>
            </a:r>
            <a:r>
              <a:rPr lang="en-GB" dirty="0"/>
              <a:t> providing these are consistent with the principles set out in the present ISSAIs 100 to 400;</a:t>
            </a:r>
          </a:p>
          <a:p>
            <a:pPr marL="171450" indent="-171450">
              <a:buFont typeface="Arial" panose="020B0604020202020204" pitchFamily="34" charset="0"/>
              <a:buChar char="•"/>
            </a:pPr>
            <a:r>
              <a:rPr lang="en-GB" dirty="0"/>
              <a:t>finally, this clarification of the overarching role of the fundamental principles opens up the possibility of </a:t>
            </a:r>
            <a:r>
              <a:rPr lang="en-GB" b="1" dirty="0"/>
              <a:t>systematically reviewing existing pronouncements </a:t>
            </a:r>
            <a:r>
              <a:rPr lang="en-GB" dirty="0"/>
              <a:t>to ensure that they are coherent with these fundamental principles and free of inconsistencies.</a:t>
            </a:r>
            <a:endParaRPr lang="en-GB" dirty="0"/>
          </a:p>
        </p:txBody>
      </p:sp>
      <p:sp>
        <p:nvSpPr>
          <p:cNvPr id="4" name="Pladsholder til diasnummer 3"/>
          <p:cNvSpPr>
            <a:spLocks noGrp="1"/>
          </p:cNvSpPr>
          <p:nvPr>
            <p:ph type="sldNum" sz="quarter" idx="10"/>
          </p:nvPr>
        </p:nvSpPr>
        <p:spPr/>
        <p:txBody>
          <a:bodyPr/>
          <a:lstStyle/>
          <a:p>
            <a:fld id="{F4DA3E69-4FD1-4840-91FC-BAAB7D73FC3F}" type="slidenum">
              <a:rPr lang="da-DK" smtClean="0">
                <a:solidFill>
                  <a:prstClr val="black"/>
                </a:solidFill>
              </a:rPr>
              <a:pPr/>
              <a:t>8</a:t>
            </a:fld>
            <a:endParaRPr lang="da-DK">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Classification principles that </a:t>
            </a:r>
            <a:r>
              <a:rPr lang="en-GB" b="1" dirty="0"/>
              <a:t>are clear, logical and can be simply followed </a:t>
            </a:r>
            <a:r>
              <a:rPr lang="en-GB" dirty="0"/>
              <a:t>help to ensure that the framework of professional pronouncements is </a:t>
            </a:r>
            <a:r>
              <a:rPr lang="en-GB" b="1" dirty="0"/>
              <a:t>time-proofed</a:t>
            </a:r>
            <a:r>
              <a:rPr lang="en-GB" dirty="0"/>
              <a:t> to provide the necessary quality guarantees into the future. We believe that the classification criteria set out in </a:t>
            </a:r>
            <a:r>
              <a:rPr lang="en-GB" b="1" u="sng" dirty="0"/>
              <a:t>annex 2</a:t>
            </a:r>
            <a:r>
              <a:rPr lang="en-GB" dirty="0"/>
              <a:t> are a first step towards meeting this need and will serve to maintain the logic and clarity of the IFPP which we are seeking to establish. </a:t>
            </a:r>
            <a:endParaRPr lang="en-GB" dirty="0" smtClean="0"/>
          </a:p>
          <a:p>
            <a:endParaRPr lang="en-GB" dirty="0"/>
          </a:p>
          <a:p>
            <a:r>
              <a:rPr lang="en-GB" sz="800" dirty="0"/>
              <a:t>We clearly understand the significance of the Lima declaration and consider that it should continue to have prominence at the top of the revised INTOSAI Framework of Professional Pronouncements. However, we also discussed whether the United Nations Declarations 66/209 and 69/228 of 22 December 2011 and 19 December 2014 respectively are of such significance that they should also figure at a high level in the IFPP. We decided to refer this question to the goal chairs</a:t>
            </a:r>
            <a:r>
              <a:rPr lang="en-GB" sz="800" dirty="0" smtClean="0"/>
              <a:t>.</a:t>
            </a:r>
          </a:p>
          <a:p>
            <a:endParaRPr lang="en-GB" sz="800" dirty="0"/>
          </a:p>
          <a:p>
            <a:r>
              <a:rPr lang="en-GB" dirty="0" smtClean="0"/>
              <a:t>Annex </a:t>
            </a:r>
            <a:r>
              <a:rPr lang="en-GB" dirty="0"/>
              <a:t>2 reflects our </a:t>
            </a:r>
            <a:r>
              <a:rPr lang="en-GB" b="1" dirty="0"/>
              <a:t>preliminary conclusions </a:t>
            </a:r>
            <a:r>
              <a:rPr lang="en-GB" dirty="0"/>
              <a:t>and is intended to illustrate our direction of travel. Based on the table in this annex, we will elaborate a final proposal on </a:t>
            </a:r>
            <a:r>
              <a:rPr lang="en-GB" b="1" dirty="0"/>
              <a:t>classification principles along with a numbering system </a:t>
            </a:r>
            <a:r>
              <a:rPr lang="en-GB" dirty="0"/>
              <a:t>and drafting conventions. In doing this, we will be particularly concerned to ensure that </a:t>
            </a:r>
            <a:r>
              <a:rPr lang="en-GB" b="1" dirty="0"/>
              <a:t>the fundamental significance of the INTOSAI founding and core principles</a:t>
            </a:r>
            <a:r>
              <a:rPr lang="en-GB" dirty="0"/>
              <a:t> is not in any way undermined by this proposal to situate them outside the “ISSAI” block in the revised framework</a:t>
            </a:r>
            <a:r>
              <a:rPr lang="en-GB" dirty="0" smtClean="0"/>
              <a:t>.</a:t>
            </a:r>
            <a:endParaRPr lang="en-GB" dirty="0"/>
          </a:p>
          <a:p>
            <a:endParaRPr lang="en-GB" dirty="0"/>
          </a:p>
        </p:txBody>
      </p:sp>
      <p:sp>
        <p:nvSpPr>
          <p:cNvPr id="4" name="Slide Number Placeholder 3"/>
          <p:cNvSpPr>
            <a:spLocks noGrp="1"/>
          </p:cNvSpPr>
          <p:nvPr>
            <p:ph type="sldNum" sz="quarter" idx="10"/>
          </p:nvPr>
        </p:nvSpPr>
        <p:spPr/>
        <p:txBody>
          <a:bodyPr/>
          <a:lstStyle/>
          <a:p>
            <a:fld id="{5AB083C8-0471-4C2F-867D-2C12BFB99424}" type="slidenum">
              <a:rPr lang="en-GB" smtClean="0"/>
              <a:t>9</a:t>
            </a:fld>
            <a:endParaRPr lang="en-GB"/>
          </a:p>
        </p:txBody>
      </p:sp>
    </p:spTree>
    <p:extLst>
      <p:ext uri="{BB962C8B-B14F-4D97-AF65-F5344CB8AC3E}">
        <p14:creationId xmlns:p14="http://schemas.microsoft.com/office/powerpoint/2010/main" val="3682606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B1B08A6-C70F-4B46-BADB-78EF117F9A8F}" type="datetimeFigureOut">
              <a:rPr lang="en-GB" smtClean="0"/>
              <a:t>23/05/2016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566BA3-1059-42F3-90A3-D50BE4321591}" type="slidenum">
              <a:rPr lang="en-GB" smtClean="0"/>
              <a:t>‹#›</a:t>
            </a:fld>
            <a:endParaRPr lang="en-GB"/>
          </a:p>
        </p:txBody>
      </p:sp>
    </p:spTree>
    <p:extLst>
      <p:ext uri="{BB962C8B-B14F-4D97-AF65-F5344CB8AC3E}">
        <p14:creationId xmlns:p14="http://schemas.microsoft.com/office/powerpoint/2010/main" val="2632566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1B08A6-C70F-4B46-BADB-78EF117F9A8F}" type="datetimeFigureOut">
              <a:rPr lang="en-GB" smtClean="0"/>
              <a:t>23/05/2016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566BA3-1059-42F3-90A3-D50BE4321591}" type="slidenum">
              <a:rPr lang="en-GB" smtClean="0"/>
              <a:t>‹#›</a:t>
            </a:fld>
            <a:endParaRPr lang="en-GB"/>
          </a:p>
        </p:txBody>
      </p:sp>
    </p:spTree>
    <p:extLst>
      <p:ext uri="{BB962C8B-B14F-4D97-AF65-F5344CB8AC3E}">
        <p14:creationId xmlns:p14="http://schemas.microsoft.com/office/powerpoint/2010/main" val="2219197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1B08A6-C70F-4B46-BADB-78EF117F9A8F}" type="datetimeFigureOut">
              <a:rPr lang="en-GB" smtClean="0"/>
              <a:t>23/05/2016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566BA3-1059-42F3-90A3-D50BE4321591}" type="slidenum">
              <a:rPr lang="en-GB" smtClean="0"/>
              <a:t>‹#›</a:t>
            </a:fld>
            <a:endParaRPr lang="en-GB"/>
          </a:p>
        </p:txBody>
      </p:sp>
    </p:spTree>
    <p:extLst>
      <p:ext uri="{BB962C8B-B14F-4D97-AF65-F5344CB8AC3E}">
        <p14:creationId xmlns:p14="http://schemas.microsoft.com/office/powerpoint/2010/main" val="3054277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1B08A6-C70F-4B46-BADB-78EF117F9A8F}" type="datetimeFigureOut">
              <a:rPr lang="en-GB" smtClean="0"/>
              <a:t>23/05/2016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566BA3-1059-42F3-90A3-D50BE4321591}" type="slidenum">
              <a:rPr lang="en-GB" smtClean="0"/>
              <a:t>‹#›</a:t>
            </a:fld>
            <a:endParaRPr lang="en-GB"/>
          </a:p>
        </p:txBody>
      </p:sp>
    </p:spTree>
    <p:extLst>
      <p:ext uri="{BB962C8B-B14F-4D97-AF65-F5344CB8AC3E}">
        <p14:creationId xmlns:p14="http://schemas.microsoft.com/office/powerpoint/2010/main" val="455421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1B08A6-C70F-4B46-BADB-78EF117F9A8F}" type="datetimeFigureOut">
              <a:rPr lang="en-GB" smtClean="0"/>
              <a:t>23/05/2016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566BA3-1059-42F3-90A3-D50BE4321591}" type="slidenum">
              <a:rPr lang="en-GB" smtClean="0"/>
              <a:t>‹#›</a:t>
            </a:fld>
            <a:endParaRPr lang="en-GB"/>
          </a:p>
        </p:txBody>
      </p:sp>
    </p:spTree>
    <p:extLst>
      <p:ext uri="{BB962C8B-B14F-4D97-AF65-F5344CB8AC3E}">
        <p14:creationId xmlns:p14="http://schemas.microsoft.com/office/powerpoint/2010/main" val="1894792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B1B08A6-C70F-4B46-BADB-78EF117F9A8F}" type="datetimeFigureOut">
              <a:rPr lang="en-GB" smtClean="0"/>
              <a:t>23/05/2016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566BA3-1059-42F3-90A3-D50BE4321591}" type="slidenum">
              <a:rPr lang="en-GB" smtClean="0"/>
              <a:t>‹#›</a:t>
            </a:fld>
            <a:endParaRPr lang="en-GB"/>
          </a:p>
        </p:txBody>
      </p:sp>
    </p:spTree>
    <p:extLst>
      <p:ext uri="{BB962C8B-B14F-4D97-AF65-F5344CB8AC3E}">
        <p14:creationId xmlns:p14="http://schemas.microsoft.com/office/powerpoint/2010/main" val="1139115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B1B08A6-C70F-4B46-BADB-78EF117F9A8F}" type="datetimeFigureOut">
              <a:rPr lang="en-GB" smtClean="0"/>
              <a:t>23/05/2016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F566BA3-1059-42F3-90A3-D50BE4321591}" type="slidenum">
              <a:rPr lang="en-GB" smtClean="0"/>
              <a:t>‹#›</a:t>
            </a:fld>
            <a:endParaRPr lang="en-GB"/>
          </a:p>
        </p:txBody>
      </p:sp>
    </p:spTree>
    <p:extLst>
      <p:ext uri="{BB962C8B-B14F-4D97-AF65-F5344CB8AC3E}">
        <p14:creationId xmlns:p14="http://schemas.microsoft.com/office/powerpoint/2010/main" val="1128345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B1B08A6-C70F-4B46-BADB-78EF117F9A8F}" type="datetimeFigureOut">
              <a:rPr lang="en-GB" smtClean="0"/>
              <a:t>23/05/2016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F566BA3-1059-42F3-90A3-D50BE4321591}" type="slidenum">
              <a:rPr lang="en-GB" smtClean="0"/>
              <a:t>‹#›</a:t>
            </a:fld>
            <a:endParaRPr lang="en-GB"/>
          </a:p>
        </p:txBody>
      </p:sp>
    </p:spTree>
    <p:extLst>
      <p:ext uri="{BB962C8B-B14F-4D97-AF65-F5344CB8AC3E}">
        <p14:creationId xmlns:p14="http://schemas.microsoft.com/office/powerpoint/2010/main" val="3885804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B08A6-C70F-4B46-BADB-78EF117F9A8F}" type="datetimeFigureOut">
              <a:rPr lang="en-GB" smtClean="0"/>
              <a:t>23/05/2016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F566BA3-1059-42F3-90A3-D50BE4321591}" type="slidenum">
              <a:rPr lang="en-GB" smtClean="0"/>
              <a:t>‹#›</a:t>
            </a:fld>
            <a:endParaRPr lang="en-GB"/>
          </a:p>
        </p:txBody>
      </p:sp>
    </p:spTree>
    <p:extLst>
      <p:ext uri="{BB962C8B-B14F-4D97-AF65-F5344CB8AC3E}">
        <p14:creationId xmlns:p14="http://schemas.microsoft.com/office/powerpoint/2010/main" val="1894957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1B08A6-C70F-4B46-BADB-78EF117F9A8F}" type="datetimeFigureOut">
              <a:rPr lang="en-GB" smtClean="0"/>
              <a:t>23/05/2016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566BA3-1059-42F3-90A3-D50BE4321591}" type="slidenum">
              <a:rPr lang="en-GB" smtClean="0"/>
              <a:t>‹#›</a:t>
            </a:fld>
            <a:endParaRPr lang="en-GB"/>
          </a:p>
        </p:txBody>
      </p:sp>
    </p:spTree>
    <p:extLst>
      <p:ext uri="{BB962C8B-B14F-4D97-AF65-F5344CB8AC3E}">
        <p14:creationId xmlns:p14="http://schemas.microsoft.com/office/powerpoint/2010/main" val="2051218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1B08A6-C70F-4B46-BADB-78EF117F9A8F}" type="datetimeFigureOut">
              <a:rPr lang="en-GB" smtClean="0"/>
              <a:t>23/05/2016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566BA3-1059-42F3-90A3-D50BE4321591}" type="slidenum">
              <a:rPr lang="en-GB" smtClean="0"/>
              <a:t>‹#›</a:t>
            </a:fld>
            <a:endParaRPr lang="en-GB"/>
          </a:p>
        </p:txBody>
      </p:sp>
    </p:spTree>
    <p:extLst>
      <p:ext uri="{BB962C8B-B14F-4D97-AF65-F5344CB8AC3E}">
        <p14:creationId xmlns:p14="http://schemas.microsoft.com/office/powerpoint/2010/main" val="4239807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B08A6-C70F-4B46-BADB-78EF117F9A8F}" type="datetimeFigureOut">
              <a:rPr lang="en-GB" smtClean="0"/>
              <a:t>23/05/2016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566BA3-1059-42F3-90A3-D50BE4321591}" type="slidenum">
              <a:rPr lang="en-GB" smtClean="0"/>
              <a:t>‹#›</a:t>
            </a:fld>
            <a:endParaRPr lang="en-GB"/>
          </a:p>
        </p:txBody>
      </p:sp>
    </p:spTree>
    <p:extLst>
      <p:ext uri="{BB962C8B-B14F-4D97-AF65-F5344CB8AC3E}">
        <p14:creationId xmlns:p14="http://schemas.microsoft.com/office/powerpoint/2010/main" val="3417910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0" y="7937"/>
            <a:ext cx="9144000" cy="6850063"/>
          </a:xfrm>
          <a:prstGeom prst="rect">
            <a:avLst/>
          </a:prstGeom>
          <a:gradFill flip="none" rotWithShape="1">
            <a:gsLst>
              <a:gs pos="100000">
                <a:schemeClr val="bg1">
                  <a:lumMod val="0"/>
                  <a:lumOff val="100000"/>
                  <a:alpha val="0"/>
                </a:schemeClr>
              </a:gs>
              <a:gs pos="0">
                <a:schemeClr val="accent1">
                  <a:lumMod val="20000"/>
                  <a:lumOff val="80000"/>
                  <a:alpha val="52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p:nvSpPr>
        <p:spPr>
          <a:xfrm>
            <a:off x="0" y="-14474"/>
            <a:ext cx="9144000" cy="6858000"/>
          </a:xfrm>
          <a:prstGeom prst="rect">
            <a:avLst/>
          </a:prstGeom>
          <a:blipFill dpi="0" rotWithShape="1">
            <a:blip r:embed="rId3">
              <a:extLst>
                <a:ext uri="{BEBA8EAE-BF5A-486C-A8C5-ECC9F3942E4B}">
                  <a14:imgProps xmlns:a14="http://schemas.microsoft.com/office/drawing/2010/main">
                    <a14:imgLayer r:embed="rId4">
                      <a14:imgEffect>
                        <a14:brightnessContrast bright="-6000"/>
                      </a14:imgEffect>
                    </a14:imgLayer>
                  </a14:imgProps>
                </a:ext>
              </a:extLst>
            </a:blip>
            <a:srcRect/>
            <a:tile tx="0" ty="0" sx="100000" sy="100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p:cNvSpPr/>
          <p:nvPr/>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Subtitle 2"/>
          <p:cNvSpPr txBox="1">
            <a:spLocks/>
          </p:cNvSpPr>
          <p:nvPr/>
        </p:nvSpPr>
        <p:spPr>
          <a:xfrm>
            <a:off x="3203847" y="5805264"/>
            <a:ext cx="2736304" cy="7534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GB" sz="1600" dirty="0" smtClean="0">
                <a:solidFill>
                  <a:schemeClr val="tx1">
                    <a:lumMod val="50000"/>
                    <a:lumOff val="50000"/>
                  </a:schemeClr>
                </a:solidFill>
                <a:latin typeface="Century Gothic" panose="020B0502020202020204" pitchFamily="34" charset="0"/>
              </a:rPr>
              <a:t>Presentation </a:t>
            </a:r>
            <a:r>
              <a:rPr lang="en-GB" sz="1600" dirty="0">
                <a:solidFill>
                  <a:schemeClr val="tx1">
                    <a:lumMod val="50000"/>
                    <a:lumOff val="50000"/>
                  </a:schemeClr>
                </a:solidFill>
                <a:latin typeface="Century Gothic" panose="020B0502020202020204" pitchFamily="34" charset="0"/>
              </a:rPr>
              <a:t>to the </a:t>
            </a:r>
            <a:r>
              <a:rPr lang="en-GB" sz="1600" dirty="0" smtClean="0">
                <a:solidFill>
                  <a:schemeClr val="tx1">
                    <a:lumMod val="50000"/>
                    <a:lumOff val="50000"/>
                  </a:schemeClr>
                </a:solidFill>
                <a:latin typeface="Century Gothic" panose="020B0502020202020204" pitchFamily="34" charset="0"/>
              </a:rPr>
              <a:t/>
            </a:r>
            <a:br>
              <a:rPr lang="en-GB" sz="1600" dirty="0" smtClean="0">
                <a:solidFill>
                  <a:schemeClr val="tx1">
                    <a:lumMod val="50000"/>
                    <a:lumOff val="50000"/>
                  </a:schemeClr>
                </a:solidFill>
                <a:latin typeface="Century Gothic" panose="020B0502020202020204" pitchFamily="34" charset="0"/>
              </a:rPr>
            </a:br>
            <a:r>
              <a:rPr lang="en-GB" sz="1600" dirty="0" smtClean="0">
                <a:solidFill>
                  <a:schemeClr val="tx1">
                    <a:lumMod val="50000"/>
                    <a:lumOff val="50000"/>
                  </a:schemeClr>
                </a:solidFill>
                <a:latin typeface="Century Gothic" panose="020B0502020202020204" pitchFamily="34" charset="0"/>
              </a:rPr>
              <a:t>PSC </a:t>
            </a:r>
            <a:r>
              <a:rPr lang="en-GB" sz="1600" dirty="0">
                <a:solidFill>
                  <a:schemeClr val="tx1">
                    <a:lumMod val="50000"/>
                    <a:lumOff val="50000"/>
                  </a:schemeClr>
                </a:solidFill>
                <a:latin typeface="Century Gothic" panose="020B0502020202020204" pitchFamily="34" charset="0"/>
              </a:rPr>
              <a:t>Steering Committee</a:t>
            </a:r>
            <a:r>
              <a:rPr lang="en-GB" sz="1600" dirty="0" smtClean="0">
                <a:solidFill>
                  <a:schemeClr val="tx1">
                    <a:lumMod val="50000"/>
                    <a:lumOff val="50000"/>
                  </a:schemeClr>
                </a:solidFill>
                <a:latin typeface="Century Gothic" panose="020B0502020202020204" pitchFamily="34" charset="0"/>
              </a:rPr>
              <a:t>, May </a:t>
            </a:r>
            <a:r>
              <a:rPr lang="en-GB" sz="1600" dirty="0">
                <a:solidFill>
                  <a:schemeClr val="tx1">
                    <a:lumMod val="50000"/>
                    <a:lumOff val="50000"/>
                  </a:schemeClr>
                </a:solidFill>
                <a:latin typeface="Century Gothic" panose="020B0502020202020204" pitchFamily="34" charset="0"/>
              </a:rPr>
              <a:t>2016, Copenhagen</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00251" y="404664"/>
            <a:ext cx="2143497" cy="674330"/>
          </a:xfrm>
          <a:prstGeom prst="rect">
            <a:avLst/>
          </a:prstGeom>
        </p:spPr>
      </p:pic>
      <p:sp>
        <p:nvSpPr>
          <p:cNvPr id="2" name="Title 1"/>
          <p:cNvSpPr>
            <a:spLocks noGrp="1"/>
          </p:cNvSpPr>
          <p:nvPr>
            <p:ph type="ctrTitle"/>
          </p:nvPr>
        </p:nvSpPr>
        <p:spPr>
          <a:xfrm>
            <a:off x="685800" y="2564904"/>
            <a:ext cx="7772400" cy="1470025"/>
          </a:xfrm>
        </p:spPr>
        <p:txBody>
          <a:bodyPr>
            <a:normAutofit fontScale="90000"/>
          </a:bodyPr>
          <a:lstStyle/>
          <a:p>
            <a:r>
              <a:rPr lang="en-GB" sz="3600" dirty="0" smtClean="0">
                <a:solidFill>
                  <a:schemeClr val="tx1">
                    <a:lumMod val="65000"/>
                    <a:lumOff val="35000"/>
                  </a:schemeClr>
                </a:solidFill>
                <a:latin typeface="Century Gothic" panose="020B0502020202020204" pitchFamily="34" charset="0"/>
              </a:rPr>
              <a:t>The proposed</a:t>
            </a:r>
            <a:r>
              <a:rPr lang="en-GB" sz="3600" b="1" dirty="0" smtClean="0">
                <a:solidFill>
                  <a:schemeClr val="tx1">
                    <a:lumMod val="50000"/>
                    <a:lumOff val="50000"/>
                  </a:schemeClr>
                </a:solidFill>
                <a:latin typeface="Century Gothic" panose="020B0502020202020204" pitchFamily="34" charset="0"/>
              </a:rPr>
              <a:t/>
            </a:r>
            <a:br>
              <a:rPr lang="en-GB" sz="3600" b="1" dirty="0" smtClean="0">
                <a:solidFill>
                  <a:schemeClr val="tx1">
                    <a:lumMod val="50000"/>
                    <a:lumOff val="50000"/>
                  </a:schemeClr>
                </a:solidFill>
                <a:latin typeface="Century Gothic" panose="020B0502020202020204" pitchFamily="34" charset="0"/>
              </a:rPr>
            </a:br>
            <a:r>
              <a:rPr lang="en-GB" sz="3600" dirty="0" smtClean="0">
                <a:solidFill>
                  <a:srgbClr val="16808D"/>
                </a:solidFill>
                <a:latin typeface="Century Gothic" panose="020B0502020202020204" pitchFamily="34" charset="0"/>
              </a:rPr>
              <a:t>INTOSAI Framework of Professional Pronouncements (IFPP)</a:t>
            </a:r>
            <a:endParaRPr lang="en-GB" sz="3600" dirty="0">
              <a:solidFill>
                <a:srgbClr val="16808D"/>
              </a:solidFill>
              <a:latin typeface="Century Gothic" panose="020B0502020202020204" pitchFamily="34" charset="0"/>
            </a:endParaRPr>
          </a:p>
        </p:txBody>
      </p:sp>
      <p:sp>
        <p:nvSpPr>
          <p:cNvPr id="3" name="Subtitle 2"/>
          <p:cNvSpPr>
            <a:spLocks noGrp="1"/>
          </p:cNvSpPr>
          <p:nvPr>
            <p:ph type="subTitle" idx="1"/>
          </p:nvPr>
        </p:nvSpPr>
        <p:spPr>
          <a:xfrm>
            <a:off x="2195736" y="4509120"/>
            <a:ext cx="4752528" cy="648072"/>
          </a:xfrm>
        </p:spPr>
        <p:txBody>
          <a:bodyPr>
            <a:normAutofit/>
          </a:bodyPr>
          <a:lstStyle/>
          <a:p>
            <a:r>
              <a:rPr lang="en-GB" sz="1800" dirty="0" smtClean="0">
                <a:solidFill>
                  <a:schemeClr val="tx1">
                    <a:lumMod val="65000"/>
                    <a:lumOff val="35000"/>
                  </a:schemeClr>
                </a:solidFill>
                <a:latin typeface="Century Gothic" panose="020B0502020202020204" pitchFamily="34" charset="0"/>
              </a:rPr>
              <a:t>Forum for the INTOSAI Professional Pronouncements (FIPP)</a:t>
            </a:r>
            <a:endParaRPr lang="en-GB" sz="1800" dirty="0">
              <a:solidFill>
                <a:schemeClr val="tx1">
                  <a:lumMod val="65000"/>
                  <a:lumOff val="35000"/>
                </a:schemeClr>
              </a:solidFill>
              <a:latin typeface="Century Gothic" panose="020B0502020202020204" pitchFamily="34" charset="0"/>
            </a:endParaRPr>
          </a:p>
        </p:txBody>
      </p:sp>
    </p:spTree>
    <p:extLst>
      <p:ext uri="{BB962C8B-B14F-4D97-AF65-F5344CB8AC3E}">
        <p14:creationId xmlns:p14="http://schemas.microsoft.com/office/powerpoint/2010/main" val="1444662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down)">
                                      <p:cBhvr>
                                        <p:cTn id="7" dur="1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937"/>
            <a:ext cx="9144000" cy="6850063"/>
          </a:xfrm>
          <a:prstGeom prst="rect">
            <a:avLst/>
          </a:prstGeom>
          <a:gradFill flip="none" rotWithShape="1">
            <a:gsLst>
              <a:gs pos="100000">
                <a:schemeClr val="bg1">
                  <a:lumMod val="0"/>
                  <a:lumOff val="100000"/>
                  <a:alpha val="0"/>
                </a:schemeClr>
              </a:gs>
              <a:gs pos="0">
                <a:schemeClr val="accent1">
                  <a:lumMod val="20000"/>
                  <a:lumOff val="80000"/>
                  <a:alpha val="52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138808"/>
            <a:ext cx="1482557" cy="466403"/>
          </a:xfrm>
          <a:prstGeom prst="rect">
            <a:avLst/>
          </a:prstGeom>
        </p:spPr>
      </p:pic>
      <p:sp>
        <p:nvSpPr>
          <p:cNvPr id="14" name="Rectangle 13"/>
          <p:cNvSpPr/>
          <p:nvPr/>
        </p:nvSpPr>
        <p:spPr>
          <a:xfrm>
            <a:off x="0" y="-2250"/>
            <a:ext cx="4283968" cy="68602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p:cNvCxnSpPr/>
          <p:nvPr/>
        </p:nvCxnSpPr>
        <p:spPr>
          <a:xfrm>
            <a:off x="2138528" y="33768"/>
            <a:ext cx="0" cy="2589575"/>
          </a:xfrm>
          <a:prstGeom prst="line">
            <a:avLst/>
          </a:prstGeom>
          <a:ln>
            <a:solidFill>
              <a:srgbClr val="1A95A6"/>
            </a:solidFill>
          </a:ln>
        </p:spPr>
        <p:style>
          <a:lnRef idx="1">
            <a:schemeClr val="accent1"/>
          </a:lnRef>
          <a:fillRef idx="0">
            <a:schemeClr val="accent1"/>
          </a:fillRef>
          <a:effectRef idx="0">
            <a:schemeClr val="accent1"/>
          </a:effectRef>
          <a:fontRef idx="minor">
            <a:schemeClr val="tx1"/>
          </a:fontRef>
        </p:style>
      </p:cxnSp>
      <p:grpSp>
        <p:nvGrpSpPr>
          <p:cNvPr id="44" name="Group 43"/>
          <p:cNvGrpSpPr/>
          <p:nvPr/>
        </p:nvGrpSpPr>
        <p:grpSpPr>
          <a:xfrm>
            <a:off x="626360" y="3235760"/>
            <a:ext cx="3024336" cy="3024336"/>
            <a:chOff x="626360" y="642389"/>
            <a:chExt cx="3024336" cy="3024336"/>
          </a:xfrm>
        </p:grpSpPr>
        <p:sp>
          <p:nvSpPr>
            <p:cNvPr id="8" name="Rectangle 7"/>
            <p:cNvSpPr/>
            <p:nvPr/>
          </p:nvSpPr>
          <p:spPr>
            <a:xfrm rot="2700000">
              <a:off x="626360" y="642389"/>
              <a:ext cx="3024336" cy="3024336"/>
            </a:xfrm>
            <a:prstGeom prst="rect">
              <a:avLst/>
            </a:prstGeom>
            <a:noFill/>
            <a:ln>
              <a:solidFill>
                <a:srgbClr val="1A95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986610" y="1554392"/>
              <a:ext cx="2303836" cy="1200329"/>
            </a:xfrm>
            <a:prstGeom prst="rect">
              <a:avLst/>
            </a:prstGeom>
            <a:noFill/>
          </p:spPr>
          <p:txBody>
            <a:bodyPr wrap="none" rtlCol="0">
              <a:spAutoFit/>
            </a:bodyPr>
            <a:lstStyle/>
            <a:p>
              <a:pPr algn="ctr"/>
              <a:r>
                <a:rPr lang="en-GB" sz="3600" dirty="0" smtClean="0">
                  <a:solidFill>
                    <a:srgbClr val="198F9F"/>
                  </a:solidFill>
                  <a:latin typeface="Century Gothic" panose="020B0502020202020204" pitchFamily="34" charset="0"/>
                </a:rPr>
                <a:t>Migration</a:t>
              </a:r>
              <a:br>
                <a:rPr lang="en-GB" sz="3600" dirty="0" smtClean="0">
                  <a:solidFill>
                    <a:srgbClr val="198F9F"/>
                  </a:solidFill>
                  <a:latin typeface="Century Gothic" panose="020B0502020202020204" pitchFamily="34" charset="0"/>
                </a:rPr>
              </a:br>
              <a:r>
                <a:rPr lang="en-GB" sz="3600" dirty="0" smtClean="0">
                  <a:solidFill>
                    <a:srgbClr val="198F9F"/>
                  </a:solidFill>
                  <a:latin typeface="Century Gothic" panose="020B0502020202020204" pitchFamily="34" charset="0"/>
                </a:rPr>
                <a:t>process</a:t>
              </a:r>
              <a:endParaRPr lang="en-GB" sz="3600" dirty="0">
                <a:solidFill>
                  <a:srgbClr val="198F9F"/>
                </a:solidFill>
                <a:latin typeface="Century Gothic" panose="020B0502020202020204" pitchFamily="34" charset="0"/>
              </a:endParaRPr>
            </a:p>
          </p:txBody>
        </p:sp>
      </p:grpSp>
      <p:grpSp>
        <p:nvGrpSpPr>
          <p:cNvPr id="11" name="Group 10"/>
          <p:cNvGrpSpPr/>
          <p:nvPr/>
        </p:nvGrpSpPr>
        <p:grpSpPr>
          <a:xfrm>
            <a:off x="4277056" y="1545441"/>
            <a:ext cx="4866944" cy="211325"/>
            <a:chOff x="4277056" y="1545441"/>
            <a:chExt cx="4866944" cy="211325"/>
          </a:xfrm>
        </p:grpSpPr>
        <p:cxnSp>
          <p:nvCxnSpPr>
            <p:cNvPr id="13" name="Straight Connector 12"/>
            <p:cNvCxnSpPr/>
            <p:nvPr/>
          </p:nvCxnSpPr>
          <p:spPr>
            <a:xfrm>
              <a:off x="4277056" y="1545442"/>
              <a:ext cx="486694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5" name="Isosceles Triangle 14"/>
            <p:cNvSpPr/>
            <p:nvPr/>
          </p:nvSpPr>
          <p:spPr>
            <a:xfrm rot="10800000">
              <a:off x="4470880" y="1545441"/>
              <a:ext cx="389152" cy="211325"/>
            </a:xfrm>
            <a:prstGeom prst="triangle">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5" name="Content Placeholder 2"/>
          <p:cNvSpPr txBox="1">
            <a:spLocks/>
          </p:cNvSpPr>
          <p:nvPr/>
        </p:nvSpPr>
        <p:spPr>
          <a:xfrm>
            <a:off x="5004048" y="1628800"/>
            <a:ext cx="4104456" cy="64807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600"/>
              </a:spcBef>
              <a:buFont typeface="Arial" panose="020B0604020202020204" pitchFamily="34" charset="0"/>
              <a:buNone/>
            </a:pPr>
            <a:r>
              <a:rPr lang="en-GB" sz="2000" dirty="0" smtClean="0">
                <a:solidFill>
                  <a:schemeClr val="tx1">
                    <a:lumMod val="75000"/>
                    <a:lumOff val="25000"/>
                  </a:schemeClr>
                </a:solidFill>
                <a:latin typeface="Century Gothic" panose="020B0502020202020204" pitchFamily="34" charset="0"/>
              </a:rPr>
              <a:t>Governed by INTOSAI due process</a:t>
            </a:r>
            <a:endParaRPr lang="en-GB" sz="1800" dirty="0">
              <a:solidFill>
                <a:schemeClr val="tx1">
                  <a:lumMod val="75000"/>
                  <a:lumOff val="25000"/>
                </a:schemeClr>
              </a:solidFill>
              <a:latin typeface="Century Gothic" panose="020B0502020202020204" pitchFamily="34" charset="0"/>
            </a:endParaRPr>
          </a:p>
        </p:txBody>
      </p:sp>
      <p:grpSp>
        <p:nvGrpSpPr>
          <p:cNvPr id="16" name="Group 15"/>
          <p:cNvGrpSpPr/>
          <p:nvPr/>
        </p:nvGrpSpPr>
        <p:grpSpPr>
          <a:xfrm>
            <a:off x="4277056" y="2412017"/>
            <a:ext cx="4866944" cy="211325"/>
            <a:chOff x="4277056" y="2412017"/>
            <a:chExt cx="4866944" cy="211325"/>
          </a:xfrm>
        </p:grpSpPr>
        <p:cxnSp>
          <p:nvCxnSpPr>
            <p:cNvPr id="17" name="Straight Connector 16"/>
            <p:cNvCxnSpPr/>
            <p:nvPr/>
          </p:nvCxnSpPr>
          <p:spPr>
            <a:xfrm>
              <a:off x="4277056" y="2412018"/>
              <a:ext cx="486694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8" name="Isosceles Triangle 17"/>
            <p:cNvSpPr/>
            <p:nvPr/>
          </p:nvSpPr>
          <p:spPr>
            <a:xfrm rot="10800000">
              <a:off x="4470880" y="2412017"/>
              <a:ext cx="389152" cy="211325"/>
            </a:xfrm>
            <a:prstGeom prst="triangle">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9" name="Content Placeholder 2"/>
          <p:cNvSpPr txBox="1">
            <a:spLocks/>
          </p:cNvSpPr>
          <p:nvPr/>
        </p:nvSpPr>
        <p:spPr>
          <a:xfrm>
            <a:off x="5004048" y="2509131"/>
            <a:ext cx="4104456" cy="72662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600"/>
              </a:spcBef>
              <a:buFont typeface="Arial" panose="020B0604020202020204" pitchFamily="34" charset="0"/>
              <a:buNone/>
            </a:pPr>
            <a:r>
              <a:rPr lang="en-GB" sz="2000" dirty="0" smtClean="0">
                <a:solidFill>
                  <a:schemeClr val="tx1">
                    <a:lumMod val="75000"/>
                    <a:lumOff val="25000"/>
                  </a:schemeClr>
                </a:solidFill>
                <a:latin typeface="Century Gothic" panose="020B0502020202020204" pitchFamily="34" charset="0"/>
              </a:rPr>
              <a:t>1000, 3000 and 4000 – largely editorial</a:t>
            </a:r>
            <a:endParaRPr lang="en-GB" sz="1800" dirty="0">
              <a:solidFill>
                <a:schemeClr val="tx1">
                  <a:lumMod val="75000"/>
                  <a:lumOff val="25000"/>
                </a:schemeClr>
              </a:solidFill>
              <a:latin typeface="Century Gothic" panose="020B0502020202020204" pitchFamily="34" charset="0"/>
            </a:endParaRPr>
          </a:p>
        </p:txBody>
      </p:sp>
      <p:grpSp>
        <p:nvGrpSpPr>
          <p:cNvPr id="34" name="Group 33"/>
          <p:cNvGrpSpPr/>
          <p:nvPr/>
        </p:nvGrpSpPr>
        <p:grpSpPr>
          <a:xfrm>
            <a:off x="4277056" y="3331651"/>
            <a:ext cx="4866944" cy="211325"/>
            <a:chOff x="4277056" y="3331651"/>
            <a:chExt cx="4866944" cy="211325"/>
          </a:xfrm>
        </p:grpSpPr>
        <p:cxnSp>
          <p:nvCxnSpPr>
            <p:cNvPr id="19" name="Straight Connector 18"/>
            <p:cNvCxnSpPr/>
            <p:nvPr/>
          </p:nvCxnSpPr>
          <p:spPr>
            <a:xfrm>
              <a:off x="4277056" y="3331652"/>
              <a:ext cx="486694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0" name="Isosceles Triangle 19"/>
            <p:cNvSpPr/>
            <p:nvPr/>
          </p:nvSpPr>
          <p:spPr>
            <a:xfrm rot="10800000">
              <a:off x="4470880" y="3331651"/>
              <a:ext cx="389152" cy="211325"/>
            </a:xfrm>
            <a:prstGeom prst="triangle">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0" name="Content Placeholder 2"/>
          <p:cNvSpPr txBox="1">
            <a:spLocks/>
          </p:cNvSpPr>
          <p:nvPr/>
        </p:nvSpPr>
        <p:spPr>
          <a:xfrm>
            <a:off x="5004048" y="3437314"/>
            <a:ext cx="4104456" cy="107180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600"/>
              </a:spcBef>
              <a:buFont typeface="Arial" panose="020B0604020202020204" pitchFamily="34" charset="0"/>
              <a:buNone/>
            </a:pPr>
            <a:r>
              <a:rPr lang="en-GB" sz="2000" dirty="0" smtClean="0">
                <a:solidFill>
                  <a:schemeClr val="tx1">
                    <a:lumMod val="75000"/>
                    <a:lumOff val="25000"/>
                  </a:schemeClr>
                </a:solidFill>
                <a:latin typeface="Century Gothic" panose="020B0502020202020204" pitchFamily="34" charset="0"/>
              </a:rPr>
              <a:t>For remaining level 4, thorough review and updating (alignment with ISSAI 100)</a:t>
            </a:r>
            <a:endParaRPr lang="en-GB" sz="1800" dirty="0">
              <a:solidFill>
                <a:schemeClr val="tx1">
                  <a:lumMod val="75000"/>
                  <a:lumOff val="25000"/>
                </a:schemeClr>
              </a:solidFill>
              <a:latin typeface="Century Gothic" panose="020B0502020202020204" pitchFamily="34" charset="0"/>
            </a:endParaRPr>
          </a:p>
        </p:txBody>
      </p:sp>
      <p:grpSp>
        <p:nvGrpSpPr>
          <p:cNvPr id="35" name="Group 34"/>
          <p:cNvGrpSpPr/>
          <p:nvPr/>
        </p:nvGrpSpPr>
        <p:grpSpPr>
          <a:xfrm>
            <a:off x="4277056" y="4657834"/>
            <a:ext cx="4866944" cy="211325"/>
            <a:chOff x="4277056" y="4657834"/>
            <a:chExt cx="4866944" cy="211325"/>
          </a:xfrm>
        </p:grpSpPr>
        <p:cxnSp>
          <p:nvCxnSpPr>
            <p:cNvPr id="21" name="Straight Connector 20"/>
            <p:cNvCxnSpPr/>
            <p:nvPr/>
          </p:nvCxnSpPr>
          <p:spPr>
            <a:xfrm>
              <a:off x="4277056" y="4657835"/>
              <a:ext cx="486694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Isosceles Triangle 21"/>
            <p:cNvSpPr/>
            <p:nvPr/>
          </p:nvSpPr>
          <p:spPr>
            <a:xfrm rot="10800000">
              <a:off x="4470880" y="4657834"/>
              <a:ext cx="389152" cy="211325"/>
            </a:xfrm>
            <a:prstGeom prst="triangle">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1" name="Content Placeholder 2"/>
          <p:cNvSpPr txBox="1">
            <a:spLocks/>
          </p:cNvSpPr>
          <p:nvPr/>
        </p:nvSpPr>
        <p:spPr>
          <a:xfrm>
            <a:off x="5004048" y="4763496"/>
            <a:ext cx="4104456" cy="209450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600"/>
              </a:spcBef>
              <a:buFont typeface="Arial" panose="020B0604020202020204" pitchFamily="34" charset="0"/>
              <a:buNone/>
            </a:pPr>
            <a:r>
              <a:rPr lang="en-GB" sz="2000" dirty="0" smtClean="0">
                <a:solidFill>
                  <a:schemeClr val="tx1">
                    <a:lumMod val="75000"/>
                    <a:lumOff val="25000"/>
                  </a:schemeClr>
                </a:solidFill>
                <a:latin typeface="Century Gothic" panose="020B0502020202020204" pitchFamily="34" charset="0"/>
              </a:rPr>
              <a:t>INTOSAI-GOV:</a:t>
            </a:r>
          </a:p>
          <a:p>
            <a:pPr lvl="1"/>
            <a:r>
              <a:rPr lang="en-GB" sz="1800" dirty="0" smtClean="0">
                <a:solidFill>
                  <a:schemeClr val="tx1">
                    <a:lumMod val="75000"/>
                    <a:lumOff val="25000"/>
                  </a:schemeClr>
                </a:solidFill>
                <a:latin typeface="Century Gothic" panose="020B0502020202020204" pitchFamily="34" charset="0"/>
              </a:rPr>
              <a:t>Addressed to auditors </a:t>
            </a:r>
            <a:r>
              <a:rPr lang="fr-CH" sz="1800" dirty="0" smtClean="0">
                <a:solidFill>
                  <a:schemeClr val="tx1">
                    <a:lumMod val="75000"/>
                    <a:lumOff val="25000"/>
                  </a:schemeClr>
                </a:solidFill>
                <a:latin typeface="Century Gothic" panose="020B0502020202020204" pitchFamily="34" charset="0"/>
              </a:rPr>
              <a:t>→ guidance in IFPP</a:t>
            </a:r>
          </a:p>
          <a:p>
            <a:pPr lvl="1"/>
            <a:r>
              <a:rPr lang="fr-CH" sz="1800" dirty="0" err="1" smtClean="0">
                <a:solidFill>
                  <a:schemeClr val="tx1">
                    <a:lumMod val="75000"/>
                    <a:lumOff val="25000"/>
                  </a:schemeClr>
                </a:solidFill>
                <a:latin typeface="Century Gothic" panose="020B0502020202020204" pitchFamily="34" charset="0"/>
              </a:rPr>
              <a:t>Addressed</a:t>
            </a:r>
            <a:r>
              <a:rPr lang="fr-CH" sz="1800" dirty="0" smtClean="0">
                <a:solidFill>
                  <a:schemeClr val="tx1">
                    <a:lumMod val="75000"/>
                    <a:lumOff val="25000"/>
                  </a:schemeClr>
                </a:solidFill>
                <a:latin typeface="Century Gothic" panose="020B0502020202020204" pitchFamily="34" charset="0"/>
              </a:rPr>
              <a:t> to </a:t>
            </a:r>
            <a:r>
              <a:rPr lang="fr-CH" sz="1800" dirty="0" err="1" smtClean="0">
                <a:solidFill>
                  <a:schemeClr val="tx1">
                    <a:lumMod val="75000"/>
                    <a:lumOff val="25000"/>
                  </a:schemeClr>
                </a:solidFill>
                <a:latin typeface="Century Gothic" panose="020B0502020202020204" pitchFamily="34" charset="0"/>
              </a:rPr>
              <a:t>others</a:t>
            </a:r>
            <a:r>
              <a:rPr lang="fr-CH" sz="1800" dirty="0" smtClean="0">
                <a:solidFill>
                  <a:schemeClr val="tx1">
                    <a:lumMod val="75000"/>
                    <a:lumOff val="25000"/>
                  </a:schemeClr>
                </a:solidFill>
                <a:latin typeface="Century Gothic" panose="020B0502020202020204" pitchFamily="34" charset="0"/>
              </a:rPr>
              <a:t> → </a:t>
            </a:r>
            <a:r>
              <a:rPr lang="fr-CH" sz="1800" dirty="0" err="1" smtClean="0">
                <a:solidFill>
                  <a:schemeClr val="tx1">
                    <a:lumMod val="75000"/>
                    <a:lumOff val="25000"/>
                  </a:schemeClr>
                </a:solidFill>
                <a:latin typeface="Century Gothic" panose="020B0502020202020204" pitchFamily="34" charset="0"/>
              </a:rPr>
              <a:t>outside</a:t>
            </a:r>
            <a:r>
              <a:rPr lang="fr-CH" sz="1800" dirty="0" smtClean="0">
                <a:solidFill>
                  <a:schemeClr val="tx1">
                    <a:lumMod val="75000"/>
                    <a:lumOff val="25000"/>
                  </a:schemeClr>
                </a:solidFill>
                <a:latin typeface="Century Gothic" panose="020B0502020202020204" pitchFamily="34" charset="0"/>
              </a:rPr>
              <a:t> IFPP but on www.issai.org</a:t>
            </a:r>
            <a:endParaRPr lang="en-GB" sz="1800" dirty="0">
              <a:solidFill>
                <a:schemeClr val="tx1">
                  <a:lumMod val="75000"/>
                  <a:lumOff val="25000"/>
                </a:schemeClr>
              </a:solidFill>
              <a:latin typeface="Century Gothic" panose="020B0502020202020204" pitchFamily="34" charset="0"/>
            </a:endParaRPr>
          </a:p>
        </p:txBody>
      </p:sp>
      <p:grpSp>
        <p:nvGrpSpPr>
          <p:cNvPr id="10" name="Group 9"/>
          <p:cNvGrpSpPr/>
          <p:nvPr/>
        </p:nvGrpSpPr>
        <p:grpSpPr>
          <a:xfrm>
            <a:off x="4277056" y="908719"/>
            <a:ext cx="4866944" cy="211325"/>
            <a:chOff x="4277056" y="908719"/>
            <a:chExt cx="4866944" cy="211325"/>
          </a:xfrm>
        </p:grpSpPr>
        <p:cxnSp>
          <p:nvCxnSpPr>
            <p:cNvPr id="32" name="Straight Connector 31"/>
            <p:cNvCxnSpPr/>
            <p:nvPr/>
          </p:nvCxnSpPr>
          <p:spPr>
            <a:xfrm>
              <a:off x="4277056" y="908720"/>
              <a:ext cx="486694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3" name="Isosceles Triangle 32"/>
            <p:cNvSpPr/>
            <p:nvPr/>
          </p:nvSpPr>
          <p:spPr>
            <a:xfrm rot="10800000">
              <a:off x="4470880" y="908719"/>
              <a:ext cx="389152" cy="211325"/>
            </a:xfrm>
            <a:prstGeom prst="triangle">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7" name="Content Placeholder 2"/>
          <p:cNvSpPr txBox="1">
            <a:spLocks/>
          </p:cNvSpPr>
          <p:nvPr/>
        </p:nvSpPr>
        <p:spPr>
          <a:xfrm>
            <a:off x="5004048" y="1012928"/>
            <a:ext cx="4104456" cy="40259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600"/>
              </a:spcBef>
              <a:buNone/>
            </a:pPr>
            <a:r>
              <a:rPr lang="en-GB" sz="2000" dirty="0">
                <a:solidFill>
                  <a:schemeClr val="tx1">
                    <a:lumMod val="75000"/>
                    <a:lumOff val="25000"/>
                  </a:schemeClr>
                </a:solidFill>
                <a:latin typeface="Century Gothic" panose="020B0502020202020204" pitchFamily="34" charset="0"/>
              </a:rPr>
              <a:t>Another work-in-progress</a:t>
            </a:r>
            <a:endParaRPr lang="en-GB" sz="1800" dirty="0">
              <a:solidFill>
                <a:schemeClr val="tx1">
                  <a:lumMod val="75000"/>
                  <a:lumOff val="25000"/>
                </a:schemeClr>
              </a:solidFill>
              <a:latin typeface="Century Gothic" panose="020B0502020202020204" pitchFamily="34" charset="0"/>
            </a:endParaRPr>
          </a:p>
        </p:txBody>
      </p:sp>
    </p:spTree>
    <p:extLst>
      <p:ext uri="{BB962C8B-B14F-4D97-AF65-F5344CB8AC3E}">
        <p14:creationId xmlns:p14="http://schemas.microsoft.com/office/powerpoint/2010/main" val="1450599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6" presetClass="entr" presetSubtype="26" fill="hold" nodeType="after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barn(inHorizontal)">
                                      <p:cBhvr>
                                        <p:cTn id="12" dur="1000"/>
                                        <p:tgtEl>
                                          <p:spTgt spid="4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up)">
                                      <p:cBhvr>
                                        <p:cTn id="17" dur="500"/>
                                        <p:tgtEl>
                                          <p:spTgt spid="10"/>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37"/>
                                        </p:tgtEl>
                                        <p:attrNameLst>
                                          <p:attrName>style.visibility</p:attrName>
                                        </p:attrNameLst>
                                      </p:cBhvr>
                                      <p:to>
                                        <p:strVal val="visible"/>
                                      </p:to>
                                    </p:set>
                                    <p:animEffect transition="in" filter="fade">
                                      <p:cBhvr>
                                        <p:cTn id="21" dur="1500"/>
                                        <p:tgtEl>
                                          <p:spTgt spid="3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up)">
                                      <p:cBhvr>
                                        <p:cTn id="26" dur="500"/>
                                        <p:tgtEl>
                                          <p:spTgt spid="11"/>
                                        </p:tgtEl>
                                      </p:cBhvr>
                                    </p:animEffect>
                                  </p:childTnLst>
                                </p:cTn>
                              </p:par>
                            </p:childTnLst>
                          </p:cTn>
                        </p:par>
                        <p:par>
                          <p:cTn id="27" fill="hold">
                            <p:stCondLst>
                              <p:cond delay="500"/>
                            </p:stCondLst>
                            <p:childTnLst>
                              <p:par>
                                <p:cTn id="28" presetID="10" presetClass="entr" presetSubtype="0" fill="hold" grpId="0" nodeType="after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fade">
                                      <p:cBhvr>
                                        <p:cTn id="30" dur="15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up)">
                                      <p:cBhvr>
                                        <p:cTn id="35" dur="500"/>
                                        <p:tgtEl>
                                          <p:spTgt spid="16"/>
                                        </p:tgtEl>
                                      </p:cBhvr>
                                    </p:animEffect>
                                  </p:childTnLst>
                                </p:cTn>
                              </p:par>
                            </p:childTnLst>
                          </p:cTn>
                        </p:par>
                        <p:par>
                          <p:cTn id="36" fill="hold">
                            <p:stCondLst>
                              <p:cond delay="500"/>
                            </p:stCondLst>
                            <p:childTnLst>
                              <p:par>
                                <p:cTn id="37" presetID="10" presetClass="entr" presetSubtype="0" fill="hold" grpId="0" nodeType="afterEffect">
                                  <p:stCondLst>
                                    <p:cond delay="0"/>
                                  </p:stCondLst>
                                  <p:childTnLst>
                                    <p:set>
                                      <p:cBhvr>
                                        <p:cTn id="38" dur="1" fill="hold">
                                          <p:stCondLst>
                                            <p:cond delay="0"/>
                                          </p:stCondLst>
                                        </p:cTn>
                                        <p:tgtEl>
                                          <p:spTgt spid="29"/>
                                        </p:tgtEl>
                                        <p:attrNameLst>
                                          <p:attrName>style.visibility</p:attrName>
                                        </p:attrNameLst>
                                      </p:cBhvr>
                                      <p:to>
                                        <p:strVal val="visible"/>
                                      </p:to>
                                    </p:set>
                                    <p:animEffect transition="in" filter="fade">
                                      <p:cBhvr>
                                        <p:cTn id="39" dur="1500"/>
                                        <p:tgtEl>
                                          <p:spTgt spid="29"/>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1" fill="hold" nodeType="clickEffect">
                                  <p:stCondLst>
                                    <p:cond delay="0"/>
                                  </p:stCondLst>
                                  <p:childTnLst>
                                    <p:set>
                                      <p:cBhvr>
                                        <p:cTn id="43" dur="1" fill="hold">
                                          <p:stCondLst>
                                            <p:cond delay="0"/>
                                          </p:stCondLst>
                                        </p:cTn>
                                        <p:tgtEl>
                                          <p:spTgt spid="34"/>
                                        </p:tgtEl>
                                        <p:attrNameLst>
                                          <p:attrName>style.visibility</p:attrName>
                                        </p:attrNameLst>
                                      </p:cBhvr>
                                      <p:to>
                                        <p:strVal val="visible"/>
                                      </p:to>
                                    </p:set>
                                    <p:animEffect transition="in" filter="wipe(up)">
                                      <p:cBhvr>
                                        <p:cTn id="44" dur="500"/>
                                        <p:tgtEl>
                                          <p:spTgt spid="34"/>
                                        </p:tgtEl>
                                      </p:cBhvr>
                                    </p:animEffect>
                                  </p:childTnLst>
                                </p:cTn>
                              </p:par>
                            </p:childTnLst>
                          </p:cTn>
                        </p:par>
                        <p:par>
                          <p:cTn id="45" fill="hold">
                            <p:stCondLst>
                              <p:cond delay="500"/>
                            </p:stCondLst>
                            <p:childTnLst>
                              <p:par>
                                <p:cTn id="46" presetID="10" presetClass="entr" presetSubtype="0" fill="hold" grpId="0" nodeType="afterEffect">
                                  <p:stCondLst>
                                    <p:cond delay="0"/>
                                  </p:stCondLst>
                                  <p:childTnLst>
                                    <p:set>
                                      <p:cBhvr>
                                        <p:cTn id="47" dur="1" fill="hold">
                                          <p:stCondLst>
                                            <p:cond delay="0"/>
                                          </p:stCondLst>
                                        </p:cTn>
                                        <p:tgtEl>
                                          <p:spTgt spid="30"/>
                                        </p:tgtEl>
                                        <p:attrNameLst>
                                          <p:attrName>style.visibility</p:attrName>
                                        </p:attrNameLst>
                                      </p:cBhvr>
                                      <p:to>
                                        <p:strVal val="visible"/>
                                      </p:to>
                                    </p:set>
                                    <p:animEffect transition="in" filter="fade">
                                      <p:cBhvr>
                                        <p:cTn id="48" dur="1500"/>
                                        <p:tgtEl>
                                          <p:spTgt spid="30"/>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1" fill="hold" nodeType="clickEffect">
                                  <p:stCondLst>
                                    <p:cond delay="0"/>
                                  </p:stCondLst>
                                  <p:childTnLst>
                                    <p:set>
                                      <p:cBhvr>
                                        <p:cTn id="52" dur="1" fill="hold">
                                          <p:stCondLst>
                                            <p:cond delay="0"/>
                                          </p:stCondLst>
                                        </p:cTn>
                                        <p:tgtEl>
                                          <p:spTgt spid="35"/>
                                        </p:tgtEl>
                                        <p:attrNameLst>
                                          <p:attrName>style.visibility</p:attrName>
                                        </p:attrNameLst>
                                      </p:cBhvr>
                                      <p:to>
                                        <p:strVal val="visible"/>
                                      </p:to>
                                    </p:set>
                                    <p:animEffect transition="in" filter="wipe(up)">
                                      <p:cBhvr>
                                        <p:cTn id="53" dur="500"/>
                                        <p:tgtEl>
                                          <p:spTgt spid="35"/>
                                        </p:tgtEl>
                                      </p:cBhvr>
                                    </p:animEffect>
                                  </p:childTnLst>
                                </p:cTn>
                              </p:par>
                            </p:childTnLst>
                          </p:cTn>
                        </p:par>
                        <p:par>
                          <p:cTn id="54" fill="hold">
                            <p:stCondLst>
                              <p:cond delay="500"/>
                            </p:stCondLst>
                            <p:childTnLst>
                              <p:par>
                                <p:cTn id="55" presetID="10" presetClass="entr" presetSubtype="0" fill="hold" grpId="0" nodeType="afterEffect">
                                  <p:stCondLst>
                                    <p:cond delay="0"/>
                                  </p:stCondLst>
                                  <p:childTnLst>
                                    <p:set>
                                      <p:cBhvr>
                                        <p:cTn id="56" dur="1" fill="hold">
                                          <p:stCondLst>
                                            <p:cond delay="0"/>
                                          </p:stCondLst>
                                        </p:cTn>
                                        <p:tgtEl>
                                          <p:spTgt spid="31"/>
                                        </p:tgtEl>
                                        <p:attrNameLst>
                                          <p:attrName>style.visibility</p:attrName>
                                        </p:attrNameLst>
                                      </p:cBhvr>
                                      <p:to>
                                        <p:strVal val="visible"/>
                                      </p:to>
                                    </p:set>
                                    <p:animEffect transition="in" filter="fade">
                                      <p:cBhvr>
                                        <p:cTn id="57" dur="1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9" grpId="0"/>
      <p:bldP spid="30" grpId="0"/>
      <p:bldP spid="31" grpId="0"/>
      <p:bldP spid="3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0" y="0"/>
            <a:ext cx="9144000" cy="6850063"/>
          </a:xfrm>
          <a:prstGeom prst="rect">
            <a:avLst/>
          </a:prstGeom>
          <a:gradFill flip="none" rotWithShape="1">
            <a:gsLst>
              <a:gs pos="100000">
                <a:schemeClr val="bg1">
                  <a:lumMod val="0"/>
                  <a:lumOff val="100000"/>
                  <a:alpha val="0"/>
                </a:schemeClr>
              </a:gs>
              <a:gs pos="0">
                <a:schemeClr val="accent1">
                  <a:lumMod val="20000"/>
                  <a:lumOff val="80000"/>
                  <a:alpha val="52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821708" y="1677472"/>
            <a:ext cx="1315181" cy="922114"/>
          </a:xfrm>
        </p:spPr>
        <p:txBody>
          <a:bodyPr>
            <a:normAutofit/>
          </a:bodyPr>
          <a:lstStyle/>
          <a:p>
            <a:r>
              <a:rPr lang="en-GB" sz="3600" dirty="0" smtClean="0">
                <a:solidFill>
                  <a:schemeClr val="tx1">
                    <a:lumMod val="75000"/>
                    <a:lumOff val="25000"/>
                  </a:schemeClr>
                </a:solidFill>
                <a:latin typeface="Century Gothic" panose="020B0502020202020204" pitchFamily="34" charset="0"/>
              </a:rPr>
              <a:t>Next</a:t>
            </a:r>
            <a:endParaRPr lang="en-GB" sz="3600" dirty="0">
              <a:solidFill>
                <a:schemeClr val="tx1">
                  <a:lumMod val="75000"/>
                  <a:lumOff val="25000"/>
                </a:schemeClr>
              </a:solidFill>
              <a:latin typeface="Century Gothic" panose="020B0502020202020204"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138808"/>
            <a:ext cx="1482557" cy="466403"/>
          </a:xfrm>
          <a:prstGeom prst="rect">
            <a:avLst/>
          </a:prstGeom>
        </p:spPr>
      </p:pic>
      <p:sp>
        <p:nvSpPr>
          <p:cNvPr id="17" name="Rectangle 16"/>
          <p:cNvSpPr/>
          <p:nvPr/>
        </p:nvSpPr>
        <p:spPr>
          <a:xfrm rot="2700000">
            <a:off x="626361" y="626361"/>
            <a:ext cx="3024336" cy="3024336"/>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 name="Group 2"/>
          <p:cNvGrpSpPr/>
          <p:nvPr/>
        </p:nvGrpSpPr>
        <p:grpSpPr>
          <a:xfrm>
            <a:off x="523988" y="5954267"/>
            <a:ext cx="8620013" cy="781060"/>
            <a:chOff x="523988" y="5954267"/>
            <a:chExt cx="8620013" cy="781060"/>
          </a:xfrm>
        </p:grpSpPr>
        <p:sp>
          <p:nvSpPr>
            <p:cNvPr id="53" name="Rectangle 52"/>
            <p:cNvSpPr/>
            <p:nvPr/>
          </p:nvSpPr>
          <p:spPr>
            <a:xfrm>
              <a:off x="810372" y="5954267"/>
              <a:ext cx="8333629" cy="78106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p:cNvSpPr/>
            <p:nvPr/>
          </p:nvSpPr>
          <p:spPr>
            <a:xfrm rot="2700000">
              <a:off x="523988" y="6068650"/>
              <a:ext cx="552292" cy="552292"/>
            </a:xfrm>
            <a:prstGeom prst="rect">
              <a:avLst/>
            </a:prstGeom>
            <a:solidFill>
              <a:srgbClr val="1680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 name="TextBox 37"/>
            <p:cNvSpPr txBox="1"/>
            <p:nvPr/>
          </p:nvSpPr>
          <p:spPr>
            <a:xfrm>
              <a:off x="741622" y="6155081"/>
              <a:ext cx="117020" cy="276999"/>
            </a:xfrm>
            <a:prstGeom prst="rect">
              <a:avLst/>
            </a:prstGeom>
            <a:noFill/>
          </p:spPr>
          <p:txBody>
            <a:bodyPr wrap="none" lIns="0" tIns="0" rIns="0" bIns="0" rtlCol="0">
              <a:spAutoFit/>
            </a:bodyPr>
            <a:lstStyle/>
            <a:p>
              <a:pPr algn="ctr"/>
              <a:r>
                <a:rPr lang="en-GB" b="1" dirty="0" smtClean="0">
                  <a:solidFill>
                    <a:schemeClr val="bg1"/>
                  </a:solidFill>
                </a:rPr>
                <a:t>1</a:t>
              </a:r>
              <a:endParaRPr lang="en-GB" b="1" dirty="0">
                <a:solidFill>
                  <a:schemeClr val="bg1"/>
                </a:solidFill>
              </a:endParaRPr>
            </a:p>
          </p:txBody>
        </p:sp>
        <p:sp>
          <p:nvSpPr>
            <p:cNvPr id="11" name="TextBox 10"/>
            <p:cNvSpPr txBox="1"/>
            <p:nvPr/>
          </p:nvSpPr>
          <p:spPr>
            <a:xfrm>
              <a:off x="1273153" y="6155081"/>
              <a:ext cx="6677972" cy="369332"/>
            </a:xfrm>
            <a:prstGeom prst="rect">
              <a:avLst/>
            </a:prstGeom>
            <a:noFill/>
          </p:spPr>
          <p:txBody>
            <a:bodyPr wrap="square" rtlCol="0">
              <a:spAutoFit/>
            </a:bodyPr>
            <a:lstStyle/>
            <a:p>
              <a:r>
                <a:rPr lang="en-GB" dirty="0">
                  <a:solidFill>
                    <a:schemeClr val="tx1">
                      <a:lumMod val="75000"/>
                      <a:lumOff val="25000"/>
                    </a:schemeClr>
                  </a:solidFill>
                  <a:latin typeface="Century Gothic" panose="020B0502020202020204" pitchFamily="34" charset="0"/>
                </a:rPr>
                <a:t>Comments from the INTOSAI </a:t>
              </a:r>
              <a:r>
                <a:rPr lang="en-GB" dirty="0" smtClean="0">
                  <a:solidFill>
                    <a:schemeClr val="tx1">
                      <a:lumMod val="75000"/>
                      <a:lumOff val="25000"/>
                    </a:schemeClr>
                  </a:solidFill>
                  <a:latin typeface="Century Gothic" panose="020B0502020202020204" pitchFamily="34" charset="0"/>
                </a:rPr>
                <a:t>community</a:t>
              </a:r>
              <a:endParaRPr lang="en-GB" dirty="0">
                <a:solidFill>
                  <a:schemeClr val="tx1">
                    <a:lumMod val="75000"/>
                    <a:lumOff val="25000"/>
                  </a:schemeClr>
                </a:solidFill>
              </a:endParaRPr>
            </a:p>
          </p:txBody>
        </p:sp>
      </p:grpSp>
      <p:grpSp>
        <p:nvGrpSpPr>
          <p:cNvPr id="4" name="Group 3"/>
          <p:cNvGrpSpPr/>
          <p:nvPr/>
        </p:nvGrpSpPr>
        <p:grpSpPr>
          <a:xfrm>
            <a:off x="1370503" y="5095031"/>
            <a:ext cx="7773498" cy="781060"/>
            <a:chOff x="1370503" y="5095031"/>
            <a:chExt cx="7773498" cy="781060"/>
          </a:xfrm>
        </p:grpSpPr>
        <p:sp>
          <p:nvSpPr>
            <p:cNvPr id="56" name="Rectangle 55"/>
            <p:cNvSpPr/>
            <p:nvPr/>
          </p:nvSpPr>
          <p:spPr>
            <a:xfrm>
              <a:off x="1628674" y="5095031"/>
              <a:ext cx="7515327" cy="78106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2193519" y="5307619"/>
              <a:ext cx="6662354" cy="369332"/>
            </a:xfrm>
            <a:prstGeom prst="rect">
              <a:avLst/>
            </a:prstGeom>
            <a:noFill/>
          </p:spPr>
          <p:txBody>
            <a:bodyPr wrap="square" rtlCol="0">
              <a:spAutoFit/>
            </a:bodyPr>
            <a:lstStyle/>
            <a:p>
              <a:r>
                <a:rPr lang="en-GB" dirty="0">
                  <a:solidFill>
                    <a:schemeClr val="tx1">
                      <a:lumMod val="75000"/>
                      <a:lumOff val="25000"/>
                    </a:schemeClr>
                  </a:solidFill>
                  <a:latin typeface="Century Gothic" panose="020B0502020202020204" pitchFamily="34" charset="0"/>
                </a:rPr>
                <a:t>PSC-SC (including goal chairs) approve final </a:t>
              </a:r>
              <a:r>
                <a:rPr lang="en-GB" dirty="0" smtClean="0">
                  <a:solidFill>
                    <a:schemeClr val="tx1">
                      <a:lumMod val="75000"/>
                      <a:lumOff val="25000"/>
                    </a:schemeClr>
                  </a:solidFill>
                  <a:latin typeface="Century Gothic" panose="020B0502020202020204" pitchFamily="34" charset="0"/>
                </a:rPr>
                <a:t>proposal</a:t>
              </a:r>
              <a:endParaRPr lang="en-GB" dirty="0">
                <a:solidFill>
                  <a:schemeClr val="tx1">
                    <a:lumMod val="75000"/>
                    <a:lumOff val="25000"/>
                  </a:schemeClr>
                </a:solidFill>
                <a:latin typeface="Century Gothic" panose="020B0502020202020204" pitchFamily="34" charset="0"/>
              </a:endParaRPr>
            </a:p>
          </p:txBody>
        </p:sp>
        <p:sp>
          <p:nvSpPr>
            <p:cNvPr id="54" name="Rectangle 53"/>
            <p:cNvSpPr/>
            <p:nvPr/>
          </p:nvSpPr>
          <p:spPr>
            <a:xfrm rot="2700000">
              <a:off x="1370503" y="5209414"/>
              <a:ext cx="552292" cy="552292"/>
            </a:xfrm>
            <a:prstGeom prst="rect">
              <a:avLst/>
            </a:prstGeom>
            <a:solidFill>
              <a:srgbClr val="1680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5" name="TextBox 54"/>
            <p:cNvSpPr txBox="1"/>
            <p:nvPr/>
          </p:nvSpPr>
          <p:spPr>
            <a:xfrm>
              <a:off x="1588137" y="5295845"/>
              <a:ext cx="117020" cy="276999"/>
            </a:xfrm>
            <a:prstGeom prst="rect">
              <a:avLst/>
            </a:prstGeom>
            <a:noFill/>
          </p:spPr>
          <p:txBody>
            <a:bodyPr wrap="none" lIns="0" tIns="0" rIns="0" bIns="0" rtlCol="0">
              <a:spAutoFit/>
            </a:bodyPr>
            <a:lstStyle/>
            <a:p>
              <a:pPr algn="ctr"/>
              <a:r>
                <a:rPr lang="en-GB" b="1" dirty="0" smtClean="0">
                  <a:solidFill>
                    <a:schemeClr val="bg1"/>
                  </a:solidFill>
                </a:rPr>
                <a:t>2</a:t>
              </a:r>
              <a:endParaRPr lang="en-GB" b="1" dirty="0">
                <a:solidFill>
                  <a:schemeClr val="bg1"/>
                </a:solidFill>
              </a:endParaRPr>
            </a:p>
          </p:txBody>
        </p:sp>
      </p:grpSp>
      <p:grpSp>
        <p:nvGrpSpPr>
          <p:cNvPr id="5" name="Group 4"/>
          <p:cNvGrpSpPr/>
          <p:nvPr/>
        </p:nvGrpSpPr>
        <p:grpSpPr>
          <a:xfrm>
            <a:off x="2196219" y="4235795"/>
            <a:ext cx="6947782" cy="781060"/>
            <a:chOff x="2196219" y="4235795"/>
            <a:chExt cx="6947782" cy="781060"/>
          </a:xfrm>
        </p:grpSpPr>
        <p:sp>
          <p:nvSpPr>
            <p:cNvPr id="57" name="Rectangle 56"/>
            <p:cNvSpPr/>
            <p:nvPr/>
          </p:nvSpPr>
          <p:spPr>
            <a:xfrm>
              <a:off x="2446654" y="4235795"/>
              <a:ext cx="6697347" cy="78106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 name="Group 5"/>
            <p:cNvGrpSpPr/>
            <p:nvPr/>
          </p:nvGrpSpPr>
          <p:grpSpPr>
            <a:xfrm>
              <a:off x="2196219" y="4350178"/>
              <a:ext cx="552292" cy="552292"/>
              <a:chOff x="2188264" y="4523773"/>
              <a:chExt cx="552292" cy="552292"/>
            </a:xfrm>
          </p:grpSpPr>
          <p:sp>
            <p:nvSpPr>
              <p:cNvPr id="58" name="Rectangle 57"/>
              <p:cNvSpPr/>
              <p:nvPr/>
            </p:nvSpPr>
            <p:spPr>
              <a:xfrm rot="2700000">
                <a:off x="2188264" y="4523773"/>
                <a:ext cx="552292" cy="552292"/>
              </a:xfrm>
              <a:prstGeom prst="rect">
                <a:avLst/>
              </a:prstGeom>
              <a:solidFill>
                <a:srgbClr val="1680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9" name="TextBox 58"/>
              <p:cNvSpPr txBox="1"/>
              <p:nvPr/>
            </p:nvSpPr>
            <p:spPr>
              <a:xfrm>
                <a:off x="2405898" y="4610204"/>
                <a:ext cx="117020" cy="276999"/>
              </a:xfrm>
              <a:prstGeom prst="rect">
                <a:avLst/>
              </a:prstGeom>
              <a:noFill/>
            </p:spPr>
            <p:txBody>
              <a:bodyPr wrap="none" lIns="0" tIns="0" rIns="0" bIns="0" rtlCol="0">
                <a:spAutoFit/>
              </a:bodyPr>
              <a:lstStyle/>
              <a:p>
                <a:pPr algn="ctr"/>
                <a:r>
                  <a:rPr lang="en-GB" b="1" dirty="0" smtClean="0">
                    <a:solidFill>
                      <a:schemeClr val="bg1"/>
                    </a:solidFill>
                  </a:rPr>
                  <a:t>3</a:t>
                </a:r>
                <a:endParaRPr lang="en-GB" b="1" dirty="0">
                  <a:solidFill>
                    <a:schemeClr val="bg1"/>
                  </a:solidFill>
                </a:endParaRPr>
              </a:p>
            </p:txBody>
          </p:sp>
        </p:grpSp>
        <p:sp>
          <p:nvSpPr>
            <p:cNvPr id="13" name="TextBox 12"/>
            <p:cNvSpPr txBox="1"/>
            <p:nvPr/>
          </p:nvSpPr>
          <p:spPr>
            <a:xfrm>
              <a:off x="2916156" y="4441659"/>
              <a:ext cx="5643297" cy="369332"/>
            </a:xfrm>
            <a:prstGeom prst="rect">
              <a:avLst/>
            </a:prstGeom>
            <a:noFill/>
          </p:spPr>
          <p:txBody>
            <a:bodyPr wrap="square" rtlCol="0">
              <a:spAutoFit/>
            </a:bodyPr>
            <a:lstStyle/>
            <a:p>
              <a:r>
                <a:rPr lang="en-GB" dirty="0">
                  <a:solidFill>
                    <a:schemeClr val="tx1">
                      <a:lumMod val="75000"/>
                      <a:lumOff val="25000"/>
                    </a:schemeClr>
                  </a:solidFill>
                  <a:latin typeface="Century Gothic" panose="020B0502020202020204" pitchFamily="34" charset="0"/>
                </a:rPr>
                <a:t>Governing Board </a:t>
              </a:r>
              <a:r>
                <a:rPr lang="fr-CH" dirty="0">
                  <a:solidFill>
                    <a:schemeClr val="tx1">
                      <a:lumMod val="75000"/>
                      <a:lumOff val="25000"/>
                    </a:schemeClr>
                  </a:solidFill>
                  <a:latin typeface="Century Gothic" panose="020B0502020202020204" pitchFamily="34" charset="0"/>
                </a:rPr>
                <a:t>→ </a:t>
              </a:r>
              <a:r>
                <a:rPr lang="en-GB" dirty="0">
                  <a:solidFill>
                    <a:schemeClr val="tx1">
                      <a:lumMod val="75000"/>
                      <a:lumOff val="25000"/>
                    </a:schemeClr>
                  </a:solidFill>
                  <a:latin typeface="Century Gothic" panose="020B0502020202020204" pitchFamily="34" charset="0"/>
                </a:rPr>
                <a:t>INCOSAI </a:t>
              </a:r>
              <a:r>
                <a:rPr lang="en-GB" dirty="0" smtClean="0">
                  <a:solidFill>
                    <a:schemeClr val="tx1">
                      <a:lumMod val="75000"/>
                      <a:lumOff val="25000"/>
                    </a:schemeClr>
                  </a:solidFill>
                  <a:latin typeface="Century Gothic" panose="020B0502020202020204" pitchFamily="34" charset="0"/>
                </a:rPr>
                <a:t>endorsement</a:t>
              </a:r>
              <a:endParaRPr lang="en-GB" dirty="0">
                <a:solidFill>
                  <a:schemeClr val="tx1">
                    <a:lumMod val="75000"/>
                    <a:lumOff val="25000"/>
                  </a:schemeClr>
                </a:solidFill>
                <a:latin typeface="Century Gothic" panose="020B0502020202020204" pitchFamily="34" charset="0"/>
              </a:endParaRPr>
            </a:p>
          </p:txBody>
        </p:sp>
      </p:grpSp>
      <p:grpSp>
        <p:nvGrpSpPr>
          <p:cNvPr id="7" name="Group 6"/>
          <p:cNvGrpSpPr/>
          <p:nvPr/>
        </p:nvGrpSpPr>
        <p:grpSpPr>
          <a:xfrm>
            <a:off x="3061671" y="3359567"/>
            <a:ext cx="6082330" cy="798052"/>
            <a:chOff x="3061671" y="3359567"/>
            <a:chExt cx="6082330" cy="798052"/>
          </a:xfrm>
        </p:grpSpPr>
        <p:sp>
          <p:nvSpPr>
            <p:cNvPr id="60" name="Rectangle 59"/>
            <p:cNvSpPr/>
            <p:nvPr/>
          </p:nvSpPr>
          <p:spPr>
            <a:xfrm>
              <a:off x="3319842" y="3359567"/>
              <a:ext cx="5824159" cy="79805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Rectangle 60"/>
            <p:cNvSpPr/>
            <p:nvPr/>
          </p:nvSpPr>
          <p:spPr>
            <a:xfrm rot="2700000">
              <a:off x="3061671" y="3473950"/>
              <a:ext cx="552292" cy="552292"/>
            </a:xfrm>
            <a:prstGeom prst="rect">
              <a:avLst/>
            </a:prstGeom>
            <a:solidFill>
              <a:srgbClr val="1680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2" name="TextBox 61"/>
            <p:cNvSpPr txBox="1"/>
            <p:nvPr/>
          </p:nvSpPr>
          <p:spPr>
            <a:xfrm>
              <a:off x="3279305" y="3560381"/>
              <a:ext cx="117020" cy="276999"/>
            </a:xfrm>
            <a:prstGeom prst="rect">
              <a:avLst/>
            </a:prstGeom>
            <a:noFill/>
          </p:spPr>
          <p:txBody>
            <a:bodyPr wrap="none" lIns="0" tIns="0" rIns="0" bIns="0" rtlCol="0">
              <a:spAutoFit/>
            </a:bodyPr>
            <a:lstStyle/>
            <a:p>
              <a:pPr algn="ctr"/>
              <a:r>
                <a:rPr lang="en-GB" b="1" dirty="0" smtClean="0">
                  <a:solidFill>
                    <a:schemeClr val="bg1"/>
                  </a:solidFill>
                </a:rPr>
                <a:t>4</a:t>
              </a:r>
              <a:endParaRPr lang="en-GB" b="1" dirty="0">
                <a:solidFill>
                  <a:schemeClr val="bg1"/>
                </a:solidFill>
              </a:endParaRPr>
            </a:p>
          </p:txBody>
        </p:sp>
        <p:sp>
          <p:nvSpPr>
            <p:cNvPr id="14" name="TextBox 13"/>
            <p:cNvSpPr txBox="1"/>
            <p:nvPr/>
          </p:nvSpPr>
          <p:spPr>
            <a:xfrm>
              <a:off x="3778367" y="3456370"/>
              <a:ext cx="5182169" cy="615553"/>
            </a:xfrm>
            <a:prstGeom prst="rect">
              <a:avLst/>
            </a:prstGeom>
            <a:noFill/>
          </p:spPr>
          <p:txBody>
            <a:bodyPr wrap="square" rtlCol="0">
              <a:spAutoFit/>
            </a:bodyPr>
            <a:lstStyle/>
            <a:p>
              <a:r>
                <a:rPr lang="en-GB" sz="1700" dirty="0">
                  <a:solidFill>
                    <a:schemeClr val="tx1">
                      <a:lumMod val="75000"/>
                      <a:lumOff val="25000"/>
                    </a:schemeClr>
                  </a:solidFill>
                  <a:latin typeface="Century Gothic" panose="020B0502020202020204" pitchFamily="34" charset="0"/>
                </a:rPr>
                <a:t>Strategic development plan, with classification principles and migration </a:t>
              </a:r>
              <a:r>
                <a:rPr lang="en-GB" sz="1700" dirty="0" smtClean="0">
                  <a:solidFill>
                    <a:schemeClr val="tx1">
                      <a:lumMod val="75000"/>
                      <a:lumOff val="25000"/>
                    </a:schemeClr>
                  </a:solidFill>
                  <a:latin typeface="Century Gothic" panose="020B0502020202020204" pitchFamily="34" charset="0"/>
                </a:rPr>
                <a:t>process</a:t>
              </a:r>
              <a:endParaRPr lang="en-GB" sz="1700" dirty="0">
                <a:solidFill>
                  <a:schemeClr val="tx1">
                    <a:lumMod val="75000"/>
                    <a:lumOff val="25000"/>
                  </a:schemeClr>
                </a:solidFill>
                <a:latin typeface="Century Gothic" panose="020B0502020202020204" pitchFamily="34" charset="0"/>
              </a:endParaRPr>
            </a:p>
          </p:txBody>
        </p:sp>
      </p:grpSp>
      <p:grpSp>
        <p:nvGrpSpPr>
          <p:cNvPr id="8" name="Group 7"/>
          <p:cNvGrpSpPr/>
          <p:nvPr/>
        </p:nvGrpSpPr>
        <p:grpSpPr>
          <a:xfrm>
            <a:off x="3945463" y="2500331"/>
            <a:ext cx="5198538" cy="781060"/>
            <a:chOff x="3945463" y="2500331"/>
            <a:chExt cx="5198538" cy="781060"/>
          </a:xfrm>
        </p:grpSpPr>
        <p:sp>
          <p:nvSpPr>
            <p:cNvPr id="63" name="Rectangle 62"/>
            <p:cNvSpPr/>
            <p:nvPr/>
          </p:nvSpPr>
          <p:spPr>
            <a:xfrm>
              <a:off x="4203634" y="2500331"/>
              <a:ext cx="4940367" cy="78106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a:off x="4676266" y="2724995"/>
              <a:ext cx="4172672" cy="369332"/>
            </a:xfrm>
            <a:prstGeom prst="rect">
              <a:avLst/>
            </a:prstGeom>
            <a:noFill/>
          </p:spPr>
          <p:txBody>
            <a:bodyPr wrap="square" rtlCol="0">
              <a:spAutoFit/>
            </a:bodyPr>
            <a:lstStyle/>
            <a:p>
              <a:r>
                <a:rPr lang="en-GB" dirty="0">
                  <a:solidFill>
                    <a:schemeClr val="tx1">
                      <a:lumMod val="75000"/>
                      <a:lumOff val="25000"/>
                    </a:schemeClr>
                  </a:solidFill>
                  <a:latin typeface="Century Gothic" panose="020B0502020202020204" pitchFamily="34" charset="0"/>
                </a:rPr>
                <a:t>FIPP drafting guidelines (early 2017</a:t>
              </a:r>
              <a:r>
                <a:rPr lang="en-GB" dirty="0" smtClean="0">
                  <a:solidFill>
                    <a:schemeClr val="tx1">
                      <a:lumMod val="75000"/>
                      <a:lumOff val="25000"/>
                    </a:schemeClr>
                  </a:solidFill>
                  <a:latin typeface="Century Gothic" panose="020B0502020202020204" pitchFamily="34" charset="0"/>
                </a:rPr>
                <a:t>)</a:t>
              </a:r>
              <a:endParaRPr lang="en-GB" dirty="0">
                <a:solidFill>
                  <a:schemeClr val="tx1">
                    <a:lumMod val="75000"/>
                    <a:lumOff val="25000"/>
                  </a:schemeClr>
                </a:solidFill>
                <a:latin typeface="Century Gothic" panose="020B0502020202020204" pitchFamily="34" charset="0"/>
              </a:endParaRPr>
            </a:p>
          </p:txBody>
        </p:sp>
        <p:sp>
          <p:nvSpPr>
            <p:cNvPr id="64" name="Rectangle 63"/>
            <p:cNvSpPr/>
            <p:nvPr/>
          </p:nvSpPr>
          <p:spPr>
            <a:xfrm rot="2700000">
              <a:off x="3945463" y="2614714"/>
              <a:ext cx="552292" cy="552292"/>
            </a:xfrm>
            <a:prstGeom prst="rect">
              <a:avLst/>
            </a:prstGeom>
            <a:solidFill>
              <a:srgbClr val="1680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TextBox 64"/>
            <p:cNvSpPr txBox="1"/>
            <p:nvPr/>
          </p:nvSpPr>
          <p:spPr>
            <a:xfrm>
              <a:off x="4163097" y="2701145"/>
              <a:ext cx="117020" cy="276999"/>
            </a:xfrm>
            <a:prstGeom prst="rect">
              <a:avLst/>
            </a:prstGeom>
            <a:noFill/>
          </p:spPr>
          <p:txBody>
            <a:bodyPr wrap="none" lIns="0" tIns="0" rIns="0" bIns="0" rtlCol="0">
              <a:spAutoFit/>
            </a:bodyPr>
            <a:lstStyle/>
            <a:p>
              <a:pPr algn="ctr"/>
              <a:r>
                <a:rPr lang="en-GB" b="1" dirty="0" smtClean="0">
                  <a:solidFill>
                    <a:schemeClr val="bg1"/>
                  </a:solidFill>
                </a:rPr>
                <a:t>5</a:t>
              </a:r>
              <a:endParaRPr lang="en-GB" b="1" dirty="0">
                <a:solidFill>
                  <a:schemeClr val="bg1"/>
                </a:solidFill>
              </a:endParaRPr>
            </a:p>
          </p:txBody>
        </p:sp>
      </p:grpSp>
      <p:grpSp>
        <p:nvGrpSpPr>
          <p:cNvPr id="10" name="Group 9"/>
          <p:cNvGrpSpPr/>
          <p:nvPr/>
        </p:nvGrpSpPr>
        <p:grpSpPr>
          <a:xfrm>
            <a:off x="4794009" y="1641095"/>
            <a:ext cx="4349992" cy="781060"/>
            <a:chOff x="4794009" y="1641095"/>
            <a:chExt cx="4349992" cy="781060"/>
          </a:xfrm>
        </p:grpSpPr>
        <p:sp>
          <p:nvSpPr>
            <p:cNvPr id="66" name="Rectangle 65"/>
            <p:cNvSpPr/>
            <p:nvPr/>
          </p:nvSpPr>
          <p:spPr>
            <a:xfrm>
              <a:off x="5052180" y="1641095"/>
              <a:ext cx="4091821" cy="78106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5524695" y="1703430"/>
              <a:ext cx="3069319" cy="646331"/>
            </a:xfrm>
            <a:prstGeom prst="rect">
              <a:avLst/>
            </a:prstGeom>
            <a:noFill/>
          </p:spPr>
          <p:txBody>
            <a:bodyPr wrap="square" rtlCol="0">
              <a:spAutoFit/>
            </a:bodyPr>
            <a:lstStyle/>
            <a:p>
              <a:r>
                <a:rPr lang="en-GB" dirty="0">
                  <a:solidFill>
                    <a:schemeClr val="tx1">
                      <a:lumMod val="75000"/>
                      <a:lumOff val="25000"/>
                    </a:schemeClr>
                  </a:solidFill>
                  <a:latin typeface="Century Gothic" panose="020B0502020202020204" pitchFamily="34" charset="0"/>
                </a:rPr>
                <a:t>Goal chairs inform </a:t>
              </a:r>
              <a:r>
                <a:rPr lang="en-GB" dirty="0" smtClean="0">
                  <a:solidFill>
                    <a:schemeClr val="tx1">
                      <a:lumMod val="75000"/>
                      <a:lumOff val="25000"/>
                    </a:schemeClr>
                  </a:solidFill>
                  <a:latin typeface="Century Gothic" panose="020B0502020202020204" pitchFamily="34" charset="0"/>
                </a:rPr>
                <a:t/>
              </a:r>
              <a:br>
                <a:rPr lang="en-GB" dirty="0" smtClean="0">
                  <a:solidFill>
                    <a:schemeClr val="tx1">
                      <a:lumMod val="75000"/>
                      <a:lumOff val="25000"/>
                    </a:schemeClr>
                  </a:solidFill>
                  <a:latin typeface="Century Gothic" panose="020B0502020202020204" pitchFamily="34" charset="0"/>
                </a:rPr>
              </a:br>
              <a:r>
                <a:rPr lang="en-GB" dirty="0" smtClean="0">
                  <a:solidFill>
                    <a:schemeClr val="tx1">
                      <a:lumMod val="75000"/>
                      <a:lumOff val="25000"/>
                    </a:schemeClr>
                  </a:solidFill>
                  <a:latin typeface="Century Gothic" panose="020B0502020202020204" pitchFamily="34" charset="0"/>
                </a:rPr>
                <a:t>sub-committees </a:t>
              </a:r>
              <a:r>
                <a:rPr lang="en-GB" dirty="0">
                  <a:solidFill>
                    <a:schemeClr val="tx1">
                      <a:lumMod val="75000"/>
                      <a:lumOff val="25000"/>
                    </a:schemeClr>
                  </a:solidFill>
                  <a:latin typeface="Century Gothic" panose="020B0502020202020204" pitchFamily="34" charset="0"/>
                </a:rPr>
                <a:t>and </a:t>
              </a:r>
              <a:r>
                <a:rPr lang="en-GB" dirty="0" smtClean="0">
                  <a:solidFill>
                    <a:schemeClr val="tx1">
                      <a:lumMod val="75000"/>
                      <a:lumOff val="25000"/>
                    </a:schemeClr>
                  </a:solidFill>
                  <a:latin typeface="Century Gothic" panose="020B0502020202020204" pitchFamily="34" charset="0"/>
                </a:rPr>
                <a:t>WGs</a:t>
              </a:r>
              <a:endParaRPr lang="en-GB" dirty="0">
                <a:solidFill>
                  <a:schemeClr val="tx1">
                    <a:lumMod val="75000"/>
                    <a:lumOff val="25000"/>
                  </a:schemeClr>
                </a:solidFill>
                <a:latin typeface="Century Gothic" panose="020B0502020202020204" pitchFamily="34" charset="0"/>
              </a:endParaRPr>
            </a:p>
          </p:txBody>
        </p:sp>
        <p:sp>
          <p:nvSpPr>
            <p:cNvPr id="67" name="Rectangle 66"/>
            <p:cNvSpPr/>
            <p:nvPr/>
          </p:nvSpPr>
          <p:spPr>
            <a:xfrm rot="2700000">
              <a:off x="4794009" y="1755478"/>
              <a:ext cx="552292" cy="552292"/>
            </a:xfrm>
            <a:prstGeom prst="rect">
              <a:avLst/>
            </a:prstGeom>
            <a:solidFill>
              <a:srgbClr val="1680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8" name="TextBox 67"/>
            <p:cNvSpPr txBox="1"/>
            <p:nvPr/>
          </p:nvSpPr>
          <p:spPr>
            <a:xfrm>
              <a:off x="5011643" y="1841909"/>
              <a:ext cx="117020" cy="276999"/>
            </a:xfrm>
            <a:prstGeom prst="rect">
              <a:avLst/>
            </a:prstGeom>
            <a:noFill/>
          </p:spPr>
          <p:txBody>
            <a:bodyPr wrap="none" lIns="0" tIns="0" rIns="0" bIns="0" rtlCol="0">
              <a:spAutoFit/>
            </a:bodyPr>
            <a:lstStyle/>
            <a:p>
              <a:pPr algn="ctr"/>
              <a:r>
                <a:rPr lang="en-GB" b="1" dirty="0" smtClean="0">
                  <a:solidFill>
                    <a:schemeClr val="bg1"/>
                  </a:solidFill>
                </a:rPr>
                <a:t>6</a:t>
              </a:r>
              <a:endParaRPr lang="en-GB" b="1" dirty="0">
                <a:solidFill>
                  <a:schemeClr val="bg1"/>
                </a:solidFill>
              </a:endParaRPr>
            </a:p>
          </p:txBody>
        </p:sp>
      </p:grpSp>
      <p:grpSp>
        <p:nvGrpSpPr>
          <p:cNvPr id="18" name="Group 17"/>
          <p:cNvGrpSpPr/>
          <p:nvPr/>
        </p:nvGrpSpPr>
        <p:grpSpPr>
          <a:xfrm>
            <a:off x="5702775" y="781859"/>
            <a:ext cx="3441227" cy="781060"/>
            <a:chOff x="5702775" y="781859"/>
            <a:chExt cx="3441227" cy="781060"/>
          </a:xfrm>
        </p:grpSpPr>
        <p:sp>
          <p:nvSpPr>
            <p:cNvPr id="73" name="Rectangle 72"/>
            <p:cNvSpPr/>
            <p:nvPr/>
          </p:nvSpPr>
          <p:spPr>
            <a:xfrm>
              <a:off x="5978920" y="781859"/>
              <a:ext cx="3165082" cy="78106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p:cNvSpPr/>
            <p:nvPr/>
          </p:nvSpPr>
          <p:spPr>
            <a:xfrm rot="2700000">
              <a:off x="5702775" y="896243"/>
              <a:ext cx="552292" cy="552292"/>
            </a:xfrm>
            <a:prstGeom prst="rect">
              <a:avLst/>
            </a:prstGeom>
            <a:solidFill>
              <a:srgbClr val="1680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2" name="TextBox 71"/>
            <p:cNvSpPr txBox="1"/>
            <p:nvPr/>
          </p:nvSpPr>
          <p:spPr>
            <a:xfrm>
              <a:off x="5920409" y="982674"/>
              <a:ext cx="117020" cy="276999"/>
            </a:xfrm>
            <a:prstGeom prst="rect">
              <a:avLst/>
            </a:prstGeom>
            <a:noFill/>
          </p:spPr>
          <p:txBody>
            <a:bodyPr wrap="none" lIns="0" tIns="0" rIns="0" bIns="0" rtlCol="0">
              <a:spAutoFit/>
            </a:bodyPr>
            <a:lstStyle/>
            <a:p>
              <a:pPr algn="ctr"/>
              <a:r>
                <a:rPr lang="en-GB" b="1" dirty="0" smtClean="0">
                  <a:solidFill>
                    <a:schemeClr val="bg1"/>
                  </a:solidFill>
                </a:rPr>
                <a:t>7</a:t>
              </a:r>
              <a:endParaRPr lang="en-GB" b="1" dirty="0">
                <a:solidFill>
                  <a:schemeClr val="bg1"/>
                </a:solidFill>
              </a:endParaRPr>
            </a:p>
          </p:txBody>
        </p:sp>
        <p:sp>
          <p:nvSpPr>
            <p:cNvPr id="74" name="TextBox 73"/>
            <p:cNvSpPr txBox="1"/>
            <p:nvPr/>
          </p:nvSpPr>
          <p:spPr>
            <a:xfrm>
              <a:off x="6508505" y="849223"/>
              <a:ext cx="1887629" cy="646331"/>
            </a:xfrm>
            <a:prstGeom prst="rect">
              <a:avLst/>
            </a:prstGeom>
            <a:noFill/>
          </p:spPr>
          <p:txBody>
            <a:bodyPr wrap="square" rtlCol="0">
              <a:spAutoFit/>
            </a:bodyPr>
            <a:lstStyle/>
            <a:p>
              <a:r>
                <a:rPr lang="en-GB" dirty="0" smtClean="0">
                  <a:solidFill>
                    <a:schemeClr val="tx1">
                      <a:lumMod val="75000"/>
                      <a:lumOff val="25000"/>
                    </a:schemeClr>
                  </a:solidFill>
                  <a:latin typeface="Century Gothic" panose="020B0502020202020204" pitchFamily="34" charset="0"/>
                </a:rPr>
                <a:t>Information on</a:t>
              </a:r>
              <a:br>
                <a:rPr lang="en-GB" dirty="0" smtClean="0">
                  <a:solidFill>
                    <a:schemeClr val="tx1">
                      <a:lumMod val="75000"/>
                      <a:lumOff val="25000"/>
                    </a:schemeClr>
                  </a:solidFill>
                  <a:latin typeface="Century Gothic" panose="020B0502020202020204" pitchFamily="34" charset="0"/>
                </a:rPr>
              </a:br>
              <a:r>
                <a:rPr lang="en-GB" dirty="0" smtClean="0">
                  <a:solidFill>
                    <a:schemeClr val="tx1">
                      <a:lumMod val="75000"/>
                      <a:lumOff val="25000"/>
                    </a:schemeClr>
                  </a:solidFill>
                  <a:latin typeface="Century Gothic" panose="020B0502020202020204" pitchFamily="34" charset="0"/>
                </a:rPr>
                <a:t>www.issai.org</a:t>
              </a:r>
              <a:endParaRPr lang="en-GB" dirty="0">
                <a:solidFill>
                  <a:schemeClr val="tx1">
                    <a:lumMod val="75000"/>
                    <a:lumOff val="25000"/>
                  </a:schemeClr>
                </a:solidFill>
                <a:latin typeface="Century Gothic" panose="020B0502020202020204" pitchFamily="34" charset="0"/>
              </a:endParaRPr>
            </a:p>
          </p:txBody>
        </p:sp>
      </p:grpSp>
      <p:sp>
        <p:nvSpPr>
          <p:cNvPr id="42" name="Title 1"/>
          <p:cNvSpPr txBox="1">
            <a:spLocks/>
          </p:cNvSpPr>
          <p:nvPr/>
        </p:nvSpPr>
        <p:spPr>
          <a:xfrm>
            <a:off x="2031734" y="1677472"/>
            <a:ext cx="1316130" cy="92211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dirty="0">
                <a:solidFill>
                  <a:srgbClr val="198F9F"/>
                </a:solidFill>
                <a:latin typeface="Century Gothic" panose="020B0502020202020204" pitchFamily="34" charset="0"/>
              </a:rPr>
              <a:t>steps</a:t>
            </a:r>
          </a:p>
        </p:txBody>
      </p:sp>
    </p:spTree>
    <p:extLst>
      <p:ext uri="{BB962C8B-B14F-4D97-AF65-F5344CB8AC3E}">
        <p14:creationId xmlns:p14="http://schemas.microsoft.com/office/powerpoint/2010/main" val="3200942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heel(1)">
                                      <p:cBhvr>
                                        <p:cTn id="7" dur="1000"/>
                                        <p:tgtEl>
                                          <p:spTgt spid="17"/>
                                        </p:tgtEl>
                                      </p:cBhvr>
                                    </p:animEffect>
                                  </p:childTnLst>
                                </p:cTn>
                              </p:par>
                            </p:childTnLst>
                          </p:cTn>
                        </p:par>
                        <p:par>
                          <p:cTn id="8" fill="hold">
                            <p:stCondLst>
                              <p:cond delay="1000"/>
                            </p:stCondLst>
                            <p:childTnLst>
                              <p:par>
                                <p:cTn id="9" presetID="2" presetClass="entr" presetSubtype="8" fill="hold" grpId="0" nodeType="afterEffect">
                                  <p:stCondLst>
                                    <p:cond delay="25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0-#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par>
                          <p:cTn id="13" fill="hold">
                            <p:stCondLst>
                              <p:cond delay="1750"/>
                            </p:stCondLst>
                            <p:childTnLst>
                              <p:par>
                                <p:cTn id="14" presetID="2" presetClass="entr" presetSubtype="2" fill="hold" grpId="0" nodeType="afterEffect">
                                  <p:stCondLst>
                                    <p:cond delay="500"/>
                                  </p:stCondLst>
                                  <p:childTnLst>
                                    <p:set>
                                      <p:cBhvr>
                                        <p:cTn id="15" dur="1" fill="hold">
                                          <p:stCondLst>
                                            <p:cond delay="0"/>
                                          </p:stCondLst>
                                        </p:cTn>
                                        <p:tgtEl>
                                          <p:spTgt spid="42"/>
                                        </p:tgtEl>
                                        <p:attrNameLst>
                                          <p:attrName>style.visibility</p:attrName>
                                        </p:attrNameLst>
                                      </p:cBhvr>
                                      <p:to>
                                        <p:strVal val="visible"/>
                                      </p:to>
                                    </p:set>
                                    <p:anim calcmode="lin" valueType="num">
                                      <p:cBhvr additive="base">
                                        <p:cTn id="16" dur="750" fill="hold"/>
                                        <p:tgtEl>
                                          <p:spTgt spid="42"/>
                                        </p:tgtEl>
                                        <p:attrNameLst>
                                          <p:attrName>ppt_x</p:attrName>
                                        </p:attrNameLst>
                                      </p:cBhvr>
                                      <p:tavLst>
                                        <p:tav tm="0">
                                          <p:val>
                                            <p:strVal val="1+#ppt_w/2"/>
                                          </p:val>
                                        </p:tav>
                                        <p:tav tm="100000">
                                          <p:val>
                                            <p:strVal val="#ppt_x"/>
                                          </p:val>
                                        </p:tav>
                                      </p:tavLst>
                                    </p:anim>
                                    <p:anim calcmode="lin" valueType="num">
                                      <p:cBhvr additive="base">
                                        <p:cTn id="17" dur="750" fill="hold"/>
                                        <p:tgtEl>
                                          <p:spTgt spid="42"/>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52"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Scale>
                                      <p:cBhvr>
                                        <p:cTn id="22" dur="1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
                                        </p:tgtEl>
                                        <p:attrNameLst>
                                          <p:attrName>ppt_x</p:attrName>
                                          <p:attrName>ppt_y</p:attrName>
                                        </p:attrNameLst>
                                      </p:cBhvr>
                                    </p:animMotion>
                                    <p:animEffect transition="in" filter="fade">
                                      <p:cBhvr>
                                        <p:cTn id="24" dur="10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52" presetClass="entr" presetSubtype="0"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animScale>
                                      <p:cBhvr>
                                        <p:cTn id="29"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4"/>
                                        </p:tgtEl>
                                        <p:attrNameLst>
                                          <p:attrName>ppt_x</p:attrName>
                                          <p:attrName>ppt_y</p:attrName>
                                        </p:attrNameLst>
                                      </p:cBhvr>
                                    </p:animMotion>
                                    <p:animEffect transition="in" filter="fade">
                                      <p:cBhvr>
                                        <p:cTn id="31" dur="10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52" presetClass="entr" presetSubtype="0"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Scale>
                                      <p:cBhvr>
                                        <p:cTn id="36"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7" dur="1000" decel="50000" fill="hold">
                                          <p:stCondLst>
                                            <p:cond delay="0"/>
                                          </p:stCondLst>
                                        </p:cTn>
                                        <p:tgtEl>
                                          <p:spTgt spid="5"/>
                                        </p:tgtEl>
                                        <p:attrNameLst>
                                          <p:attrName>ppt_x</p:attrName>
                                          <p:attrName>ppt_y</p:attrName>
                                        </p:attrNameLst>
                                      </p:cBhvr>
                                    </p:animMotion>
                                    <p:animEffect transition="in" filter="fade">
                                      <p:cBhvr>
                                        <p:cTn id="38" dur="10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52" presetClass="entr" presetSubtype="0"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animScale>
                                      <p:cBhvr>
                                        <p:cTn id="43" dur="1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4" dur="1000" decel="50000" fill="hold">
                                          <p:stCondLst>
                                            <p:cond delay="0"/>
                                          </p:stCondLst>
                                        </p:cTn>
                                        <p:tgtEl>
                                          <p:spTgt spid="7"/>
                                        </p:tgtEl>
                                        <p:attrNameLst>
                                          <p:attrName>ppt_x</p:attrName>
                                          <p:attrName>ppt_y</p:attrName>
                                        </p:attrNameLst>
                                      </p:cBhvr>
                                    </p:animMotion>
                                    <p:animEffect transition="in" filter="fade">
                                      <p:cBhvr>
                                        <p:cTn id="45" dur="10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52" presetClass="entr" presetSubtype="0" fill="hold" nodeType="clickEffect">
                                  <p:stCondLst>
                                    <p:cond delay="0"/>
                                  </p:stCondLst>
                                  <p:childTnLst>
                                    <p:set>
                                      <p:cBhvr>
                                        <p:cTn id="49" dur="1" fill="hold">
                                          <p:stCondLst>
                                            <p:cond delay="0"/>
                                          </p:stCondLst>
                                        </p:cTn>
                                        <p:tgtEl>
                                          <p:spTgt spid="8"/>
                                        </p:tgtEl>
                                        <p:attrNameLst>
                                          <p:attrName>style.visibility</p:attrName>
                                        </p:attrNameLst>
                                      </p:cBhvr>
                                      <p:to>
                                        <p:strVal val="visible"/>
                                      </p:to>
                                    </p:set>
                                    <p:animScale>
                                      <p:cBhvr>
                                        <p:cTn id="50"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1" dur="1000" decel="50000" fill="hold">
                                          <p:stCondLst>
                                            <p:cond delay="0"/>
                                          </p:stCondLst>
                                        </p:cTn>
                                        <p:tgtEl>
                                          <p:spTgt spid="8"/>
                                        </p:tgtEl>
                                        <p:attrNameLst>
                                          <p:attrName>ppt_x</p:attrName>
                                          <p:attrName>ppt_y</p:attrName>
                                        </p:attrNameLst>
                                      </p:cBhvr>
                                    </p:animMotion>
                                    <p:animEffect transition="in" filter="fade">
                                      <p:cBhvr>
                                        <p:cTn id="52" dur="10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52" presetClass="entr" presetSubtype="0" fill="hold" nodeType="clickEffect">
                                  <p:stCondLst>
                                    <p:cond delay="0"/>
                                  </p:stCondLst>
                                  <p:childTnLst>
                                    <p:set>
                                      <p:cBhvr>
                                        <p:cTn id="56" dur="1" fill="hold">
                                          <p:stCondLst>
                                            <p:cond delay="0"/>
                                          </p:stCondLst>
                                        </p:cTn>
                                        <p:tgtEl>
                                          <p:spTgt spid="10"/>
                                        </p:tgtEl>
                                        <p:attrNameLst>
                                          <p:attrName>style.visibility</p:attrName>
                                        </p:attrNameLst>
                                      </p:cBhvr>
                                      <p:to>
                                        <p:strVal val="visible"/>
                                      </p:to>
                                    </p:set>
                                    <p:animScale>
                                      <p:cBhvr>
                                        <p:cTn id="57" dur="1000" decel="50000" fill="hold">
                                          <p:stCondLst>
                                            <p:cond delay="0"/>
                                          </p:stCondLst>
                                        </p:cTn>
                                        <p:tgtEl>
                                          <p:spTgt spid="1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8" dur="1000" decel="50000" fill="hold">
                                          <p:stCondLst>
                                            <p:cond delay="0"/>
                                          </p:stCondLst>
                                        </p:cTn>
                                        <p:tgtEl>
                                          <p:spTgt spid="10"/>
                                        </p:tgtEl>
                                        <p:attrNameLst>
                                          <p:attrName>ppt_x</p:attrName>
                                          <p:attrName>ppt_y</p:attrName>
                                        </p:attrNameLst>
                                      </p:cBhvr>
                                    </p:animMotion>
                                    <p:animEffect transition="in" filter="fade">
                                      <p:cBhvr>
                                        <p:cTn id="59" dur="1000"/>
                                        <p:tgtEl>
                                          <p:spTgt spid="10"/>
                                        </p:tgtEl>
                                      </p:cBhvr>
                                    </p:animEffect>
                                  </p:childTnLst>
                                </p:cTn>
                              </p:par>
                            </p:childTnLst>
                          </p:cTn>
                        </p:par>
                      </p:childTnLst>
                    </p:cTn>
                  </p:par>
                  <p:par>
                    <p:cTn id="60" fill="hold">
                      <p:stCondLst>
                        <p:cond delay="indefinite"/>
                      </p:stCondLst>
                      <p:childTnLst>
                        <p:par>
                          <p:cTn id="61" fill="hold">
                            <p:stCondLst>
                              <p:cond delay="0"/>
                            </p:stCondLst>
                            <p:childTnLst>
                              <p:par>
                                <p:cTn id="62" presetID="52" presetClass="entr" presetSubtype="0" fill="hold" nodeType="clickEffect">
                                  <p:stCondLst>
                                    <p:cond delay="0"/>
                                  </p:stCondLst>
                                  <p:childTnLst>
                                    <p:set>
                                      <p:cBhvr>
                                        <p:cTn id="63" dur="1" fill="hold">
                                          <p:stCondLst>
                                            <p:cond delay="0"/>
                                          </p:stCondLst>
                                        </p:cTn>
                                        <p:tgtEl>
                                          <p:spTgt spid="18"/>
                                        </p:tgtEl>
                                        <p:attrNameLst>
                                          <p:attrName>style.visibility</p:attrName>
                                        </p:attrNameLst>
                                      </p:cBhvr>
                                      <p:to>
                                        <p:strVal val="visible"/>
                                      </p:to>
                                    </p:set>
                                    <p:animScale>
                                      <p:cBhvr>
                                        <p:cTn id="64" dur="1000" decel="50000" fill="hold">
                                          <p:stCondLst>
                                            <p:cond delay="0"/>
                                          </p:stCondLst>
                                        </p:cTn>
                                        <p:tgtEl>
                                          <p:spTgt spid="1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5" dur="1000" decel="50000" fill="hold">
                                          <p:stCondLst>
                                            <p:cond delay="0"/>
                                          </p:stCondLst>
                                        </p:cTn>
                                        <p:tgtEl>
                                          <p:spTgt spid="18"/>
                                        </p:tgtEl>
                                        <p:attrNameLst>
                                          <p:attrName>ppt_x</p:attrName>
                                          <p:attrName>ppt_y</p:attrName>
                                        </p:attrNameLst>
                                      </p:cBhvr>
                                    </p:animMotion>
                                    <p:animEffect transition="in" filter="fade">
                                      <p:cBhvr>
                                        <p:cTn id="66"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animBg="1"/>
      <p:bldP spid="4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1471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14474"/>
            <a:ext cx="9144000" cy="6858000"/>
          </a:xfrm>
          <a:prstGeom prst="rect">
            <a:avLst/>
          </a:prstGeom>
          <a:blipFill dpi="0" rotWithShape="1">
            <a:blip r:embed="rId3">
              <a:extLst>
                <a:ext uri="{BEBA8EAE-BF5A-486C-A8C5-ECC9F3942E4B}">
                  <a14:imgProps xmlns:a14="http://schemas.microsoft.com/office/drawing/2010/main">
                    <a14:imgLayer r:embed="rId4">
                      <a14:imgEffect>
                        <a14:brightnessContrast bright="-6000"/>
                      </a14:imgEffect>
                    </a14:imgLayer>
                  </a14:imgProps>
                </a:ext>
              </a:extLst>
            </a:blip>
            <a:srcRect/>
            <a:tile tx="0" ty="0" sx="100000" sy="100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itle 1"/>
          <p:cNvSpPr>
            <a:spLocks noGrp="1"/>
          </p:cNvSpPr>
          <p:nvPr>
            <p:ph type="title"/>
          </p:nvPr>
        </p:nvSpPr>
        <p:spPr>
          <a:xfrm>
            <a:off x="1688742" y="2967943"/>
            <a:ext cx="5766516" cy="922114"/>
          </a:xfrm>
        </p:spPr>
        <p:txBody>
          <a:bodyPr>
            <a:normAutofit/>
          </a:bodyPr>
          <a:lstStyle/>
          <a:p>
            <a:r>
              <a:rPr lang="en-GB" sz="3600" dirty="0" smtClean="0">
                <a:solidFill>
                  <a:schemeClr val="bg1"/>
                </a:solidFill>
                <a:latin typeface="Century Gothic" panose="020B0502020202020204" pitchFamily="34" charset="0"/>
              </a:rPr>
              <a:t>Thank you!</a:t>
            </a:r>
            <a:endParaRPr lang="en-GB" sz="36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423330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500"/>
                                        <p:tgtEl>
                                          <p:spTgt spid="6"/>
                                        </p:tgtEl>
                                      </p:cBhvr>
                                    </p:animEffect>
                                  </p:childTnLst>
                                </p:cTn>
                              </p:par>
                            </p:childTnLst>
                          </p:cTn>
                        </p:par>
                        <p:par>
                          <p:cTn id="8" fill="hold">
                            <p:stCondLst>
                              <p:cond delay="1500"/>
                            </p:stCondLst>
                            <p:childTnLst>
                              <p:par>
                                <p:cTn id="9" presetID="10" presetClass="exit" presetSubtype="0" fill="hold" grpId="0" nodeType="afterEffect">
                                  <p:stCondLst>
                                    <p:cond delay="0"/>
                                  </p:stCondLst>
                                  <p:childTnLst>
                                    <p:animEffect transition="out" filter="fade">
                                      <p:cBhvr>
                                        <p:cTn id="10" dur="2000"/>
                                        <p:tgtEl>
                                          <p:spTgt spid="5"/>
                                        </p:tgtEl>
                                      </p:cBhvr>
                                    </p:animEffect>
                                    <p:set>
                                      <p:cBhvr>
                                        <p:cTn id="11" dur="1" fill="hold">
                                          <p:stCondLst>
                                            <p:cond delay="1999"/>
                                          </p:stCondLst>
                                        </p:cTn>
                                        <p:tgtEl>
                                          <p:spTgt spid="5"/>
                                        </p:tgtEl>
                                        <p:attrNameLst>
                                          <p:attrName>style.visibility</p:attrName>
                                        </p:attrNameLst>
                                      </p:cBhvr>
                                      <p:to>
                                        <p:strVal val="hidden"/>
                                      </p:to>
                                    </p:set>
                                  </p:childTnLst>
                                </p:cTn>
                              </p:par>
                            </p:childTnLst>
                          </p:cTn>
                        </p:par>
                        <p:par>
                          <p:cTn id="12" fill="hold">
                            <p:stCondLst>
                              <p:cond delay="3500"/>
                            </p:stCondLst>
                            <p:childTnLst>
                              <p:par>
                                <p:cTn id="13" presetID="10" presetClass="exit" presetSubtype="0" fill="hold" grpId="1" nodeType="afterEffect">
                                  <p:stCondLst>
                                    <p:cond delay="0"/>
                                  </p:stCondLst>
                                  <p:childTnLst>
                                    <p:animEffect transition="out" filter="fade">
                                      <p:cBhvr>
                                        <p:cTn id="14" dur="1000"/>
                                        <p:tgtEl>
                                          <p:spTgt spid="6"/>
                                        </p:tgtEl>
                                      </p:cBhvr>
                                    </p:animEffect>
                                    <p:set>
                                      <p:cBhvr>
                                        <p:cTn id="15" dur="1" fill="hold">
                                          <p:stCondLst>
                                            <p:cond delay="999"/>
                                          </p:stCondLst>
                                        </p:cTn>
                                        <p:tgtEl>
                                          <p:spTgt spid="6"/>
                                        </p:tgtEl>
                                        <p:attrNameLst>
                                          <p:attrName>style.visibility</p:attrName>
                                        </p:attrNameLst>
                                      </p:cBhvr>
                                      <p:to>
                                        <p:strVal val="hidden"/>
                                      </p:to>
                                    </p:set>
                                  </p:childTnLst>
                                </p:cTn>
                              </p:par>
                            </p:childTnLst>
                          </p:cTn>
                        </p:par>
                        <p:par>
                          <p:cTn id="16" fill="hold">
                            <p:stCondLst>
                              <p:cond delay="4500"/>
                            </p:stCondLst>
                            <p:childTnLst>
                              <p:par>
                                <p:cTn id="17" presetID="10" presetClass="exit" presetSubtype="0" fill="hold" grpId="0" nodeType="afterEffect">
                                  <p:stCondLst>
                                    <p:cond delay="0"/>
                                  </p:stCondLst>
                                  <p:childTnLst>
                                    <p:animEffect transition="out" filter="fade">
                                      <p:cBhvr>
                                        <p:cTn id="18" dur="1000"/>
                                        <p:tgtEl>
                                          <p:spTgt spid="4"/>
                                        </p:tgtEl>
                                      </p:cBhvr>
                                    </p:animEffect>
                                    <p:set>
                                      <p:cBhvr>
                                        <p:cTn id="19"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937"/>
            <a:ext cx="9144000" cy="6850063"/>
          </a:xfrm>
          <a:prstGeom prst="rect">
            <a:avLst/>
          </a:prstGeom>
          <a:gradFill flip="none" rotWithShape="1">
            <a:gsLst>
              <a:gs pos="100000">
                <a:schemeClr val="bg1">
                  <a:lumMod val="0"/>
                  <a:lumOff val="100000"/>
                  <a:alpha val="0"/>
                </a:schemeClr>
              </a:gs>
              <a:gs pos="0">
                <a:schemeClr val="accent1">
                  <a:lumMod val="20000"/>
                  <a:lumOff val="80000"/>
                  <a:alpha val="52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427984" y="1628801"/>
            <a:ext cx="4572001" cy="1080120"/>
          </a:xfrm>
        </p:spPr>
        <p:txBody>
          <a:bodyPr>
            <a:normAutofit/>
          </a:bodyPr>
          <a:lstStyle/>
          <a:p>
            <a:pPr marL="0" indent="0">
              <a:buNone/>
            </a:pPr>
            <a:r>
              <a:rPr lang="en-GB" sz="2000" dirty="0" smtClean="0">
                <a:solidFill>
                  <a:schemeClr val="tx1">
                    <a:lumMod val="75000"/>
                    <a:lumOff val="25000"/>
                  </a:schemeClr>
                </a:solidFill>
                <a:latin typeface="Century Gothic" panose="020B0502020202020204" pitchFamily="34" charset="0"/>
              </a:rPr>
              <a:t>Consider and propose how the ISSAI Framework can be further developed by:</a:t>
            </a:r>
            <a:endParaRPr lang="en-GB" sz="2000" dirty="0">
              <a:solidFill>
                <a:schemeClr val="tx1">
                  <a:lumMod val="75000"/>
                  <a:lumOff val="25000"/>
                </a:schemeClr>
              </a:solidFill>
              <a:latin typeface="Century Gothic" panose="020B0502020202020204" pitchFamily="34" charset="0"/>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138808"/>
            <a:ext cx="1482557" cy="466403"/>
          </a:xfrm>
          <a:prstGeom prst="rect">
            <a:avLst/>
          </a:prstGeom>
        </p:spPr>
      </p:pic>
      <p:grpSp>
        <p:nvGrpSpPr>
          <p:cNvPr id="4" name="Group 3"/>
          <p:cNvGrpSpPr/>
          <p:nvPr/>
        </p:nvGrpSpPr>
        <p:grpSpPr>
          <a:xfrm>
            <a:off x="84698" y="634298"/>
            <a:ext cx="4107658" cy="3024336"/>
            <a:chOff x="84698" y="634298"/>
            <a:chExt cx="4107658" cy="3024336"/>
          </a:xfrm>
        </p:grpSpPr>
        <p:sp>
          <p:nvSpPr>
            <p:cNvPr id="11" name="Rectangle 10"/>
            <p:cNvSpPr/>
            <p:nvPr/>
          </p:nvSpPr>
          <p:spPr>
            <a:xfrm rot="2700000">
              <a:off x="626360" y="634298"/>
              <a:ext cx="3024336" cy="3024336"/>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itle 1"/>
            <p:cNvSpPr txBox="1">
              <a:spLocks/>
            </p:cNvSpPr>
            <p:nvPr/>
          </p:nvSpPr>
          <p:spPr>
            <a:xfrm>
              <a:off x="84698" y="1354378"/>
              <a:ext cx="4107658" cy="158417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dirty="0">
                  <a:solidFill>
                    <a:schemeClr val="tx1">
                      <a:lumMod val="75000"/>
                      <a:lumOff val="25000"/>
                    </a:schemeClr>
                  </a:solidFill>
                  <a:latin typeface="Century Gothic" panose="020B0502020202020204" pitchFamily="34" charset="0"/>
                </a:rPr>
                <a:t>FIPP </a:t>
              </a:r>
              <a:r>
                <a:rPr lang="en-GB" sz="3200" dirty="0" smtClean="0">
                  <a:solidFill>
                    <a:schemeClr val="tx1">
                      <a:lumMod val="75000"/>
                      <a:lumOff val="25000"/>
                    </a:schemeClr>
                  </a:solidFill>
                  <a:latin typeface="Century Gothic" panose="020B0502020202020204" pitchFamily="34" charset="0"/>
                </a:rPr>
                <a:t>terms </a:t>
              </a:r>
              <a:br>
                <a:rPr lang="en-GB" sz="3200" dirty="0" smtClean="0">
                  <a:solidFill>
                    <a:schemeClr val="tx1">
                      <a:lumMod val="75000"/>
                      <a:lumOff val="25000"/>
                    </a:schemeClr>
                  </a:solidFill>
                  <a:latin typeface="Century Gothic" panose="020B0502020202020204" pitchFamily="34" charset="0"/>
                </a:rPr>
              </a:br>
              <a:r>
                <a:rPr lang="en-GB" sz="3200" dirty="0" smtClean="0">
                  <a:solidFill>
                    <a:schemeClr val="tx1">
                      <a:lumMod val="75000"/>
                      <a:lumOff val="25000"/>
                    </a:schemeClr>
                  </a:solidFill>
                  <a:latin typeface="Century Gothic" panose="020B0502020202020204" pitchFamily="34" charset="0"/>
                </a:rPr>
                <a:t>of </a:t>
              </a:r>
              <a:r>
                <a:rPr lang="en-GB" sz="3200" dirty="0">
                  <a:solidFill>
                    <a:schemeClr val="tx1">
                      <a:lumMod val="75000"/>
                      <a:lumOff val="25000"/>
                    </a:schemeClr>
                  </a:solidFill>
                  <a:latin typeface="Century Gothic" panose="020B0502020202020204" pitchFamily="34" charset="0"/>
                </a:rPr>
                <a:t>reference </a:t>
              </a:r>
              <a:r>
                <a:rPr lang="en-GB" sz="3200" dirty="0" smtClean="0">
                  <a:solidFill>
                    <a:schemeClr val="tx1">
                      <a:lumMod val="75000"/>
                      <a:lumOff val="25000"/>
                    </a:schemeClr>
                  </a:solidFill>
                  <a:latin typeface="Century Gothic" panose="020B0502020202020204" pitchFamily="34" charset="0"/>
                </a:rPr>
                <a:t/>
              </a:r>
              <a:br>
                <a:rPr lang="en-GB" sz="3200" dirty="0" smtClean="0">
                  <a:solidFill>
                    <a:schemeClr val="tx1">
                      <a:lumMod val="75000"/>
                      <a:lumOff val="25000"/>
                    </a:schemeClr>
                  </a:solidFill>
                  <a:latin typeface="Century Gothic" panose="020B0502020202020204" pitchFamily="34" charset="0"/>
                </a:rPr>
              </a:br>
              <a:r>
                <a:rPr lang="en-GB" sz="3200" dirty="0" smtClean="0">
                  <a:solidFill>
                    <a:schemeClr val="tx1">
                      <a:lumMod val="75000"/>
                      <a:lumOff val="25000"/>
                    </a:schemeClr>
                  </a:solidFill>
                  <a:latin typeface="Century Gothic" panose="020B0502020202020204" pitchFamily="34" charset="0"/>
                </a:rPr>
                <a:t>for </a:t>
              </a:r>
              <a:r>
                <a:rPr lang="en-GB" sz="3200" dirty="0">
                  <a:solidFill>
                    <a:schemeClr val="tx1">
                      <a:lumMod val="75000"/>
                      <a:lumOff val="25000"/>
                    </a:schemeClr>
                  </a:solidFill>
                  <a:latin typeface="Century Gothic" panose="020B0502020202020204" pitchFamily="34" charset="0"/>
                </a:rPr>
                <a:t>2016</a:t>
              </a:r>
            </a:p>
          </p:txBody>
        </p:sp>
      </p:grpSp>
      <p:sp>
        <p:nvSpPr>
          <p:cNvPr id="19" name="Rectangle 18"/>
          <p:cNvSpPr/>
          <p:nvPr/>
        </p:nvSpPr>
        <p:spPr>
          <a:xfrm rot="2700000">
            <a:off x="1510254" y="3833256"/>
            <a:ext cx="1256548" cy="1256548"/>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rot="2700000">
            <a:off x="1736227" y="4978037"/>
            <a:ext cx="804604" cy="804604"/>
          </a:xfrm>
          <a:prstGeom prst="rect">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Content Placeholder 2"/>
          <p:cNvSpPr txBox="1">
            <a:spLocks/>
          </p:cNvSpPr>
          <p:nvPr/>
        </p:nvSpPr>
        <p:spPr>
          <a:xfrm>
            <a:off x="4427984" y="3066770"/>
            <a:ext cx="4572001" cy="121822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lvl="1" indent="-342900">
              <a:buClr>
                <a:srgbClr val="198F9F"/>
              </a:buClr>
              <a:buFont typeface="Wingdings" panose="05000000000000000000" pitchFamily="2" charset="2"/>
              <a:buChar char="v"/>
            </a:pPr>
            <a:r>
              <a:rPr lang="en-GB" sz="2000" dirty="0" smtClean="0">
                <a:solidFill>
                  <a:schemeClr val="tx1">
                    <a:lumMod val="75000"/>
                    <a:lumOff val="25000"/>
                  </a:schemeClr>
                </a:solidFill>
                <a:latin typeface="Century Gothic" panose="020B0502020202020204" pitchFamily="34" charset="0"/>
              </a:rPr>
              <a:t>Clearer distinction between auditing standards, other requirements, guidelines, </a:t>
            </a:r>
            <a:r>
              <a:rPr lang="en-GB" sz="2000" dirty="0" err="1" smtClean="0">
                <a:solidFill>
                  <a:schemeClr val="tx1">
                    <a:lumMod val="75000"/>
                    <a:lumOff val="25000"/>
                  </a:schemeClr>
                </a:solidFill>
                <a:latin typeface="Century Gothic" panose="020B0502020202020204" pitchFamily="34" charset="0"/>
              </a:rPr>
              <a:t>etc</a:t>
            </a:r>
            <a:r>
              <a:rPr lang="en-GB" sz="2000" dirty="0" smtClean="0">
                <a:solidFill>
                  <a:schemeClr val="tx1">
                    <a:lumMod val="75000"/>
                    <a:lumOff val="25000"/>
                  </a:schemeClr>
                </a:solidFill>
                <a:latin typeface="Century Gothic" panose="020B0502020202020204" pitchFamily="34" charset="0"/>
              </a:rPr>
              <a:t> …</a:t>
            </a:r>
            <a:endParaRPr lang="en-GB" sz="2000" dirty="0">
              <a:solidFill>
                <a:schemeClr val="tx1">
                  <a:lumMod val="75000"/>
                  <a:lumOff val="25000"/>
                </a:schemeClr>
              </a:solidFill>
              <a:latin typeface="Century Gothic" panose="020B0502020202020204" pitchFamily="34" charset="0"/>
            </a:endParaRPr>
          </a:p>
        </p:txBody>
      </p:sp>
      <p:sp>
        <p:nvSpPr>
          <p:cNvPr id="16" name="Content Placeholder 2"/>
          <p:cNvSpPr txBox="1">
            <a:spLocks/>
          </p:cNvSpPr>
          <p:nvPr/>
        </p:nvSpPr>
        <p:spPr>
          <a:xfrm>
            <a:off x="4427984" y="4574727"/>
            <a:ext cx="4572001" cy="108652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lvl="1" indent="-342900">
              <a:buClr>
                <a:srgbClr val="198F9F"/>
              </a:buClr>
              <a:buFont typeface="Wingdings" panose="05000000000000000000" pitchFamily="2" charset="2"/>
              <a:buChar char="v"/>
            </a:pPr>
            <a:r>
              <a:rPr lang="en-GB" sz="2000" dirty="0" smtClean="0">
                <a:solidFill>
                  <a:schemeClr val="tx1">
                    <a:lumMod val="75000"/>
                    <a:lumOff val="25000"/>
                  </a:schemeClr>
                </a:solidFill>
                <a:latin typeface="Century Gothic" panose="020B0502020202020204" pitchFamily="34" charset="0"/>
              </a:rPr>
              <a:t>Clearer directions on the format and quality requirements for each category</a:t>
            </a:r>
            <a:endParaRPr lang="en-GB" sz="2000" dirty="0">
              <a:solidFill>
                <a:schemeClr val="tx1">
                  <a:lumMod val="75000"/>
                  <a:lumOff val="25000"/>
                </a:schemeClr>
              </a:solidFill>
              <a:latin typeface="Century Gothic" panose="020B0502020202020204" pitchFamily="34" charset="0"/>
            </a:endParaRPr>
          </a:p>
        </p:txBody>
      </p:sp>
    </p:spTree>
    <p:extLst>
      <p:ext uri="{BB962C8B-B14F-4D97-AF65-F5344CB8AC3E}">
        <p14:creationId xmlns:p14="http://schemas.microsoft.com/office/powerpoint/2010/main" val="120240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750" fill="hold"/>
                                        <p:tgtEl>
                                          <p:spTgt spid="12"/>
                                        </p:tgtEl>
                                        <p:attrNameLst>
                                          <p:attrName>ppt_x</p:attrName>
                                        </p:attrNameLst>
                                      </p:cBhvr>
                                      <p:tavLst>
                                        <p:tav tm="0">
                                          <p:val>
                                            <p:strVal val="#ppt_x"/>
                                          </p:val>
                                        </p:tav>
                                        <p:tav tm="100000">
                                          <p:val>
                                            <p:strVal val="#ppt_x"/>
                                          </p:val>
                                        </p:tav>
                                      </p:tavLst>
                                    </p:anim>
                                    <p:anim calcmode="lin" valueType="num">
                                      <p:cBhvr additive="base">
                                        <p:cTn id="8" dur="75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grpId="1"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750" fill="hold"/>
                                        <p:tgtEl>
                                          <p:spTgt spid="19"/>
                                        </p:tgtEl>
                                        <p:attrNameLst>
                                          <p:attrName>ppt_x</p:attrName>
                                        </p:attrNameLst>
                                      </p:cBhvr>
                                      <p:tavLst>
                                        <p:tav tm="0">
                                          <p:val>
                                            <p:strVal val="#ppt_x"/>
                                          </p:val>
                                        </p:tav>
                                        <p:tav tm="100000">
                                          <p:val>
                                            <p:strVal val="#ppt_x"/>
                                          </p:val>
                                        </p:tav>
                                      </p:tavLst>
                                    </p:anim>
                                    <p:anim calcmode="lin" valueType="num">
                                      <p:cBhvr additive="base">
                                        <p:cTn id="12" dur="750" fill="hold"/>
                                        <p:tgtEl>
                                          <p:spTgt spid="1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750" fill="hold"/>
                                        <p:tgtEl>
                                          <p:spTgt spid="4"/>
                                        </p:tgtEl>
                                        <p:attrNameLst>
                                          <p:attrName>ppt_x</p:attrName>
                                        </p:attrNameLst>
                                      </p:cBhvr>
                                      <p:tavLst>
                                        <p:tav tm="0">
                                          <p:val>
                                            <p:strVal val="#ppt_x"/>
                                          </p:val>
                                        </p:tav>
                                        <p:tav tm="100000">
                                          <p:val>
                                            <p:strVal val="#ppt_x"/>
                                          </p:val>
                                        </p:tav>
                                      </p:tavLst>
                                    </p:anim>
                                    <p:anim calcmode="lin" valueType="num">
                                      <p:cBhvr additive="base">
                                        <p:cTn id="16" dur="75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1000"/>
                                        <p:tgtEl>
                                          <p:spTgt spid="3">
                                            <p:txEl>
                                              <p:pRg st="0" end="0"/>
                                            </p:txEl>
                                          </p:spTgt>
                                        </p:tgtEl>
                                      </p:cBhvr>
                                    </p:animEffect>
                                    <p:anim calcmode="lin" valueType="num">
                                      <p:cBhvr>
                                        <p:cTn id="2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1000"/>
                                        <p:tgtEl>
                                          <p:spTgt spid="15"/>
                                        </p:tgtEl>
                                      </p:cBhvr>
                                    </p:animEffect>
                                    <p:anim calcmode="lin" valueType="num">
                                      <p:cBhvr>
                                        <p:cTn id="29" dur="1000" fill="hold"/>
                                        <p:tgtEl>
                                          <p:spTgt spid="15"/>
                                        </p:tgtEl>
                                        <p:attrNameLst>
                                          <p:attrName>ppt_x</p:attrName>
                                        </p:attrNameLst>
                                      </p:cBhvr>
                                      <p:tavLst>
                                        <p:tav tm="0">
                                          <p:val>
                                            <p:strVal val="#ppt_x"/>
                                          </p:val>
                                        </p:tav>
                                        <p:tav tm="100000">
                                          <p:val>
                                            <p:strVal val="#ppt_x"/>
                                          </p:val>
                                        </p:tav>
                                      </p:tavLst>
                                    </p:anim>
                                    <p:anim calcmode="lin" valueType="num">
                                      <p:cBhvr>
                                        <p:cTn id="3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1000"/>
                                        <p:tgtEl>
                                          <p:spTgt spid="16"/>
                                        </p:tgtEl>
                                      </p:cBhvr>
                                    </p:animEffect>
                                    <p:anim calcmode="lin" valueType="num">
                                      <p:cBhvr>
                                        <p:cTn id="36" dur="1000" fill="hold"/>
                                        <p:tgtEl>
                                          <p:spTgt spid="16"/>
                                        </p:tgtEl>
                                        <p:attrNameLst>
                                          <p:attrName>ppt_x</p:attrName>
                                        </p:attrNameLst>
                                      </p:cBhvr>
                                      <p:tavLst>
                                        <p:tav tm="0">
                                          <p:val>
                                            <p:strVal val="#ppt_x"/>
                                          </p:val>
                                        </p:tav>
                                        <p:tav tm="100000">
                                          <p:val>
                                            <p:strVal val="#ppt_x"/>
                                          </p:val>
                                        </p:tav>
                                      </p:tavLst>
                                    </p:anim>
                                    <p:anim calcmode="lin" valueType="num">
                                      <p:cBhvr>
                                        <p:cTn id="3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9" grpId="1" animBg="1"/>
      <p:bldP spid="12" grpId="1" animBg="1"/>
      <p:bldP spid="15"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7937"/>
            <a:ext cx="9144000" cy="6850063"/>
          </a:xfrm>
          <a:prstGeom prst="rect">
            <a:avLst/>
          </a:prstGeom>
          <a:gradFill flip="none" rotWithShape="1">
            <a:gsLst>
              <a:gs pos="100000">
                <a:schemeClr val="bg1">
                  <a:lumMod val="0"/>
                  <a:lumOff val="100000"/>
                  <a:alpha val="0"/>
                </a:schemeClr>
              </a:gs>
              <a:gs pos="0">
                <a:schemeClr val="accent1">
                  <a:lumMod val="20000"/>
                  <a:lumOff val="80000"/>
                  <a:alpha val="52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0" name="Group 9"/>
          <p:cNvGrpSpPr/>
          <p:nvPr/>
        </p:nvGrpSpPr>
        <p:grpSpPr>
          <a:xfrm>
            <a:off x="3478988" y="424325"/>
            <a:ext cx="2128803" cy="2071581"/>
            <a:chOff x="3478988" y="424325"/>
            <a:chExt cx="2128803" cy="2071581"/>
          </a:xfrm>
        </p:grpSpPr>
        <p:sp>
          <p:nvSpPr>
            <p:cNvPr id="21" name="Rectangle 20"/>
            <p:cNvSpPr/>
            <p:nvPr/>
          </p:nvSpPr>
          <p:spPr>
            <a:xfrm rot="2700000">
              <a:off x="3536210" y="424325"/>
              <a:ext cx="2071581" cy="2071581"/>
            </a:xfrm>
            <a:prstGeom prst="rect">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3478988" y="908720"/>
              <a:ext cx="2071330" cy="1323439"/>
            </a:xfrm>
            <a:prstGeom prst="rect">
              <a:avLst/>
            </a:prstGeom>
            <a:noFill/>
          </p:spPr>
          <p:txBody>
            <a:bodyPr wrap="square" rtlCol="0">
              <a:spAutoFit/>
            </a:bodyPr>
            <a:lstStyle/>
            <a:p>
              <a:pPr algn="ctr"/>
              <a:r>
                <a:rPr lang="en-GB" sz="2000" dirty="0">
                  <a:solidFill>
                    <a:schemeClr val="bg1"/>
                  </a:solidFill>
                  <a:latin typeface="Century Gothic" panose="020B0502020202020204" pitchFamily="34" charset="0"/>
                </a:rPr>
                <a:t>Authoritative framework for public sector </a:t>
              </a:r>
              <a:r>
                <a:rPr lang="en-GB" sz="2000" dirty="0" smtClean="0">
                  <a:solidFill>
                    <a:schemeClr val="bg1"/>
                  </a:solidFill>
                  <a:latin typeface="Century Gothic" panose="020B0502020202020204" pitchFamily="34" charset="0"/>
                </a:rPr>
                <a:t>auditing</a:t>
              </a:r>
              <a:endParaRPr lang="en-GB" sz="2000" dirty="0">
                <a:solidFill>
                  <a:schemeClr val="bg1"/>
                </a:solidFill>
                <a:latin typeface="Century Gothic" panose="020B0502020202020204" pitchFamily="34" charset="0"/>
              </a:endParaRPr>
            </a:p>
          </p:txBody>
        </p:sp>
      </p:grpSp>
      <p:grpSp>
        <p:nvGrpSpPr>
          <p:cNvPr id="6" name="Group 5"/>
          <p:cNvGrpSpPr/>
          <p:nvPr/>
        </p:nvGrpSpPr>
        <p:grpSpPr>
          <a:xfrm>
            <a:off x="398107" y="3742316"/>
            <a:ext cx="1922235" cy="1922235"/>
            <a:chOff x="398107" y="3742316"/>
            <a:chExt cx="1922235" cy="1922235"/>
          </a:xfrm>
        </p:grpSpPr>
        <p:sp>
          <p:nvSpPr>
            <p:cNvPr id="20" name="Rectangle 19"/>
            <p:cNvSpPr/>
            <p:nvPr/>
          </p:nvSpPr>
          <p:spPr>
            <a:xfrm rot="2700000">
              <a:off x="398107" y="3742316"/>
              <a:ext cx="1922235" cy="1922235"/>
            </a:xfrm>
            <a:prstGeom prst="rect">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660214" y="4503378"/>
              <a:ext cx="1324671" cy="400110"/>
            </a:xfrm>
            <a:prstGeom prst="rect">
              <a:avLst/>
            </a:prstGeom>
            <a:noFill/>
          </p:spPr>
          <p:txBody>
            <a:bodyPr wrap="square" rtlCol="0">
              <a:spAutoFit/>
            </a:bodyPr>
            <a:lstStyle/>
            <a:p>
              <a:pPr algn="ctr"/>
              <a:r>
                <a:rPr lang="en-GB" sz="2000" dirty="0" smtClean="0">
                  <a:solidFill>
                    <a:schemeClr val="bg1"/>
                  </a:solidFill>
                  <a:latin typeface="Century Gothic" panose="020B0502020202020204" pitchFamily="34" charset="0"/>
                </a:rPr>
                <a:t>Credible</a:t>
              </a:r>
              <a:endParaRPr lang="en-GB" sz="2000" dirty="0">
                <a:solidFill>
                  <a:schemeClr val="bg1"/>
                </a:solidFill>
                <a:latin typeface="Century Gothic" panose="020B0502020202020204" pitchFamily="34" charset="0"/>
              </a:endParaRPr>
            </a:p>
          </p:txBody>
        </p:sp>
      </p:grpSp>
      <p:pic>
        <p:nvPicPr>
          <p:cNvPr id="31" name="Picture 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138808"/>
            <a:ext cx="1482557" cy="466403"/>
          </a:xfrm>
          <a:prstGeom prst="rect">
            <a:avLst/>
          </a:prstGeom>
        </p:spPr>
      </p:pic>
      <p:grpSp>
        <p:nvGrpSpPr>
          <p:cNvPr id="11" name="Group 10"/>
          <p:cNvGrpSpPr/>
          <p:nvPr/>
        </p:nvGrpSpPr>
        <p:grpSpPr>
          <a:xfrm>
            <a:off x="6823658" y="3742316"/>
            <a:ext cx="1922235" cy="1922235"/>
            <a:chOff x="6823658" y="3742316"/>
            <a:chExt cx="1922235" cy="1922235"/>
          </a:xfrm>
        </p:grpSpPr>
        <p:sp>
          <p:nvSpPr>
            <p:cNvPr id="23" name="Rectangle 22"/>
            <p:cNvSpPr/>
            <p:nvPr/>
          </p:nvSpPr>
          <p:spPr>
            <a:xfrm rot="2700000">
              <a:off x="6823658" y="3742316"/>
              <a:ext cx="1922235" cy="1922235"/>
            </a:xfrm>
            <a:prstGeom prst="rect">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7020501" y="4241768"/>
              <a:ext cx="1448351" cy="923330"/>
            </a:xfrm>
            <a:prstGeom prst="rect">
              <a:avLst/>
            </a:prstGeom>
            <a:noFill/>
          </p:spPr>
          <p:txBody>
            <a:bodyPr wrap="square" rtlCol="0">
              <a:spAutoFit/>
            </a:bodyPr>
            <a:lstStyle/>
            <a:p>
              <a:pPr algn="ctr"/>
              <a:r>
                <a:rPr lang="en-GB" dirty="0">
                  <a:solidFill>
                    <a:schemeClr val="bg1"/>
                  </a:solidFill>
                  <a:latin typeface="Century Gothic" panose="020B0502020202020204" pitchFamily="34" charset="0"/>
                </a:rPr>
                <a:t>High </a:t>
              </a:r>
              <a:br>
                <a:rPr lang="en-GB" dirty="0">
                  <a:solidFill>
                    <a:schemeClr val="bg1"/>
                  </a:solidFill>
                  <a:latin typeface="Century Gothic" panose="020B0502020202020204" pitchFamily="34" charset="0"/>
                </a:rPr>
              </a:br>
              <a:r>
                <a:rPr lang="en-GB" dirty="0" smtClean="0">
                  <a:solidFill>
                    <a:schemeClr val="bg1"/>
                  </a:solidFill>
                  <a:latin typeface="Century Gothic" panose="020B0502020202020204" pitchFamily="34" charset="0"/>
                </a:rPr>
                <a:t>technical</a:t>
              </a:r>
              <a:br>
                <a:rPr lang="en-GB" dirty="0" smtClean="0">
                  <a:solidFill>
                    <a:schemeClr val="bg1"/>
                  </a:solidFill>
                  <a:latin typeface="Century Gothic" panose="020B0502020202020204" pitchFamily="34" charset="0"/>
                </a:rPr>
              </a:br>
              <a:r>
                <a:rPr lang="en-GB" dirty="0" smtClean="0">
                  <a:solidFill>
                    <a:schemeClr val="bg1"/>
                  </a:solidFill>
                  <a:latin typeface="Century Gothic" panose="020B0502020202020204" pitchFamily="34" charset="0"/>
                </a:rPr>
                <a:t> quality</a:t>
              </a:r>
              <a:endParaRPr lang="en-GB" dirty="0">
                <a:solidFill>
                  <a:schemeClr val="bg1"/>
                </a:solidFill>
                <a:latin typeface="Century Gothic" panose="020B0502020202020204" pitchFamily="34" charset="0"/>
              </a:endParaRPr>
            </a:p>
          </p:txBody>
        </p:sp>
      </p:grpSp>
      <p:grpSp>
        <p:nvGrpSpPr>
          <p:cNvPr id="3" name="Group 2"/>
          <p:cNvGrpSpPr/>
          <p:nvPr/>
        </p:nvGrpSpPr>
        <p:grpSpPr>
          <a:xfrm>
            <a:off x="2518171" y="3191265"/>
            <a:ext cx="4107658" cy="3024336"/>
            <a:chOff x="2518171" y="3191265"/>
            <a:chExt cx="4107658" cy="3024336"/>
          </a:xfrm>
        </p:grpSpPr>
        <p:sp>
          <p:nvSpPr>
            <p:cNvPr id="4" name="Title 1"/>
            <p:cNvSpPr txBox="1">
              <a:spLocks/>
            </p:cNvSpPr>
            <p:nvPr/>
          </p:nvSpPr>
          <p:spPr>
            <a:xfrm>
              <a:off x="2518171" y="3689649"/>
              <a:ext cx="4107658" cy="158417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500" dirty="0">
                  <a:solidFill>
                    <a:schemeClr val="tx1">
                      <a:lumMod val="75000"/>
                      <a:lumOff val="25000"/>
                    </a:schemeClr>
                  </a:solidFill>
                  <a:latin typeface="Century Gothic" panose="020B0502020202020204" pitchFamily="34" charset="0"/>
                </a:rPr>
                <a:t>INTOSAI </a:t>
              </a:r>
              <a:r>
                <a:rPr lang="en-GB" sz="3200" dirty="0">
                  <a:solidFill>
                    <a:schemeClr val="tx1">
                      <a:lumMod val="75000"/>
                      <a:lumOff val="25000"/>
                    </a:schemeClr>
                  </a:solidFill>
                  <a:latin typeface="Century Gothic" panose="020B0502020202020204" pitchFamily="34" charset="0"/>
                </a:rPr>
                <a:t>pronouncements</a:t>
              </a:r>
            </a:p>
          </p:txBody>
        </p:sp>
        <p:sp>
          <p:nvSpPr>
            <p:cNvPr id="9" name="Rectangle 8"/>
            <p:cNvSpPr/>
            <p:nvPr/>
          </p:nvSpPr>
          <p:spPr>
            <a:xfrm rot="2700000">
              <a:off x="3059832" y="3191265"/>
              <a:ext cx="3024336" cy="3024336"/>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4212018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1000" fill="hold"/>
                                        <p:tgtEl>
                                          <p:spTgt spid="10"/>
                                        </p:tgtEl>
                                        <p:attrNameLst>
                                          <p:attrName>ppt_x</p:attrName>
                                        </p:attrNameLst>
                                      </p:cBhvr>
                                      <p:tavLst>
                                        <p:tav tm="0">
                                          <p:val>
                                            <p:strVal val="#ppt_x"/>
                                          </p:val>
                                        </p:tav>
                                        <p:tav tm="100000">
                                          <p:val>
                                            <p:strVal val="#ppt_x"/>
                                          </p:val>
                                        </p:tav>
                                      </p:tavLst>
                                    </p:anim>
                                    <p:anim calcmode="lin" valueType="num">
                                      <p:cBhvr additive="base">
                                        <p:cTn id="20" dur="1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7937"/>
            <a:ext cx="9144000" cy="6850063"/>
          </a:xfrm>
          <a:prstGeom prst="rect">
            <a:avLst/>
          </a:prstGeom>
          <a:gradFill flip="none" rotWithShape="1">
            <a:gsLst>
              <a:gs pos="100000">
                <a:schemeClr val="bg1">
                  <a:lumMod val="0"/>
                  <a:lumOff val="100000"/>
                  <a:alpha val="0"/>
                </a:schemeClr>
              </a:gs>
              <a:gs pos="0">
                <a:schemeClr val="accent1">
                  <a:lumMod val="20000"/>
                  <a:lumOff val="80000"/>
                  <a:alpha val="52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5" name="Group 14"/>
          <p:cNvGrpSpPr/>
          <p:nvPr/>
        </p:nvGrpSpPr>
        <p:grpSpPr>
          <a:xfrm>
            <a:off x="4277057" y="980728"/>
            <a:ext cx="4866943" cy="5400600"/>
            <a:chOff x="4277057" y="980728"/>
            <a:chExt cx="4866943" cy="5400600"/>
          </a:xfrm>
        </p:grpSpPr>
        <p:sp>
          <p:nvSpPr>
            <p:cNvPr id="5" name="Rectangle 4"/>
            <p:cNvSpPr/>
            <p:nvPr/>
          </p:nvSpPr>
          <p:spPr>
            <a:xfrm>
              <a:off x="4277057" y="980728"/>
              <a:ext cx="4866943" cy="936104"/>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p:cNvSpPr/>
            <p:nvPr/>
          </p:nvSpPr>
          <p:spPr>
            <a:xfrm>
              <a:off x="4277057" y="3068960"/>
              <a:ext cx="4866943" cy="108012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p:cNvSpPr/>
            <p:nvPr/>
          </p:nvSpPr>
          <p:spPr>
            <a:xfrm>
              <a:off x="4277057" y="5341180"/>
              <a:ext cx="4866943" cy="104014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Content Placeholder 2"/>
          <p:cNvSpPr txBox="1">
            <a:spLocks/>
          </p:cNvSpPr>
          <p:nvPr/>
        </p:nvSpPr>
        <p:spPr>
          <a:xfrm>
            <a:off x="4766312" y="1196752"/>
            <a:ext cx="3888432" cy="52322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sz="2800" b="1" dirty="0" smtClean="0">
                <a:solidFill>
                  <a:srgbClr val="16808D"/>
                </a:solidFill>
                <a:latin typeface="Century Gothic" panose="020B0502020202020204" pitchFamily="34" charset="0"/>
              </a:rPr>
              <a:t>93</a:t>
            </a:r>
            <a:r>
              <a:rPr lang="en-GB" sz="2000" dirty="0" smtClean="0">
                <a:solidFill>
                  <a:schemeClr val="tx1">
                    <a:lumMod val="75000"/>
                    <a:lumOff val="25000"/>
                  </a:schemeClr>
                </a:solidFill>
                <a:latin typeface="Century Gothic" panose="020B0502020202020204" pitchFamily="34" charset="0"/>
              </a:rPr>
              <a:t> pronouncements</a:t>
            </a: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138808"/>
            <a:ext cx="1482557" cy="466403"/>
          </a:xfrm>
          <a:prstGeom prst="rect">
            <a:avLst/>
          </a:prstGeom>
        </p:spPr>
      </p:pic>
      <p:sp>
        <p:nvSpPr>
          <p:cNvPr id="14" name="Rectangle 13"/>
          <p:cNvSpPr/>
          <p:nvPr/>
        </p:nvSpPr>
        <p:spPr>
          <a:xfrm>
            <a:off x="-3457" y="-2250"/>
            <a:ext cx="4283968" cy="6860250"/>
          </a:xfrm>
          <a:prstGeom prst="rect">
            <a:avLst/>
          </a:prstGeom>
          <a:solidFill>
            <a:srgbClr val="1A95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 name="Group 12"/>
          <p:cNvGrpSpPr/>
          <p:nvPr/>
        </p:nvGrpSpPr>
        <p:grpSpPr>
          <a:xfrm>
            <a:off x="369275" y="634297"/>
            <a:ext cx="3538505" cy="6223703"/>
            <a:chOff x="369275" y="634297"/>
            <a:chExt cx="3538505" cy="6223703"/>
          </a:xfrm>
        </p:grpSpPr>
        <p:sp>
          <p:nvSpPr>
            <p:cNvPr id="4" name="Title 1"/>
            <p:cNvSpPr txBox="1">
              <a:spLocks/>
            </p:cNvSpPr>
            <p:nvPr/>
          </p:nvSpPr>
          <p:spPr>
            <a:xfrm>
              <a:off x="369275" y="1284653"/>
              <a:ext cx="3538505" cy="20543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700" dirty="0" smtClean="0">
                  <a:solidFill>
                    <a:schemeClr val="bg1"/>
                  </a:solidFill>
                  <a:latin typeface="Century Gothic" panose="020B0502020202020204" pitchFamily="34" charset="0"/>
                </a:rPr>
                <a:t>The current</a:t>
              </a:r>
              <a:br>
                <a:rPr lang="en-GB" sz="2700" dirty="0" smtClean="0">
                  <a:solidFill>
                    <a:schemeClr val="bg1"/>
                  </a:solidFill>
                  <a:latin typeface="Century Gothic" panose="020B0502020202020204" pitchFamily="34" charset="0"/>
                </a:rPr>
              </a:br>
              <a:r>
                <a:rPr lang="en-GB" sz="2700" dirty="0" smtClean="0">
                  <a:solidFill>
                    <a:schemeClr val="bg1"/>
                  </a:solidFill>
                  <a:latin typeface="Century Gothic" panose="020B0502020202020204" pitchFamily="34" charset="0"/>
                </a:rPr>
                <a:t>INTOSAI Framework of Professional Standards </a:t>
              </a:r>
              <a:br>
                <a:rPr lang="en-GB" sz="2700" dirty="0" smtClean="0">
                  <a:solidFill>
                    <a:schemeClr val="bg1"/>
                  </a:solidFill>
                  <a:latin typeface="Century Gothic" panose="020B0502020202020204" pitchFamily="34" charset="0"/>
                </a:rPr>
              </a:br>
              <a:r>
                <a:rPr lang="en-GB" sz="2700" dirty="0" smtClean="0">
                  <a:solidFill>
                    <a:schemeClr val="bg1"/>
                  </a:solidFill>
                  <a:latin typeface="Century Gothic" panose="020B0502020202020204" pitchFamily="34" charset="0"/>
                </a:rPr>
                <a:t>(IFPS)</a:t>
              </a:r>
              <a:endParaRPr lang="en-GB" sz="2700" dirty="0">
                <a:solidFill>
                  <a:schemeClr val="bg1"/>
                </a:solidFill>
                <a:latin typeface="Century Gothic" panose="020B0502020202020204" pitchFamily="34" charset="0"/>
              </a:endParaRPr>
            </a:p>
          </p:txBody>
        </p:sp>
        <p:cxnSp>
          <p:nvCxnSpPr>
            <p:cNvPr id="6" name="Straight Connector 5"/>
            <p:cNvCxnSpPr/>
            <p:nvPr/>
          </p:nvCxnSpPr>
          <p:spPr>
            <a:xfrm>
              <a:off x="2138528" y="4277056"/>
              <a:ext cx="0" cy="258094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rot="2700000">
              <a:off x="626360" y="634297"/>
              <a:ext cx="3024336" cy="3024336"/>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TextBox 1"/>
          <p:cNvSpPr txBox="1"/>
          <p:nvPr/>
        </p:nvSpPr>
        <p:spPr>
          <a:xfrm>
            <a:off x="4766312" y="2257708"/>
            <a:ext cx="2292615" cy="523220"/>
          </a:xfrm>
          <a:prstGeom prst="rect">
            <a:avLst/>
          </a:prstGeom>
          <a:noFill/>
        </p:spPr>
        <p:txBody>
          <a:bodyPr wrap="none" rtlCol="0">
            <a:spAutoFit/>
          </a:bodyPr>
          <a:lstStyle/>
          <a:p>
            <a:r>
              <a:rPr lang="en-GB" sz="2800" b="1" dirty="0">
                <a:solidFill>
                  <a:srgbClr val="16808D"/>
                </a:solidFill>
                <a:latin typeface="Century Gothic" panose="020B0502020202020204" pitchFamily="34" charset="0"/>
              </a:rPr>
              <a:t>&gt; 3,100 </a:t>
            </a:r>
            <a:r>
              <a:rPr lang="en-GB" sz="2000" dirty="0" smtClean="0">
                <a:solidFill>
                  <a:schemeClr val="tx1">
                    <a:lumMod val="75000"/>
                    <a:lumOff val="25000"/>
                  </a:schemeClr>
                </a:solidFill>
                <a:latin typeface="Century Gothic" panose="020B0502020202020204" pitchFamily="34" charset="0"/>
              </a:rPr>
              <a:t>pages</a:t>
            </a:r>
            <a:endParaRPr lang="en-GB" sz="2000" dirty="0">
              <a:solidFill>
                <a:schemeClr val="tx1">
                  <a:lumMod val="75000"/>
                  <a:lumOff val="25000"/>
                </a:schemeClr>
              </a:solidFill>
              <a:latin typeface="Century Gothic" panose="020B0502020202020204" pitchFamily="34" charset="0"/>
            </a:endParaRPr>
          </a:p>
        </p:txBody>
      </p:sp>
      <p:sp>
        <p:nvSpPr>
          <p:cNvPr id="3" name="TextBox 2"/>
          <p:cNvSpPr txBox="1"/>
          <p:nvPr/>
        </p:nvSpPr>
        <p:spPr>
          <a:xfrm>
            <a:off x="4766312" y="3337828"/>
            <a:ext cx="1133644" cy="523220"/>
          </a:xfrm>
          <a:prstGeom prst="rect">
            <a:avLst/>
          </a:prstGeom>
          <a:noFill/>
        </p:spPr>
        <p:txBody>
          <a:bodyPr wrap="none" rtlCol="0">
            <a:spAutoFit/>
          </a:bodyPr>
          <a:lstStyle/>
          <a:p>
            <a:r>
              <a:rPr lang="en-GB" sz="2800" b="1" dirty="0">
                <a:solidFill>
                  <a:srgbClr val="16808D"/>
                </a:solidFill>
                <a:latin typeface="Century Gothic" panose="020B0502020202020204" pitchFamily="34" charset="0"/>
              </a:rPr>
              <a:t>4</a:t>
            </a:r>
            <a:r>
              <a:rPr lang="en-GB" sz="2000" dirty="0">
                <a:solidFill>
                  <a:schemeClr val="tx1">
                    <a:lumMod val="75000"/>
                    <a:lumOff val="25000"/>
                  </a:schemeClr>
                </a:solidFill>
                <a:latin typeface="Century Gothic" panose="020B0502020202020204" pitchFamily="34" charset="0"/>
              </a:rPr>
              <a:t> </a:t>
            </a:r>
            <a:r>
              <a:rPr lang="en-GB" sz="2000" dirty="0" smtClean="0">
                <a:solidFill>
                  <a:schemeClr val="tx1">
                    <a:lumMod val="75000"/>
                    <a:lumOff val="25000"/>
                  </a:schemeClr>
                </a:solidFill>
                <a:latin typeface="Century Gothic" panose="020B0502020202020204" pitchFamily="34" charset="0"/>
              </a:rPr>
              <a:t>levels</a:t>
            </a:r>
            <a:endParaRPr lang="en-GB" sz="2000" dirty="0">
              <a:solidFill>
                <a:schemeClr val="tx1">
                  <a:lumMod val="75000"/>
                  <a:lumOff val="25000"/>
                </a:schemeClr>
              </a:solidFill>
              <a:latin typeface="Century Gothic" panose="020B0502020202020204" pitchFamily="34" charset="0"/>
            </a:endParaRPr>
          </a:p>
        </p:txBody>
      </p:sp>
      <p:sp>
        <p:nvSpPr>
          <p:cNvPr id="7" name="TextBox 6"/>
          <p:cNvSpPr txBox="1"/>
          <p:nvPr/>
        </p:nvSpPr>
        <p:spPr>
          <a:xfrm>
            <a:off x="4766312" y="4509120"/>
            <a:ext cx="1986441" cy="523220"/>
          </a:xfrm>
          <a:prstGeom prst="rect">
            <a:avLst/>
          </a:prstGeom>
          <a:noFill/>
        </p:spPr>
        <p:txBody>
          <a:bodyPr wrap="none" rtlCol="0">
            <a:spAutoFit/>
          </a:bodyPr>
          <a:lstStyle/>
          <a:p>
            <a:r>
              <a:rPr lang="en-GB" sz="2800" b="1" dirty="0" smtClean="0">
                <a:solidFill>
                  <a:srgbClr val="16808D"/>
                </a:solidFill>
                <a:latin typeface="Century Gothic" panose="020B0502020202020204" pitchFamily="34" charset="0"/>
              </a:rPr>
              <a:t>13</a:t>
            </a:r>
            <a:r>
              <a:rPr lang="en-GB" sz="2000" dirty="0" smtClean="0">
                <a:solidFill>
                  <a:schemeClr val="tx1">
                    <a:lumMod val="75000"/>
                    <a:lumOff val="25000"/>
                  </a:schemeClr>
                </a:solidFill>
                <a:latin typeface="Century Gothic" panose="020B0502020202020204" pitchFamily="34" charset="0"/>
              </a:rPr>
              <a:t> categories</a:t>
            </a:r>
            <a:endParaRPr lang="en-GB" sz="2000" dirty="0">
              <a:solidFill>
                <a:schemeClr val="tx1">
                  <a:lumMod val="75000"/>
                  <a:lumOff val="25000"/>
                </a:schemeClr>
              </a:solidFill>
              <a:latin typeface="Century Gothic" panose="020B0502020202020204" pitchFamily="34" charset="0"/>
            </a:endParaRPr>
          </a:p>
        </p:txBody>
      </p:sp>
      <p:sp>
        <p:nvSpPr>
          <p:cNvPr id="8" name="TextBox 7"/>
          <p:cNvSpPr txBox="1"/>
          <p:nvPr/>
        </p:nvSpPr>
        <p:spPr>
          <a:xfrm>
            <a:off x="4765670" y="5599644"/>
            <a:ext cx="3974165" cy="523220"/>
          </a:xfrm>
          <a:prstGeom prst="rect">
            <a:avLst/>
          </a:prstGeom>
          <a:noFill/>
        </p:spPr>
        <p:txBody>
          <a:bodyPr wrap="none" rtlCol="0">
            <a:spAutoFit/>
          </a:bodyPr>
          <a:lstStyle/>
          <a:p>
            <a:r>
              <a:rPr lang="en-GB" sz="2800" b="1" dirty="0">
                <a:solidFill>
                  <a:srgbClr val="16808D"/>
                </a:solidFill>
                <a:latin typeface="Century Gothic" panose="020B0502020202020204" pitchFamily="34" charset="0"/>
              </a:rPr>
              <a:t>All</a:t>
            </a:r>
            <a:r>
              <a:rPr lang="en-GB" dirty="0">
                <a:solidFill>
                  <a:schemeClr val="tx1">
                    <a:lumMod val="75000"/>
                    <a:lumOff val="25000"/>
                  </a:schemeClr>
                </a:solidFill>
                <a:latin typeface="Century Gothic" panose="020B0502020202020204" pitchFamily="34" charset="0"/>
              </a:rPr>
              <a:t> </a:t>
            </a:r>
            <a:r>
              <a:rPr lang="en-GB" sz="2000" dirty="0">
                <a:solidFill>
                  <a:schemeClr val="tx1">
                    <a:lumMod val="75000"/>
                    <a:lumOff val="25000"/>
                  </a:schemeClr>
                </a:solidFill>
                <a:latin typeface="Century Gothic" panose="020B0502020202020204" pitchFamily="34" charset="0"/>
              </a:rPr>
              <a:t>are ISSAIs or INTOSAI </a:t>
            </a:r>
            <a:r>
              <a:rPr lang="en-GB" sz="2000" dirty="0" smtClean="0">
                <a:solidFill>
                  <a:schemeClr val="tx1">
                    <a:lumMod val="75000"/>
                    <a:lumOff val="25000"/>
                  </a:schemeClr>
                </a:solidFill>
                <a:latin typeface="Century Gothic" panose="020B0502020202020204" pitchFamily="34" charset="0"/>
              </a:rPr>
              <a:t>GOVs</a:t>
            </a:r>
            <a:endParaRPr lang="en-GB" sz="2000" dirty="0">
              <a:solidFill>
                <a:schemeClr val="tx1">
                  <a:lumMod val="75000"/>
                  <a:lumOff val="25000"/>
                </a:schemeClr>
              </a:solidFill>
              <a:latin typeface="Century Gothic" panose="020B0502020202020204" pitchFamily="34" charset="0"/>
            </a:endParaRPr>
          </a:p>
        </p:txBody>
      </p:sp>
    </p:spTree>
    <p:extLst>
      <p:ext uri="{BB962C8B-B14F-4D97-AF65-F5344CB8AC3E}">
        <p14:creationId xmlns:p14="http://schemas.microsoft.com/office/powerpoint/2010/main" val="3959636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000" fill="hold"/>
                                        <p:tgtEl>
                                          <p:spTgt spid="13"/>
                                        </p:tgtEl>
                                        <p:attrNameLst>
                                          <p:attrName>ppt_x</p:attrName>
                                        </p:attrNameLst>
                                      </p:cBhvr>
                                      <p:tavLst>
                                        <p:tav tm="0">
                                          <p:val>
                                            <p:strVal val="#ppt_x"/>
                                          </p:val>
                                        </p:tav>
                                        <p:tav tm="100000">
                                          <p:val>
                                            <p:strVal val="#ppt_x"/>
                                          </p:val>
                                        </p:tav>
                                      </p:tavLst>
                                    </p:anim>
                                    <p:anim calcmode="lin" valueType="num">
                                      <p:cBhvr additive="base">
                                        <p:cTn id="8" dur="10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wipe(down)">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fill="hold"/>
                                        <p:tgtEl>
                                          <p:spTgt spid="12"/>
                                        </p:tgtEl>
                                        <p:attrNameLst>
                                          <p:attrName>ppt_x</p:attrName>
                                        </p:attrNameLst>
                                      </p:cBhvr>
                                      <p:tavLst>
                                        <p:tav tm="0">
                                          <p:val>
                                            <p:strVal val="1+#ppt_w/2"/>
                                          </p:val>
                                        </p:tav>
                                        <p:tav tm="100000">
                                          <p:val>
                                            <p:strVal val="#ppt_x"/>
                                          </p:val>
                                        </p:tav>
                                      </p:tavLst>
                                    </p:anim>
                                    <p:anim calcmode="lin" valueType="num">
                                      <p:cBhvr additive="base">
                                        <p:cTn id="19"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 calcmode="lin" valueType="num">
                                      <p:cBhvr additive="base">
                                        <p:cTn id="24" dur="500" fill="hold"/>
                                        <p:tgtEl>
                                          <p:spTgt spid="2"/>
                                        </p:tgtEl>
                                        <p:attrNameLst>
                                          <p:attrName>ppt_x</p:attrName>
                                        </p:attrNameLst>
                                      </p:cBhvr>
                                      <p:tavLst>
                                        <p:tav tm="0">
                                          <p:val>
                                            <p:strVal val="1+#ppt_w/2"/>
                                          </p:val>
                                        </p:tav>
                                        <p:tav tm="100000">
                                          <p:val>
                                            <p:strVal val="#ppt_x"/>
                                          </p:val>
                                        </p:tav>
                                      </p:tavLst>
                                    </p:anim>
                                    <p:anim calcmode="lin" valueType="num">
                                      <p:cBhvr additive="base">
                                        <p:cTn id="25"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 calcmode="lin" valueType="num">
                                      <p:cBhvr additive="base">
                                        <p:cTn id="30" dur="500" fill="hold"/>
                                        <p:tgtEl>
                                          <p:spTgt spid="3"/>
                                        </p:tgtEl>
                                        <p:attrNameLst>
                                          <p:attrName>ppt_x</p:attrName>
                                        </p:attrNameLst>
                                      </p:cBhvr>
                                      <p:tavLst>
                                        <p:tav tm="0">
                                          <p:val>
                                            <p:strVal val="1+#ppt_w/2"/>
                                          </p:val>
                                        </p:tav>
                                        <p:tav tm="100000">
                                          <p:val>
                                            <p:strVal val="#ppt_x"/>
                                          </p:val>
                                        </p:tav>
                                      </p:tavLst>
                                    </p:anim>
                                    <p:anim calcmode="lin" valueType="num">
                                      <p:cBhvr additive="base">
                                        <p:cTn id="31"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2"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1+#ppt_w/2"/>
                                          </p:val>
                                        </p:tav>
                                        <p:tav tm="100000">
                                          <p:val>
                                            <p:strVal val="#ppt_x"/>
                                          </p:val>
                                        </p:tav>
                                      </p:tavLst>
                                    </p:anim>
                                    <p:anim calcmode="lin" valueType="num">
                                      <p:cBhvr additive="base">
                                        <p:cTn id="37"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additive="base">
                                        <p:cTn id="42" dur="500" fill="hold"/>
                                        <p:tgtEl>
                                          <p:spTgt spid="8"/>
                                        </p:tgtEl>
                                        <p:attrNameLst>
                                          <p:attrName>ppt_x</p:attrName>
                                        </p:attrNameLst>
                                      </p:cBhvr>
                                      <p:tavLst>
                                        <p:tav tm="0">
                                          <p:val>
                                            <p:strVal val="1+#ppt_w/2"/>
                                          </p:val>
                                        </p:tav>
                                        <p:tav tm="100000">
                                          <p:val>
                                            <p:strVal val="#ppt_x"/>
                                          </p:val>
                                        </p:tav>
                                      </p:tavLst>
                                    </p:anim>
                                    <p:anim calcmode="lin" valueType="num">
                                      <p:cBhvr additive="base">
                                        <p:cTn id="43"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3"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7937"/>
            <a:ext cx="9144000" cy="6850063"/>
          </a:xfrm>
          <a:prstGeom prst="rect">
            <a:avLst/>
          </a:prstGeom>
          <a:gradFill flip="none" rotWithShape="1">
            <a:gsLst>
              <a:gs pos="100000">
                <a:schemeClr val="bg1">
                  <a:lumMod val="0"/>
                  <a:lumOff val="100000"/>
                  <a:alpha val="0"/>
                </a:schemeClr>
              </a:gs>
              <a:gs pos="0">
                <a:schemeClr val="accent1">
                  <a:lumMod val="20000"/>
                  <a:lumOff val="80000"/>
                  <a:alpha val="52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p:cNvCxnSpPr/>
          <p:nvPr/>
        </p:nvCxnSpPr>
        <p:spPr>
          <a:xfrm>
            <a:off x="6710528" y="3421450"/>
            <a:ext cx="243347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3421450"/>
            <a:ext cx="243347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572000" y="0"/>
            <a:ext cx="0" cy="129443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572000" y="5563561"/>
            <a:ext cx="0" cy="129443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23528" y="837000"/>
            <a:ext cx="2880320" cy="2015936"/>
          </a:xfrm>
          <a:prstGeom prst="rect">
            <a:avLst/>
          </a:prstGeom>
          <a:noFill/>
        </p:spPr>
        <p:txBody>
          <a:bodyPr wrap="square" rtlCol="0">
            <a:spAutoFit/>
          </a:bodyPr>
          <a:lstStyle/>
          <a:p>
            <a:r>
              <a:rPr lang="en-GB" sz="2500" dirty="0">
                <a:solidFill>
                  <a:schemeClr val="tx1">
                    <a:lumMod val="75000"/>
                    <a:lumOff val="25000"/>
                  </a:schemeClr>
                </a:solidFill>
                <a:latin typeface="Century Gothic" panose="020B0502020202020204" pitchFamily="34" charset="0"/>
              </a:rPr>
              <a:t>Central importance of ISSAI 100 and a need to re-focus around </a:t>
            </a:r>
            <a:r>
              <a:rPr lang="en-GB" sz="2500" dirty="0" smtClean="0">
                <a:solidFill>
                  <a:schemeClr val="tx1">
                    <a:lumMod val="75000"/>
                    <a:lumOff val="25000"/>
                  </a:schemeClr>
                </a:solidFill>
                <a:latin typeface="Century Gothic" panose="020B0502020202020204" pitchFamily="34" charset="0"/>
              </a:rPr>
              <a:t>this</a:t>
            </a:r>
            <a:endParaRPr lang="en-GB" sz="2500" dirty="0">
              <a:solidFill>
                <a:schemeClr val="tx1">
                  <a:lumMod val="75000"/>
                  <a:lumOff val="25000"/>
                </a:schemeClr>
              </a:solidFill>
              <a:latin typeface="Century Gothic" panose="020B0502020202020204" pitchFamily="34" charset="0"/>
            </a:endParaRPr>
          </a:p>
        </p:txBody>
      </p:sp>
      <p:sp>
        <p:nvSpPr>
          <p:cNvPr id="14" name="TextBox 13"/>
          <p:cNvSpPr txBox="1"/>
          <p:nvPr/>
        </p:nvSpPr>
        <p:spPr>
          <a:xfrm>
            <a:off x="6012160" y="837000"/>
            <a:ext cx="2952328" cy="1938992"/>
          </a:xfrm>
          <a:prstGeom prst="rect">
            <a:avLst/>
          </a:prstGeom>
          <a:noFill/>
        </p:spPr>
        <p:txBody>
          <a:bodyPr wrap="square" rtlCol="0">
            <a:spAutoFit/>
          </a:bodyPr>
          <a:lstStyle/>
          <a:p>
            <a:r>
              <a:rPr lang="en-GB" sz="2400" dirty="0">
                <a:solidFill>
                  <a:schemeClr val="tx1">
                    <a:lumMod val="75000"/>
                    <a:lumOff val="25000"/>
                  </a:schemeClr>
                </a:solidFill>
                <a:latin typeface="Century Gothic" panose="020B0502020202020204" pitchFamily="34" charset="0"/>
              </a:rPr>
              <a:t>Greater clarity </a:t>
            </a:r>
            <a:r>
              <a:rPr lang="en-GB" sz="2400" dirty="0" smtClean="0">
                <a:solidFill>
                  <a:schemeClr val="tx1">
                    <a:lumMod val="75000"/>
                    <a:lumOff val="25000"/>
                  </a:schemeClr>
                </a:solidFill>
                <a:latin typeface="Century Gothic" panose="020B0502020202020204" pitchFamily="34" charset="0"/>
              </a:rPr>
              <a:t/>
            </a:r>
            <a:br>
              <a:rPr lang="en-GB" sz="2400" dirty="0" smtClean="0">
                <a:solidFill>
                  <a:schemeClr val="tx1">
                    <a:lumMod val="75000"/>
                    <a:lumOff val="25000"/>
                  </a:schemeClr>
                </a:solidFill>
                <a:latin typeface="Century Gothic" panose="020B0502020202020204" pitchFamily="34" charset="0"/>
              </a:rPr>
            </a:br>
            <a:r>
              <a:rPr lang="en-GB" sz="2400" dirty="0" smtClean="0">
                <a:solidFill>
                  <a:schemeClr val="tx1">
                    <a:lumMod val="75000"/>
                    <a:lumOff val="25000"/>
                  </a:schemeClr>
                </a:solidFill>
                <a:latin typeface="Century Gothic" panose="020B0502020202020204" pitchFamily="34" charset="0"/>
              </a:rPr>
              <a:t>– </a:t>
            </a:r>
            <a:r>
              <a:rPr lang="en-GB" sz="2400" dirty="0">
                <a:solidFill>
                  <a:schemeClr val="tx1">
                    <a:lumMod val="75000"/>
                    <a:lumOff val="25000"/>
                  </a:schemeClr>
                </a:solidFill>
                <a:latin typeface="Century Gothic" panose="020B0502020202020204" pitchFamily="34" charset="0"/>
              </a:rPr>
              <a:t>what is authoritative</a:t>
            </a:r>
            <a:r>
              <a:rPr lang="en-GB" sz="2400" dirty="0" smtClean="0">
                <a:solidFill>
                  <a:schemeClr val="tx1">
                    <a:lumMod val="75000"/>
                    <a:lumOff val="25000"/>
                  </a:schemeClr>
                </a:solidFill>
                <a:latin typeface="Century Gothic" panose="020B0502020202020204" pitchFamily="34" charset="0"/>
              </a:rPr>
              <a:t>/</a:t>
            </a:r>
            <a:br>
              <a:rPr lang="en-GB" sz="2400" dirty="0" smtClean="0">
                <a:solidFill>
                  <a:schemeClr val="tx1">
                    <a:lumMod val="75000"/>
                    <a:lumOff val="25000"/>
                  </a:schemeClr>
                </a:solidFill>
                <a:latin typeface="Century Gothic" panose="020B0502020202020204" pitchFamily="34" charset="0"/>
              </a:rPr>
            </a:br>
            <a:r>
              <a:rPr lang="en-GB" sz="2400" dirty="0" smtClean="0">
                <a:solidFill>
                  <a:schemeClr val="tx1">
                    <a:lumMod val="75000"/>
                    <a:lumOff val="25000"/>
                  </a:schemeClr>
                </a:solidFill>
                <a:latin typeface="Century Gothic" panose="020B0502020202020204" pitchFamily="34" charset="0"/>
              </a:rPr>
              <a:t>compulsory </a:t>
            </a:r>
            <a:r>
              <a:rPr lang="en-GB" sz="2400" dirty="0">
                <a:solidFill>
                  <a:schemeClr val="tx1">
                    <a:lumMod val="75000"/>
                    <a:lumOff val="25000"/>
                  </a:schemeClr>
                </a:solidFill>
                <a:latin typeface="Century Gothic" panose="020B0502020202020204" pitchFamily="34" charset="0"/>
              </a:rPr>
              <a:t>and what is guidance?</a:t>
            </a:r>
          </a:p>
        </p:txBody>
      </p:sp>
      <p:sp>
        <p:nvSpPr>
          <p:cNvPr id="15" name="TextBox 14"/>
          <p:cNvSpPr txBox="1"/>
          <p:nvPr/>
        </p:nvSpPr>
        <p:spPr>
          <a:xfrm>
            <a:off x="323528" y="4509120"/>
            <a:ext cx="2880320" cy="1200329"/>
          </a:xfrm>
          <a:prstGeom prst="rect">
            <a:avLst/>
          </a:prstGeom>
          <a:noFill/>
        </p:spPr>
        <p:txBody>
          <a:bodyPr wrap="square" rtlCol="0">
            <a:spAutoFit/>
          </a:bodyPr>
          <a:lstStyle/>
          <a:p>
            <a:r>
              <a:rPr lang="en-GB" sz="2400" dirty="0">
                <a:solidFill>
                  <a:schemeClr val="tx1">
                    <a:lumMod val="75000"/>
                    <a:lumOff val="25000"/>
                  </a:schemeClr>
                </a:solidFill>
                <a:latin typeface="Century Gothic" panose="020B0502020202020204" pitchFamily="34" charset="0"/>
              </a:rPr>
              <a:t>Are there gaps that should be filled?</a:t>
            </a:r>
          </a:p>
        </p:txBody>
      </p:sp>
      <p:sp>
        <p:nvSpPr>
          <p:cNvPr id="16" name="TextBox 15"/>
          <p:cNvSpPr txBox="1"/>
          <p:nvPr/>
        </p:nvSpPr>
        <p:spPr>
          <a:xfrm>
            <a:off x="6012160" y="4509120"/>
            <a:ext cx="2880320" cy="1200329"/>
          </a:xfrm>
          <a:prstGeom prst="rect">
            <a:avLst/>
          </a:prstGeom>
          <a:noFill/>
        </p:spPr>
        <p:txBody>
          <a:bodyPr wrap="square" rtlCol="0">
            <a:spAutoFit/>
          </a:bodyPr>
          <a:lstStyle/>
          <a:p>
            <a:r>
              <a:rPr lang="en-GB" sz="2400" dirty="0">
                <a:solidFill>
                  <a:schemeClr val="tx1">
                    <a:lumMod val="75000"/>
                    <a:lumOff val="25000"/>
                  </a:schemeClr>
                </a:solidFill>
                <a:latin typeface="Century Gothic" panose="020B0502020202020204" pitchFamily="34" charset="0"/>
              </a:rPr>
              <a:t>To whom are the pronouncements addressed?</a:t>
            </a:r>
          </a:p>
        </p:txBody>
      </p:sp>
      <p:sp>
        <p:nvSpPr>
          <p:cNvPr id="21" name="Isosceles Triangle 20"/>
          <p:cNvSpPr/>
          <p:nvPr/>
        </p:nvSpPr>
        <p:spPr>
          <a:xfrm>
            <a:off x="1043608" y="3210126"/>
            <a:ext cx="360040" cy="211324"/>
          </a:xfrm>
          <a:prstGeom prst="triangle">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Isosceles Triangle 21"/>
          <p:cNvSpPr/>
          <p:nvPr/>
        </p:nvSpPr>
        <p:spPr>
          <a:xfrm rot="5400000">
            <a:off x="4497662" y="593906"/>
            <a:ext cx="360000" cy="211324"/>
          </a:xfrm>
          <a:prstGeom prst="triangle">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Isosceles Triangle 22"/>
          <p:cNvSpPr/>
          <p:nvPr/>
        </p:nvSpPr>
        <p:spPr>
          <a:xfrm rot="10800000">
            <a:off x="7695030" y="3421450"/>
            <a:ext cx="360000" cy="211324"/>
          </a:xfrm>
          <a:prstGeom prst="triangle">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Isosceles Triangle 24"/>
          <p:cNvSpPr/>
          <p:nvPr/>
        </p:nvSpPr>
        <p:spPr>
          <a:xfrm rot="16200000">
            <a:off x="4286783" y="6047686"/>
            <a:ext cx="360000" cy="211324"/>
          </a:xfrm>
          <a:prstGeom prst="triangle">
            <a:avLst/>
          </a:prstGeom>
          <a:solidFill>
            <a:srgbClr val="198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138808"/>
            <a:ext cx="1482557" cy="466403"/>
          </a:xfrm>
          <a:prstGeom prst="rect">
            <a:avLst/>
          </a:prstGeom>
        </p:spPr>
      </p:pic>
      <p:grpSp>
        <p:nvGrpSpPr>
          <p:cNvPr id="2" name="Group 1"/>
          <p:cNvGrpSpPr/>
          <p:nvPr/>
        </p:nvGrpSpPr>
        <p:grpSpPr>
          <a:xfrm>
            <a:off x="3023828" y="1920800"/>
            <a:ext cx="3096344" cy="3024336"/>
            <a:chOff x="3023828" y="1920800"/>
            <a:chExt cx="3096344" cy="3024336"/>
          </a:xfrm>
        </p:grpSpPr>
        <p:sp>
          <p:nvSpPr>
            <p:cNvPr id="4" name="Rectangle 3"/>
            <p:cNvSpPr/>
            <p:nvPr/>
          </p:nvSpPr>
          <p:spPr>
            <a:xfrm rot="2700000">
              <a:off x="3059832" y="1920800"/>
              <a:ext cx="3024336" cy="3024336"/>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p:cNvSpPr txBox="1"/>
            <p:nvPr/>
          </p:nvSpPr>
          <p:spPr>
            <a:xfrm>
              <a:off x="3023828" y="2832803"/>
              <a:ext cx="3096344" cy="1077218"/>
            </a:xfrm>
            <a:prstGeom prst="rect">
              <a:avLst/>
            </a:prstGeom>
            <a:noFill/>
          </p:spPr>
          <p:txBody>
            <a:bodyPr wrap="square" rtlCol="0">
              <a:spAutoFit/>
            </a:bodyPr>
            <a:lstStyle/>
            <a:p>
              <a:pPr algn="ctr"/>
              <a:r>
                <a:rPr lang="en-GB" sz="3200" dirty="0">
                  <a:solidFill>
                    <a:srgbClr val="16808D"/>
                  </a:solidFill>
                  <a:latin typeface="Century Gothic" panose="020B0502020202020204" pitchFamily="34" charset="0"/>
                </a:rPr>
                <a:t>The case</a:t>
              </a:r>
              <a:br>
                <a:rPr lang="en-GB" sz="3200" dirty="0">
                  <a:solidFill>
                    <a:srgbClr val="16808D"/>
                  </a:solidFill>
                  <a:latin typeface="Century Gothic" panose="020B0502020202020204" pitchFamily="34" charset="0"/>
                </a:rPr>
              </a:br>
              <a:r>
                <a:rPr lang="en-GB" sz="3200" dirty="0">
                  <a:solidFill>
                    <a:srgbClr val="16808D"/>
                  </a:solidFill>
                  <a:latin typeface="Century Gothic" panose="020B0502020202020204" pitchFamily="34" charset="0"/>
                </a:rPr>
                <a:t>for change</a:t>
              </a:r>
              <a:endParaRPr lang="en-GB" sz="3200" dirty="0"/>
            </a:p>
          </p:txBody>
        </p:sp>
      </p:grpSp>
    </p:spTree>
    <p:extLst>
      <p:ext uri="{BB962C8B-B14F-4D97-AF65-F5344CB8AC3E}">
        <p14:creationId xmlns:p14="http://schemas.microsoft.com/office/powerpoint/2010/main" val="3110040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par>
                          <p:cTn id="15" fill="hold">
                            <p:stCondLst>
                              <p:cond delay="500"/>
                            </p:stCondLst>
                            <p:childTnLst>
                              <p:par>
                                <p:cTn id="16" presetID="53" presetClass="entr" presetSubtype="16" fill="hold" grpId="0" nodeType="afterEffect">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cBhvr>
                                        <p:cTn id="18" dur="500" fill="hold"/>
                                        <p:tgtEl>
                                          <p:spTgt spid="21"/>
                                        </p:tgtEl>
                                        <p:attrNameLst>
                                          <p:attrName>ppt_w</p:attrName>
                                        </p:attrNameLst>
                                      </p:cBhvr>
                                      <p:tavLst>
                                        <p:tav tm="0">
                                          <p:val>
                                            <p:fltVal val="0"/>
                                          </p:val>
                                        </p:tav>
                                        <p:tav tm="100000">
                                          <p:val>
                                            <p:strVal val="#ppt_w"/>
                                          </p:val>
                                        </p:tav>
                                      </p:tavLst>
                                    </p:anim>
                                    <p:anim calcmode="lin" valueType="num">
                                      <p:cBhvr>
                                        <p:cTn id="19" dur="500" fill="hold"/>
                                        <p:tgtEl>
                                          <p:spTgt spid="21"/>
                                        </p:tgtEl>
                                        <p:attrNameLst>
                                          <p:attrName>ppt_h</p:attrName>
                                        </p:attrNameLst>
                                      </p:cBhvr>
                                      <p:tavLst>
                                        <p:tav tm="0">
                                          <p:val>
                                            <p:fltVal val="0"/>
                                          </p:val>
                                        </p:tav>
                                        <p:tav tm="100000">
                                          <p:val>
                                            <p:strVal val="#ppt_h"/>
                                          </p:val>
                                        </p:tav>
                                      </p:tavLst>
                                    </p:anim>
                                    <p:animEffect transition="in" filter="fade">
                                      <p:cBhvr>
                                        <p:cTn id="20" dur="500"/>
                                        <p:tgtEl>
                                          <p:spTgt spid="21"/>
                                        </p:tgtEl>
                                      </p:cBhvr>
                                    </p:animEffect>
                                  </p:childTnLst>
                                </p:cTn>
                              </p:par>
                            </p:childTnLst>
                          </p:cTn>
                        </p:par>
                        <p:par>
                          <p:cTn id="21" fill="hold">
                            <p:stCondLst>
                              <p:cond delay="1000"/>
                            </p:stCondLst>
                            <p:childTnLst>
                              <p:par>
                                <p:cTn id="22" presetID="22" presetClass="entr" presetSubtype="4" fill="hold" grpId="0" nodeType="after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down)">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500" fill="hold"/>
                                        <p:tgtEl>
                                          <p:spTgt spid="10"/>
                                        </p:tgtEl>
                                        <p:attrNameLst>
                                          <p:attrName>ppt_w</p:attrName>
                                        </p:attrNameLst>
                                      </p:cBhvr>
                                      <p:tavLst>
                                        <p:tav tm="0">
                                          <p:val>
                                            <p:fltVal val="0"/>
                                          </p:val>
                                        </p:tav>
                                        <p:tav tm="100000">
                                          <p:val>
                                            <p:strVal val="#ppt_w"/>
                                          </p:val>
                                        </p:tav>
                                      </p:tavLst>
                                    </p:anim>
                                    <p:anim calcmode="lin" valueType="num">
                                      <p:cBhvr>
                                        <p:cTn id="30" dur="500" fill="hold"/>
                                        <p:tgtEl>
                                          <p:spTgt spid="10"/>
                                        </p:tgtEl>
                                        <p:attrNameLst>
                                          <p:attrName>ppt_h</p:attrName>
                                        </p:attrNameLst>
                                      </p:cBhvr>
                                      <p:tavLst>
                                        <p:tav tm="0">
                                          <p:val>
                                            <p:fltVal val="0"/>
                                          </p:val>
                                        </p:tav>
                                        <p:tav tm="100000">
                                          <p:val>
                                            <p:strVal val="#ppt_h"/>
                                          </p:val>
                                        </p:tav>
                                      </p:tavLst>
                                    </p:anim>
                                    <p:animEffect transition="in" filter="fade">
                                      <p:cBhvr>
                                        <p:cTn id="31" dur="500"/>
                                        <p:tgtEl>
                                          <p:spTgt spid="10"/>
                                        </p:tgtEl>
                                      </p:cBhvr>
                                    </p:animEffect>
                                  </p:childTnLst>
                                </p:cTn>
                              </p:par>
                            </p:childTnLst>
                          </p:cTn>
                        </p:par>
                        <p:par>
                          <p:cTn id="32" fill="hold">
                            <p:stCondLst>
                              <p:cond delay="500"/>
                            </p:stCondLst>
                            <p:childTnLst>
                              <p:par>
                                <p:cTn id="33" presetID="53" presetClass="entr" presetSubtype="16" fill="hold" grpId="0" nodeType="afterEffect">
                                  <p:stCondLst>
                                    <p:cond delay="0"/>
                                  </p:stCondLst>
                                  <p:childTnLst>
                                    <p:set>
                                      <p:cBhvr>
                                        <p:cTn id="34" dur="1" fill="hold">
                                          <p:stCondLst>
                                            <p:cond delay="0"/>
                                          </p:stCondLst>
                                        </p:cTn>
                                        <p:tgtEl>
                                          <p:spTgt spid="22"/>
                                        </p:tgtEl>
                                        <p:attrNameLst>
                                          <p:attrName>style.visibility</p:attrName>
                                        </p:attrNameLst>
                                      </p:cBhvr>
                                      <p:to>
                                        <p:strVal val="visible"/>
                                      </p:to>
                                    </p:set>
                                    <p:anim calcmode="lin" valueType="num">
                                      <p:cBhvr>
                                        <p:cTn id="35" dur="500" fill="hold"/>
                                        <p:tgtEl>
                                          <p:spTgt spid="22"/>
                                        </p:tgtEl>
                                        <p:attrNameLst>
                                          <p:attrName>ppt_w</p:attrName>
                                        </p:attrNameLst>
                                      </p:cBhvr>
                                      <p:tavLst>
                                        <p:tav tm="0">
                                          <p:val>
                                            <p:fltVal val="0"/>
                                          </p:val>
                                        </p:tav>
                                        <p:tav tm="100000">
                                          <p:val>
                                            <p:strVal val="#ppt_w"/>
                                          </p:val>
                                        </p:tav>
                                      </p:tavLst>
                                    </p:anim>
                                    <p:anim calcmode="lin" valueType="num">
                                      <p:cBhvr>
                                        <p:cTn id="36" dur="500" fill="hold"/>
                                        <p:tgtEl>
                                          <p:spTgt spid="22"/>
                                        </p:tgtEl>
                                        <p:attrNameLst>
                                          <p:attrName>ppt_h</p:attrName>
                                        </p:attrNameLst>
                                      </p:cBhvr>
                                      <p:tavLst>
                                        <p:tav tm="0">
                                          <p:val>
                                            <p:fltVal val="0"/>
                                          </p:val>
                                        </p:tav>
                                        <p:tav tm="100000">
                                          <p:val>
                                            <p:strVal val="#ppt_h"/>
                                          </p:val>
                                        </p:tav>
                                      </p:tavLst>
                                    </p:anim>
                                    <p:animEffect transition="in" filter="fade">
                                      <p:cBhvr>
                                        <p:cTn id="37" dur="500"/>
                                        <p:tgtEl>
                                          <p:spTgt spid="22"/>
                                        </p:tgtEl>
                                      </p:cBhvr>
                                    </p:animEffect>
                                  </p:childTnLst>
                                </p:cTn>
                              </p:par>
                            </p:childTnLst>
                          </p:cTn>
                        </p:par>
                        <p:par>
                          <p:cTn id="38" fill="hold">
                            <p:stCondLst>
                              <p:cond delay="1000"/>
                            </p:stCondLst>
                            <p:childTnLst>
                              <p:par>
                                <p:cTn id="39" presetID="22" presetClass="entr" presetSubtype="8" fill="hold" grpId="0" nodeType="after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left)">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nodeType="clickEffect">
                                  <p:stCondLst>
                                    <p:cond delay="0"/>
                                  </p:stCondLst>
                                  <p:childTnLst>
                                    <p:set>
                                      <p:cBhvr>
                                        <p:cTn id="45" dur="1" fill="hold">
                                          <p:stCondLst>
                                            <p:cond delay="0"/>
                                          </p:stCondLst>
                                        </p:cTn>
                                        <p:tgtEl>
                                          <p:spTgt spid="7"/>
                                        </p:tgtEl>
                                        <p:attrNameLst>
                                          <p:attrName>style.visibility</p:attrName>
                                        </p:attrNameLst>
                                      </p:cBhvr>
                                      <p:to>
                                        <p:strVal val="visible"/>
                                      </p:to>
                                    </p:set>
                                    <p:anim calcmode="lin" valueType="num">
                                      <p:cBhvr>
                                        <p:cTn id="46" dur="500" fill="hold"/>
                                        <p:tgtEl>
                                          <p:spTgt spid="7"/>
                                        </p:tgtEl>
                                        <p:attrNameLst>
                                          <p:attrName>ppt_w</p:attrName>
                                        </p:attrNameLst>
                                      </p:cBhvr>
                                      <p:tavLst>
                                        <p:tav tm="0">
                                          <p:val>
                                            <p:fltVal val="0"/>
                                          </p:val>
                                        </p:tav>
                                        <p:tav tm="100000">
                                          <p:val>
                                            <p:strVal val="#ppt_w"/>
                                          </p:val>
                                        </p:tav>
                                      </p:tavLst>
                                    </p:anim>
                                    <p:anim calcmode="lin" valueType="num">
                                      <p:cBhvr>
                                        <p:cTn id="47" dur="500" fill="hold"/>
                                        <p:tgtEl>
                                          <p:spTgt spid="7"/>
                                        </p:tgtEl>
                                        <p:attrNameLst>
                                          <p:attrName>ppt_h</p:attrName>
                                        </p:attrNameLst>
                                      </p:cBhvr>
                                      <p:tavLst>
                                        <p:tav tm="0">
                                          <p:val>
                                            <p:fltVal val="0"/>
                                          </p:val>
                                        </p:tav>
                                        <p:tav tm="100000">
                                          <p:val>
                                            <p:strVal val="#ppt_h"/>
                                          </p:val>
                                        </p:tav>
                                      </p:tavLst>
                                    </p:anim>
                                    <p:animEffect transition="in" filter="fade">
                                      <p:cBhvr>
                                        <p:cTn id="48" dur="500"/>
                                        <p:tgtEl>
                                          <p:spTgt spid="7"/>
                                        </p:tgtEl>
                                      </p:cBhvr>
                                    </p:animEffect>
                                  </p:childTnLst>
                                </p:cTn>
                              </p:par>
                            </p:childTnLst>
                          </p:cTn>
                        </p:par>
                        <p:par>
                          <p:cTn id="49" fill="hold">
                            <p:stCondLst>
                              <p:cond delay="500"/>
                            </p:stCondLst>
                            <p:childTnLst>
                              <p:par>
                                <p:cTn id="50" presetID="53" presetClass="entr" presetSubtype="16" fill="hold" grpId="0" nodeType="afterEffect">
                                  <p:stCondLst>
                                    <p:cond delay="0"/>
                                  </p:stCondLst>
                                  <p:childTnLst>
                                    <p:set>
                                      <p:cBhvr>
                                        <p:cTn id="51" dur="1" fill="hold">
                                          <p:stCondLst>
                                            <p:cond delay="0"/>
                                          </p:stCondLst>
                                        </p:cTn>
                                        <p:tgtEl>
                                          <p:spTgt spid="23"/>
                                        </p:tgtEl>
                                        <p:attrNameLst>
                                          <p:attrName>style.visibility</p:attrName>
                                        </p:attrNameLst>
                                      </p:cBhvr>
                                      <p:to>
                                        <p:strVal val="visible"/>
                                      </p:to>
                                    </p:set>
                                    <p:anim calcmode="lin" valueType="num">
                                      <p:cBhvr>
                                        <p:cTn id="52" dur="500" fill="hold"/>
                                        <p:tgtEl>
                                          <p:spTgt spid="23"/>
                                        </p:tgtEl>
                                        <p:attrNameLst>
                                          <p:attrName>ppt_w</p:attrName>
                                        </p:attrNameLst>
                                      </p:cBhvr>
                                      <p:tavLst>
                                        <p:tav tm="0">
                                          <p:val>
                                            <p:fltVal val="0"/>
                                          </p:val>
                                        </p:tav>
                                        <p:tav tm="100000">
                                          <p:val>
                                            <p:strVal val="#ppt_w"/>
                                          </p:val>
                                        </p:tav>
                                      </p:tavLst>
                                    </p:anim>
                                    <p:anim calcmode="lin" valueType="num">
                                      <p:cBhvr>
                                        <p:cTn id="53" dur="500" fill="hold"/>
                                        <p:tgtEl>
                                          <p:spTgt spid="23"/>
                                        </p:tgtEl>
                                        <p:attrNameLst>
                                          <p:attrName>ppt_h</p:attrName>
                                        </p:attrNameLst>
                                      </p:cBhvr>
                                      <p:tavLst>
                                        <p:tav tm="0">
                                          <p:val>
                                            <p:fltVal val="0"/>
                                          </p:val>
                                        </p:tav>
                                        <p:tav tm="100000">
                                          <p:val>
                                            <p:strVal val="#ppt_h"/>
                                          </p:val>
                                        </p:tav>
                                      </p:tavLst>
                                    </p:anim>
                                    <p:animEffect transition="in" filter="fade">
                                      <p:cBhvr>
                                        <p:cTn id="54" dur="500"/>
                                        <p:tgtEl>
                                          <p:spTgt spid="23"/>
                                        </p:tgtEl>
                                      </p:cBhvr>
                                    </p:animEffect>
                                  </p:childTnLst>
                                </p:cTn>
                              </p:par>
                            </p:childTnLst>
                          </p:cTn>
                        </p:par>
                        <p:par>
                          <p:cTn id="55" fill="hold">
                            <p:stCondLst>
                              <p:cond delay="1000"/>
                            </p:stCondLst>
                            <p:childTnLst>
                              <p:par>
                                <p:cTn id="56" presetID="22" presetClass="entr" presetSubtype="1" fill="hold" grpId="0" nodeType="after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wipe(up)">
                                      <p:cBhvr>
                                        <p:cTn id="58" dur="500"/>
                                        <p:tgtEl>
                                          <p:spTgt spid="16"/>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p:cTn id="63" dur="500" fill="hold"/>
                                        <p:tgtEl>
                                          <p:spTgt spid="12"/>
                                        </p:tgtEl>
                                        <p:attrNameLst>
                                          <p:attrName>ppt_w</p:attrName>
                                        </p:attrNameLst>
                                      </p:cBhvr>
                                      <p:tavLst>
                                        <p:tav tm="0">
                                          <p:val>
                                            <p:fltVal val="0"/>
                                          </p:val>
                                        </p:tav>
                                        <p:tav tm="100000">
                                          <p:val>
                                            <p:strVal val="#ppt_w"/>
                                          </p:val>
                                        </p:tav>
                                      </p:tavLst>
                                    </p:anim>
                                    <p:anim calcmode="lin" valueType="num">
                                      <p:cBhvr>
                                        <p:cTn id="64" dur="500" fill="hold"/>
                                        <p:tgtEl>
                                          <p:spTgt spid="12"/>
                                        </p:tgtEl>
                                        <p:attrNameLst>
                                          <p:attrName>ppt_h</p:attrName>
                                        </p:attrNameLst>
                                      </p:cBhvr>
                                      <p:tavLst>
                                        <p:tav tm="0">
                                          <p:val>
                                            <p:fltVal val="0"/>
                                          </p:val>
                                        </p:tav>
                                        <p:tav tm="100000">
                                          <p:val>
                                            <p:strVal val="#ppt_h"/>
                                          </p:val>
                                        </p:tav>
                                      </p:tavLst>
                                    </p:anim>
                                    <p:animEffect transition="in" filter="fade">
                                      <p:cBhvr>
                                        <p:cTn id="65" dur="500"/>
                                        <p:tgtEl>
                                          <p:spTgt spid="12"/>
                                        </p:tgtEl>
                                      </p:cBhvr>
                                    </p:animEffect>
                                  </p:childTnLst>
                                </p:cTn>
                              </p:par>
                            </p:childTnLst>
                          </p:cTn>
                        </p:par>
                        <p:par>
                          <p:cTn id="66" fill="hold">
                            <p:stCondLst>
                              <p:cond delay="500"/>
                            </p:stCondLst>
                            <p:childTnLst>
                              <p:par>
                                <p:cTn id="67" presetID="53" presetClass="entr" presetSubtype="16" fill="hold" grpId="0" nodeType="afterEffect">
                                  <p:stCondLst>
                                    <p:cond delay="0"/>
                                  </p:stCondLst>
                                  <p:childTnLst>
                                    <p:set>
                                      <p:cBhvr>
                                        <p:cTn id="68" dur="1" fill="hold">
                                          <p:stCondLst>
                                            <p:cond delay="0"/>
                                          </p:stCondLst>
                                        </p:cTn>
                                        <p:tgtEl>
                                          <p:spTgt spid="25"/>
                                        </p:tgtEl>
                                        <p:attrNameLst>
                                          <p:attrName>style.visibility</p:attrName>
                                        </p:attrNameLst>
                                      </p:cBhvr>
                                      <p:to>
                                        <p:strVal val="visible"/>
                                      </p:to>
                                    </p:set>
                                    <p:anim calcmode="lin" valueType="num">
                                      <p:cBhvr>
                                        <p:cTn id="69" dur="500" fill="hold"/>
                                        <p:tgtEl>
                                          <p:spTgt spid="25"/>
                                        </p:tgtEl>
                                        <p:attrNameLst>
                                          <p:attrName>ppt_w</p:attrName>
                                        </p:attrNameLst>
                                      </p:cBhvr>
                                      <p:tavLst>
                                        <p:tav tm="0">
                                          <p:val>
                                            <p:fltVal val="0"/>
                                          </p:val>
                                        </p:tav>
                                        <p:tav tm="100000">
                                          <p:val>
                                            <p:strVal val="#ppt_w"/>
                                          </p:val>
                                        </p:tav>
                                      </p:tavLst>
                                    </p:anim>
                                    <p:anim calcmode="lin" valueType="num">
                                      <p:cBhvr>
                                        <p:cTn id="70" dur="500" fill="hold"/>
                                        <p:tgtEl>
                                          <p:spTgt spid="25"/>
                                        </p:tgtEl>
                                        <p:attrNameLst>
                                          <p:attrName>ppt_h</p:attrName>
                                        </p:attrNameLst>
                                      </p:cBhvr>
                                      <p:tavLst>
                                        <p:tav tm="0">
                                          <p:val>
                                            <p:fltVal val="0"/>
                                          </p:val>
                                        </p:tav>
                                        <p:tav tm="100000">
                                          <p:val>
                                            <p:strVal val="#ppt_h"/>
                                          </p:val>
                                        </p:tav>
                                      </p:tavLst>
                                    </p:anim>
                                    <p:animEffect transition="in" filter="fade">
                                      <p:cBhvr>
                                        <p:cTn id="71" dur="500"/>
                                        <p:tgtEl>
                                          <p:spTgt spid="25"/>
                                        </p:tgtEl>
                                      </p:cBhvr>
                                    </p:animEffect>
                                  </p:childTnLst>
                                </p:cTn>
                              </p:par>
                            </p:childTnLst>
                          </p:cTn>
                        </p:par>
                        <p:par>
                          <p:cTn id="72" fill="hold">
                            <p:stCondLst>
                              <p:cond delay="1000"/>
                            </p:stCondLst>
                            <p:childTnLst>
                              <p:par>
                                <p:cTn id="73" presetID="22" presetClass="entr" presetSubtype="2" fill="hold" grpId="0" nodeType="afterEffect">
                                  <p:stCondLst>
                                    <p:cond delay="0"/>
                                  </p:stCondLst>
                                  <p:childTnLst>
                                    <p:set>
                                      <p:cBhvr>
                                        <p:cTn id="74" dur="1" fill="hold">
                                          <p:stCondLst>
                                            <p:cond delay="0"/>
                                          </p:stCondLst>
                                        </p:cTn>
                                        <p:tgtEl>
                                          <p:spTgt spid="15"/>
                                        </p:tgtEl>
                                        <p:attrNameLst>
                                          <p:attrName>style.visibility</p:attrName>
                                        </p:attrNameLst>
                                      </p:cBhvr>
                                      <p:to>
                                        <p:strVal val="visible"/>
                                      </p:to>
                                    </p:set>
                                    <p:animEffect transition="in" filter="wipe(right)">
                                      <p:cBhvr>
                                        <p:cTn id="7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21" grpId="0" animBg="1"/>
      <p:bldP spid="22" grpId="0" animBg="1"/>
      <p:bldP spid="23" grpId="0" animBg="1"/>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937"/>
            <a:ext cx="9144000" cy="6850063"/>
          </a:xfrm>
          <a:prstGeom prst="rect">
            <a:avLst/>
          </a:prstGeom>
          <a:gradFill flip="none" rotWithShape="1">
            <a:gsLst>
              <a:gs pos="100000">
                <a:schemeClr val="bg1">
                  <a:lumMod val="0"/>
                  <a:lumOff val="100000"/>
                  <a:alpha val="0"/>
                </a:schemeClr>
              </a:gs>
              <a:gs pos="0">
                <a:schemeClr val="accent1">
                  <a:lumMod val="20000"/>
                  <a:lumOff val="80000"/>
                  <a:alpha val="52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138808"/>
            <a:ext cx="1482557" cy="466403"/>
          </a:xfrm>
          <a:prstGeom prst="rect">
            <a:avLst/>
          </a:prstGeom>
        </p:spPr>
      </p:pic>
      <p:grpSp>
        <p:nvGrpSpPr>
          <p:cNvPr id="36" name="Group 35"/>
          <p:cNvGrpSpPr/>
          <p:nvPr/>
        </p:nvGrpSpPr>
        <p:grpSpPr>
          <a:xfrm>
            <a:off x="1954798" y="2368712"/>
            <a:ext cx="2304256" cy="2128511"/>
            <a:chOff x="1954798" y="2368712"/>
            <a:chExt cx="2304256" cy="2128511"/>
          </a:xfrm>
        </p:grpSpPr>
        <p:sp>
          <p:nvSpPr>
            <p:cNvPr id="26" name="Rectangle 25"/>
            <p:cNvSpPr/>
            <p:nvPr/>
          </p:nvSpPr>
          <p:spPr>
            <a:xfrm rot="2700000">
              <a:off x="2042671" y="2368712"/>
              <a:ext cx="2128511" cy="212851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p:cNvSpPr txBox="1"/>
            <p:nvPr/>
          </p:nvSpPr>
          <p:spPr>
            <a:xfrm>
              <a:off x="1954798" y="2694303"/>
              <a:ext cx="2304256" cy="1477328"/>
            </a:xfrm>
            <a:prstGeom prst="rect">
              <a:avLst/>
            </a:prstGeom>
            <a:noFill/>
          </p:spPr>
          <p:txBody>
            <a:bodyPr wrap="square" rtlCol="0">
              <a:spAutoFit/>
            </a:bodyPr>
            <a:lstStyle/>
            <a:p>
              <a:pPr algn="ctr"/>
              <a:r>
                <a:rPr lang="en-GB" dirty="0">
                  <a:solidFill>
                    <a:schemeClr val="tx1">
                      <a:lumMod val="75000"/>
                      <a:lumOff val="25000"/>
                    </a:schemeClr>
                  </a:solidFill>
                  <a:latin typeface="Century Gothic" panose="020B0502020202020204" pitchFamily="34" charset="0"/>
                </a:rPr>
                <a:t>Gap – competency framework for education and </a:t>
              </a:r>
              <a:r>
                <a:rPr lang="en-GB" dirty="0" smtClean="0">
                  <a:solidFill>
                    <a:schemeClr val="tx1">
                      <a:lumMod val="75000"/>
                      <a:lumOff val="25000"/>
                    </a:schemeClr>
                  </a:solidFill>
                  <a:latin typeface="Century Gothic" panose="020B0502020202020204" pitchFamily="34" charset="0"/>
                </a:rPr>
                <a:t>certification</a:t>
              </a:r>
              <a:endParaRPr lang="en-GB" dirty="0">
                <a:solidFill>
                  <a:schemeClr val="tx1">
                    <a:lumMod val="75000"/>
                    <a:lumOff val="25000"/>
                  </a:schemeClr>
                </a:solidFill>
                <a:latin typeface="Century Gothic" panose="020B0502020202020204" pitchFamily="34" charset="0"/>
              </a:endParaRPr>
            </a:p>
          </p:txBody>
        </p:sp>
      </p:grpSp>
      <p:grpSp>
        <p:nvGrpSpPr>
          <p:cNvPr id="9" name="Group 8"/>
          <p:cNvGrpSpPr/>
          <p:nvPr/>
        </p:nvGrpSpPr>
        <p:grpSpPr>
          <a:xfrm>
            <a:off x="4993045" y="1920800"/>
            <a:ext cx="3537056" cy="3024336"/>
            <a:chOff x="4993045" y="1920800"/>
            <a:chExt cx="3537056" cy="3024336"/>
          </a:xfrm>
        </p:grpSpPr>
        <p:sp>
          <p:nvSpPr>
            <p:cNvPr id="5" name="Rectangle 4"/>
            <p:cNvSpPr/>
            <p:nvPr/>
          </p:nvSpPr>
          <p:spPr>
            <a:xfrm rot="2700000">
              <a:off x="5469761" y="1920800"/>
              <a:ext cx="3024336" cy="3024336"/>
            </a:xfrm>
            <a:prstGeom prst="rect">
              <a:avLst/>
            </a:prstGeom>
            <a:solidFill>
              <a:srgbClr val="1A95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hevron 5"/>
            <p:cNvSpPr/>
            <p:nvPr/>
          </p:nvSpPr>
          <p:spPr>
            <a:xfrm rot="10800000">
              <a:off x="4993045" y="3124351"/>
              <a:ext cx="308616" cy="617232"/>
            </a:xfrm>
            <a:custGeom>
              <a:avLst/>
              <a:gdLst>
                <a:gd name="connsiteX0" fmla="*/ 0 w 683568"/>
                <a:gd name="connsiteY0" fmla="*/ 0 h 617232"/>
                <a:gd name="connsiteX1" fmla="*/ 374952 w 683568"/>
                <a:gd name="connsiteY1" fmla="*/ 0 h 617232"/>
                <a:gd name="connsiteX2" fmla="*/ 683568 w 683568"/>
                <a:gd name="connsiteY2" fmla="*/ 308616 h 617232"/>
                <a:gd name="connsiteX3" fmla="*/ 374952 w 683568"/>
                <a:gd name="connsiteY3" fmla="*/ 617232 h 617232"/>
                <a:gd name="connsiteX4" fmla="*/ 0 w 683568"/>
                <a:gd name="connsiteY4" fmla="*/ 617232 h 617232"/>
                <a:gd name="connsiteX5" fmla="*/ 308616 w 683568"/>
                <a:gd name="connsiteY5" fmla="*/ 308616 h 617232"/>
                <a:gd name="connsiteX6" fmla="*/ 0 w 683568"/>
                <a:gd name="connsiteY6" fmla="*/ 0 h 617232"/>
                <a:gd name="connsiteX0" fmla="*/ 0 w 683568"/>
                <a:gd name="connsiteY0" fmla="*/ 0 h 617232"/>
                <a:gd name="connsiteX1" fmla="*/ 374952 w 683568"/>
                <a:gd name="connsiteY1" fmla="*/ 0 h 617232"/>
                <a:gd name="connsiteX2" fmla="*/ 683568 w 683568"/>
                <a:gd name="connsiteY2" fmla="*/ 308616 h 617232"/>
                <a:gd name="connsiteX3" fmla="*/ 374952 w 683568"/>
                <a:gd name="connsiteY3" fmla="*/ 617232 h 617232"/>
                <a:gd name="connsiteX4" fmla="*/ 0 w 683568"/>
                <a:gd name="connsiteY4" fmla="*/ 617232 h 617232"/>
                <a:gd name="connsiteX5" fmla="*/ 0 w 683568"/>
                <a:gd name="connsiteY5" fmla="*/ 0 h 617232"/>
                <a:gd name="connsiteX0" fmla="*/ 0 w 683568"/>
                <a:gd name="connsiteY0" fmla="*/ 617232 h 617232"/>
                <a:gd name="connsiteX1" fmla="*/ 374952 w 683568"/>
                <a:gd name="connsiteY1" fmla="*/ 0 h 617232"/>
                <a:gd name="connsiteX2" fmla="*/ 683568 w 683568"/>
                <a:gd name="connsiteY2" fmla="*/ 308616 h 617232"/>
                <a:gd name="connsiteX3" fmla="*/ 374952 w 683568"/>
                <a:gd name="connsiteY3" fmla="*/ 617232 h 617232"/>
                <a:gd name="connsiteX4" fmla="*/ 0 w 683568"/>
                <a:gd name="connsiteY4" fmla="*/ 617232 h 617232"/>
                <a:gd name="connsiteX0" fmla="*/ 0 w 308616"/>
                <a:gd name="connsiteY0" fmla="*/ 617232 h 617232"/>
                <a:gd name="connsiteX1" fmla="*/ 0 w 308616"/>
                <a:gd name="connsiteY1" fmla="*/ 0 h 617232"/>
                <a:gd name="connsiteX2" fmla="*/ 308616 w 308616"/>
                <a:gd name="connsiteY2" fmla="*/ 308616 h 617232"/>
                <a:gd name="connsiteX3" fmla="*/ 0 w 308616"/>
                <a:gd name="connsiteY3" fmla="*/ 617232 h 617232"/>
              </a:gdLst>
              <a:ahLst/>
              <a:cxnLst>
                <a:cxn ang="0">
                  <a:pos x="connsiteX0" y="connsiteY0"/>
                </a:cxn>
                <a:cxn ang="0">
                  <a:pos x="connsiteX1" y="connsiteY1"/>
                </a:cxn>
                <a:cxn ang="0">
                  <a:pos x="connsiteX2" y="connsiteY2"/>
                </a:cxn>
                <a:cxn ang="0">
                  <a:pos x="connsiteX3" y="connsiteY3"/>
                </a:cxn>
              </a:cxnLst>
              <a:rect l="l" t="t" r="r" b="b"/>
              <a:pathLst>
                <a:path w="308616" h="617232">
                  <a:moveTo>
                    <a:pt x="0" y="617232"/>
                  </a:moveTo>
                  <a:lnTo>
                    <a:pt x="0" y="0"/>
                  </a:lnTo>
                  <a:lnTo>
                    <a:pt x="308616" y="308616"/>
                  </a:lnTo>
                  <a:lnTo>
                    <a:pt x="0" y="617232"/>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TextBox 20"/>
            <p:cNvSpPr txBox="1"/>
            <p:nvPr/>
          </p:nvSpPr>
          <p:spPr>
            <a:xfrm>
              <a:off x="5433757" y="2601502"/>
              <a:ext cx="3096344" cy="1754326"/>
            </a:xfrm>
            <a:prstGeom prst="rect">
              <a:avLst/>
            </a:prstGeom>
            <a:noFill/>
          </p:spPr>
          <p:txBody>
            <a:bodyPr wrap="square" rtlCol="0">
              <a:spAutoFit/>
            </a:bodyPr>
            <a:lstStyle/>
            <a:p>
              <a:pPr algn="ctr"/>
              <a:r>
                <a:rPr lang="en-GB" sz="3600" dirty="0" smtClean="0">
                  <a:solidFill>
                    <a:schemeClr val="bg1"/>
                  </a:solidFill>
                  <a:latin typeface="Century Gothic" panose="020B0502020202020204" pitchFamily="34" charset="0"/>
                </a:rPr>
                <a:t>The</a:t>
              </a:r>
              <a:br>
                <a:rPr lang="en-GB" sz="3600" dirty="0" smtClean="0">
                  <a:solidFill>
                    <a:schemeClr val="bg1"/>
                  </a:solidFill>
                  <a:latin typeface="Century Gothic" panose="020B0502020202020204" pitchFamily="34" charset="0"/>
                </a:rPr>
              </a:br>
              <a:r>
                <a:rPr lang="en-GB" sz="3600" dirty="0" smtClean="0">
                  <a:solidFill>
                    <a:schemeClr val="bg1"/>
                  </a:solidFill>
                  <a:latin typeface="Century Gothic" panose="020B0502020202020204" pitchFamily="34" charset="0"/>
                </a:rPr>
                <a:t>proposed</a:t>
              </a:r>
              <a:br>
                <a:rPr lang="en-GB" sz="3600" dirty="0" smtClean="0">
                  <a:solidFill>
                    <a:schemeClr val="bg1"/>
                  </a:solidFill>
                  <a:latin typeface="Century Gothic" panose="020B0502020202020204" pitchFamily="34" charset="0"/>
                </a:rPr>
              </a:br>
              <a:r>
                <a:rPr lang="en-GB" sz="3600" dirty="0" smtClean="0">
                  <a:solidFill>
                    <a:schemeClr val="bg1"/>
                  </a:solidFill>
                  <a:latin typeface="Century Gothic" panose="020B0502020202020204" pitchFamily="34" charset="0"/>
                </a:rPr>
                <a:t>IFPP</a:t>
              </a:r>
              <a:endParaRPr lang="en-GB" sz="3600" dirty="0">
                <a:solidFill>
                  <a:schemeClr val="bg1"/>
                </a:solidFill>
              </a:endParaRPr>
            </a:p>
          </p:txBody>
        </p:sp>
      </p:grpSp>
      <p:grpSp>
        <p:nvGrpSpPr>
          <p:cNvPr id="33" name="Group 32"/>
          <p:cNvGrpSpPr/>
          <p:nvPr/>
        </p:nvGrpSpPr>
        <p:grpSpPr>
          <a:xfrm>
            <a:off x="410166" y="610404"/>
            <a:ext cx="2159006" cy="2128511"/>
            <a:chOff x="410166" y="610404"/>
            <a:chExt cx="2159006" cy="2128511"/>
          </a:xfrm>
        </p:grpSpPr>
        <p:sp>
          <p:nvSpPr>
            <p:cNvPr id="23" name="Rectangle 22"/>
            <p:cNvSpPr/>
            <p:nvPr/>
          </p:nvSpPr>
          <p:spPr>
            <a:xfrm rot="2700000">
              <a:off x="440661" y="610404"/>
              <a:ext cx="2128511" cy="212851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p:cNvSpPr txBox="1"/>
            <p:nvPr/>
          </p:nvSpPr>
          <p:spPr>
            <a:xfrm>
              <a:off x="410166" y="1015568"/>
              <a:ext cx="2077142" cy="1477328"/>
            </a:xfrm>
            <a:prstGeom prst="rect">
              <a:avLst/>
            </a:prstGeom>
            <a:noFill/>
          </p:spPr>
          <p:txBody>
            <a:bodyPr wrap="square" rtlCol="0">
              <a:spAutoFit/>
            </a:bodyPr>
            <a:lstStyle/>
            <a:p>
              <a:pPr algn="ctr"/>
              <a:r>
                <a:rPr lang="en-GB" dirty="0">
                  <a:solidFill>
                    <a:schemeClr val="tx1">
                      <a:lumMod val="75000"/>
                      <a:lumOff val="25000"/>
                    </a:schemeClr>
                  </a:solidFill>
                  <a:latin typeface="Century Gothic" panose="020B0502020202020204" pitchFamily="34" charset="0"/>
                </a:rPr>
                <a:t>ISSAIs set out requirements to support, and are consistent with, ISSAI </a:t>
              </a:r>
              <a:r>
                <a:rPr lang="en-GB" dirty="0" smtClean="0">
                  <a:solidFill>
                    <a:schemeClr val="tx1">
                      <a:lumMod val="75000"/>
                      <a:lumOff val="25000"/>
                    </a:schemeClr>
                  </a:solidFill>
                  <a:latin typeface="Century Gothic" panose="020B0502020202020204" pitchFamily="34" charset="0"/>
                </a:rPr>
                <a:t>100</a:t>
              </a:r>
              <a:endParaRPr lang="en-GB" dirty="0">
                <a:solidFill>
                  <a:schemeClr val="tx1">
                    <a:lumMod val="75000"/>
                    <a:lumOff val="25000"/>
                  </a:schemeClr>
                </a:solidFill>
                <a:latin typeface="Century Gothic" panose="020B0502020202020204" pitchFamily="34" charset="0"/>
              </a:endParaRPr>
            </a:p>
          </p:txBody>
        </p:sp>
      </p:grpSp>
      <p:grpSp>
        <p:nvGrpSpPr>
          <p:cNvPr id="34" name="Group 33"/>
          <p:cNvGrpSpPr/>
          <p:nvPr/>
        </p:nvGrpSpPr>
        <p:grpSpPr>
          <a:xfrm>
            <a:off x="440829" y="4127022"/>
            <a:ext cx="2128511" cy="2128511"/>
            <a:chOff x="440829" y="4127022"/>
            <a:chExt cx="2128511" cy="2128511"/>
          </a:xfrm>
        </p:grpSpPr>
        <p:sp>
          <p:nvSpPr>
            <p:cNvPr id="18" name="Rectangle 17"/>
            <p:cNvSpPr/>
            <p:nvPr/>
          </p:nvSpPr>
          <p:spPr>
            <a:xfrm rot="2700000">
              <a:off x="440829" y="4127022"/>
              <a:ext cx="2128511" cy="212851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a:off x="467544" y="4421854"/>
              <a:ext cx="2088232" cy="1477328"/>
            </a:xfrm>
            <a:prstGeom prst="rect">
              <a:avLst/>
            </a:prstGeom>
            <a:noFill/>
          </p:spPr>
          <p:txBody>
            <a:bodyPr wrap="square" rtlCol="0">
              <a:spAutoFit/>
            </a:bodyPr>
            <a:lstStyle/>
            <a:p>
              <a:pPr algn="ctr"/>
              <a:r>
                <a:rPr lang="en-GB" dirty="0">
                  <a:solidFill>
                    <a:schemeClr val="tx1">
                      <a:lumMod val="75000"/>
                      <a:lumOff val="25000"/>
                    </a:schemeClr>
                  </a:solidFill>
                  <a:latin typeface="Century Gothic" panose="020B0502020202020204" pitchFamily="34" charset="0"/>
                </a:rPr>
                <a:t>Other documents included in IFPP or linked to it at </a:t>
              </a:r>
              <a:r>
                <a:rPr lang="en-GB" dirty="0" smtClean="0">
                  <a:solidFill>
                    <a:schemeClr val="tx1">
                      <a:lumMod val="75000"/>
                      <a:lumOff val="25000"/>
                    </a:schemeClr>
                  </a:solidFill>
                  <a:latin typeface="Century Gothic" panose="020B0502020202020204" pitchFamily="34" charset="0"/>
                </a:rPr>
                <a:t>www.issai.org</a:t>
              </a:r>
              <a:endParaRPr lang="en-GB" dirty="0">
                <a:solidFill>
                  <a:schemeClr val="tx1">
                    <a:lumMod val="75000"/>
                    <a:lumOff val="25000"/>
                  </a:schemeClr>
                </a:solidFill>
                <a:latin typeface="Century Gothic" panose="020B0502020202020204" pitchFamily="34" charset="0"/>
              </a:endParaRPr>
            </a:p>
          </p:txBody>
        </p:sp>
      </p:grpSp>
      <p:grpSp>
        <p:nvGrpSpPr>
          <p:cNvPr id="32" name="Group 31"/>
          <p:cNvGrpSpPr/>
          <p:nvPr/>
        </p:nvGrpSpPr>
        <p:grpSpPr>
          <a:xfrm>
            <a:off x="3644681" y="610405"/>
            <a:ext cx="2128511" cy="2128511"/>
            <a:chOff x="3644681" y="610405"/>
            <a:chExt cx="2128511" cy="2128511"/>
          </a:xfrm>
        </p:grpSpPr>
        <p:sp>
          <p:nvSpPr>
            <p:cNvPr id="20" name="Rectangle 19"/>
            <p:cNvSpPr/>
            <p:nvPr/>
          </p:nvSpPr>
          <p:spPr>
            <a:xfrm rot="2700000">
              <a:off x="3644681" y="610405"/>
              <a:ext cx="2128511" cy="212851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p:cNvSpPr txBox="1"/>
            <p:nvPr/>
          </p:nvSpPr>
          <p:spPr>
            <a:xfrm>
              <a:off x="3743132" y="1215720"/>
              <a:ext cx="1986964" cy="923330"/>
            </a:xfrm>
            <a:prstGeom prst="rect">
              <a:avLst/>
            </a:prstGeom>
            <a:noFill/>
          </p:spPr>
          <p:txBody>
            <a:bodyPr wrap="square" rtlCol="0">
              <a:spAutoFit/>
            </a:bodyPr>
            <a:lstStyle/>
            <a:p>
              <a:pPr algn="ctr"/>
              <a:r>
                <a:rPr lang="en-GB" dirty="0">
                  <a:solidFill>
                    <a:schemeClr val="tx1">
                      <a:lumMod val="75000"/>
                      <a:lumOff val="25000"/>
                    </a:schemeClr>
                  </a:solidFill>
                  <a:latin typeface="Century Gothic" panose="020B0502020202020204" pitchFamily="34" charset="0"/>
                </a:rPr>
                <a:t>ISSAI brand retained – the </a:t>
              </a:r>
              <a:r>
                <a:rPr lang="en-GB" dirty="0" smtClean="0">
                  <a:solidFill>
                    <a:schemeClr val="tx1">
                      <a:lumMod val="75000"/>
                      <a:lumOff val="25000"/>
                    </a:schemeClr>
                  </a:solidFill>
                  <a:latin typeface="Century Gothic" panose="020B0502020202020204" pitchFamily="34" charset="0"/>
                </a:rPr>
                <a:t>standards</a:t>
              </a:r>
              <a:endParaRPr lang="en-GB" dirty="0">
                <a:solidFill>
                  <a:schemeClr val="tx1">
                    <a:lumMod val="75000"/>
                    <a:lumOff val="25000"/>
                  </a:schemeClr>
                </a:solidFill>
                <a:latin typeface="Century Gothic" panose="020B0502020202020204" pitchFamily="34" charset="0"/>
              </a:endParaRPr>
            </a:p>
          </p:txBody>
        </p:sp>
      </p:grpSp>
      <p:grpSp>
        <p:nvGrpSpPr>
          <p:cNvPr id="35" name="Group 34"/>
          <p:cNvGrpSpPr/>
          <p:nvPr/>
        </p:nvGrpSpPr>
        <p:grpSpPr>
          <a:xfrm>
            <a:off x="3644679" y="4127022"/>
            <a:ext cx="2128511" cy="2128511"/>
            <a:chOff x="3644679" y="4127022"/>
            <a:chExt cx="2128511" cy="2128511"/>
          </a:xfrm>
        </p:grpSpPr>
        <p:sp>
          <p:nvSpPr>
            <p:cNvPr id="19" name="Rectangle 18"/>
            <p:cNvSpPr/>
            <p:nvPr/>
          </p:nvSpPr>
          <p:spPr>
            <a:xfrm rot="2700000">
              <a:off x="3644679" y="4127022"/>
              <a:ext cx="2128511" cy="212851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p:cNvSpPr txBox="1"/>
            <p:nvPr/>
          </p:nvSpPr>
          <p:spPr>
            <a:xfrm>
              <a:off x="3664820" y="4676943"/>
              <a:ext cx="2088232" cy="1200329"/>
            </a:xfrm>
            <a:prstGeom prst="rect">
              <a:avLst/>
            </a:prstGeom>
            <a:noFill/>
          </p:spPr>
          <p:txBody>
            <a:bodyPr wrap="square" rtlCol="0">
              <a:spAutoFit/>
            </a:bodyPr>
            <a:lstStyle/>
            <a:p>
              <a:pPr algn="ctr"/>
              <a:r>
                <a:rPr lang="en-GB" dirty="0">
                  <a:solidFill>
                    <a:schemeClr val="tx1">
                      <a:lumMod val="75000"/>
                      <a:lumOff val="25000"/>
                    </a:schemeClr>
                  </a:solidFill>
                  <a:latin typeface="Century Gothic" panose="020B0502020202020204" pitchFamily="34" charset="0"/>
                </a:rPr>
                <a:t>Less ISSAIs to be implemented for ISSAI </a:t>
              </a:r>
              <a:r>
                <a:rPr lang="en-GB" dirty="0" smtClean="0">
                  <a:solidFill>
                    <a:schemeClr val="tx1">
                      <a:lumMod val="75000"/>
                      <a:lumOff val="25000"/>
                    </a:schemeClr>
                  </a:solidFill>
                  <a:latin typeface="Century Gothic" panose="020B0502020202020204" pitchFamily="34" charset="0"/>
                </a:rPr>
                <a:t>compliance</a:t>
              </a:r>
              <a:endParaRPr lang="en-GB" dirty="0">
                <a:solidFill>
                  <a:schemeClr val="tx1">
                    <a:lumMod val="75000"/>
                    <a:lumOff val="25000"/>
                  </a:schemeClr>
                </a:solidFill>
                <a:latin typeface="Century Gothic" panose="020B0502020202020204" pitchFamily="34" charset="0"/>
              </a:endParaRPr>
            </a:p>
          </p:txBody>
        </p:sp>
      </p:grpSp>
    </p:spTree>
    <p:extLst>
      <p:ext uri="{BB962C8B-B14F-4D97-AF65-F5344CB8AC3E}">
        <p14:creationId xmlns:p14="http://schemas.microsoft.com/office/powerpoint/2010/main" val="843028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Effect transition="in" filter="fade">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2"/>
                                        </p:tgtEl>
                                        <p:attrNameLst>
                                          <p:attrName>style.visibility</p:attrName>
                                        </p:attrNameLst>
                                      </p:cBhvr>
                                      <p:to>
                                        <p:strVal val="visible"/>
                                      </p:to>
                                    </p:set>
                                    <p:animEffect transition="in" filter="fade">
                                      <p:cBhvr>
                                        <p:cTn id="14" dur="500"/>
                                        <p:tgtEl>
                                          <p:spTgt spid="3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fade">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5"/>
                                        </p:tgtEl>
                                        <p:attrNameLst>
                                          <p:attrName>style.visibility</p:attrName>
                                        </p:attrNameLst>
                                      </p:cBhvr>
                                      <p:to>
                                        <p:strVal val="visible"/>
                                      </p:to>
                                    </p:set>
                                    <p:animEffect transition="in" filter="fade">
                                      <p:cBhvr>
                                        <p:cTn id="29" dur="500"/>
                                        <p:tgtEl>
                                          <p:spTgt spid="3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6"/>
                                        </p:tgtEl>
                                        <p:attrNameLst>
                                          <p:attrName>style.visibility</p:attrName>
                                        </p:attrNameLst>
                                      </p:cBhvr>
                                      <p:to>
                                        <p:strVal val="visible"/>
                                      </p:to>
                                    </p:set>
                                    <p:animEffect transition="in" filter="fade">
                                      <p:cBhvr>
                                        <p:cTn id="34"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Rectangle 208"/>
          <p:cNvSpPr/>
          <p:nvPr/>
        </p:nvSpPr>
        <p:spPr>
          <a:xfrm>
            <a:off x="0" y="0"/>
            <a:ext cx="9168719" cy="6895287"/>
          </a:xfrm>
          <a:prstGeom prst="rect">
            <a:avLst/>
          </a:prstGeom>
          <a:gradFill flip="none" rotWithShape="1">
            <a:gsLst>
              <a:gs pos="100000">
                <a:schemeClr val="bg1">
                  <a:lumMod val="0"/>
                  <a:lumOff val="100000"/>
                  <a:alpha val="0"/>
                </a:schemeClr>
              </a:gs>
              <a:gs pos="0">
                <a:schemeClr val="accent1">
                  <a:lumMod val="20000"/>
                  <a:lumOff val="80000"/>
                  <a:alpha val="52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 name="Group 4"/>
          <p:cNvGrpSpPr/>
          <p:nvPr/>
        </p:nvGrpSpPr>
        <p:grpSpPr>
          <a:xfrm>
            <a:off x="1763181" y="593304"/>
            <a:ext cx="5970341" cy="979800"/>
            <a:chOff x="1763181" y="593304"/>
            <a:chExt cx="5970341" cy="979800"/>
          </a:xfrm>
        </p:grpSpPr>
        <p:sp>
          <p:nvSpPr>
            <p:cNvPr id="102" name="Tekstboks 113"/>
            <p:cNvSpPr txBox="1"/>
            <p:nvPr/>
          </p:nvSpPr>
          <p:spPr>
            <a:xfrm>
              <a:off x="2260914" y="1311494"/>
              <a:ext cx="2553237" cy="261610"/>
            </a:xfrm>
            <a:prstGeom prst="rect">
              <a:avLst/>
            </a:prstGeom>
            <a:noFill/>
          </p:spPr>
          <p:txBody>
            <a:bodyPr wrap="square" rtlCol="0">
              <a:spAutoFit/>
            </a:bodyPr>
            <a:lstStyle/>
            <a:p>
              <a:r>
                <a:rPr lang="en-GB" sz="1100" b="1" i="1" dirty="0" smtClean="0">
                  <a:solidFill>
                    <a:schemeClr val="tx1">
                      <a:lumMod val="50000"/>
                      <a:lumOff val="50000"/>
                    </a:schemeClr>
                  </a:solidFill>
                  <a:latin typeface="Century Gothic" panose="020B0502020202020204" pitchFamily="34" charset="0"/>
                </a:rPr>
                <a:t>INTOSAI core principles</a:t>
              </a:r>
              <a:endParaRPr lang="en-GB" sz="1100" b="1" i="1" dirty="0">
                <a:solidFill>
                  <a:schemeClr val="tx1">
                    <a:lumMod val="50000"/>
                    <a:lumOff val="50000"/>
                  </a:schemeClr>
                </a:solidFill>
                <a:latin typeface="Century Gothic" panose="020B0502020202020204" pitchFamily="34" charset="0"/>
              </a:endParaRPr>
            </a:p>
          </p:txBody>
        </p:sp>
        <p:sp>
          <p:nvSpPr>
            <p:cNvPr id="103" name="Tekstboks 115"/>
            <p:cNvSpPr txBox="1"/>
            <p:nvPr/>
          </p:nvSpPr>
          <p:spPr>
            <a:xfrm>
              <a:off x="2260914" y="1013882"/>
              <a:ext cx="5472608" cy="261610"/>
            </a:xfrm>
            <a:prstGeom prst="rect">
              <a:avLst/>
            </a:prstGeom>
            <a:noFill/>
          </p:spPr>
          <p:txBody>
            <a:bodyPr wrap="square" rtlCol="0">
              <a:spAutoFit/>
            </a:bodyPr>
            <a:lstStyle/>
            <a:p>
              <a:r>
                <a:rPr lang="en-GB" sz="1100" b="1" i="1" dirty="0" smtClean="0">
                  <a:solidFill>
                    <a:schemeClr val="tx1">
                      <a:lumMod val="50000"/>
                      <a:lumOff val="50000"/>
                    </a:schemeClr>
                  </a:solidFill>
                  <a:latin typeface="Century Gothic" panose="020B0502020202020204" pitchFamily="34" charset="0"/>
                </a:rPr>
                <a:t>INTOSAI founding principles</a:t>
              </a:r>
              <a:endParaRPr lang="en-GB" sz="1100" b="1" i="1" dirty="0">
                <a:solidFill>
                  <a:schemeClr val="tx1">
                    <a:lumMod val="50000"/>
                    <a:lumOff val="50000"/>
                  </a:schemeClr>
                </a:solidFill>
                <a:latin typeface="Century Gothic" panose="020B0502020202020204" pitchFamily="34" charset="0"/>
              </a:endParaRPr>
            </a:p>
          </p:txBody>
        </p:sp>
        <p:sp>
          <p:nvSpPr>
            <p:cNvPr id="127" name="Tekstboks 83"/>
            <p:cNvSpPr txBox="1"/>
            <p:nvPr/>
          </p:nvSpPr>
          <p:spPr>
            <a:xfrm>
              <a:off x="1763181" y="593304"/>
              <a:ext cx="3050969" cy="292388"/>
            </a:xfrm>
            <a:prstGeom prst="rect">
              <a:avLst/>
            </a:prstGeom>
            <a:noFill/>
          </p:spPr>
          <p:txBody>
            <a:bodyPr wrap="square" rtlCol="0">
              <a:spAutoFit/>
            </a:bodyPr>
            <a:lstStyle/>
            <a:p>
              <a:r>
                <a:rPr lang="da-DK" sz="1300" b="1" dirty="0" smtClean="0">
                  <a:solidFill>
                    <a:schemeClr val="accent3">
                      <a:lumMod val="75000"/>
                    </a:schemeClr>
                  </a:solidFill>
                  <a:latin typeface="Century Gothic" panose="020B0502020202020204" pitchFamily="34" charset="0"/>
                </a:rPr>
                <a:t>INTOSAI </a:t>
              </a:r>
              <a:r>
                <a:rPr lang="en-GB" sz="1300" b="1" dirty="0" smtClean="0">
                  <a:solidFill>
                    <a:schemeClr val="accent3">
                      <a:lumMod val="75000"/>
                    </a:schemeClr>
                  </a:solidFill>
                  <a:latin typeface="Century Gothic" panose="020B0502020202020204" pitchFamily="34" charset="0"/>
                </a:rPr>
                <a:t>Principles</a:t>
              </a:r>
              <a:r>
                <a:rPr lang="da-DK" sz="1300" b="1" dirty="0" smtClean="0">
                  <a:solidFill>
                    <a:schemeClr val="accent3">
                      <a:lumMod val="75000"/>
                    </a:schemeClr>
                  </a:solidFill>
                  <a:latin typeface="Century Gothic" panose="020B0502020202020204" pitchFamily="34" charset="0"/>
                </a:rPr>
                <a:t>  (INTOSAI-P)</a:t>
              </a:r>
              <a:endParaRPr lang="da-DK" sz="1300" b="1" dirty="0">
                <a:solidFill>
                  <a:schemeClr val="accent3">
                    <a:lumMod val="75000"/>
                  </a:schemeClr>
                </a:solidFill>
                <a:latin typeface="Century Gothic" panose="020B0502020202020204" pitchFamily="34" charset="0"/>
              </a:endParaRPr>
            </a:p>
          </p:txBody>
        </p:sp>
      </p:grpSp>
      <p:sp>
        <p:nvSpPr>
          <p:cNvPr id="134" name="TextBox 133"/>
          <p:cNvSpPr txBox="1"/>
          <p:nvPr/>
        </p:nvSpPr>
        <p:spPr>
          <a:xfrm rot="5400000">
            <a:off x="4077223" y="-3933388"/>
            <a:ext cx="477054" cy="8396840"/>
          </a:xfrm>
          <a:prstGeom prst="rect">
            <a:avLst/>
          </a:prstGeom>
          <a:noFill/>
          <a:ln w="28575">
            <a:noFill/>
          </a:ln>
        </p:spPr>
        <p:txBody>
          <a:bodyPr vert="vert270" wrap="square" rtlCol="0">
            <a:spAutoFit/>
          </a:bodyPr>
          <a:lstStyle/>
          <a:p>
            <a:r>
              <a:rPr lang="en-GB" sz="1900" dirty="0">
                <a:solidFill>
                  <a:schemeClr val="tx1">
                    <a:lumMod val="65000"/>
                    <a:lumOff val="35000"/>
                  </a:schemeClr>
                </a:solidFill>
                <a:latin typeface="Century Gothic" panose="020B0502020202020204" pitchFamily="34" charset="0"/>
              </a:rPr>
              <a:t>INTOSAI Framework of Professional Pronouncements (IFPP)</a:t>
            </a:r>
          </a:p>
        </p:txBody>
      </p:sp>
      <p:sp>
        <p:nvSpPr>
          <p:cNvPr id="151" name="Pentagon 150"/>
          <p:cNvSpPr/>
          <p:nvPr/>
        </p:nvSpPr>
        <p:spPr>
          <a:xfrm>
            <a:off x="1856331" y="1070021"/>
            <a:ext cx="339405" cy="174219"/>
          </a:xfrm>
          <a:prstGeom prst="homePlate">
            <a:avLst>
              <a:gd name="adj" fmla="val 51441"/>
            </a:avLst>
          </a:prstGeom>
          <a:solidFill>
            <a:schemeClr val="accent3">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1</a:t>
            </a:r>
            <a:endParaRPr lang="en-GB" sz="800" b="1" dirty="0">
              <a:solidFill>
                <a:schemeClr val="bg1"/>
              </a:solidFill>
            </a:endParaRPr>
          </a:p>
        </p:txBody>
      </p:sp>
      <p:sp>
        <p:nvSpPr>
          <p:cNvPr id="152" name="Pentagon 151"/>
          <p:cNvSpPr/>
          <p:nvPr/>
        </p:nvSpPr>
        <p:spPr>
          <a:xfrm>
            <a:off x="1856331" y="1355189"/>
            <a:ext cx="339405" cy="174219"/>
          </a:xfrm>
          <a:prstGeom prst="homePlate">
            <a:avLst>
              <a:gd name="adj" fmla="val 51441"/>
            </a:avLst>
          </a:prstGeom>
          <a:solidFill>
            <a:schemeClr val="accent3">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2</a:t>
            </a:r>
            <a:endParaRPr lang="en-GB" sz="800" b="1" dirty="0">
              <a:solidFill>
                <a:schemeClr val="bg1"/>
              </a:solidFill>
            </a:endParaRPr>
          </a:p>
        </p:txBody>
      </p:sp>
      <p:sp>
        <p:nvSpPr>
          <p:cNvPr id="161" name="Pentagon 160"/>
          <p:cNvSpPr/>
          <p:nvPr/>
        </p:nvSpPr>
        <p:spPr>
          <a:xfrm>
            <a:off x="1856331" y="2263089"/>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3</a:t>
            </a:r>
            <a:endParaRPr lang="en-GB" sz="800" b="1" dirty="0">
              <a:solidFill>
                <a:schemeClr val="bg1"/>
              </a:solidFill>
            </a:endParaRPr>
          </a:p>
        </p:txBody>
      </p:sp>
      <p:sp>
        <p:nvSpPr>
          <p:cNvPr id="162" name="Pentagon 161"/>
          <p:cNvSpPr/>
          <p:nvPr/>
        </p:nvSpPr>
        <p:spPr>
          <a:xfrm>
            <a:off x="1856331" y="2524699"/>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4</a:t>
            </a:r>
            <a:endParaRPr lang="en-GB" sz="800" b="1" dirty="0">
              <a:solidFill>
                <a:schemeClr val="bg1"/>
              </a:solidFill>
            </a:endParaRPr>
          </a:p>
        </p:txBody>
      </p:sp>
      <p:sp>
        <p:nvSpPr>
          <p:cNvPr id="163" name="Pentagon 162"/>
          <p:cNvSpPr/>
          <p:nvPr/>
        </p:nvSpPr>
        <p:spPr>
          <a:xfrm>
            <a:off x="1869191" y="317490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5</a:t>
            </a:r>
            <a:endParaRPr lang="en-GB" sz="800" b="1" dirty="0">
              <a:solidFill>
                <a:schemeClr val="bg1"/>
              </a:solidFill>
            </a:endParaRPr>
          </a:p>
        </p:txBody>
      </p:sp>
      <p:sp>
        <p:nvSpPr>
          <p:cNvPr id="164" name="Pentagon 163"/>
          <p:cNvSpPr/>
          <p:nvPr/>
        </p:nvSpPr>
        <p:spPr>
          <a:xfrm>
            <a:off x="1869191" y="385498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8</a:t>
            </a:r>
            <a:endParaRPr lang="en-GB" sz="800" b="1" dirty="0">
              <a:solidFill>
                <a:schemeClr val="bg1"/>
              </a:solidFill>
            </a:endParaRPr>
          </a:p>
        </p:txBody>
      </p:sp>
      <p:sp>
        <p:nvSpPr>
          <p:cNvPr id="174" name="Pentagon 173"/>
          <p:cNvSpPr/>
          <p:nvPr/>
        </p:nvSpPr>
        <p:spPr>
          <a:xfrm>
            <a:off x="3281138" y="317490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6</a:t>
            </a:r>
            <a:endParaRPr lang="en-GB" sz="800" b="1" dirty="0">
              <a:solidFill>
                <a:schemeClr val="bg1"/>
              </a:solidFill>
            </a:endParaRPr>
          </a:p>
        </p:txBody>
      </p:sp>
      <p:sp>
        <p:nvSpPr>
          <p:cNvPr id="184" name="Pentagon 183"/>
          <p:cNvSpPr/>
          <p:nvPr/>
        </p:nvSpPr>
        <p:spPr>
          <a:xfrm>
            <a:off x="3281138" y="385498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9</a:t>
            </a:r>
            <a:endParaRPr lang="en-GB" sz="800" b="1" dirty="0">
              <a:solidFill>
                <a:schemeClr val="bg1"/>
              </a:solidFill>
            </a:endParaRPr>
          </a:p>
        </p:txBody>
      </p:sp>
      <p:sp>
        <p:nvSpPr>
          <p:cNvPr id="188" name="Pentagon 187"/>
          <p:cNvSpPr/>
          <p:nvPr/>
        </p:nvSpPr>
        <p:spPr>
          <a:xfrm>
            <a:off x="4743334" y="317490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7</a:t>
            </a:r>
            <a:endParaRPr lang="en-GB" sz="800" b="1" dirty="0">
              <a:solidFill>
                <a:schemeClr val="bg1"/>
              </a:solidFill>
            </a:endParaRPr>
          </a:p>
        </p:txBody>
      </p:sp>
      <p:sp>
        <p:nvSpPr>
          <p:cNvPr id="190" name="Pentagon 189"/>
          <p:cNvSpPr/>
          <p:nvPr/>
        </p:nvSpPr>
        <p:spPr>
          <a:xfrm>
            <a:off x="4743334" y="385498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10</a:t>
            </a:r>
            <a:endParaRPr lang="en-GB" sz="800" b="1" dirty="0">
              <a:solidFill>
                <a:schemeClr val="bg1"/>
              </a:solidFill>
            </a:endParaRPr>
          </a:p>
        </p:txBody>
      </p:sp>
      <p:sp>
        <p:nvSpPr>
          <p:cNvPr id="192" name="Pentagon 191"/>
          <p:cNvSpPr/>
          <p:nvPr/>
        </p:nvSpPr>
        <p:spPr>
          <a:xfrm>
            <a:off x="6193461" y="317490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11</a:t>
            </a:r>
            <a:endParaRPr lang="en-GB" sz="800" b="1" dirty="0">
              <a:solidFill>
                <a:schemeClr val="bg1"/>
              </a:solidFill>
            </a:endParaRPr>
          </a:p>
        </p:txBody>
      </p:sp>
      <p:sp>
        <p:nvSpPr>
          <p:cNvPr id="196" name="Pentagon 195"/>
          <p:cNvSpPr/>
          <p:nvPr/>
        </p:nvSpPr>
        <p:spPr>
          <a:xfrm>
            <a:off x="7835084" y="3168325"/>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18</a:t>
            </a:r>
            <a:endParaRPr lang="en-GB" sz="800" b="1" dirty="0">
              <a:solidFill>
                <a:schemeClr val="bg1"/>
              </a:solidFill>
            </a:endParaRPr>
          </a:p>
        </p:txBody>
      </p:sp>
      <p:grpSp>
        <p:nvGrpSpPr>
          <p:cNvPr id="9" name="Group 8"/>
          <p:cNvGrpSpPr/>
          <p:nvPr/>
        </p:nvGrpSpPr>
        <p:grpSpPr>
          <a:xfrm>
            <a:off x="1805170" y="1817440"/>
            <a:ext cx="7363549" cy="2505227"/>
            <a:chOff x="1805170" y="1817440"/>
            <a:chExt cx="7363549" cy="2505227"/>
          </a:xfrm>
        </p:grpSpPr>
        <p:grpSp>
          <p:nvGrpSpPr>
            <p:cNvPr id="7" name="Group 6"/>
            <p:cNvGrpSpPr/>
            <p:nvPr/>
          </p:nvGrpSpPr>
          <p:grpSpPr>
            <a:xfrm>
              <a:off x="1805170" y="1817440"/>
              <a:ext cx="5946245" cy="2505227"/>
              <a:chOff x="1805170" y="1817440"/>
              <a:chExt cx="5946245" cy="2505227"/>
            </a:xfrm>
          </p:grpSpPr>
          <p:cxnSp>
            <p:nvCxnSpPr>
              <p:cNvPr id="165" name="Lige forbindelse 22"/>
              <p:cNvCxnSpPr/>
              <p:nvPr/>
            </p:nvCxnSpPr>
            <p:spPr>
              <a:xfrm>
                <a:off x="1869191" y="2886026"/>
                <a:ext cx="0" cy="1307678"/>
              </a:xfrm>
              <a:prstGeom prst="line">
                <a:avLst/>
              </a:prstGeom>
              <a:ln w="12700">
                <a:solidFill>
                  <a:schemeClr val="accent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6" name="Lige forbindelse 22"/>
              <p:cNvCxnSpPr/>
              <p:nvPr/>
            </p:nvCxnSpPr>
            <p:spPr>
              <a:xfrm>
                <a:off x="3275456" y="2886026"/>
                <a:ext cx="0" cy="1307678"/>
              </a:xfrm>
              <a:prstGeom prst="line">
                <a:avLst/>
              </a:prstGeom>
              <a:ln w="12700">
                <a:solidFill>
                  <a:schemeClr val="accent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5" name="Lige forbindelse 22"/>
              <p:cNvCxnSpPr/>
              <p:nvPr/>
            </p:nvCxnSpPr>
            <p:spPr>
              <a:xfrm>
                <a:off x="4743334" y="2886026"/>
                <a:ext cx="0" cy="1307678"/>
              </a:xfrm>
              <a:prstGeom prst="line">
                <a:avLst/>
              </a:prstGeom>
              <a:ln w="12700">
                <a:solidFill>
                  <a:schemeClr val="accent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1" name="Lige forbindelse 22"/>
              <p:cNvCxnSpPr/>
              <p:nvPr/>
            </p:nvCxnSpPr>
            <p:spPr>
              <a:xfrm>
                <a:off x="6193312" y="2886026"/>
                <a:ext cx="0" cy="1307678"/>
              </a:xfrm>
              <a:prstGeom prst="line">
                <a:avLst/>
              </a:prstGeom>
              <a:ln w="12700">
                <a:solidFill>
                  <a:schemeClr val="accent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7" name="Lige forbindelse 22"/>
              <p:cNvCxnSpPr/>
              <p:nvPr/>
            </p:nvCxnSpPr>
            <p:spPr>
              <a:xfrm>
                <a:off x="1876709" y="3648451"/>
                <a:ext cx="1159980" cy="0"/>
              </a:xfrm>
              <a:prstGeom prst="line">
                <a:avLst/>
              </a:prstGeom>
              <a:ln w="63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1805170" y="1817440"/>
                <a:ext cx="5946245" cy="2505227"/>
                <a:chOff x="1805170" y="1817440"/>
                <a:chExt cx="5946245" cy="2505227"/>
              </a:xfrm>
            </p:grpSpPr>
            <p:sp>
              <p:nvSpPr>
                <p:cNvPr id="98" name="Tekstboks 29"/>
                <p:cNvSpPr txBox="1"/>
                <p:nvPr/>
              </p:nvSpPr>
              <p:spPr>
                <a:xfrm>
                  <a:off x="1805170" y="1817440"/>
                  <a:ext cx="2766830" cy="292388"/>
                </a:xfrm>
                <a:prstGeom prst="rect">
                  <a:avLst/>
                </a:prstGeom>
                <a:noFill/>
              </p:spPr>
              <p:txBody>
                <a:bodyPr wrap="square" rtlCol="0">
                  <a:spAutoFit/>
                </a:bodyPr>
                <a:lstStyle/>
                <a:p>
                  <a:r>
                    <a:rPr lang="da-DK" sz="1300" b="1" dirty="0" smtClean="0">
                      <a:solidFill>
                        <a:srgbClr val="EE0000"/>
                      </a:solidFill>
                      <a:latin typeface="Century Gothic" panose="020B0502020202020204" pitchFamily="34" charset="0"/>
                    </a:rPr>
                    <a:t>Auditing Standards (ISSAI-A)</a:t>
                  </a:r>
                  <a:endParaRPr lang="da-DK" sz="1300" b="1" dirty="0">
                    <a:solidFill>
                      <a:srgbClr val="EE0000"/>
                    </a:solidFill>
                    <a:latin typeface="Century Gothic" panose="020B0502020202020204" pitchFamily="34" charset="0"/>
                  </a:endParaRPr>
                </a:p>
              </p:txBody>
            </p:sp>
            <p:sp>
              <p:nvSpPr>
                <p:cNvPr id="99" name="Tekstboks 49"/>
                <p:cNvSpPr txBox="1"/>
                <p:nvPr/>
              </p:nvSpPr>
              <p:spPr>
                <a:xfrm>
                  <a:off x="1869190" y="2902078"/>
                  <a:ext cx="1239505" cy="253916"/>
                </a:xfrm>
                <a:prstGeom prst="rect">
                  <a:avLst/>
                </a:prstGeom>
                <a:noFill/>
              </p:spPr>
              <p:txBody>
                <a:bodyPr wrap="square" rtlCol="0">
                  <a:spAutoFit/>
                </a:bodyPr>
                <a:lstStyle/>
                <a:p>
                  <a:r>
                    <a:rPr lang="da-DK" sz="1050" b="1" i="1" dirty="0" smtClean="0">
                      <a:solidFill>
                        <a:schemeClr val="tx1">
                          <a:lumMod val="50000"/>
                          <a:lumOff val="50000"/>
                        </a:schemeClr>
                      </a:solidFill>
                      <a:latin typeface="Century Gothic" panose="020B0502020202020204" pitchFamily="34" charset="0"/>
                    </a:rPr>
                    <a:t>Financial audit:</a:t>
                  </a:r>
                  <a:endParaRPr lang="da-DK" sz="1050" b="1" i="1" dirty="0">
                    <a:solidFill>
                      <a:schemeClr val="tx1">
                        <a:lumMod val="50000"/>
                        <a:lumOff val="50000"/>
                      </a:schemeClr>
                    </a:solidFill>
                    <a:latin typeface="Century Gothic" panose="020B0502020202020204" pitchFamily="34" charset="0"/>
                  </a:endParaRPr>
                </a:p>
              </p:txBody>
            </p:sp>
            <p:sp>
              <p:nvSpPr>
                <p:cNvPr id="100" name="Tekstboks 50"/>
                <p:cNvSpPr txBox="1"/>
                <p:nvPr/>
              </p:nvSpPr>
              <p:spPr>
                <a:xfrm>
                  <a:off x="3281138" y="2902078"/>
                  <a:ext cx="1440160" cy="253916"/>
                </a:xfrm>
                <a:prstGeom prst="rect">
                  <a:avLst/>
                </a:prstGeom>
                <a:noFill/>
              </p:spPr>
              <p:txBody>
                <a:bodyPr wrap="square" rtlCol="0">
                  <a:spAutoFit/>
                </a:bodyPr>
                <a:lstStyle/>
                <a:p>
                  <a:r>
                    <a:rPr lang="da-DK" sz="1050" b="1" i="1" dirty="0" smtClean="0">
                      <a:solidFill>
                        <a:schemeClr val="tx1">
                          <a:lumMod val="50000"/>
                          <a:lumOff val="50000"/>
                        </a:schemeClr>
                      </a:solidFill>
                      <a:latin typeface="Century Gothic" panose="020B0502020202020204" pitchFamily="34" charset="0"/>
                    </a:rPr>
                    <a:t>Performance audit:</a:t>
                  </a:r>
                  <a:endParaRPr lang="da-DK" sz="1050" b="1" i="1" dirty="0">
                    <a:solidFill>
                      <a:schemeClr val="tx1">
                        <a:lumMod val="50000"/>
                        <a:lumOff val="50000"/>
                      </a:schemeClr>
                    </a:solidFill>
                    <a:latin typeface="Century Gothic" panose="020B0502020202020204" pitchFamily="34" charset="0"/>
                  </a:endParaRPr>
                </a:p>
              </p:txBody>
            </p:sp>
            <p:sp>
              <p:nvSpPr>
                <p:cNvPr id="101" name="Tekstboks 51"/>
                <p:cNvSpPr txBox="1"/>
                <p:nvPr/>
              </p:nvSpPr>
              <p:spPr>
                <a:xfrm>
                  <a:off x="4743333" y="2914409"/>
                  <a:ext cx="1524513" cy="253916"/>
                </a:xfrm>
                <a:prstGeom prst="rect">
                  <a:avLst/>
                </a:prstGeom>
                <a:noFill/>
              </p:spPr>
              <p:txBody>
                <a:bodyPr wrap="square" rtlCol="0">
                  <a:spAutoFit/>
                </a:bodyPr>
                <a:lstStyle/>
                <a:p>
                  <a:r>
                    <a:rPr lang="en-GB" sz="1050" b="1" i="1" dirty="0" smtClean="0">
                      <a:solidFill>
                        <a:schemeClr val="tx1">
                          <a:lumMod val="50000"/>
                          <a:lumOff val="50000"/>
                        </a:schemeClr>
                      </a:solidFill>
                      <a:latin typeface="Century Gothic" panose="020B0502020202020204" pitchFamily="34" charset="0"/>
                    </a:rPr>
                    <a:t>Compliance audit:</a:t>
                  </a:r>
                  <a:endParaRPr lang="en-GB" sz="1050" b="1" i="1" dirty="0">
                    <a:solidFill>
                      <a:schemeClr val="tx1">
                        <a:lumMod val="50000"/>
                        <a:lumOff val="50000"/>
                      </a:schemeClr>
                    </a:solidFill>
                    <a:latin typeface="Century Gothic" panose="020B0502020202020204" pitchFamily="34" charset="0"/>
                  </a:endParaRPr>
                </a:p>
              </p:txBody>
            </p:sp>
            <p:sp>
              <p:nvSpPr>
                <p:cNvPr id="104" name="Tekstboks 123"/>
                <p:cNvSpPr txBox="1"/>
                <p:nvPr/>
              </p:nvSpPr>
              <p:spPr>
                <a:xfrm>
                  <a:off x="2260913" y="2219394"/>
                  <a:ext cx="3433893" cy="261610"/>
                </a:xfrm>
                <a:prstGeom prst="rect">
                  <a:avLst/>
                </a:prstGeom>
                <a:noFill/>
              </p:spPr>
              <p:txBody>
                <a:bodyPr wrap="square" rtlCol="0">
                  <a:spAutoFit/>
                </a:bodyPr>
                <a:lstStyle/>
                <a:p>
                  <a:r>
                    <a:rPr lang="en-GB" sz="1100" b="1" i="1" dirty="0" smtClean="0">
                      <a:solidFill>
                        <a:schemeClr val="tx1">
                          <a:lumMod val="50000"/>
                          <a:lumOff val="50000"/>
                        </a:schemeClr>
                      </a:solidFill>
                      <a:latin typeface="Century Gothic" panose="020B0502020202020204" pitchFamily="34" charset="0"/>
                    </a:rPr>
                    <a:t>SAI organisational requirements - SAI level</a:t>
                  </a:r>
                  <a:endParaRPr lang="en-GB" sz="1100" b="1" i="1" dirty="0">
                    <a:solidFill>
                      <a:schemeClr val="tx1">
                        <a:lumMod val="50000"/>
                        <a:lumOff val="50000"/>
                      </a:schemeClr>
                    </a:solidFill>
                    <a:latin typeface="Century Gothic" panose="020B0502020202020204" pitchFamily="34" charset="0"/>
                  </a:endParaRPr>
                </a:p>
              </p:txBody>
            </p:sp>
            <p:sp>
              <p:nvSpPr>
                <p:cNvPr id="105" name="Tekstboks 124"/>
                <p:cNvSpPr txBox="1"/>
                <p:nvPr/>
              </p:nvSpPr>
              <p:spPr>
                <a:xfrm>
                  <a:off x="2260914" y="2481004"/>
                  <a:ext cx="5300550" cy="261610"/>
                </a:xfrm>
                <a:prstGeom prst="rect">
                  <a:avLst/>
                </a:prstGeom>
                <a:noFill/>
              </p:spPr>
              <p:txBody>
                <a:bodyPr wrap="square" rtlCol="0">
                  <a:spAutoFit/>
                </a:bodyPr>
                <a:lstStyle/>
                <a:p>
                  <a:r>
                    <a:rPr lang="en-GB" sz="1100" b="1" i="1" dirty="0" smtClean="0">
                      <a:solidFill>
                        <a:schemeClr val="tx1">
                          <a:lumMod val="50000"/>
                          <a:lumOff val="50000"/>
                        </a:schemeClr>
                      </a:solidFill>
                      <a:latin typeface="Century Gothic" panose="020B0502020202020204" pitchFamily="34" charset="0"/>
                    </a:rPr>
                    <a:t>Fundamental principles of public sector auditing - Engagement level</a:t>
                  </a:r>
                  <a:endParaRPr lang="en-GB" sz="1100" b="1" i="1" dirty="0">
                    <a:solidFill>
                      <a:schemeClr val="tx1">
                        <a:lumMod val="50000"/>
                        <a:lumOff val="50000"/>
                      </a:schemeClr>
                    </a:solidFill>
                    <a:latin typeface="Century Gothic" panose="020B0502020202020204" pitchFamily="34" charset="0"/>
                  </a:endParaRPr>
                </a:p>
              </p:txBody>
            </p:sp>
            <p:sp>
              <p:nvSpPr>
                <p:cNvPr id="106" name="Tekstboks 125"/>
                <p:cNvSpPr txBox="1"/>
                <p:nvPr/>
              </p:nvSpPr>
              <p:spPr>
                <a:xfrm>
                  <a:off x="2172593" y="3140620"/>
                  <a:ext cx="936104" cy="507831"/>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Financial audit </a:t>
                  </a:r>
                  <a:br>
                    <a:rPr lang="en-GB" sz="900" b="1" i="1" dirty="0" smtClean="0">
                      <a:solidFill>
                        <a:schemeClr val="tx1">
                          <a:lumMod val="50000"/>
                          <a:lumOff val="50000"/>
                        </a:schemeClr>
                      </a:solidFill>
                      <a:latin typeface="Century Gothic" panose="020B0502020202020204" pitchFamily="34" charset="0"/>
                    </a:rPr>
                  </a:br>
                  <a:r>
                    <a:rPr lang="en-GB" sz="900" b="1" i="1" dirty="0" smtClean="0">
                      <a:solidFill>
                        <a:schemeClr val="tx1">
                          <a:lumMod val="50000"/>
                          <a:lumOff val="50000"/>
                        </a:schemeClr>
                      </a:solidFill>
                      <a:latin typeface="Century Gothic" panose="020B0502020202020204" pitchFamily="34" charset="0"/>
                    </a:rPr>
                    <a:t>principles</a:t>
                  </a:r>
                  <a:endParaRPr lang="en-GB" sz="900" b="1" i="1" dirty="0">
                    <a:solidFill>
                      <a:schemeClr val="tx1">
                        <a:lumMod val="50000"/>
                        <a:lumOff val="50000"/>
                      </a:schemeClr>
                    </a:solidFill>
                    <a:latin typeface="Century Gothic" panose="020B0502020202020204" pitchFamily="34" charset="0"/>
                  </a:endParaRPr>
                </a:p>
              </p:txBody>
            </p:sp>
            <p:sp>
              <p:nvSpPr>
                <p:cNvPr id="107" name="Tekstboks 132"/>
                <p:cNvSpPr txBox="1"/>
                <p:nvPr/>
              </p:nvSpPr>
              <p:spPr>
                <a:xfrm>
                  <a:off x="6140971" y="2886026"/>
                  <a:ext cx="1610444" cy="253916"/>
                </a:xfrm>
                <a:prstGeom prst="rect">
                  <a:avLst/>
                </a:prstGeom>
                <a:noFill/>
              </p:spPr>
              <p:txBody>
                <a:bodyPr wrap="square" rtlCol="0">
                  <a:spAutoFit/>
                </a:bodyPr>
                <a:lstStyle/>
                <a:p>
                  <a:r>
                    <a:rPr lang="en-GB" sz="1050" b="1" i="1" dirty="0" smtClean="0">
                      <a:solidFill>
                        <a:schemeClr val="tx1">
                          <a:lumMod val="50000"/>
                          <a:lumOff val="50000"/>
                        </a:schemeClr>
                      </a:solidFill>
                      <a:latin typeface="Century Gothic" panose="020B0502020202020204" pitchFamily="34" charset="0"/>
                    </a:rPr>
                    <a:t>Other  engagements:</a:t>
                  </a:r>
                  <a:endParaRPr lang="en-GB" sz="1050" b="1" i="1" dirty="0">
                    <a:solidFill>
                      <a:schemeClr val="tx1">
                        <a:lumMod val="50000"/>
                        <a:lumOff val="50000"/>
                      </a:schemeClr>
                    </a:solidFill>
                    <a:latin typeface="Century Gothic" panose="020B0502020202020204" pitchFamily="34" charset="0"/>
                  </a:endParaRPr>
                </a:p>
              </p:txBody>
            </p:sp>
            <p:sp>
              <p:nvSpPr>
                <p:cNvPr id="108" name="Tekstboks 145"/>
                <p:cNvSpPr txBox="1"/>
                <p:nvPr/>
              </p:nvSpPr>
              <p:spPr>
                <a:xfrm>
                  <a:off x="2172593" y="3814836"/>
                  <a:ext cx="936103" cy="507831"/>
                </a:xfrm>
                <a:prstGeom prst="rect">
                  <a:avLst/>
                </a:prstGeom>
                <a:noFill/>
              </p:spPr>
              <p:txBody>
                <a:bodyPr wrap="square" rtlCol="0">
                  <a:spAutoFit/>
                </a:bodyPr>
                <a:lstStyle/>
                <a:p>
                  <a:r>
                    <a:rPr lang="da-DK" sz="900" b="1" i="1" dirty="0" smtClean="0">
                      <a:solidFill>
                        <a:schemeClr val="tx1">
                          <a:lumMod val="50000"/>
                          <a:lumOff val="50000"/>
                        </a:schemeClr>
                      </a:solidFill>
                      <a:latin typeface="Century Gothic" panose="020B0502020202020204" pitchFamily="34" charset="0"/>
                    </a:rPr>
                    <a:t>Financial audit </a:t>
                  </a:r>
                  <a:br>
                    <a:rPr lang="da-DK" sz="900" b="1" i="1" dirty="0" smtClean="0">
                      <a:solidFill>
                        <a:schemeClr val="tx1">
                          <a:lumMod val="50000"/>
                          <a:lumOff val="50000"/>
                        </a:schemeClr>
                      </a:solidFill>
                      <a:latin typeface="Century Gothic" panose="020B0502020202020204" pitchFamily="34" charset="0"/>
                    </a:rPr>
                  </a:br>
                  <a:r>
                    <a:rPr lang="da-DK" sz="900" b="1" i="1" dirty="0" smtClean="0">
                      <a:solidFill>
                        <a:schemeClr val="tx1">
                          <a:lumMod val="50000"/>
                          <a:lumOff val="50000"/>
                        </a:schemeClr>
                      </a:solidFill>
                      <a:latin typeface="Century Gothic" panose="020B0502020202020204" pitchFamily="34" charset="0"/>
                    </a:rPr>
                    <a:t>standards</a:t>
                  </a:r>
                  <a:endParaRPr lang="da-DK" sz="900" b="1" i="1" dirty="0">
                    <a:solidFill>
                      <a:schemeClr val="tx1">
                        <a:lumMod val="50000"/>
                        <a:lumOff val="50000"/>
                      </a:schemeClr>
                    </a:solidFill>
                    <a:latin typeface="Century Gothic" panose="020B0502020202020204" pitchFamily="34" charset="0"/>
                  </a:endParaRPr>
                </a:p>
              </p:txBody>
            </p:sp>
            <p:sp>
              <p:nvSpPr>
                <p:cNvPr id="109" name="Tekstboks 146"/>
                <p:cNvSpPr txBox="1"/>
                <p:nvPr/>
              </p:nvSpPr>
              <p:spPr>
                <a:xfrm>
                  <a:off x="3565855" y="3140620"/>
                  <a:ext cx="1098659" cy="507831"/>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Performance audit</a:t>
                  </a:r>
                </a:p>
                <a:p>
                  <a:r>
                    <a:rPr lang="en-GB" sz="900" b="1" i="1" dirty="0" smtClean="0">
                      <a:solidFill>
                        <a:schemeClr val="tx1">
                          <a:lumMod val="50000"/>
                          <a:lumOff val="50000"/>
                        </a:schemeClr>
                      </a:solidFill>
                      <a:latin typeface="Century Gothic" panose="020B0502020202020204" pitchFamily="34" charset="0"/>
                    </a:rPr>
                    <a:t>principles</a:t>
                  </a:r>
                  <a:endParaRPr lang="en-GB" sz="900" b="1" i="1" dirty="0">
                    <a:solidFill>
                      <a:schemeClr val="tx1">
                        <a:lumMod val="50000"/>
                        <a:lumOff val="50000"/>
                      </a:schemeClr>
                    </a:solidFill>
                    <a:latin typeface="Century Gothic" panose="020B0502020202020204" pitchFamily="34" charset="0"/>
                  </a:endParaRPr>
                </a:p>
              </p:txBody>
            </p:sp>
            <p:sp>
              <p:nvSpPr>
                <p:cNvPr id="110" name="Tekstboks 147"/>
                <p:cNvSpPr txBox="1"/>
                <p:nvPr/>
              </p:nvSpPr>
              <p:spPr>
                <a:xfrm>
                  <a:off x="3570634" y="3814836"/>
                  <a:ext cx="1150664" cy="507831"/>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Performance audit</a:t>
                  </a:r>
                </a:p>
                <a:p>
                  <a:r>
                    <a:rPr lang="en-GB" sz="900" b="1" i="1" dirty="0" smtClean="0">
                      <a:solidFill>
                        <a:schemeClr val="tx1">
                          <a:lumMod val="50000"/>
                          <a:lumOff val="50000"/>
                        </a:schemeClr>
                      </a:solidFill>
                      <a:latin typeface="Century Gothic" panose="020B0502020202020204" pitchFamily="34" charset="0"/>
                    </a:rPr>
                    <a:t>standards</a:t>
                  </a:r>
                  <a:endParaRPr lang="en-GB" sz="900" b="1" i="1" dirty="0">
                    <a:solidFill>
                      <a:schemeClr val="tx1">
                        <a:lumMod val="50000"/>
                        <a:lumOff val="50000"/>
                      </a:schemeClr>
                    </a:solidFill>
                    <a:latin typeface="Century Gothic" panose="020B0502020202020204" pitchFamily="34" charset="0"/>
                  </a:endParaRPr>
                </a:p>
              </p:txBody>
            </p:sp>
            <p:sp>
              <p:nvSpPr>
                <p:cNvPr id="111" name="Tekstboks 148"/>
                <p:cNvSpPr txBox="1"/>
                <p:nvPr/>
              </p:nvSpPr>
              <p:spPr>
                <a:xfrm>
                  <a:off x="5036881" y="3140620"/>
                  <a:ext cx="1104090" cy="507831"/>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Compliance audit</a:t>
                  </a:r>
                </a:p>
                <a:p>
                  <a:r>
                    <a:rPr lang="en-GB" sz="900" b="1" i="1" dirty="0" smtClean="0">
                      <a:solidFill>
                        <a:schemeClr val="tx1">
                          <a:lumMod val="50000"/>
                          <a:lumOff val="50000"/>
                        </a:schemeClr>
                      </a:solidFill>
                      <a:latin typeface="Century Gothic" panose="020B0502020202020204" pitchFamily="34" charset="0"/>
                    </a:rPr>
                    <a:t>principles</a:t>
                  </a:r>
                  <a:endParaRPr lang="en-GB" sz="900" b="1" i="1" dirty="0">
                    <a:solidFill>
                      <a:schemeClr val="tx1">
                        <a:lumMod val="50000"/>
                        <a:lumOff val="50000"/>
                      </a:schemeClr>
                    </a:solidFill>
                    <a:latin typeface="Century Gothic" panose="020B0502020202020204" pitchFamily="34" charset="0"/>
                  </a:endParaRPr>
                </a:p>
              </p:txBody>
            </p:sp>
            <p:sp>
              <p:nvSpPr>
                <p:cNvPr id="112" name="Tekstboks 149"/>
                <p:cNvSpPr txBox="1"/>
                <p:nvPr/>
              </p:nvSpPr>
              <p:spPr>
                <a:xfrm>
                  <a:off x="5074361" y="3814836"/>
                  <a:ext cx="1118951" cy="507831"/>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Compliance audit</a:t>
                  </a:r>
                </a:p>
                <a:p>
                  <a:r>
                    <a:rPr lang="en-GB" sz="900" b="1" i="1" dirty="0" smtClean="0">
                      <a:solidFill>
                        <a:schemeClr val="tx1">
                          <a:lumMod val="50000"/>
                          <a:lumOff val="50000"/>
                        </a:schemeClr>
                      </a:solidFill>
                      <a:latin typeface="Century Gothic" panose="020B0502020202020204" pitchFamily="34" charset="0"/>
                    </a:rPr>
                    <a:t>standards</a:t>
                  </a:r>
                  <a:endParaRPr lang="en-GB" sz="900" b="1" i="1" dirty="0">
                    <a:solidFill>
                      <a:schemeClr val="tx1">
                        <a:lumMod val="50000"/>
                        <a:lumOff val="50000"/>
                      </a:schemeClr>
                    </a:solidFill>
                    <a:latin typeface="Century Gothic" panose="020B0502020202020204" pitchFamily="34" charset="0"/>
                  </a:endParaRPr>
                </a:p>
              </p:txBody>
            </p:sp>
            <p:sp>
              <p:nvSpPr>
                <p:cNvPr id="130" name="Tekstboks 88"/>
                <p:cNvSpPr txBox="1"/>
                <p:nvPr/>
              </p:nvSpPr>
              <p:spPr>
                <a:xfrm>
                  <a:off x="6477030" y="3140620"/>
                  <a:ext cx="1256491" cy="646331"/>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(Reserved for future development based on ISSAI 100</a:t>
                  </a:r>
                  <a:r>
                    <a:rPr lang="en-GB" sz="900" b="1" dirty="0" smtClean="0">
                      <a:solidFill>
                        <a:schemeClr val="tx1">
                          <a:lumMod val="50000"/>
                          <a:lumOff val="50000"/>
                        </a:schemeClr>
                      </a:solidFill>
                      <a:latin typeface="Century Gothic" panose="020B0502020202020204" pitchFamily="34" charset="0"/>
                    </a:rPr>
                    <a:t>)</a:t>
                  </a:r>
                  <a:endParaRPr lang="en-GB" sz="900" b="1" dirty="0">
                    <a:solidFill>
                      <a:schemeClr val="tx1">
                        <a:lumMod val="50000"/>
                        <a:lumOff val="50000"/>
                      </a:schemeClr>
                    </a:solidFill>
                    <a:latin typeface="Century Gothic" panose="020B0502020202020204" pitchFamily="34" charset="0"/>
                  </a:endParaRPr>
                </a:p>
              </p:txBody>
            </p:sp>
          </p:grpSp>
          <p:cxnSp>
            <p:nvCxnSpPr>
              <p:cNvPr id="172" name="Lige forbindelse 22"/>
              <p:cNvCxnSpPr/>
              <p:nvPr/>
            </p:nvCxnSpPr>
            <p:spPr>
              <a:xfrm>
                <a:off x="3288656" y="3648451"/>
                <a:ext cx="1220076" cy="0"/>
              </a:xfrm>
              <a:prstGeom prst="line">
                <a:avLst/>
              </a:prstGeom>
              <a:ln w="63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87" name="Lige forbindelse 22"/>
              <p:cNvCxnSpPr/>
              <p:nvPr/>
            </p:nvCxnSpPr>
            <p:spPr>
              <a:xfrm>
                <a:off x="4750852" y="3648451"/>
                <a:ext cx="1264781" cy="0"/>
              </a:xfrm>
              <a:prstGeom prst="line">
                <a:avLst/>
              </a:prstGeom>
              <a:ln w="63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7733522" y="1817440"/>
              <a:ext cx="1435197" cy="2227311"/>
              <a:chOff x="7733522" y="1817440"/>
              <a:chExt cx="1435197" cy="2227311"/>
            </a:xfrm>
          </p:grpSpPr>
          <p:sp>
            <p:nvSpPr>
              <p:cNvPr id="136" name="TextBox 135"/>
              <p:cNvSpPr txBox="1"/>
              <p:nvPr/>
            </p:nvSpPr>
            <p:spPr>
              <a:xfrm>
                <a:off x="7733522" y="3675419"/>
                <a:ext cx="1435197" cy="369332"/>
              </a:xfrm>
              <a:prstGeom prst="rect">
                <a:avLst/>
              </a:prstGeom>
              <a:noFill/>
            </p:spPr>
            <p:txBody>
              <a:bodyPr wrap="square" rtlCol="0">
                <a:spAutoFit/>
              </a:bodyPr>
              <a:lstStyle/>
              <a:p>
                <a:pPr algn="ctr"/>
                <a:r>
                  <a:rPr lang="en-GB" sz="900" b="1" i="1" dirty="0" smtClean="0">
                    <a:solidFill>
                      <a:schemeClr val="tx1">
                        <a:lumMod val="50000"/>
                        <a:lumOff val="50000"/>
                      </a:schemeClr>
                    </a:solidFill>
                    <a:latin typeface="Century Gothic" panose="020B0502020202020204" pitchFamily="34" charset="0"/>
                  </a:rPr>
                  <a:t>… and competency standards</a:t>
                </a:r>
                <a:endParaRPr lang="en-GB" sz="900" b="1" i="1" dirty="0">
                  <a:solidFill>
                    <a:schemeClr val="tx1">
                      <a:lumMod val="50000"/>
                      <a:lumOff val="50000"/>
                    </a:schemeClr>
                  </a:solidFill>
                  <a:latin typeface="Century Gothic" panose="020B0502020202020204" pitchFamily="34" charset="0"/>
                </a:endParaRPr>
              </a:p>
            </p:txBody>
          </p:sp>
          <p:sp>
            <p:nvSpPr>
              <p:cNvPr id="193" name="Tekstboks 168"/>
              <p:cNvSpPr txBox="1"/>
              <p:nvPr/>
            </p:nvSpPr>
            <p:spPr>
              <a:xfrm>
                <a:off x="7740351" y="1817440"/>
                <a:ext cx="1291327" cy="692497"/>
              </a:xfrm>
              <a:prstGeom prst="rect">
                <a:avLst/>
              </a:prstGeom>
              <a:noFill/>
            </p:spPr>
            <p:txBody>
              <a:bodyPr wrap="square" rtlCol="0">
                <a:spAutoFit/>
              </a:bodyPr>
              <a:lstStyle/>
              <a:p>
                <a:r>
                  <a:rPr lang="en-GB" sz="1300" b="1" dirty="0" smtClean="0">
                    <a:solidFill>
                      <a:srgbClr val="EE0000"/>
                    </a:solidFill>
                    <a:latin typeface="Century Gothic" panose="020B0502020202020204" pitchFamily="34" charset="0"/>
                  </a:rPr>
                  <a:t>Competency  Standards</a:t>
                </a:r>
                <a:br>
                  <a:rPr lang="en-GB" sz="1300" b="1" dirty="0" smtClean="0">
                    <a:solidFill>
                      <a:srgbClr val="EE0000"/>
                    </a:solidFill>
                    <a:latin typeface="Century Gothic" panose="020B0502020202020204" pitchFamily="34" charset="0"/>
                  </a:rPr>
                </a:br>
                <a:r>
                  <a:rPr lang="en-GB" sz="1300" b="1" dirty="0" smtClean="0">
                    <a:solidFill>
                      <a:srgbClr val="EE0000"/>
                    </a:solidFill>
                    <a:latin typeface="Century Gothic" panose="020B0502020202020204" pitchFamily="34" charset="0"/>
                  </a:rPr>
                  <a:t>(ISSAI-C)</a:t>
                </a:r>
                <a:endParaRPr lang="en-GB" sz="1300" b="1" dirty="0">
                  <a:solidFill>
                    <a:srgbClr val="EE0000"/>
                  </a:solidFill>
                  <a:latin typeface="Century Gothic" panose="020B0502020202020204" pitchFamily="34" charset="0"/>
                </a:endParaRPr>
              </a:p>
            </p:txBody>
          </p:sp>
          <p:sp>
            <p:nvSpPr>
              <p:cNvPr id="194" name="Tekstboks 80"/>
              <p:cNvSpPr txBox="1"/>
              <p:nvPr/>
            </p:nvSpPr>
            <p:spPr>
              <a:xfrm>
                <a:off x="8122477" y="3121081"/>
                <a:ext cx="1021523" cy="507831"/>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(Possibly) Competency principles</a:t>
                </a:r>
                <a:endParaRPr lang="en-GB" sz="900" b="1" i="1" dirty="0">
                  <a:solidFill>
                    <a:schemeClr val="tx1">
                      <a:lumMod val="50000"/>
                      <a:lumOff val="50000"/>
                    </a:schemeClr>
                  </a:solidFill>
                  <a:latin typeface="Century Gothic" panose="020B0502020202020204" pitchFamily="34" charset="0"/>
                </a:endParaRPr>
              </a:p>
            </p:txBody>
          </p:sp>
          <p:sp>
            <p:nvSpPr>
              <p:cNvPr id="195" name="Tekstboks 87"/>
              <p:cNvSpPr txBox="1"/>
              <p:nvPr/>
            </p:nvSpPr>
            <p:spPr>
              <a:xfrm>
                <a:off x="7751415" y="2672244"/>
                <a:ext cx="1178990" cy="369332"/>
              </a:xfrm>
              <a:prstGeom prst="rect">
                <a:avLst/>
              </a:prstGeom>
              <a:noFill/>
            </p:spPr>
            <p:txBody>
              <a:bodyPr wrap="square" rtlCol="0">
                <a:spAutoFit/>
              </a:bodyPr>
              <a:lstStyle/>
              <a:p>
                <a:r>
                  <a:rPr lang="en-GB" sz="900" b="1" dirty="0" smtClean="0">
                    <a:solidFill>
                      <a:schemeClr val="tx1">
                        <a:lumMod val="50000"/>
                        <a:lumOff val="50000"/>
                      </a:schemeClr>
                    </a:solidFill>
                  </a:rPr>
                  <a:t>(Reserved for future development)</a:t>
                </a:r>
                <a:endParaRPr lang="en-GB" sz="900" b="1" dirty="0">
                  <a:solidFill>
                    <a:schemeClr val="tx1">
                      <a:lumMod val="50000"/>
                      <a:lumOff val="50000"/>
                    </a:schemeClr>
                  </a:solidFill>
                </a:endParaRPr>
              </a:p>
            </p:txBody>
          </p:sp>
          <p:cxnSp>
            <p:nvCxnSpPr>
              <p:cNvPr id="197" name="Lige forbindelse 22"/>
              <p:cNvCxnSpPr/>
              <p:nvPr/>
            </p:nvCxnSpPr>
            <p:spPr>
              <a:xfrm>
                <a:off x="7803756" y="3650656"/>
                <a:ext cx="1159980" cy="0"/>
              </a:xfrm>
              <a:prstGeom prst="line">
                <a:avLst/>
              </a:prstGeom>
              <a:ln w="63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cxnSp>
          <p:nvCxnSpPr>
            <p:cNvPr id="198" name="Lige forbindelse 22"/>
            <p:cNvCxnSpPr/>
            <p:nvPr/>
          </p:nvCxnSpPr>
          <p:spPr>
            <a:xfrm>
              <a:off x="7740352" y="1914537"/>
              <a:ext cx="0" cy="2272829"/>
            </a:xfrm>
            <a:prstGeom prst="line">
              <a:avLst/>
            </a:prstGeom>
            <a:ln w="63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199" name="Pentagon 198"/>
          <p:cNvSpPr/>
          <p:nvPr/>
        </p:nvSpPr>
        <p:spPr>
          <a:xfrm>
            <a:off x="1869191" y="4914231"/>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12</a:t>
            </a:r>
            <a:endParaRPr lang="en-GB" sz="800" b="1" dirty="0">
              <a:solidFill>
                <a:schemeClr val="bg1"/>
              </a:solidFill>
            </a:endParaRPr>
          </a:p>
        </p:txBody>
      </p:sp>
      <p:sp>
        <p:nvSpPr>
          <p:cNvPr id="200" name="Pentagon 199"/>
          <p:cNvSpPr/>
          <p:nvPr/>
        </p:nvSpPr>
        <p:spPr>
          <a:xfrm>
            <a:off x="3288656" y="4914231"/>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13</a:t>
            </a:r>
            <a:endParaRPr lang="en-GB" sz="800" b="1" dirty="0">
              <a:solidFill>
                <a:schemeClr val="bg1"/>
              </a:solidFill>
            </a:endParaRPr>
          </a:p>
        </p:txBody>
      </p:sp>
      <p:sp>
        <p:nvSpPr>
          <p:cNvPr id="201" name="Pentagon 200"/>
          <p:cNvSpPr/>
          <p:nvPr/>
        </p:nvSpPr>
        <p:spPr>
          <a:xfrm>
            <a:off x="4750852" y="4914231"/>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14</a:t>
            </a:r>
            <a:endParaRPr lang="en-GB" sz="800" b="1" dirty="0">
              <a:solidFill>
                <a:schemeClr val="bg1"/>
              </a:solidFill>
            </a:endParaRPr>
          </a:p>
        </p:txBody>
      </p:sp>
      <p:sp>
        <p:nvSpPr>
          <p:cNvPr id="202" name="Pentagon 201"/>
          <p:cNvSpPr/>
          <p:nvPr/>
        </p:nvSpPr>
        <p:spPr>
          <a:xfrm>
            <a:off x="6193312" y="4914231"/>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15</a:t>
            </a:r>
            <a:endParaRPr lang="en-GB" sz="800" b="1" dirty="0">
              <a:solidFill>
                <a:schemeClr val="bg1"/>
              </a:solidFill>
            </a:endParaRPr>
          </a:p>
        </p:txBody>
      </p:sp>
      <p:sp>
        <p:nvSpPr>
          <p:cNvPr id="205" name="Pentagon 204"/>
          <p:cNvSpPr/>
          <p:nvPr/>
        </p:nvSpPr>
        <p:spPr>
          <a:xfrm>
            <a:off x="1869191" y="5495944"/>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16</a:t>
            </a:r>
            <a:endParaRPr lang="en-GB" sz="800" b="1" dirty="0">
              <a:solidFill>
                <a:schemeClr val="bg1"/>
              </a:solidFill>
            </a:endParaRPr>
          </a:p>
        </p:txBody>
      </p:sp>
      <p:sp>
        <p:nvSpPr>
          <p:cNvPr id="206" name="Pentagon 205"/>
          <p:cNvSpPr/>
          <p:nvPr/>
        </p:nvSpPr>
        <p:spPr>
          <a:xfrm>
            <a:off x="1869191" y="6497960"/>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17</a:t>
            </a:r>
            <a:endParaRPr lang="en-GB" sz="800" b="1" dirty="0">
              <a:solidFill>
                <a:schemeClr val="bg1"/>
              </a:solidFill>
            </a:endParaRPr>
          </a:p>
        </p:txBody>
      </p:sp>
      <p:grpSp>
        <p:nvGrpSpPr>
          <p:cNvPr id="10" name="Group 9"/>
          <p:cNvGrpSpPr/>
          <p:nvPr/>
        </p:nvGrpSpPr>
        <p:grpSpPr>
          <a:xfrm>
            <a:off x="1805170" y="4469810"/>
            <a:ext cx="7325420" cy="2237497"/>
            <a:chOff x="1805170" y="4469810"/>
            <a:chExt cx="7325420" cy="2237497"/>
          </a:xfrm>
        </p:grpSpPr>
        <p:sp>
          <p:nvSpPr>
            <p:cNvPr id="115" name="Tekstboks 152"/>
            <p:cNvSpPr txBox="1"/>
            <p:nvPr/>
          </p:nvSpPr>
          <p:spPr>
            <a:xfrm>
              <a:off x="2172592" y="4871471"/>
              <a:ext cx="1083727" cy="507831"/>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Supplementary </a:t>
              </a:r>
            </a:p>
            <a:p>
              <a:r>
                <a:rPr lang="en-GB" sz="900" b="1" i="1" dirty="0" smtClean="0">
                  <a:solidFill>
                    <a:schemeClr val="tx1">
                      <a:lumMod val="50000"/>
                      <a:lumOff val="50000"/>
                    </a:schemeClr>
                  </a:solidFill>
                  <a:latin typeface="Century Gothic" panose="020B0502020202020204" pitchFamily="34" charset="0"/>
                </a:rPr>
                <a:t>financial audit</a:t>
              </a:r>
            </a:p>
            <a:p>
              <a:r>
                <a:rPr lang="en-GB" sz="900" b="1" i="1" dirty="0" smtClean="0">
                  <a:solidFill>
                    <a:schemeClr val="tx1">
                      <a:lumMod val="50000"/>
                      <a:lumOff val="50000"/>
                    </a:schemeClr>
                  </a:solidFill>
                  <a:latin typeface="Century Gothic" panose="020B0502020202020204" pitchFamily="34" charset="0"/>
                </a:rPr>
                <a:t>guidance</a:t>
              </a:r>
              <a:endParaRPr lang="en-GB" sz="900" b="1" i="1" dirty="0">
                <a:solidFill>
                  <a:schemeClr val="tx1">
                    <a:lumMod val="50000"/>
                    <a:lumOff val="50000"/>
                  </a:schemeClr>
                </a:solidFill>
                <a:latin typeface="Century Gothic" panose="020B0502020202020204" pitchFamily="34" charset="0"/>
              </a:endParaRPr>
            </a:p>
          </p:txBody>
        </p:sp>
        <p:sp>
          <p:nvSpPr>
            <p:cNvPr id="117" name="Tekstboks 154"/>
            <p:cNvSpPr txBox="1"/>
            <p:nvPr/>
          </p:nvSpPr>
          <p:spPr>
            <a:xfrm>
              <a:off x="3570633" y="4871471"/>
              <a:ext cx="1150665" cy="507831"/>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Supplementary </a:t>
              </a:r>
            </a:p>
            <a:p>
              <a:r>
                <a:rPr lang="en-GB" sz="900" b="1" i="1" dirty="0" smtClean="0">
                  <a:solidFill>
                    <a:schemeClr val="tx1">
                      <a:lumMod val="50000"/>
                      <a:lumOff val="50000"/>
                    </a:schemeClr>
                  </a:solidFill>
                  <a:latin typeface="Century Gothic" panose="020B0502020202020204" pitchFamily="34" charset="0"/>
                </a:rPr>
                <a:t>performance </a:t>
              </a:r>
              <a:br>
                <a:rPr lang="en-GB" sz="900" b="1" i="1" dirty="0" smtClean="0">
                  <a:solidFill>
                    <a:schemeClr val="tx1">
                      <a:lumMod val="50000"/>
                      <a:lumOff val="50000"/>
                    </a:schemeClr>
                  </a:solidFill>
                  <a:latin typeface="Century Gothic" panose="020B0502020202020204" pitchFamily="34" charset="0"/>
                </a:rPr>
              </a:br>
              <a:r>
                <a:rPr lang="en-GB" sz="900" b="1" i="1" dirty="0" smtClean="0">
                  <a:solidFill>
                    <a:schemeClr val="tx1">
                      <a:lumMod val="50000"/>
                      <a:lumOff val="50000"/>
                    </a:schemeClr>
                  </a:solidFill>
                  <a:latin typeface="Century Gothic" panose="020B0502020202020204" pitchFamily="34" charset="0"/>
                </a:rPr>
                <a:t>audit guidance</a:t>
              </a:r>
              <a:endParaRPr lang="en-GB" sz="900" b="1" i="1" dirty="0">
                <a:solidFill>
                  <a:schemeClr val="tx1">
                    <a:lumMod val="50000"/>
                    <a:lumOff val="50000"/>
                  </a:schemeClr>
                </a:solidFill>
                <a:latin typeface="Century Gothic" panose="020B0502020202020204" pitchFamily="34" charset="0"/>
              </a:endParaRPr>
            </a:p>
          </p:txBody>
        </p:sp>
        <p:sp>
          <p:nvSpPr>
            <p:cNvPr id="118" name="Tekstboks 156"/>
            <p:cNvSpPr txBox="1"/>
            <p:nvPr/>
          </p:nvSpPr>
          <p:spPr>
            <a:xfrm>
              <a:off x="5082739" y="4871471"/>
              <a:ext cx="1058232" cy="507831"/>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Supplementary </a:t>
              </a:r>
            </a:p>
            <a:p>
              <a:r>
                <a:rPr lang="en-GB" sz="900" b="1" i="1" dirty="0" smtClean="0">
                  <a:solidFill>
                    <a:schemeClr val="tx1">
                      <a:lumMod val="50000"/>
                      <a:lumOff val="50000"/>
                    </a:schemeClr>
                  </a:solidFill>
                  <a:latin typeface="Century Gothic" panose="020B0502020202020204" pitchFamily="34" charset="0"/>
                </a:rPr>
                <a:t>compliance </a:t>
              </a:r>
              <a:br>
                <a:rPr lang="en-GB" sz="900" b="1" i="1" dirty="0" smtClean="0">
                  <a:solidFill>
                    <a:schemeClr val="tx1">
                      <a:lumMod val="50000"/>
                      <a:lumOff val="50000"/>
                    </a:schemeClr>
                  </a:solidFill>
                  <a:latin typeface="Century Gothic" panose="020B0502020202020204" pitchFamily="34" charset="0"/>
                </a:rPr>
              </a:br>
              <a:r>
                <a:rPr lang="en-GB" sz="900" b="1" i="1" dirty="0" smtClean="0">
                  <a:solidFill>
                    <a:schemeClr val="tx1">
                      <a:lumMod val="50000"/>
                      <a:lumOff val="50000"/>
                    </a:schemeClr>
                  </a:solidFill>
                  <a:latin typeface="Century Gothic" panose="020B0502020202020204" pitchFamily="34" charset="0"/>
                </a:rPr>
                <a:t>audit guidance</a:t>
              </a:r>
              <a:endParaRPr lang="en-GB" sz="900" b="1" i="1" dirty="0">
                <a:solidFill>
                  <a:schemeClr val="tx1">
                    <a:lumMod val="50000"/>
                    <a:lumOff val="50000"/>
                  </a:schemeClr>
                </a:solidFill>
                <a:latin typeface="Century Gothic" panose="020B0502020202020204" pitchFamily="34" charset="0"/>
              </a:endParaRPr>
            </a:p>
          </p:txBody>
        </p:sp>
        <p:sp>
          <p:nvSpPr>
            <p:cNvPr id="121" name="Tekstboks 159"/>
            <p:cNvSpPr txBox="1"/>
            <p:nvPr/>
          </p:nvSpPr>
          <p:spPr>
            <a:xfrm>
              <a:off x="2209558" y="6445697"/>
              <a:ext cx="4536504" cy="261610"/>
            </a:xfrm>
            <a:prstGeom prst="rect">
              <a:avLst/>
            </a:prstGeom>
            <a:noFill/>
          </p:spPr>
          <p:txBody>
            <a:bodyPr wrap="square" rtlCol="0">
              <a:spAutoFit/>
            </a:bodyPr>
            <a:lstStyle/>
            <a:p>
              <a:r>
                <a:rPr lang="en-GB" sz="1100" b="1" i="1" dirty="0" smtClean="0">
                  <a:solidFill>
                    <a:schemeClr val="tx1">
                      <a:lumMod val="50000"/>
                      <a:lumOff val="50000"/>
                    </a:schemeClr>
                  </a:solidFill>
                  <a:latin typeface="Century Gothic" panose="020B0502020202020204" pitchFamily="34" charset="0"/>
                </a:rPr>
                <a:t>Other guidance </a:t>
              </a:r>
            </a:p>
          </p:txBody>
        </p:sp>
        <p:sp>
          <p:nvSpPr>
            <p:cNvPr id="122" name="Tekstboks 167"/>
            <p:cNvSpPr txBox="1"/>
            <p:nvPr/>
          </p:nvSpPr>
          <p:spPr>
            <a:xfrm>
              <a:off x="8122478" y="5254831"/>
              <a:ext cx="1008112" cy="493981"/>
            </a:xfrm>
            <a:prstGeom prst="rect">
              <a:avLst/>
            </a:prstGeom>
            <a:noFill/>
          </p:spPr>
          <p:txBody>
            <a:bodyPr wrap="square" rtlCol="0">
              <a:spAutoFit/>
            </a:bodyPr>
            <a:lstStyle/>
            <a:p>
              <a:r>
                <a:rPr lang="en-GB" sz="870" b="1" i="1" dirty="0" smtClean="0">
                  <a:solidFill>
                    <a:schemeClr val="tx1">
                      <a:lumMod val="50000"/>
                      <a:lumOff val="50000"/>
                    </a:schemeClr>
                  </a:solidFill>
                  <a:latin typeface="Century Gothic" panose="020B0502020202020204" pitchFamily="34" charset="0"/>
                </a:rPr>
                <a:t>Supplementary competency guidance </a:t>
              </a:r>
              <a:endParaRPr lang="en-GB" sz="870" b="1" i="1" dirty="0">
                <a:solidFill>
                  <a:schemeClr val="tx1">
                    <a:lumMod val="50000"/>
                    <a:lumOff val="50000"/>
                  </a:schemeClr>
                </a:solidFill>
                <a:latin typeface="Century Gothic" panose="020B0502020202020204" pitchFamily="34" charset="0"/>
              </a:endParaRPr>
            </a:p>
          </p:txBody>
        </p:sp>
        <p:sp>
          <p:nvSpPr>
            <p:cNvPr id="123" name="Tekstboks 172"/>
            <p:cNvSpPr txBox="1"/>
            <p:nvPr/>
          </p:nvSpPr>
          <p:spPr>
            <a:xfrm>
              <a:off x="2176200" y="5467637"/>
              <a:ext cx="2160240" cy="230832"/>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Subject matter specific  guidance</a:t>
              </a:r>
              <a:endParaRPr lang="en-GB" sz="900" b="1" i="1" dirty="0">
                <a:solidFill>
                  <a:schemeClr val="tx1">
                    <a:lumMod val="50000"/>
                    <a:lumOff val="50000"/>
                  </a:schemeClr>
                </a:solidFill>
                <a:latin typeface="Century Gothic" panose="020B0502020202020204" pitchFamily="34" charset="0"/>
              </a:endParaRPr>
            </a:p>
          </p:txBody>
        </p:sp>
        <p:sp>
          <p:nvSpPr>
            <p:cNvPr id="128" name="Tekstboks 84"/>
            <p:cNvSpPr txBox="1"/>
            <p:nvPr/>
          </p:nvSpPr>
          <p:spPr>
            <a:xfrm>
              <a:off x="1805170" y="4469810"/>
              <a:ext cx="2784786" cy="292388"/>
            </a:xfrm>
            <a:prstGeom prst="rect">
              <a:avLst/>
            </a:prstGeom>
            <a:noFill/>
          </p:spPr>
          <p:txBody>
            <a:bodyPr wrap="square" rtlCol="0">
              <a:spAutoFit/>
            </a:bodyPr>
            <a:lstStyle/>
            <a:p>
              <a:r>
                <a:rPr lang="da-DK" sz="1300" b="1" dirty="0" smtClean="0">
                  <a:solidFill>
                    <a:schemeClr val="accent1">
                      <a:lumMod val="75000"/>
                    </a:schemeClr>
                  </a:solidFill>
                  <a:latin typeface="Century Gothic" panose="020B0502020202020204" pitchFamily="34" charset="0"/>
                </a:rPr>
                <a:t>Auditing Guidance (GUID)</a:t>
              </a:r>
              <a:endParaRPr lang="da-DK" sz="1300" b="1" dirty="0">
                <a:solidFill>
                  <a:schemeClr val="accent1">
                    <a:lumMod val="75000"/>
                  </a:schemeClr>
                </a:solidFill>
                <a:latin typeface="Century Gothic" panose="020B0502020202020204" pitchFamily="34" charset="0"/>
              </a:endParaRPr>
            </a:p>
          </p:txBody>
        </p:sp>
        <p:sp>
          <p:nvSpPr>
            <p:cNvPr id="131" name="Tekstboks 95"/>
            <p:cNvSpPr txBox="1"/>
            <p:nvPr/>
          </p:nvSpPr>
          <p:spPr>
            <a:xfrm>
              <a:off x="2176200" y="5656816"/>
              <a:ext cx="5112568" cy="338554"/>
            </a:xfrm>
            <a:prstGeom prst="rect">
              <a:avLst/>
            </a:prstGeom>
            <a:noFill/>
          </p:spPr>
          <p:txBody>
            <a:bodyPr wrap="square" rtlCol="0">
              <a:spAutoFit/>
            </a:bodyPr>
            <a:lstStyle/>
            <a:p>
              <a:r>
                <a:rPr lang="en-GB" sz="800" b="1" i="1" dirty="0" smtClean="0">
                  <a:solidFill>
                    <a:schemeClr val="tx1">
                      <a:lumMod val="50000"/>
                      <a:lumOff val="50000"/>
                    </a:schemeClr>
                  </a:solidFill>
                  <a:latin typeface="Century Gothic" panose="020B0502020202020204" pitchFamily="34" charset="0"/>
                </a:rPr>
                <a:t>(Guidance on how the ISSAIs can be applied to specific subject matters such as environment, privatisation, public debt, disaster-related aid, corruption prevention, internal control .. etc. )</a:t>
              </a:r>
              <a:endParaRPr lang="en-GB" sz="800" b="1" i="1" dirty="0">
                <a:solidFill>
                  <a:schemeClr val="tx1">
                    <a:lumMod val="50000"/>
                    <a:lumOff val="50000"/>
                  </a:schemeClr>
                </a:solidFill>
                <a:latin typeface="Century Gothic" panose="020B0502020202020204" pitchFamily="34" charset="0"/>
              </a:endParaRPr>
            </a:p>
          </p:txBody>
        </p:sp>
        <p:sp>
          <p:nvSpPr>
            <p:cNvPr id="132" name="Tekstboks 84"/>
            <p:cNvSpPr txBox="1"/>
            <p:nvPr/>
          </p:nvSpPr>
          <p:spPr>
            <a:xfrm>
              <a:off x="1805170" y="6137920"/>
              <a:ext cx="2784786" cy="307777"/>
            </a:xfrm>
            <a:prstGeom prst="rect">
              <a:avLst/>
            </a:prstGeom>
            <a:noFill/>
          </p:spPr>
          <p:txBody>
            <a:bodyPr wrap="square" rtlCol="0">
              <a:spAutoFit/>
            </a:bodyPr>
            <a:lstStyle/>
            <a:p>
              <a:r>
                <a:rPr lang="en-GB" sz="1400" b="1" dirty="0" smtClean="0">
                  <a:solidFill>
                    <a:schemeClr val="accent1">
                      <a:lumMod val="75000"/>
                    </a:schemeClr>
                  </a:solidFill>
                  <a:latin typeface="Century Gothic" panose="020B0502020202020204" pitchFamily="34" charset="0"/>
                </a:rPr>
                <a:t>Other</a:t>
              </a:r>
              <a:r>
                <a:rPr lang="da-DK" sz="1400" b="1" dirty="0" smtClean="0">
                  <a:solidFill>
                    <a:schemeClr val="accent1">
                      <a:lumMod val="75000"/>
                    </a:schemeClr>
                  </a:solidFill>
                  <a:latin typeface="Century Gothic" panose="020B0502020202020204" pitchFamily="34" charset="0"/>
                </a:rPr>
                <a:t> Guidance</a:t>
              </a:r>
              <a:endParaRPr lang="da-DK" sz="1400" b="1" dirty="0">
                <a:solidFill>
                  <a:schemeClr val="accent1">
                    <a:lumMod val="75000"/>
                  </a:schemeClr>
                </a:solidFill>
                <a:latin typeface="Century Gothic" panose="020B0502020202020204" pitchFamily="34" charset="0"/>
              </a:endParaRPr>
            </a:p>
          </p:txBody>
        </p:sp>
        <p:sp>
          <p:nvSpPr>
            <p:cNvPr id="135" name="Tekstboks 84"/>
            <p:cNvSpPr txBox="1"/>
            <p:nvPr/>
          </p:nvSpPr>
          <p:spPr>
            <a:xfrm>
              <a:off x="7740352" y="4489956"/>
              <a:ext cx="1340244" cy="492443"/>
            </a:xfrm>
            <a:prstGeom prst="rect">
              <a:avLst/>
            </a:prstGeom>
            <a:noFill/>
          </p:spPr>
          <p:txBody>
            <a:bodyPr wrap="square" rtlCol="0">
              <a:spAutoFit/>
            </a:bodyPr>
            <a:lstStyle/>
            <a:p>
              <a:r>
                <a:rPr lang="en-GB" sz="1300" b="1" dirty="0" smtClean="0">
                  <a:solidFill>
                    <a:schemeClr val="accent1">
                      <a:lumMod val="75000"/>
                    </a:schemeClr>
                  </a:solidFill>
                  <a:latin typeface="Century Gothic" panose="020B0502020202020204" pitchFamily="34" charset="0"/>
                </a:rPr>
                <a:t>Competency Guidance</a:t>
              </a:r>
              <a:endParaRPr lang="da-DK" sz="1300" b="1" dirty="0">
                <a:solidFill>
                  <a:schemeClr val="accent1">
                    <a:lumMod val="75000"/>
                  </a:schemeClr>
                </a:solidFill>
                <a:latin typeface="Century Gothic" panose="020B0502020202020204" pitchFamily="34" charset="0"/>
              </a:endParaRPr>
            </a:p>
          </p:txBody>
        </p:sp>
        <p:sp>
          <p:nvSpPr>
            <p:cNvPr id="203" name="Tekstboks 158"/>
            <p:cNvSpPr txBox="1"/>
            <p:nvPr/>
          </p:nvSpPr>
          <p:spPr>
            <a:xfrm>
              <a:off x="6477030" y="4871471"/>
              <a:ext cx="1274385" cy="507831"/>
            </a:xfrm>
            <a:prstGeom prst="rect">
              <a:avLst/>
            </a:prstGeom>
            <a:noFill/>
          </p:spPr>
          <p:txBody>
            <a:bodyPr wrap="square" rtlCol="0">
              <a:spAutoFit/>
            </a:bodyPr>
            <a:lstStyle/>
            <a:p>
              <a:r>
                <a:rPr lang="en-GB" sz="900" b="1" i="1" dirty="0" smtClean="0">
                  <a:solidFill>
                    <a:schemeClr val="tx1">
                      <a:lumMod val="50000"/>
                      <a:lumOff val="50000"/>
                    </a:schemeClr>
                  </a:solidFill>
                  <a:latin typeface="Century Gothic" panose="020B0502020202020204" pitchFamily="34" charset="0"/>
                </a:rPr>
                <a:t>Supplementary guidance on other engagements</a:t>
              </a:r>
              <a:endParaRPr lang="en-GB" sz="900" b="1" i="1" dirty="0">
                <a:solidFill>
                  <a:schemeClr val="tx1">
                    <a:lumMod val="50000"/>
                    <a:lumOff val="50000"/>
                  </a:schemeClr>
                </a:solidFill>
                <a:latin typeface="Century Gothic" panose="020B0502020202020204" pitchFamily="34" charset="0"/>
              </a:endParaRPr>
            </a:p>
          </p:txBody>
        </p:sp>
        <p:cxnSp>
          <p:nvCxnSpPr>
            <p:cNvPr id="204" name="Lige forbindelse 22"/>
            <p:cNvCxnSpPr/>
            <p:nvPr/>
          </p:nvCxnSpPr>
          <p:spPr>
            <a:xfrm>
              <a:off x="7740352" y="4572890"/>
              <a:ext cx="0" cy="2134417"/>
            </a:xfrm>
            <a:prstGeom prst="line">
              <a:avLst/>
            </a:prstGeom>
            <a:ln w="63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07" name="Lige forbindelse 22"/>
            <p:cNvCxnSpPr/>
            <p:nvPr/>
          </p:nvCxnSpPr>
          <p:spPr>
            <a:xfrm>
              <a:off x="1876709" y="6065912"/>
              <a:ext cx="5575611" cy="0"/>
            </a:xfrm>
            <a:prstGeom prst="line">
              <a:avLst/>
            </a:prstGeom>
            <a:ln w="63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208" name="Pentagon 207"/>
          <p:cNvSpPr/>
          <p:nvPr/>
        </p:nvSpPr>
        <p:spPr>
          <a:xfrm>
            <a:off x="7835084" y="5291590"/>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bg1"/>
                </a:solidFill>
              </a:rPr>
              <a:t>19</a:t>
            </a:r>
            <a:endParaRPr lang="en-GB" sz="800" b="1" dirty="0">
              <a:solidFill>
                <a:schemeClr val="bg1"/>
              </a:solidFill>
            </a:endParaRPr>
          </a:p>
        </p:txBody>
      </p:sp>
      <p:pic>
        <p:nvPicPr>
          <p:cNvPr id="210" name="Picture 20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138808"/>
            <a:ext cx="1482557" cy="466403"/>
          </a:xfrm>
          <a:prstGeom prst="rect">
            <a:avLst/>
          </a:prstGeom>
        </p:spPr>
      </p:pic>
      <p:grpSp>
        <p:nvGrpSpPr>
          <p:cNvPr id="2" name="Group 1"/>
          <p:cNvGrpSpPr/>
          <p:nvPr/>
        </p:nvGrpSpPr>
        <p:grpSpPr>
          <a:xfrm>
            <a:off x="177337" y="546215"/>
            <a:ext cx="6936885" cy="977991"/>
            <a:chOff x="177337" y="546215"/>
            <a:chExt cx="6936885" cy="977991"/>
          </a:xfrm>
        </p:grpSpPr>
        <p:cxnSp>
          <p:nvCxnSpPr>
            <p:cNvPr id="211" name="Straight Connector 210"/>
            <p:cNvCxnSpPr/>
            <p:nvPr/>
          </p:nvCxnSpPr>
          <p:spPr>
            <a:xfrm>
              <a:off x="177337" y="546215"/>
              <a:ext cx="6936885"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37" name="Pentagon 136"/>
            <p:cNvSpPr/>
            <p:nvPr/>
          </p:nvSpPr>
          <p:spPr>
            <a:xfrm rot="5400000">
              <a:off x="391374" y="332179"/>
              <a:ext cx="977990" cy="1406063"/>
            </a:xfrm>
            <a:prstGeom prst="homePlate">
              <a:avLst>
                <a:gd name="adj" fmla="val 51441"/>
              </a:avLst>
            </a:prstGeom>
            <a:noFill/>
            <a:ln w="12700"/>
          </p:spPr>
          <p:style>
            <a:lnRef idx="2">
              <a:schemeClr val="accent3"/>
            </a:lnRef>
            <a:fillRef idx="1">
              <a:schemeClr val="lt1"/>
            </a:fillRef>
            <a:effectRef idx="0">
              <a:schemeClr val="accent3"/>
            </a:effectRef>
            <a:fontRef idx="minor">
              <a:schemeClr val="dk1"/>
            </a:fontRef>
          </p:style>
          <p:txBody>
            <a:bodyPr rtlCol="0" anchor="ctr"/>
            <a:lstStyle/>
            <a:p>
              <a:pPr algn="ctr"/>
              <a:endParaRPr lang="en-GB" dirty="0"/>
            </a:p>
          </p:txBody>
        </p:sp>
        <p:sp>
          <p:nvSpPr>
            <p:cNvPr id="142" name="TextBox 141"/>
            <p:cNvSpPr txBox="1"/>
            <p:nvPr/>
          </p:nvSpPr>
          <p:spPr>
            <a:xfrm>
              <a:off x="269019" y="639471"/>
              <a:ext cx="1222700" cy="523220"/>
            </a:xfrm>
            <a:prstGeom prst="rect">
              <a:avLst/>
            </a:prstGeom>
            <a:noFill/>
          </p:spPr>
          <p:txBody>
            <a:bodyPr wrap="square" rtlCol="0">
              <a:spAutoFit/>
            </a:bodyPr>
            <a:lstStyle/>
            <a:p>
              <a:pPr algn="ctr"/>
              <a:r>
                <a:rPr lang="en-GB" sz="1400" b="1" dirty="0" smtClean="0">
                  <a:solidFill>
                    <a:schemeClr val="accent3"/>
                  </a:solidFill>
                  <a:latin typeface="Century Gothic" panose="020B0502020202020204" pitchFamily="34" charset="0"/>
                </a:rPr>
                <a:t>INTOSAI</a:t>
              </a:r>
              <a:br>
                <a:rPr lang="en-GB" sz="1400" b="1" dirty="0" smtClean="0">
                  <a:solidFill>
                    <a:schemeClr val="accent3"/>
                  </a:solidFill>
                  <a:latin typeface="Century Gothic" panose="020B0502020202020204" pitchFamily="34" charset="0"/>
                </a:rPr>
              </a:br>
              <a:r>
                <a:rPr lang="en-GB" sz="1400" b="1" dirty="0" smtClean="0">
                  <a:solidFill>
                    <a:schemeClr val="accent3"/>
                  </a:solidFill>
                  <a:latin typeface="Century Gothic" panose="020B0502020202020204" pitchFamily="34" charset="0"/>
                </a:rPr>
                <a:t>principles</a:t>
              </a:r>
              <a:endParaRPr lang="en-GB" sz="1400" b="1" dirty="0">
                <a:solidFill>
                  <a:schemeClr val="accent3"/>
                </a:solidFill>
                <a:latin typeface="Century Gothic" panose="020B0502020202020204" pitchFamily="34" charset="0"/>
              </a:endParaRPr>
            </a:p>
          </p:txBody>
        </p:sp>
      </p:grpSp>
      <p:grpSp>
        <p:nvGrpSpPr>
          <p:cNvPr id="3" name="Group 2"/>
          <p:cNvGrpSpPr/>
          <p:nvPr/>
        </p:nvGrpSpPr>
        <p:grpSpPr>
          <a:xfrm>
            <a:off x="123503" y="1754418"/>
            <a:ext cx="9045216" cy="1443939"/>
            <a:chOff x="123503" y="1754418"/>
            <a:chExt cx="9045216" cy="1443939"/>
          </a:xfrm>
        </p:grpSpPr>
        <p:cxnSp>
          <p:nvCxnSpPr>
            <p:cNvPr id="212" name="Straight Connector 211"/>
            <p:cNvCxnSpPr/>
            <p:nvPr/>
          </p:nvCxnSpPr>
          <p:spPr>
            <a:xfrm>
              <a:off x="177337" y="1754418"/>
              <a:ext cx="899138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3" name="Pentagon 142"/>
            <p:cNvSpPr/>
            <p:nvPr/>
          </p:nvSpPr>
          <p:spPr>
            <a:xfrm rot="5400000">
              <a:off x="153863" y="1777893"/>
              <a:ext cx="1443938" cy="1396989"/>
            </a:xfrm>
            <a:prstGeom prst="homePlate">
              <a:avLst>
                <a:gd name="adj" fmla="val 34706"/>
              </a:avLst>
            </a:prstGeom>
            <a:noFill/>
            <a:ln w="127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144" name="TextBox 143"/>
            <p:cNvSpPr txBox="1"/>
            <p:nvPr/>
          </p:nvSpPr>
          <p:spPr>
            <a:xfrm>
              <a:off x="123503" y="1873145"/>
              <a:ext cx="1496169" cy="954107"/>
            </a:xfrm>
            <a:prstGeom prst="rect">
              <a:avLst/>
            </a:prstGeom>
            <a:noFill/>
          </p:spPr>
          <p:txBody>
            <a:bodyPr wrap="square" rtlCol="0">
              <a:spAutoFit/>
            </a:bodyPr>
            <a:lstStyle/>
            <a:p>
              <a:pPr algn="ctr"/>
              <a:r>
                <a:rPr lang="en-GB" sz="1400" b="1" dirty="0">
                  <a:solidFill>
                    <a:srgbClr val="FF0000"/>
                  </a:solidFill>
                  <a:latin typeface="Century Gothic" panose="020B0502020202020204" pitchFamily="34" charset="0"/>
                </a:rPr>
                <a:t>International Standards of</a:t>
              </a:r>
              <a:br>
                <a:rPr lang="en-GB" sz="1400" b="1" dirty="0">
                  <a:solidFill>
                    <a:srgbClr val="FF0000"/>
                  </a:solidFill>
                  <a:latin typeface="Century Gothic" panose="020B0502020202020204" pitchFamily="34" charset="0"/>
                </a:rPr>
              </a:br>
              <a:r>
                <a:rPr lang="en-GB" sz="1400" b="1" dirty="0">
                  <a:solidFill>
                    <a:srgbClr val="FF0000"/>
                  </a:solidFill>
                  <a:latin typeface="Century Gothic" panose="020B0502020202020204" pitchFamily="34" charset="0"/>
                </a:rPr>
                <a:t>Supreme Audit Institutions </a:t>
              </a:r>
            </a:p>
          </p:txBody>
        </p:sp>
      </p:grpSp>
      <p:grpSp>
        <p:nvGrpSpPr>
          <p:cNvPr id="4" name="Group 3"/>
          <p:cNvGrpSpPr/>
          <p:nvPr/>
        </p:nvGrpSpPr>
        <p:grpSpPr>
          <a:xfrm>
            <a:off x="177337" y="4365104"/>
            <a:ext cx="8991382" cy="977991"/>
            <a:chOff x="177337" y="4365104"/>
            <a:chExt cx="8991382" cy="977991"/>
          </a:xfrm>
        </p:grpSpPr>
        <p:cxnSp>
          <p:nvCxnSpPr>
            <p:cNvPr id="213" name="Straight Connector 212"/>
            <p:cNvCxnSpPr/>
            <p:nvPr/>
          </p:nvCxnSpPr>
          <p:spPr>
            <a:xfrm>
              <a:off x="177337" y="4365104"/>
              <a:ext cx="899138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95" name="Pentagon 94"/>
            <p:cNvSpPr/>
            <p:nvPr/>
          </p:nvSpPr>
          <p:spPr>
            <a:xfrm rot="5400000">
              <a:off x="391374" y="4151068"/>
              <a:ext cx="977990" cy="1406063"/>
            </a:xfrm>
            <a:prstGeom prst="homePlate">
              <a:avLst>
                <a:gd name="adj" fmla="val 51441"/>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5" name="TextBox 144"/>
            <p:cNvSpPr txBox="1"/>
            <p:nvPr/>
          </p:nvSpPr>
          <p:spPr>
            <a:xfrm>
              <a:off x="316623" y="4414138"/>
              <a:ext cx="1127491" cy="523220"/>
            </a:xfrm>
            <a:prstGeom prst="rect">
              <a:avLst/>
            </a:prstGeom>
            <a:noFill/>
          </p:spPr>
          <p:txBody>
            <a:bodyPr wrap="square" rtlCol="0">
              <a:spAutoFit/>
            </a:bodyPr>
            <a:lstStyle/>
            <a:p>
              <a:pPr algn="ctr"/>
              <a:r>
                <a:rPr lang="en-GB" sz="1400" b="1" dirty="0">
                  <a:solidFill>
                    <a:schemeClr val="tx2">
                      <a:lumMod val="60000"/>
                      <a:lumOff val="40000"/>
                    </a:schemeClr>
                  </a:solidFill>
                  <a:latin typeface="Century Gothic" panose="020B0502020202020204" pitchFamily="34" charset="0"/>
                </a:rPr>
                <a:t>INTOSAI </a:t>
              </a:r>
              <a:r>
                <a:rPr lang="en-GB" sz="1400" b="1" dirty="0" smtClean="0">
                  <a:solidFill>
                    <a:schemeClr val="tx2">
                      <a:lumMod val="60000"/>
                      <a:lumOff val="40000"/>
                    </a:schemeClr>
                  </a:solidFill>
                  <a:latin typeface="Century Gothic" panose="020B0502020202020204" pitchFamily="34" charset="0"/>
                </a:rPr>
                <a:t/>
              </a:r>
              <a:br>
                <a:rPr lang="en-GB" sz="1400" b="1" dirty="0" smtClean="0">
                  <a:solidFill>
                    <a:schemeClr val="tx2">
                      <a:lumMod val="60000"/>
                      <a:lumOff val="40000"/>
                    </a:schemeClr>
                  </a:solidFill>
                  <a:latin typeface="Century Gothic" panose="020B0502020202020204" pitchFamily="34" charset="0"/>
                </a:rPr>
              </a:br>
              <a:r>
                <a:rPr lang="en-GB" sz="1400" b="1" dirty="0" smtClean="0">
                  <a:solidFill>
                    <a:schemeClr val="tx2">
                      <a:lumMod val="60000"/>
                      <a:lumOff val="40000"/>
                    </a:schemeClr>
                  </a:solidFill>
                  <a:latin typeface="Century Gothic" panose="020B0502020202020204" pitchFamily="34" charset="0"/>
                </a:rPr>
                <a:t>Guidance</a:t>
              </a:r>
              <a:endParaRPr lang="en-GB" sz="1400" b="1" dirty="0">
                <a:solidFill>
                  <a:schemeClr val="tx2">
                    <a:lumMod val="60000"/>
                    <a:lumOff val="40000"/>
                  </a:schemeClr>
                </a:solidFill>
                <a:latin typeface="Century Gothic" panose="020B0502020202020204" pitchFamily="34" charset="0"/>
              </a:endParaRPr>
            </a:p>
          </p:txBody>
        </p:sp>
      </p:grpSp>
    </p:spTree>
    <p:extLst>
      <p:ext uri="{BB962C8B-B14F-4D97-AF65-F5344CB8AC3E}">
        <p14:creationId xmlns:p14="http://schemas.microsoft.com/office/powerpoint/2010/main" val="3527605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75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up)">
                                      <p:cBhvr>
                                        <p:cTn id="20" dur="75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wipe(up)">
                                      <p:cBhvr>
                                        <p:cTn id="29" dur="75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9"/>
                                          </p:stCondLst>
                                        </p:cTn>
                                        <p:tgtEl>
                                          <p:spTgt spid="10"/>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9"/>
                                          </p:stCondLst>
                                        </p:cTn>
                                        <p:tgtEl>
                                          <p:spTgt spid="151"/>
                                        </p:tgtEl>
                                        <p:attrNameLst>
                                          <p:attrName>style.visibility</p:attrName>
                                        </p:attrNameLst>
                                      </p:cBhvr>
                                      <p:to>
                                        <p:strVal val="visible"/>
                                      </p:to>
                                    </p:set>
                                  </p:childTnLst>
                                </p:cTn>
                              </p:par>
                            </p:childTnLst>
                          </p:cTn>
                        </p:par>
                        <p:par>
                          <p:cTn id="38" fill="hold">
                            <p:stCondLst>
                              <p:cond delay="10"/>
                            </p:stCondLst>
                            <p:childTnLst>
                              <p:par>
                                <p:cTn id="39" presetID="1" presetClass="entr" presetSubtype="0" fill="hold" grpId="0" nodeType="afterEffect">
                                  <p:stCondLst>
                                    <p:cond delay="0"/>
                                  </p:stCondLst>
                                  <p:childTnLst>
                                    <p:set>
                                      <p:cBhvr>
                                        <p:cTn id="40" dur="1" fill="hold">
                                          <p:stCondLst>
                                            <p:cond delay="999"/>
                                          </p:stCondLst>
                                        </p:cTn>
                                        <p:tgtEl>
                                          <p:spTgt spid="152"/>
                                        </p:tgtEl>
                                        <p:attrNameLst>
                                          <p:attrName>style.visibility</p:attrName>
                                        </p:attrNameLst>
                                      </p:cBhvr>
                                      <p:to>
                                        <p:strVal val="visible"/>
                                      </p:to>
                                    </p:set>
                                  </p:childTnLst>
                                </p:cTn>
                              </p:par>
                            </p:childTnLst>
                          </p:cTn>
                        </p:par>
                        <p:par>
                          <p:cTn id="41" fill="hold">
                            <p:stCondLst>
                              <p:cond delay="1010"/>
                            </p:stCondLst>
                            <p:childTnLst>
                              <p:par>
                                <p:cTn id="42" presetID="1" presetClass="entr" presetSubtype="0" fill="hold" grpId="0" nodeType="afterEffect">
                                  <p:stCondLst>
                                    <p:cond delay="0"/>
                                  </p:stCondLst>
                                  <p:childTnLst>
                                    <p:set>
                                      <p:cBhvr>
                                        <p:cTn id="43" dur="1" fill="hold">
                                          <p:stCondLst>
                                            <p:cond delay="999"/>
                                          </p:stCondLst>
                                        </p:cTn>
                                        <p:tgtEl>
                                          <p:spTgt spid="161"/>
                                        </p:tgtEl>
                                        <p:attrNameLst>
                                          <p:attrName>style.visibility</p:attrName>
                                        </p:attrNameLst>
                                      </p:cBhvr>
                                      <p:to>
                                        <p:strVal val="visible"/>
                                      </p:to>
                                    </p:set>
                                  </p:childTnLst>
                                </p:cTn>
                              </p:par>
                            </p:childTnLst>
                          </p:cTn>
                        </p:par>
                        <p:par>
                          <p:cTn id="44" fill="hold">
                            <p:stCondLst>
                              <p:cond delay="2010"/>
                            </p:stCondLst>
                            <p:childTnLst>
                              <p:par>
                                <p:cTn id="45" presetID="1" presetClass="entr" presetSubtype="0" fill="hold" grpId="0" nodeType="afterEffect">
                                  <p:stCondLst>
                                    <p:cond delay="0"/>
                                  </p:stCondLst>
                                  <p:childTnLst>
                                    <p:set>
                                      <p:cBhvr>
                                        <p:cTn id="46" dur="1" fill="hold">
                                          <p:stCondLst>
                                            <p:cond delay="999"/>
                                          </p:stCondLst>
                                        </p:cTn>
                                        <p:tgtEl>
                                          <p:spTgt spid="162"/>
                                        </p:tgtEl>
                                        <p:attrNameLst>
                                          <p:attrName>style.visibility</p:attrName>
                                        </p:attrNameLst>
                                      </p:cBhvr>
                                      <p:to>
                                        <p:strVal val="visible"/>
                                      </p:to>
                                    </p:set>
                                  </p:childTnLst>
                                </p:cTn>
                              </p:par>
                            </p:childTnLst>
                          </p:cTn>
                        </p:par>
                        <p:par>
                          <p:cTn id="47" fill="hold">
                            <p:stCondLst>
                              <p:cond delay="3010"/>
                            </p:stCondLst>
                            <p:childTnLst>
                              <p:par>
                                <p:cTn id="48" presetID="1" presetClass="entr" presetSubtype="0" fill="hold" grpId="0" nodeType="afterEffect">
                                  <p:stCondLst>
                                    <p:cond delay="0"/>
                                  </p:stCondLst>
                                  <p:childTnLst>
                                    <p:set>
                                      <p:cBhvr>
                                        <p:cTn id="49" dur="1" fill="hold">
                                          <p:stCondLst>
                                            <p:cond delay="999"/>
                                          </p:stCondLst>
                                        </p:cTn>
                                        <p:tgtEl>
                                          <p:spTgt spid="163"/>
                                        </p:tgtEl>
                                        <p:attrNameLst>
                                          <p:attrName>style.visibility</p:attrName>
                                        </p:attrNameLst>
                                      </p:cBhvr>
                                      <p:to>
                                        <p:strVal val="visible"/>
                                      </p:to>
                                    </p:set>
                                  </p:childTnLst>
                                </p:cTn>
                              </p:par>
                            </p:childTnLst>
                          </p:cTn>
                        </p:par>
                        <p:par>
                          <p:cTn id="50" fill="hold">
                            <p:stCondLst>
                              <p:cond delay="4010"/>
                            </p:stCondLst>
                            <p:childTnLst>
                              <p:par>
                                <p:cTn id="51" presetID="1" presetClass="entr" presetSubtype="0" fill="hold" grpId="0" nodeType="afterEffect">
                                  <p:stCondLst>
                                    <p:cond delay="0"/>
                                  </p:stCondLst>
                                  <p:childTnLst>
                                    <p:set>
                                      <p:cBhvr>
                                        <p:cTn id="52" dur="1" fill="hold">
                                          <p:stCondLst>
                                            <p:cond delay="999"/>
                                          </p:stCondLst>
                                        </p:cTn>
                                        <p:tgtEl>
                                          <p:spTgt spid="174"/>
                                        </p:tgtEl>
                                        <p:attrNameLst>
                                          <p:attrName>style.visibility</p:attrName>
                                        </p:attrNameLst>
                                      </p:cBhvr>
                                      <p:to>
                                        <p:strVal val="visible"/>
                                      </p:to>
                                    </p:set>
                                  </p:childTnLst>
                                </p:cTn>
                              </p:par>
                            </p:childTnLst>
                          </p:cTn>
                        </p:par>
                        <p:par>
                          <p:cTn id="53" fill="hold">
                            <p:stCondLst>
                              <p:cond delay="5010"/>
                            </p:stCondLst>
                            <p:childTnLst>
                              <p:par>
                                <p:cTn id="54" presetID="1" presetClass="entr" presetSubtype="0" fill="hold" grpId="0" nodeType="afterEffect">
                                  <p:stCondLst>
                                    <p:cond delay="0"/>
                                  </p:stCondLst>
                                  <p:childTnLst>
                                    <p:set>
                                      <p:cBhvr>
                                        <p:cTn id="55" dur="1" fill="hold">
                                          <p:stCondLst>
                                            <p:cond delay="999"/>
                                          </p:stCondLst>
                                        </p:cTn>
                                        <p:tgtEl>
                                          <p:spTgt spid="188"/>
                                        </p:tgtEl>
                                        <p:attrNameLst>
                                          <p:attrName>style.visibility</p:attrName>
                                        </p:attrNameLst>
                                      </p:cBhvr>
                                      <p:to>
                                        <p:strVal val="visible"/>
                                      </p:to>
                                    </p:set>
                                  </p:childTnLst>
                                </p:cTn>
                              </p:par>
                            </p:childTnLst>
                          </p:cTn>
                        </p:par>
                        <p:par>
                          <p:cTn id="56" fill="hold">
                            <p:stCondLst>
                              <p:cond delay="6010"/>
                            </p:stCondLst>
                            <p:childTnLst>
                              <p:par>
                                <p:cTn id="57" presetID="1" presetClass="entr" presetSubtype="0" fill="hold" grpId="0" nodeType="afterEffect">
                                  <p:stCondLst>
                                    <p:cond delay="0"/>
                                  </p:stCondLst>
                                  <p:childTnLst>
                                    <p:set>
                                      <p:cBhvr>
                                        <p:cTn id="58" dur="1" fill="hold">
                                          <p:stCondLst>
                                            <p:cond delay="999"/>
                                          </p:stCondLst>
                                        </p:cTn>
                                        <p:tgtEl>
                                          <p:spTgt spid="164"/>
                                        </p:tgtEl>
                                        <p:attrNameLst>
                                          <p:attrName>style.visibility</p:attrName>
                                        </p:attrNameLst>
                                      </p:cBhvr>
                                      <p:to>
                                        <p:strVal val="visible"/>
                                      </p:to>
                                    </p:set>
                                  </p:childTnLst>
                                </p:cTn>
                              </p:par>
                            </p:childTnLst>
                          </p:cTn>
                        </p:par>
                        <p:par>
                          <p:cTn id="59" fill="hold">
                            <p:stCondLst>
                              <p:cond delay="7010"/>
                            </p:stCondLst>
                            <p:childTnLst>
                              <p:par>
                                <p:cTn id="60" presetID="1" presetClass="entr" presetSubtype="0" fill="hold" grpId="0" nodeType="afterEffect">
                                  <p:stCondLst>
                                    <p:cond delay="0"/>
                                  </p:stCondLst>
                                  <p:childTnLst>
                                    <p:set>
                                      <p:cBhvr>
                                        <p:cTn id="61" dur="1" fill="hold">
                                          <p:stCondLst>
                                            <p:cond delay="999"/>
                                          </p:stCondLst>
                                        </p:cTn>
                                        <p:tgtEl>
                                          <p:spTgt spid="184"/>
                                        </p:tgtEl>
                                        <p:attrNameLst>
                                          <p:attrName>style.visibility</p:attrName>
                                        </p:attrNameLst>
                                      </p:cBhvr>
                                      <p:to>
                                        <p:strVal val="visible"/>
                                      </p:to>
                                    </p:set>
                                  </p:childTnLst>
                                </p:cTn>
                              </p:par>
                            </p:childTnLst>
                          </p:cTn>
                        </p:par>
                        <p:par>
                          <p:cTn id="62" fill="hold">
                            <p:stCondLst>
                              <p:cond delay="8010"/>
                            </p:stCondLst>
                            <p:childTnLst>
                              <p:par>
                                <p:cTn id="63" presetID="1" presetClass="entr" presetSubtype="0" fill="hold" grpId="0" nodeType="afterEffect">
                                  <p:stCondLst>
                                    <p:cond delay="0"/>
                                  </p:stCondLst>
                                  <p:childTnLst>
                                    <p:set>
                                      <p:cBhvr>
                                        <p:cTn id="64" dur="1" fill="hold">
                                          <p:stCondLst>
                                            <p:cond delay="999"/>
                                          </p:stCondLst>
                                        </p:cTn>
                                        <p:tgtEl>
                                          <p:spTgt spid="190"/>
                                        </p:tgtEl>
                                        <p:attrNameLst>
                                          <p:attrName>style.visibility</p:attrName>
                                        </p:attrNameLst>
                                      </p:cBhvr>
                                      <p:to>
                                        <p:strVal val="visible"/>
                                      </p:to>
                                    </p:set>
                                  </p:childTnLst>
                                </p:cTn>
                              </p:par>
                            </p:childTnLst>
                          </p:cTn>
                        </p:par>
                        <p:par>
                          <p:cTn id="65" fill="hold">
                            <p:stCondLst>
                              <p:cond delay="9010"/>
                            </p:stCondLst>
                            <p:childTnLst>
                              <p:par>
                                <p:cTn id="66" presetID="1" presetClass="entr" presetSubtype="0" fill="hold" grpId="0" nodeType="afterEffect">
                                  <p:stCondLst>
                                    <p:cond delay="0"/>
                                  </p:stCondLst>
                                  <p:childTnLst>
                                    <p:set>
                                      <p:cBhvr>
                                        <p:cTn id="67" dur="1" fill="hold">
                                          <p:stCondLst>
                                            <p:cond delay="999"/>
                                          </p:stCondLst>
                                        </p:cTn>
                                        <p:tgtEl>
                                          <p:spTgt spid="192"/>
                                        </p:tgtEl>
                                        <p:attrNameLst>
                                          <p:attrName>style.visibility</p:attrName>
                                        </p:attrNameLst>
                                      </p:cBhvr>
                                      <p:to>
                                        <p:strVal val="visible"/>
                                      </p:to>
                                    </p:set>
                                  </p:childTnLst>
                                </p:cTn>
                              </p:par>
                            </p:childTnLst>
                          </p:cTn>
                        </p:par>
                        <p:par>
                          <p:cTn id="68" fill="hold">
                            <p:stCondLst>
                              <p:cond delay="10010"/>
                            </p:stCondLst>
                            <p:childTnLst>
                              <p:par>
                                <p:cTn id="69" presetID="1" presetClass="entr" presetSubtype="0" fill="hold" grpId="0" nodeType="afterEffect">
                                  <p:stCondLst>
                                    <p:cond delay="0"/>
                                  </p:stCondLst>
                                  <p:childTnLst>
                                    <p:set>
                                      <p:cBhvr>
                                        <p:cTn id="70" dur="1" fill="hold">
                                          <p:stCondLst>
                                            <p:cond delay="999"/>
                                          </p:stCondLst>
                                        </p:cTn>
                                        <p:tgtEl>
                                          <p:spTgt spid="199"/>
                                        </p:tgtEl>
                                        <p:attrNameLst>
                                          <p:attrName>style.visibility</p:attrName>
                                        </p:attrNameLst>
                                      </p:cBhvr>
                                      <p:to>
                                        <p:strVal val="visible"/>
                                      </p:to>
                                    </p:set>
                                  </p:childTnLst>
                                </p:cTn>
                              </p:par>
                            </p:childTnLst>
                          </p:cTn>
                        </p:par>
                        <p:par>
                          <p:cTn id="71" fill="hold">
                            <p:stCondLst>
                              <p:cond delay="11010"/>
                            </p:stCondLst>
                            <p:childTnLst>
                              <p:par>
                                <p:cTn id="72" presetID="1" presetClass="entr" presetSubtype="0" fill="hold" grpId="0" nodeType="afterEffect">
                                  <p:stCondLst>
                                    <p:cond delay="0"/>
                                  </p:stCondLst>
                                  <p:childTnLst>
                                    <p:set>
                                      <p:cBhvr>
                                        <p:cTn id="73" dur="1" fill="hold">
                                          <p:stCondLst>
                                            <p:cond delay="999"/>
                                          </p:stCondLst>
                                        </p:cTn>
                                        <p:tgtEl>
                                          <p:spTgt spid="200"/>
                                        </p:tgtEl>
                                        <p:attrNameLst>
                                          <p:attrName>style.visibility</p:attrName>
                                        </p:attrNameLst>
                                      </p:cBhvr>
                                      <p:to>
                                        <p:strVal val="visible"/>
                                      </p:to>
                                    </p:set>
                                  </p:childTnLst>
                                </p:cTn>
                              </p:par>
                            </p:childTnLst>
                          </p:cTn>
                        </p:par>
                        <p:par>
                          <p:cTn id="74" fill="hold">
                            <p:stCondLst>
                              <p:cond delay="12010"/>
                            </p:stCondLst>
                            <p:childTnLst>
                              <p:par>
                                <p:cTn id="75" presetID="1" presetClass="entr" presetSubtype="0" fill="hold" grpId="0" nodeType="afterEffect">
                                  <p:stCondLst>
                                    <p:cond delay="0"/>
                                  </p:stCondLst>
                                  <p:childTnLst>
                                    <p:set>
                                      <p:cBhvr>
                                        <p:cTn id="76" dur="1" fill="hold">
                                          <p:stCondLst>
                                            <p:cond delay="999"/>
                                          </p:stCondLst>
                                        </p:cTn>
                                        <p:tgtEl>
                                          <p:spTgt spid="201"/>
                                        </p:tgtEl>
                                        <p:attrNameLst>
                                          <p:attrName>style.visibility</p:attrName>
                                        </p:attrNameLst>
                                      </p:cBhvr>
                                      <p:to>
                                        <p:strVal val="visible"/>
                                      </p:to>
                                    </p:set>
                                  </p:childTnLst>
                                </p:cTn>
                              </p:par>
                            </p:childTnLst>
                          </p:cTn>
                        </p:par>
                        <p:par>
                          <p:cTn id="77" fill="hold">
                            <p:stCondLst>
                              <p:cond delay="13010"/>
                            </p:stCondLst>
                            <p:childTnLst>
                              <p:par>
                                <p:cTn id="78" presetID="1" presetClass="entr" presetSubtype="0" fill="hold" grpId="0" nodeType="afterEffect">
                                  <p:stCondLst>
                                    <p:cond delay="0"/>
                                  </p:stCondLst>
                                  <p:childTnLst>
                                    <p:set>
                                      <p:cBhvr>
                                        <p:cTn id="79" dur="1" fill="hold">
                                          <p:stCondLst>
                                            <p:cond delay="999"/>
                                          </p:stCondLst>
                                        </p:cTn>
                                        <p:tgtEl>
                                          <p:spTgt spid="202"/>
                                        </p:tgtEl>
                                        <p:attrNameLst>
                                          <p:attrName>style.visibility</p:attrName>
                                        </p:attrNameLst>
                                      </p:cBhvr>
                                      <p:to>
                                        <p:strVal val="visible"/>
                                      </p:to>
                                    </p:set>
                                  </p:childTnLst>
                                </p:cTn>
                              </p:par>
                            </p:childTnLst>
                          </p:cTn>
                        </p:par>
                        <p:par>
                          <p:cTn id="80" fill="hold">
                            <p:stCondLst>
                              <p:cond delay="14010"/>
                            </p:stCondLst>
                            <p:childTnLst>
                              <p:par>
                                <p:cTn id="81" presetID="1" presetClass="entr" presetSubtype="0" fill="hold" grpId="0" nodeType="afterEffect">
                                  <p:stCondLst>
                                    <p:cond delay="0"/>
                                  </p:stCondLst>
                                  <p:childTnLst>
                                    <p:set>
                                      <p:cBhvr>
                                        <p:cTn id="82" dur="1" fill="hold">
                                          <p:stCondLst>
                                            <p:cond delay="999"/>
                                          </p:stCondLst>
                                        </p:cTn>
                                        <p:tgtEl>
                                          <p:spTgt spid="205"/>
                                        </p:tgtEl>
                                        <p:attrNameLst>
                                          <p:attrName>style.visibility</p:attrName>
                                        </p:attrNameLst>
                                      </p:cBhvr>
                                      <p:to>
                                        <p:strVal val="visible"/>
                                      </p:to>
                                    </p:set>
                                  </p:childTnLst>
                                </p:cTn>
                              </p:par>
                            </p:childTnLst>
                          </p:cTn>
                        </p:par>
                        <p:par>
                          <p:cTn id="83" fill="hold">
                            <p:stCondLst>
                              <p:cond delay="15010"/>
                            </p:stCondLst>
                            <p:childTnLst>
                              <p:par>
                                <p:cTn id="84" presetID="1" presetClass="entr" presetSubtype="0" fill="hold" grpId="0" nodeType="afterEffect">
                                  <p:stCondLst>
                                    <p:cond delay="0"/>
                                  </p:stCondLst>
                                  <p:childTnLst>
                                    <p:set>
                                      <p:cBhvr>
                                        <p:cTn id="85" dur="1" fill="hold">
                                          <p:stCondLst>
                                            <p:cond delay="999"/>
                                          </p:stCondLst>
                                        </p:cTn>
                                        <p:tgtEl>
                                          <p:spTgt spid="206"/>
                                        </p:tgtEl>
                                        <p:attrNameLst>
                                          <p:attrName>style.visibility</p:attrName>
                                        </p:attrNameLst>
                                      </p:cBhvr>
                                      <p:to>
                                        <p:strVal val="visible"/>
                                      </p:to>
                                    </p:set>
                                  </p:childTnLst>
                                </p:cTn>
                              </p:par>
                            </p:childTnLst>
                          </p:cTn>
                        </p:par>
                        <p:par>
                          <p:cTn id="86" fill="hold">
                            <p:stCondLst>
                              <p:cond delay="16010"/>
                            </p:stCondLst>
                            <p:childTnLst>
                              <p:par>
                                <p:cTn id="87" presetID="1" presetClass="entr" presetSubtype="0" fill="hold" grpId="0" nodeType="afterEffect">
                                  <p:stCondLst>
                                    <p:cond delay="0"/>
                                  </p:stCondLst>
                                  <p:childTnLst>
                                    <p:set>
                                      <p:cBhvr>
                                        <p:cTn id="88" dur="1" fill="hold">
                                          <p:stCondLst>
                                            <p:cond delay="999"/>
                                          </p:stCondLst>
                                        </p:cTn>
                                        <p:tgtEl>
                                          <p:spTgt spid="196"/>
                                        </p:tgtEl>
                                        <p:attrNameLst>
                                          <p:attrName>style.visibility</p:attrName>
                                        </p:attrNameLst>
                                      </p:cBhvr>
                                      <p:to>
                                        <p:strVal val="visible"/>
                                      </p:to>
                                    </p:set>
                                  </p:childTnLst>
                                </p:cTn>
                              </p:par>
                            </p:childTnLst>
                          </p:cTn>
                        </p:par>
                        <p:par>
                          <p:cTn id="89" fill="hold">
                            <p:stCondLst>
                              <p:cond delay="17010"/>
                            </p:stCondLst>
                            <p:childTnLst>
                              <p:par>
                                <p:cTn id="90" presetID="1" presetClass="entr" presetSubtype="0" fill="hold" grpId="0" nodeType="afterEffect">
                                  <p:stCondLst>
                                    <p:cond delay="0"/>
                                  </p:stCondLst>
                                  <p:childTnLst>
                                    <p:set>
                                      <p:cBhvr>
                                        <p:cTn id="91" dur="1" fill="hold">
                                          <p:stCondLst>
                                            <p:cond delay="999"/>
                                          </p:stCondLst>
                                        </p:cTn>
                                        <p:tgtEl>
                                          <p:spTgt spid="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P spid="151" grpId="0" animBg="1"/>
      <p:bldP spid="152" grpId="0" animBg="1"/>
      <p:bldP spid="161" grpId="0" animBg="1"/>
      <p:bldP spid="162" grpId="0" animBg="1"/>
      <p:bldP spid="163" grpId="0" animBg="1"/>
      <p:bldP spid="164" grpId="0" animBg="1"/>
      <p:bldP spid="174" grpId="0" animBg="1"/>
      <p:bldP spid="184" grpId="0" animBg="1"/>
      <p:bldP spid="188" grpId="0" animBg="1"/>
      <p:bldP spid="190" grpId="0" animBg="1"/>
      <p:bldP spid="192" grpId="0" animBg="1"/>
      <p:bldP spid="196" grpId="0" animBg="1"/>
      <p:bldP spid="199" grpId="0" animBg="1"/>
      <p:bldP spid="200" grpId="0" animBg="1"/>
      <p:bldP spid="201" grpId="0" animBg="1"/>
      <p:bldP spid="202" grpId="0" animBg="1"/>
      <p:bldP spid="205" grpId="0" animBg="1"/>
      <p:bldP spid="206" grpId="0" animBg="1"/>
      <p:bldP spid="20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Rectangle 208"/>
          <p:cNvSpPr/>
          <p:nvPr/>
        </p:nvSpPr>
        <p:spPr>
          <a:xfrm>
            <a:off x="0" y="0"/>
            <a:ext cx="9168719" cy="6895287"/>
          </a:xfrm>
          <a:prstGeom prst="rect">
            <a:avLst/>
          </a:prstGeom>
          <a:gradFill flip="none" rotWithShape="1">
            <a:gsLst>
              <a:gs pos="100000">
                <a:schemeClr val="bg1">
                  <a:lumMod val="0"/>
                  <a:lumOff val="100000"/>
                  <a:alpha val="0"/>
                </a:schemeClr>
              </a:gs>
              <a:gs pos="0">
                <a:schemeClr val="accent1">
                  <a:lumMod val="20000"/>
                  <a:lumOff val="80000"/>
                  <a:alpha val="52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grpSp>
        <p:nvGrpSpPr>
          <p:cNvPr id="5" name="Group 4"/>
          <p:cNvGrpSpPr/>
          <p:nvPr/>
        </p:nvGrpSpPr>
        <p:grpSpPr>
          <a:xfrm>
            <a:off x="1763181" y="593304"/>
            <a:ext cx="5970341" cy="979800"/>
            <a:chOff x="1763181" y="593304"/>
            <a:chExt cx="5970341" cy="979800"/>
          </a:xfrm>
        </p:grpSpPr>
        <p:sp>
          <p:nvSpPr>
            <p:cNvPr id="102" name="Tekstboks 113"/>
            <p:cNvSpPr txBox="1"/>
            <p:nvPr/>
          </p:nvSpPr>
          <p:spPr>
            <a:xfrm>
              <a:off x="2260914" y="1311494"/>
              <a:ext cx="2553237" cy="261610"/>
            </a:xfrm>
            <a:prstGeom prst="rect">
              <a:avLst/>
            </a:prstGeom>
            <a:noFill/>
          </p:spPr>
          <p:txBody>
            <a:bodyPr wrap="square" rtlCol="0">
              <a:spAutoFit/>
            </a:bodyPr>
            <a:lstStyle/>
            <a:p>
              <a:r>
                <a:rPr lang="en-GB" sz="1100" b="1" i="1" dirty="0" smtClean="0">
                  <a:solidFill>
                    <a:prstClr val="black">
                      <a:lumMod val="50000"/>
                      <a:lumOff val="50000"/>
                    </a:prstClr>
                  </a:solidFill>
                  <a:latin typeface="Century Gothic" panose="020B0502020202020204" pitchFamily="34" charset="0"/>
                </a:rPr>
                <a:t>INTOSAI core principles</a:t>
              </a:r>
              <a:endParaRPr lang="en-GB" sz="1100" b="1" i="1" dirty="0">
                <a:solidFill>
                  <a:prstClr val="black">
                    <a:lumMod val="50000"/>
                    <a:lumOff val="50000"/>
                  </a:prstClr>
                </a:solidFill>
                <a:latin typeface="Century Gothic" panose="020B0502020202020204" pitchFamily="34" charset="0"/>
              </a:endParaRPr>
            </a:p>
          </p:txBody>
        </p:sp>
        <p:sp>
          <p:nvSpPr>
            <p:cNvPr id="103" name="Tekstboks 115"/>
            <p:cNvSpPr txBox="1"/>
            <p:nvPr/>
          </p:nvSpPr>
          <p:spPr>
            <a:xfrm>
              <a:off x="2260914" y="1013882"/>
              <a:ext cx="5472608" cy="261610"/>
            </a:xfrm>
            <a:prstGeom prst="rect">
              <a:avLst/>
            </a:prstGeom>
            <a:noFill/>
          </p:spPr>
          <p:txBody>
            <a:bodyPr wrap="square" rtlCol="0">
              <a:spAutoFit/>
            </a:bodyPr>
            <a:lstStyle/>
            <a:p>
              <a:r>
                <a:rPr lang="en-GB" sz="1100" b="1" i="1" dirty="0" smtClean="0">
                  <a:solidFill>
                    <a:prstClr val="black">
                      <a:lumMod val="50000"/>
                      <a:lumOff val="50000"/>
                    </a:prstClr>
                  </a:solidFill>
                  <a:latin typeface="Century Gothic" panose="020B0502020202020204" pitchFamily="34" charset="0"/>
                </a:rPr>
                <a:t>INTOSAI founding principles</a:t>
              </a:r>
              <a:endParaRPr lang="en-GB" sz="1100" b="1" i="1" dirty="0">
                <a:solidFill>
                  <a:prstClr val="black">
                    <a:lumMod val="50000"/>
                    <a:lumOff val="50000"/>
                  </a:prstClr>
                </a:solidFill>
                <a:latin typeface="Century Gothic" panose="020B0502020202020204" pitchFamily="34" charset="0"/>
              </a:endParaRPr>
            </a:p>
          </p:txBody>
        </p:sp>
        <p:sp>
          <p:nvSpPr>
            <p:cNvPr id="127" name="Tekstboks 83"/>
            <p:cNvSpPr txBox="1"/>
            <p:nvPr/>
          </p:nvSpPr>
          <p:spPr>
            <a:xfrm>
              <a:off x="1763181" y="593304"/>
              <a:ext cx="3050969" cy="292388"/>
            </a:xfrm>
            <a:prstGeom prst="rect">
              <a:avLst/>
            </a:prstGeom>
            <a:noFill/>
          </p:spPr>
          <p:txBody>
            <a:bodyPr wrap="square" rtlCol="0">
              <a:spAutoFit/>
            </a:bodyPr>
            <a:lstStyle/>
            <a:p>
              <a:r>
                <a:rPr lang="da-DK" sz="1300" b="1" dirty="0" smtClean="0">
                  <a:solidFill>
                    <a:srgbClr val="9BBB59">
                      <a:lumMod val="75000"/>
                    </a:srgbClr>
                  </a:solidFill>
                  <a:latin typeface="Century Gothic" panose="020B0502020202020204" pitchFamily="34" charset="0"/>
                </a:rPr>
                <a:t>INTOSAI </a:t>
              </a:r>
              <a:r>
                <a:rPr lang="en-GB" sz="1300" b="1" dirty="0" smtClean="0">
                  <a:solidFill>
                    <a:srgbClr val="9BBB59">
                      <a:lumMod val="75000"/>
                    </a:srgbClr>
                  </a:solidFill>
                  <a:latin typeface="Century Gothic" panose="020B0502020202020204" pitchFamily="34" charset="0"/>
                </a:rPr>
                <a:t>Principles</a:t>
              </a:r>
              <a:r>
                <a:rPr lang="da-DK" sz="1300" b="1" dirty="0" smtClean="0">
                  <a:solidFill>
                    <a:srgbClr val="9BBB59">
                      <a:lumMod val="75000"/>
                    </a:srgbClr>
                  </a:solidFill>
                  <a:latin typeface="Century Gothic" panose="020B0502020202020204" pitchFamily="34" charset="0"/>
                </a:rPr>
                <a:t>  (INTOSAI-P)</a:t>
              </a:r>
              <a:endParaRPr lang="da-DK" sz="1300" b="1" dirty="0">
                <a:solidFill>
                  <a:srgbClr val="9BBB59">
                    <a:lumMod val="75000"/>
                  </a:srgbClr>
                </a:solidFill>
                <a:latin typeface="Century Gothic" panose="020B0502020202020204" pitchFamily="34" charset="0"/>
              </a:endParaRPr>
            </a:p>
          </p:txBody>
        </p:sp>
      </p:grpSp>
      <p:sp>
        <p:nvSpPr>
          <p:cNvPr id="134" name="TextBox 133"/>
          <p:cNvSpPr txBox="1"/>
          <p:nvPr/>
        </p:nvSpPr>
        <p:spPr>
          <a:xfrm rot="5400000">
            <a:off x="4077223" y="-3933388"/>
            <a:ext cx="477054" cy="8396840"/>
          </a:xfrm>
          <a:prstGeom prst="rect">
            <a:avLst/>
          </a:prstGeom>
          <a:noFill/>
          <a:ln w="28575">
            <a:noFill/>
          </a:ln>
        </p:spPr>
        <p:txBody>
          <a:bodyPr vert="vert270" wrap="square" rtlCol="0">
            <a:spAutoFit/>
          </a:bodyPr>
          <a:lstStyle/>
          <a:p>
            <a:r>
              <a:rPr lang="en-GB" sz="1900" dirty="0">
                <a:solidFill>
                  <a:prstClr val="black">
                    <a:lumMod val="65000"/>
                    <a:lumOff val="35000"/>
                  </a:prstClr>
                </a:solidFill>
                <a:latin typeface="Century Gothic" panose="020B0502020202020204" pitchFamily="34" charset="0"/>
              </a:rPr>
              <a:t>INTOSAI Framework of Professional Pronouncements (IFPP)</a:t>
            </a:r>
          </a:p>
        </p:txBody>
      </p:sp>
      <p:sp>
        <p:nvSpPr>
          <p:cNvPr id="151" name="Pentagon 150"/>
          <p:cNvSpPr/>
          <p:nvPr/>
        </p:nvSpPr>
        <p:spPr>
          <a:xfrm>
            <a:off x="1856331" y="1070021"/>
            <a:ext cx="339405" cy="174219"/>
          </a:xfrm>
          <a:prstGeom prst="homePlate">
            <a:avLst>
              <a:gd name="adj" fmla="val 51441"/>
            </a:avLst>
          </a:prstGeom>
          <a:solidFill>
            <a:schemeClr val="accent3">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1</a:t>
            </a:r>
            <a:endParaRPr lang="en-GB" sz="800" b="1" dirty="0">
              <a:solidFill>
                <a:prstClr val="white"/>
              </a:solidFill>
            </a:endParaRPr>
          </a:p>
        </p:txBody>
      </p:sp>
      <p:sp>
        <p:nvSpPr>
          <p:cNvPr id="152" name="Pentagon 151"/>
          <p:cNvSpPr/>
          <p:nvPr/>
        </p:nvSpPr>
        <p:spPr>
          <a:xfrm>
            <a:off x="1856331" y="1355189"/>
            <a:ext cx="339405" cy="174219"/>
          </a:xfrm>
          <a:prstGeom prst="homePlate">
            <a:avLst>
              <a:gd name="adj" fmla="val 51441"/>
            </a:avLst>
          </a:prstGeom>
          <a:solidFill>
            <a:schemeClr val="accent3">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2</a:t>
            </a:r>
            <a:endParaRPr lang="en-GB" sz="800" b="1" dirty="0">
              <a:solidFill>
                <a:prstClr val="white"/>
              </a:solidFill>
            </a:endParaRPr>
          </a:p>
        </p:txBody>
      </p:sp>
      <p:sp>
        <p:nvSpPr>
          <p:cNvPr id="161" name="Pentagon 160"/>
          <p:cNvSpPr/>
          <p:nvPr/>
        </p:nvSpPr>
        <p:spPr>
          <a:xfrm>
            <a:off x="1856331" y="2263089"/>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3</a:t>
            </a:r>
            <a:endParaRPr lang="en-GB" sz="800" b="1" dirty="0">
              <a:solidFill>
                <a:prstClr val="white"/>
              </a:solidFill>
            </a:endParaRPr>
          </a:p>
        </p:txBody>
      </p:sp>
      <p:sp>
        <p:nvSpPr>
          <p:cNvPr id="162" name="Pentagon 161"/>
          <p:cNvSpPr/>
          <p:nvPr/>
        </p:nvSpPr>
        <p:spPr>
          <a:xfrm>
            <a:off x="1856331" y="2524699"/>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4</a:t>
            </a:r>
            <a:endParaRPr lang="en-GB" sz="800" b="1" dirty="0">
              <a:solidFill>
                <a:prstClr val="white"/>
              </a:solidFill>
            </a:endParaRPr>
          </a:p>
        </p:txBody>
      </p:sp>
      <p:sp>
        <p:nvSpPr>
          <p:cNvPr id="163" name="Pentagon 162"/>
          <p:cNvSpPr/>
          <p:nvPr/>
        </p:nvSpPr>
        <p:spPr>
          <a:xfrm>
            <a:off x="1869191" y="317490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5</a:t>
            </a:r>
            <a:endParaRPr lang="en-GB" sz="800" b="1" dirty="0">
              <a:solidFill>
                <a:prstClr val="white"/>
              </a:solidFill>
            </a:endParaRPr>
          </a:p>
        </p:txBody>
      </p:sp>
      <p:sp>
        <p:nvSpPr>
          <p:cNvPr id="164" name="Pentagon 163"/>
          <p:cNvSpPr/>
          <p:nvPr/>
        </p:nvSpPr>
        <p:spPr>
          <a:xfrm>
            <a:off x="1869191" y="385498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8</a:t>
            </a:r>
            <a:endParaRPr lang="en-GB" sz="800" b="1" dirty="0">
              <a:solidFill>
                <a:prstClr val="white"/>
              </a:solidFill>
            </a:endParaRPr>
          </a:p>
        </p:txBody>
      </p:sp>
      <p:sp>
        <p:nvSpPr>
          <p:cNvPr id="174" name="Pentagon 173"/>
          <p:cNvSpPr/>
          <p:nvPr/>
        </p:nvSpPr>
        <p:spPr>
          <a:xfrm>
            <a:off x="3281138" y="317490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6</a:t>
            </a:r>
            <a:endParaRPr lang="en-GB" sz="800" b="1" dirty="0">
              <a:solidFill>
                <a:prstClr val="white"/>
              </a:solidFill>
            </a:endParaRPr>
          </a:p>
        </p:txBody>
      </p:sp>
      <p:sp>
        <p:nvSpPr>
          <p:cNvPr id="184" name="Pentagon 183"/>
          <p:cNvSpPr/>
          <p:nvPr/>
        </p:nvSpPr>
        <p:spPr>
          <a:xfrm>
            <a:off x="3281138" y="385498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9</a:t>
            </a:r>
            <a:endParaRPr lang="en-GB" sz="800" b="1" dirty="0">
              <a:solidFill>
                <a:prstClr val="white"/>
              </a:solidFill>
            </a:endParaRPr>
          </a:p>
        </p:txBody>
      </p:sp>
      <p:sp>
        <p:nvSpPr>
          <p:cNvPr id="188" name="Pentagon 187"/>
          <p:cNvSpPr/>
          <p:nvPr/>
        </p:nvSpPr>
        <p:spPr>
          <a:xfrm>
            <a:off x="4743334" y="317490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7</a:t>
            </a:r>
            <a:endParaRPr lang="en-GB" sz="800" b="1" dirty="0">
              <a:solidFill>
                <a:prstClr val="white"/>
              </a:solidFill>
            </a:endParaRPr>
          </a:p>
        </p:txBody>
      </p:sp>
      <p:sp>
        <p:nvSpPr>
          <p:cNvPr id="190" name="Pentagon 189"/>
          <p:cNvSpPr/>
          <p:nvPr/>
        </p:nvSpPr>
        <p:spPr>
          <a:xfrm>
            <a:off x="4743334" y="385498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10</a:t>
            </a:r>
            <a:endParaRPr lang="en-GB" sz="800" b="1" dirty="0">
              <a:solidFill>
                <a:prstClr val="white"/>
              </a:solidFill>
            </a:endParaRPr>
          </a:p>
        </p:txBody>
      </p:sp>
      <p:sp>
        <p:nvSpPr>
          <p:cNvPr id="192" name="Pentagon 191"/>
          <p:cNvSpPr/>
          <p:nvPr/>
        </p:nvSpPr>
        <p:spPr>
          <a:xfrm>
            <a:off x="6193461" y="3174906"/>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11</a:t>
            </a:r>
            <a:endParaRPr lang="en-GB" sz="800" b="1" dirty="0">
              <a:solidFill>
                <a:prstClr val="white"/>
              </a:solidFill>
            </a:endParaRPr>
          </a:p>
        </p:txBody>
      </p:sp>
      <p:sp>
        <p:nvSpPr>
          <p:cNvPr id="196" name="Pentagon 195"/>
          <p:cNvSpPr/>
          <p:nvPr/>
        </p:nvSpPr>
        <p:spPr>
          <a:xfrm>
            <a:off x="7835084" y="3168325"/>
            <a:ext cx="339405" cy="174219"/>
          </a:xfrm>
          <a:prstGeom prst="homePlate">
            <a:avLst>
              <a:gd name="adj" fmla="val 51441"/>
            </a:avLst>
          </a:prstGeom>
          <a:solidFill>
            <a:srgbClr val="FF5D5D"/>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18</a:t>
            </a:r>
            <a:endParaRPr lang="en-GB" sz="800" b="1" dirty="0">
              <a:solidFill>
                <a:prstClr val="white"/>
              </a:solidFill>
            </a:endParaRPr>
          </a:p>
        </p:txBody>
      </p:sp>
      <p:grpSp>
        <p:nvGrpSpPr>
          <p:cNvPr id="9" name="Group 8"/>
          <p:cNvGrpSpPr/>
          <p:nvPr/>
        </p:nvGrpSpPr>
        <p:grpSpPr>
          <a:xfrm>
            <a:off x="1805170" y="1817440"/>
            <a:ext cx="7363549" cy="2505227"/>
            <a:chOff x="1805170" y="1817440"/>
            <a:chExt cx="7363549" cy="2505227"/>
          </a:xfrm>
        </p:grpSpPr>
        <p:grpSp>
          <p:nvGrpSpPr>
            <p:cNvPr id="7" name="Group 6"/>
            <p:cNvGrpSpPr/>
            <p:nvPr/>
          </p:nvGrpSpPr>
          <p:grpSpPr>
            <a:xfrm>
              <a:off x="1805170" y="1817440"/>
              <a:ext cx="5946245" cy="2505227"/>
              <a:chOff x="1805170" y="1817440"/>
              <a:chExt cx="5946245" cy="2505227"/>
            </a:xfrm>
          </p:grpSpPr>
          <p:cxnSp>
            <p:nvCxnSpPr>
              <p:cNvPr id="165" name="Lige forbindelse 22"/>
              <p:cNvCxnSpPr/>
              <p:nvPr/>
            </p:nvCxnSpPr>
            <p:spPr>
              <a:xfrm>
                <a:off x="1869191" y="2886026"/>
                <a:ext cx="0" cy="1307678"/>
              </a:xfrm>
              <a:prstGeom prst="line">
                <a:avLst/>
              </a:prstGeom>
              <a:ln w="12700">
                <a:solidFill>
                  <a:schemeClr val="accent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6" name="Lige forbindelse 22"/>
              <p:cNvCxnSpPr/>
              <p:nvPr/>
            </p:nvCxnSpPr>
            <p:spPr>
              <a:xfrm>
                <a:off x="3275456" y="2886026"/>
                <a:ext cx="0" cy="1307678"/>
              </a:xfrm>
              <a:prstGeom prst="line">
                <a:avLst/>
              </a:prstGeom>
              <a:ln w="12700">
                <a:solidFill>
                  <a:schemeClr val="accent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5" name="Lige forbindelse 22"/>
              <p:cNvCxnSpPr/>
              <p:nvPr/>
            </p:nvCxnSpPr>
            <p:spPr>
              <a:xfrm>
                <a:off x="4743334" y="2886026"/>
                <a:ext cx="0" cy="1307678"/>
              </a:xfrm>
              <a:prstGeom prst="line">
                <a:avLst/>
              </a:prstGeom>
              <a:ln w="12700">
                <a:solidFill>
                  <a:schemeClr val="accent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1" name="Lige forbindelse 22"/>
              <p:cNvCxnSpPr/>
              <p:nvPr/>
            </p:nvCxnSpPr>
            <p:spPr>
              <a:xfrm>
                <a:off x="6193312" y="2886026"/>
                <a:ext cx="0" cy="1307678"/>
              </a:xfrm>
              <a:prstGeom prst="line">
                <a:avLst/>
              </a:prstGeom>
              <a:ln w="12700">
                <a:solidFill>
                  <a:schemeClr val="accent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7" name="Lige forbindelse 22"/>
              <p:cNvCxnSpPr/>
              <p:nvPr/>
            </p:nvCxnSpPr>
            <p:spPr>
              <a:xfrm>
                <a:off x="1876709" y="3648451"/>
                <a:ext cx="1159980" cy="0"/>
              </a:xfrm>
              <a:prstGeom prst="line">
                <a:avLst/>
              </a:prstGeom>
              <a:ln w="63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1805170" y="1817440"/>
                <a:ext cx="5946245" cy="2505227"/>
                <a:chOff x="1805170" y="1817440"/>
                <a:chExt cx="5946245" cy="2505227"/>
              </a:xfrm>
            </p:grpSpPr>
            <p:sp>
              <p:nvSpPr>
                <p:cNvPr id="98" name="Tekstboks 29"/>
                <p:cNvSpPr txBox="1"/>
                <p:nvPr/>
              </p:nvSpPr>
              <p:spPr>
                <a:xfrm>
                  <a:off x="1805170" y="1817440"/>
                  <a:ext cx="2766830" cy="292388"/>
                </a:xfrm>
                <a:prstGeom prst="rect">
                  <a:avLst/>
                </a:prstGeom>
                <a:noFill/>
              </p:spPr>
              <p:txBody>
                <a:bodyPr wrap="square" rtlCol="0">
                  <a:spAutoFit/>
                </a:bodyPr>
                <a:lstStyle/>
                <a:p>
                  <a:r>
                    <a:rPr lang="da-DK" sz="1300" b="1" dirty="0" smtClean="0">
                      <a:solidFill>
                        <a:srgbClr val="EE0000"/>
                      </a:solidFill>
                      <a:latin typeface="Century Gothic" panose="020B0502020202020204" pitchFamily="34" charset="0"/>
                    </a:rPr>
                    <a:t>Auditing Standards (ISSAI-A)</a:t>
                  </a:r>
                  <a:endParaRPr lang="da-DK" sz="1300" b="1" dirty="0">
                    <a:solidFill>
                      <a:srgbClr val="EE0000"/>
                    </a:solidFill>
                    <a:latin typeface="Century Gothic" panose="020B0502020202020204" pitchFamily="34" charset="0"/>
                  </a:endParaRPr>
                </a:p>
              </p:txBody>
            </p:sp>
            <p:sp>
              <p:nvSpPr>
                <p:cNvPr id="99" name="Tekstboks 49"/>
                <p:cNvSpPr txBox="1"/>
                <p:nvPr/>
              </p:nvSpPr>
              <p:spPr>
                <a:xfrm>
                  <a:off x="1869190" y="2902078"/>
                  <a:ext cx="1239505" cy="253916"/>
                </a:xfrm>
                <a:prstGeom prst="rect">
                  <a:avLst/>
                </a:prstGeom>
                <a:noFill/>
              </p:spPr>
              <p:txBody>
                <a:bodyPr wrap="square" rtlCol="0">
                  <a:spAutoFit/>
                </a:bodyPr>
                <a:lstStyle/>
                <a:p>
                  <a:r>
                    <a:rPr lang="da-DK" sz="1050" b="1" i="1" dirty="0" smtClean="0">
                      <a:solidFill>
                        <a:prstClr val="black">
                          <a:lumMod val="50000"/>
                          <a:lumOff val="50000"/>
                        </a:prstClr>
                      </a:solidFill>
                      <a:latin typeface="Century Gothic" panose="020B0502020202020204" pitchFamily="34" charset="0"/>
                    </a:rPr>
                    <a:t>Financial audit:</a:t>
                  </a:r>
                  <a:endParaRPr lang="da-DK" sz="1050" b="1" i="1" dirty="0">
                    <a:solidFill>
                      <a:prstClr val="black">
                        <a:lumMod val="50000"/>
                        <a:lumOff val="50000"/>
                      </a:prstClr>
                    </a:solidFill>
                    <a:latin typeface="Century Gothic" panose="020B0502020202020204" pitchFamily="34" charset="0"/>
                  </a:endParaRPr>
                </a:p>
              </p:txBody>
            </p:sp>
            <p:sp>
              <p:nvSpPr>
                <p:cNvPr id="100" name="Tekstboks 50"/>
                <p:cNvSpPr txBox="1"/>
                <p:nvPr/>
              </p:nvSpPr>
              <p:spPr>
                <a:xfrm>
                  <a:off x="3281138" y="2902078"/>
                  <a:ext cx="1440160" cy="253916"/>
                </a:xfrm>
                <a:prstGeom prst="rect">
                  <a:avLst/>
                </a:prstGeom>
                <a:noFill/>
              </p:spPr>
              <p:txBody>
                <a:bodyPr wrap="square" rtlCol="0">
                  <a:spAutoFit/>
                </a:bodyPr>
                <a:lstStyle/>
                <a:p>
                  <a:r>
                    <a:rPr lang="da-DK" sz="1050" b="1" i="1" dirty="0" smtClean="0">
                      <a:solidFill>
                        <a:prstClr val="black">
                          <a:lumMod val="50000"/>
                          <a:lumOff val="50000"/>
                        </a:prstClr>
                      </a:solidFill>
                      <a:latin typeface="Century Gothic" panose="020B0502020202020204" pitchFamily="34" charset="0"/>
                    </a:rPr>
                    <a:t>Performance audit:</a:t>
                  </a:r>
                  <a:endParaRPr lang="da-DK" sz="1050" b="1" i="1" dirty="0">
                    <a:solidFill>
                      <a:prstClr val="black">
                        <a:lumMod val="50000"/>
                        <a:lumOff val="50000"/>
                      </a:prstClr>
                    </a:solidFill>
                    <a:latin typeface="Century Gothic" panose="020B0502020202020204" pitchFamily="34" charset="0"/>
                  </a:endParaRPr>
                </a:p>
              </p:txBody>
            </p:sp>
            <p:sp>
              <p:nvSpPr>
                <p:cNvPr id="101" name="Tekstboks 51"/>
                <p:cNvSpPr txBox="1"/>
                <p:nvPr/>
              </p:nvSpPr>
              <p:spPr>
                <a:xfrm>
                  <a:off x="4743333" y="2914409"/>
                  <a:ext cx="1524513" cy="253916"/>
                </a:xfrm>
                <a:prstGeom prst="rect">
                  <a:avLst/>
                </a:prstGeom>
                <a:noFill/>
              </p:spPr>
              <p:txBody>
                <a:bodyPr wrap="square" rtlCol="0">
                  <a:spAutoFit/>
                </a:bodyPr>
                <a:lstStyle/>
                <a:p>
                  <a:r>
                    <a:rPr lang="en-GB" sz="1050" b="1" i="1" dirty="0" smtClean="0">
                      <a:solidFill>
                        <a:prstClr val="black">
                          <a:lumMod val="50000"/>
                          <a:lumOff val="50000"/>
                        </a:prstClr>
                      </a:solidFill>
                      <a:latin typeface="Century Gothic" panose="020B0502020202020204" pitchFamily="34" charset="0"/>
                    </a:rPr>
                    <a:t>Compliance audit:</a:t>
                  </a:r>
                  <a:endParaRPr lang="en-GB" sz="1050" b="1" i="1" dirty="0">
                    <a:solidFill>
                      <a:prstClr val="black">
                        <a:lumMod val="50000"/>
                        <a:lumOff val="50000"/>
                      </a:prstClr>
                    </a:solidFill>
                    <a:latin typeface="Century Gothic" panose="020B0502020202020204" pitchFamily="34" charset="0"/>
                  </a:endParaRPr>
                </a:p>
              </p:txBody>
            </p:sp>
            <p:sp>
              <p:nvSpPr>
                <p:cNvPr id="104" name="Tekstboks 123"/>
                <p:cNvSpPr txBox="1"/>
                <p:nvPr/>
              </p:nvSpPr>
              <p:spPr>
                <a:xfrm>
                  <a:off x="2260913" y="2219394"/>
                  <a:ext cx="3433893" cy="261610"/>
                </a:xfrm>
                <a:prstGeom prst="rect">
                  <a:avLst/>
                </a:prstGeom>
                <a:noFill/>
              </p:spPr>
              <p:txBody>
                <a:bodyPr wrap="square" rtlCol="0">
                  <a:spAutoFit/>
                </a:bodyPr>
                <a:lstStyle/>
                <a:p>
                  <a:r>
                    <a:rPr lang="en-GB" sz="1100" b="1" i="1" dirty="0" smtClean="0">
                      <a:solidFill>
                        <a:prstClr val="black">
                          <a:lumMod val="50000"/>
                          <a:lumOff val="50000"/>
                        </a:prstClr>
                      </a:solidFill>
                      <a:latin typeface="Century Gothic" panose="020B0502020202020204" pitchFamily="34" charset="0"/>
                    </a:rPr>
                    <a:t>SAI organisational requirements - SAI level</a:t>
                  </a:r>
                  <a:endParaRPr lang="en-GB" sz="1100" b="1" i="1" dirty="0">
                    <a:solidFill>
                      <a:prstClr val="black">
                        <a:lumMod val="50000"/>
                        <a:lumOff val="50000"/>
                      </a:prstClr>
                    </a:solidFill>
                    <a:latin typeface="Century Gothic" panose="020B0502020202020204" pitchFamily="34" charset="0"/>
                  </a:endParaRPr>
                </a:p>
              </p:txBody>
            </p:sp>
            <p:sp>
              <p:nvSpPr>
                <p:cNvPr id="105" name="Tekstboks 124"/>
                <p:cNvSpPr txBox="1"/>
                <p:nvPr/>
              </p:nvSpPr>
              <p:spPr>
                <a:xfrm>
                  <a:off x="2260914" y="2481004"/>
                  <a:ext cx="5300550" cy="261610"/>
                </a:xfrm>
                <a:prstGeom prst="rect">
                  <a:avLst/>
                </a:prstGeom>
                <a:noFill/>
              </p:spPr>
              <p:txBody>
                <a:bodyPr wrap="square" rtlCol="0">
                  <a:spAutoFit/>
                </a:bodyPr>
                <a:lstStyle/>
                <a:p>
                  <a:r>
                    <a:rPr lang="en-GB" sz="1100" b="1" i="1" dirty="0" smtClean="0">
                      <a:solidFill>
                        <a:prstClr val="black">
                          <a:lumMod val="50000"/>
                          <a:lumOff val="50000"/>
                        </a:prstClr>
                      </a:solidFill>
                      <a:latin typeface="Century Gothic" panose="020B0502020202020204" pitchFamily="34" charset="0"/>
                    </a:rPr>
                    <a:t>Fundamental principles of public sector auditing - Engagement level</a:t>
                  </a:r>
                  <a:endParaRPr lang="en-GB" sz="1100" b="1" i="1" dirty="0">
                    <a:solidFill>
                      <a:prstClr val="black">
                        <a:lumMod val="50000"/>
                        <a:lumOff val="50000"/>
                      </a:prstClr>
                    </a:solidFill>
                    <a:latin typeface="Century Gothic" panose="020B0502020202020204" pitchFamily="34" charset="0"/>
                  </a:endParaRPr>
                </a:p>
              </p:txBody>
            </p:sp>
            <p:sp>
              <p:nvSpPr>
                <p:cNvPr id="106" name="Tekstboks 125"/>
                <p:cNvSpPr txBox="1"/>
                <p:nvPr/>
              </p:nvSpPr>
              <p:spPr>
                <a:xfrm>
                  <a:off x="2172593" y="3140620"/>
                  <a:ext cx="936104" cy="507831"/>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Financial audit </a:t>
                  </a:r>
                  <a:br>
                    <a:rPr lang="en-GB" sz="900" b="1" i="1" dirty="0" smtClean="0">
                      <a:solidFill>
                        <a:prstClr val="black">
                          <a:lumMod val="50000"/>
                          <a:lumOff val="50000"/>
                        </a:prstClr>
                      </a:solidFill>
                      <a:latin typeface="Century Gothic" panose="020B0502020202020204" pitchFamily="34" charset="0"/>
                    </a:rPr>
                  </a:br>
                  <a:r>
                    <a:rPr lang="en-GB" sz="900" b="1" i="1" dirty="0" smtClean="0">
                      <a:solidFill>
                        <a:prstClr val="black">
                          <a:lumMod val="50000"/>
                          <a:lumOff val="50000"/>
                        </a:prstClr>
                      </a:solidFill>
                      <a:latin typeface="Century Gothic" panose="020B0502020202020204" pitchFamily="34" charset="0"/>
                    </a:rPr>
                    <a:t>principles</a:t>
                  </a:r>
                  <a:endParaRPr lang="en-GB" sz="900" b="1" i="1" dirty="0">
                    <a:solidFill>
                      <a:prstClr val="black">
                        <a:lumMod val="50000"/>
                        <a:lumOff val="50000"/>
                      </a:prstClr>
                    </a:solidFill>
                    <a:latin typeface="Century Gothic" panose="020B0502020202020204" pitchFamily="34" charset="0"/>
                  </a:endParaRPr>
                </a:p>
              </p:txBody>
            </p:sp>
            <p:sp>
              <p:nvSpPr>
                <p:cNvPr id="107" name="Tekstboks 132"/>
                <p:cNvSpPr txBox="1"/>
                <p:nvPr/>
              </p:nvSpPr>
              <p:spPr>
                <a:xfrm>
                  <a:off x="6140971" y="2886026"/>
                  <a:ext cx="1610444" cy="253916"/>
                </a:xfrm>
                <a:prstGeom prst="rect">
                  <a:avLst/>
                </a:prstGeom>
                <a:noFill/>
              </p:spPr>
              <p:txBody>
                <a:bodyPr wrap="square" rtlCol="0">
                  <a:spAutoFit/>
                </a:bodyPr>
                <a:lstStyle/>
                <a:p>
                  <a:r>
                    <a:rPr lang="en-GB" sz="1050" b="1" i="1" dirty="0" smtClean="0">
                      <a:solidFill>
                        <a:prstClr val="black">
                          <a:lumMod val="50000"/>
                          <a:lumOff val="50000"/>
                        </a:prstClr>
                      </a:solidFill>
                      <a:latin typeface="Century Gothic" panose="020B0502020202020204" pitchFamily="34" charset="0"/>
                    </a:rPr>
                    <a:t>Other  engagements:</a:t>
                  </a:r>
                  <a:endParaRPr lang="en-GB" sz="1050" b="1" i="1" dirty="0">
                    <a:solidFill>
                      <a:prstClr val="black">
                        <a:lumMod val="50000"/>
                        <a:lumOff val="50000"/>
                      </a:prstClr>
                    </a:solidFill>
                    <a:latin typeface="Century Gothic" panose="020B0502020202020204" pitchFamily="34" charset="0"/>
                  </a:endParaRPr>
                </a:p>
              </p:txBody>
            </p:sp>
            <p:sp>
              <p:nvSpPr>
                <p:cNvPr id="108" name="Tekstboks 145"/>
                <p:cNvSpPr txBox="1"/>
                <p:nvPr/>
              </p:nvSpPr>
              <p:spPr>
                <a:xfrm>
                  <a:off x="2172593" y="3814836"/>
                  <a:ext cx="936103" cy="507831"/>
                </a:xfrm>
                <a:prstGeom prst="rect">
                  <a:avLst/>
                </a:prstGeom>
                <a:noFill/>
              </p:spPr>
              <p:txBody>
                <a:bodyPr wrap="square" rtlCol="0">
                  <a:spAutoFit/>
                </a:bodyPr>
                <a:lstStyle/>
                <a:p>
                  <a:r>
                    <a:rPr lang="da-DK" sz="900" b="1" i="1" dirty="0" smtClean="0">
                      <a:solidFill>
                        <a:prstClr val="black">
                          <a:lumMod val="50000"/>
                          <a:lumOff val="50000"/>
                        </a:prstClr>
                      </a:solidFill>
                      <a:latin typeface="Century Gothic" panose="020B0502020202020204" pitchFamily="34" charset="0"/>
                    </a:rPr>
                    <a:t>Financial audit </a:t>
                  </a:r>
                  <a:br>
                    <a:rPr lang="da-DK" sz="900" b="1" i="1" dirty="0" smtClean="0">
                      <a:solidFill>
                        <a:prstClr val="black">
                          <a:lumMod val="50000"/>
                          <a:lumOff val="50000"/>
                        </a:prstClr>
                      </a:solidFill>
                      <a:latin typeface="Century Gothic" panose="020B0502020202020204" pitchFamily="34" charset="0"/>
                    </a:rPr>
                  </a:br>
                  <a:r>
                    <a:rPr lang="da-DK" sz="900" b="1" i="1" dirty="0" smtClean="0">
                      <a:solidFill>
                        <a:prstClr val="black">
                          <a:lumMod val="50000"/>
                          <a:lumOff val="50000"/>
                        </a:prstClr>
                      </a:solidFill>
                      <a:latin typeface="Century Gothic" panose="020B0502020202020204" pitchFamily="34" charset="0"/>
                    </a:rPr>
                    <a:t>standards</a:t>
                  </a:r>
                  <a:endParaRPr lang="da-DK" sz="900" b="1" i="1" dirty="0">
                    <a:solidFill>
                      <a:prstClr val="black">
                        <a:lumMod val="50000"/>
                        <a:lumOff val="50000"/>
                      </a:prstClr>
                    </a:solidFill>
                    <a:latin typeface="Century Gothic" panose="020B0502020202020204" pitchFamily="34" charset="0"/>
                  </a:endParaRPr>
                </a:p>
              </p:txBody>
            </p:sp>
            <p:sp>
              <p:nvSpPr>
                <p:cNvPr id="109" name="Tekstboks 146"/>
                <p:cNvSpPr txBox="1"/>
                <p:nvPr/>
              </p:nvSpPr>
              <p:spPr>
                <a:xfrm>
                  <a:off x="3565855" y="3140620"/>
                  <a:ext cx="1098659" cy="507831"/>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Performance audit</a:t>
                  </a:r>
                </a:p>
                <a:p>
                  <a:r>
                    <a:rPr lang="en-GB" sz="900" b="1" i="1" dirty="0" smtClean="0">
                      <a:solidFill>
                        <a:prstClr val="black">
                          <a:lumMod val="50000"/>
                          <a:lumOff val="50000"/>
                        </a:prstClr>
                      </a:solidFill>
                      <a:latin typeface="Century Gothic" panose="020B0502020202020204" pitchFamily="34" charset="0"/>
                    </a:rPr>
                    <a:t>principles</a:t>
                  </a:r>
                  <a:endParaRPr lang="en-GB" sz="900" b="1" i="1" dirty="0">
                    <a:solidFill>
                      <a:prstClr val="black">
                        <a:lumMod val="50000"/>
                        <a:lumOff val="50000"/>
                      </a:prstClr>
                    </a:solidFill>
                    <a:latin typeface="Century Gothic" panose="020B0502020202020204" pitchFamily="34" charset="0"/>
                  </a:endParaRPr>
                </a:p>
              </p:txBody>
            </p:sp>
            <p:sp>
              <p:nvSpPr>
                <p:cNvPr id="110" name="Tekstboks 147"/>
                <p:cNvSpPr txBox="1"/>
                <p:nvPr/>
              </p:nvSpPr>
              <p:spPr>
                <a:xfrm>
                  <a:off x="3570634" y="3814836"/>
                  <a:ext cx="1150664" cy="507831"/>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Performance audit</a:t>
                  </a:r>
                </a:p>
                <a:p>
                  <a:r>
                    <a:rPr lang="en-GB" sz="900" b="1" i="1" dirty="0" smtClean="0">
                      <a:solidFill>
                        <a:prstClr val="black">
                          <a:lumMod val="50000"/>
                          <a:lumOff val="50000"/>
                        </a:prstClr>
                      </a:solidFill>
                      <a:latin typeface="Century Gothic" panose="020B0502020202020204" pitchFamily="34" charset="0"/>
                    </a:rPr>
                    <a:t>standards</a:t>
                  </a:r>
                  <a:endParaRPr lang="en-GB" sz="900" b="1" i="1" dirty="0">
                    <a:solidFill>
                      <a:prstClr val="black">
                        <a:lumMod val="50000"/>
                        <a:lumOff val="50000"/>
                      </a:prstClr>
                    </a:solidFill>
                    <a:latin typeface="Century Gothic" panose="020B0502020202020204" pitchFamily="34" charset="0"/>
                  </a:endParaRPr>
                </a:p>
              </p:txBody>
            </p:sp>
            <p:sp>
              <p:nvSpPr>
                <p:cNvPr id="111" name="Tekstboks 148"/>
                <p:cNvSpPr txBox="1"/>
                <p:nvPr/>
              </p:nvSpPr>
              <p:spPr>
                <a:xfrm>
                  <a:off x="5036881" y="3140620"/>
                  <a:ext cx="1104090" cy="507831"/>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Compliance audit</a:t>
                  </a:r>
                </a:p>
                <a:p>
                  <a:r>
                    <a:rPr lang="en-GB" sz="900" b="1" i="1" dirty="0" smtClean="0">
                      <a:solidFill>
                        <a:prstClr val="black">
                          <a:lumMod val="50000"/>
                          <a:lumOff val="50000"/>
                        </a:prstClr>
                      </a:solidFill>
                      <a:latin typeface="Century Gothic" panose="020B0502020202020204" pitchFamily="34" charset="0"/>
                    </a:rPr>
                    <a:t>principles</a:t>
                  </a:r>
                  <a:endParaRPr lang="en-GB" sz="900" b="1" i="1" dirty="0">
                    <a:solidFill>
                      <a:prstClr val="black">
                        <a:lumMod val="50000"/>
                        <a:lumOff val="50000"/>
                      </a:prstClr>
                    </a:solidFill>
                    <a:latin typeface="Century Gothic" panose="020B0502020202020204" pitchFamily="34" charset="0"/>
                  </a:endParaRPr>
                </a:p>
              </p:txBody>
            </p:sp>
            <p:sp>
              <p:nvSpPr>
                <p:cNvPr id="112" name="Tekstboks 149"/>
                <p:cNvSpPr txBox="1"/>
                <p:nvPr/>
              </p:nvSpPr>
              <p:spPr>
                <a:xfrm>
                  <a:off x="5074361" y="3814836"/>
                  <a:ext cx="1118951" cy="507831"/>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Compliance audit</a:t>
                  </a:r>
                </a:p>
                <a:p>
                  <a:r>
                    <a:rPr lang="en-GB" sz="900" b="1" i="1" dirty="0" smtClean="0">
                      <a:solidFill>
                        <a:prstClr val="black">
                          <a:lumMod val="50000"/>
                          <a:lumOff val="50000"/>
                        </a:prstClr>
                      </a:solidFill>
                      <a:latin typeface="Century Gothic" panose="020B0502020202020204" pitchFamily="34" charset="0"/>
                    </a:rPr>
                    <a:t>standards</a:t>
                  </a:r>
                  <a:endParaRPr lang="en-GB" sz="900" b="1" i="1" dirty="0">
                    <a:solidFill>
                      <a:prstClr val="black">
                        <a:lumMod val="50000"/>
                        <a:lumOff val="50000"/>
                      </a:prstClr>
                    </a:solidFill>
                    <a:latin typeface="Century Gothic" panose="020B0502020202020204" pitchFamily="34" charset="0"/>
                  </a:endParaRPr>
                </a:p>
              </p:txBody>
            </p:sp>
            <p:sp>
              <p:nvSpPr>
                <p:cNvPr id="130" name="Tekstboks 88"/>
                <p:cNvSpPr txBox="1"/>
                <p:nvPr/>
              </p:nvSpPr>
              <p:spPr>
                <a:xfrm>
                  <a:off x="6477030" y="3140620"/>
                  <a:ext cx="1256491" cy="646331"/>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(Reserved for future development based on ISSAI 100</a:t>
                  </a:r>
                  <a:r>
                    <a:rPr lang="en-GB" sz="900" b="1" dirty="0" smtClean="0">
                      <a:solidFill>
                        <a:prstClr val="black">
                          <a:lumMod val="50000"/>
                          <a:lumOff val="50000"/>
                        </a:prstClr>
                      </a:solidFill>
                      <a:latin typeface="Century Gothic" panose="020B0502020202020204" pitchFamily="34" charset="0"/>
                    </a:rPr>
                    <a:t>)</a:t>
                  </a:r>
                  <a:endParaRPr lang="en-GB" sz="900" b="1" dirty="0">
                    <a:solidFill>
                      <a:prstClr val="black">
                        <a:lumMod val="50000"/>
                        <a:lumOff val="50000"/>
                      </a:prstClr>
                    </a:solidFill>
                    <a:latin typeface="Century Gothic" panose="020B0502020202020204" pitchFamily="34" charset="0"/>
                  </a:endParaRPr>
                </a:p>
              </p:txBody>
            </p:sp>
          </p:grpSp>
          <p:cxnSp>
            <p:nvCxnSpPr>
              <p:cNvPr id="172" name="Lige forbindelse 22"/>
              <p:cNvCxnSpPr/>
              <p:nvPr/>
            </p:nvCxnSpPr>
            <p:spPr>
              <a:xfrm>
                <a:off x="3288656" y="3648451"/>
                <a:ext cx="1220076" cy="0"/>
              </a:xfrm>
              <a:prstGeom prst="line">
                <a:avLst/>
              </a:prstGeom>
              <a:ln w="63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87" name="Lige forbindelse 22"/>
              <p:cNvCxnSpPr/>
              <p:nvPr/>
            </p:nvCxnSpPr>
            <p:spPr>
              <a:xfrm>
                <a:off x="4750852" y="3648451"/>
                <a:ext cx="1264781" cy="0"/>
              </a:xfrm>
              <a:prstGeom prst="line">
                <a:avLst/>
              </a:prstGeom>
              <a:ln w="63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7733522" y="1817440"/>
              <a:ext cx="1435197" cy="2227311"/>
              <a:chOff x="7733522" y="1817440"/>
              <a:chExt cx="1435197" cy="2227311"/>
            </a:xfrm>
          </p:grpSpPr>
          <p:sp>
            <p:nvSpPr>
              <p:cNvPr id="136" name="TextBox 135"/>
              <p:cNvSpPr txBox="1"/>
              <p:nvPr/>
            </p:nvSpPr>
            <p:spPr>
              <a:xfrm>
                <a:off x="7733522" y="3675419"/>
                <a:ext cx="1435197" cy="369332"/>
              </a:xfrm>
              <a:prstGeom prst="rect">
                <a:avLst/>
              </a:prstGeom>
              <a:noFill/>
            </p:spPr>
            <p:txBody>
              <a:bodyPr wrap="square" rtlCol="0">
                <a:spAutoFit/>
              </a:bodyPr>
              <a:lstStyle/>
              <a:p>
                <a:pPr algn="ctr"/>
                <a:r>
                  <a:rPr lang="en-GB" sz="900" b="1" i="1" dirty="0" smtClean="0">
                    <a:solidFill>
                      <a:prstClr val="black">
                        <a:lumMod val="50000"/>
                        <a:lumOff val="50000"/>
                      </a:prstClr>
                    </a:solidFill>
                    <a:latin typeface="Century Gothic" panose="020B0502020202020204" pitchFamily="34" charset="0"/>
                  </a:rPr>
                  <a:t>… and competency standards</a:t>
                </a:r>
                <a:endParaRPr lang="en-GB" sz="900" b="1" i="1" dirty="0">
                  <a:solidFill>
                    <a:prstClr val="black">
                      <a:lumMod val="50000"/>
                      <a:lumOff val="50000"/>
                    </a:prstClr>
                  </a:solidFill>
                  <a:latin typeface="Century Gothic" panose="020B0502020202020204" pitchFamily="34" charset="0"/>
                </a:endParaRPr>
              </a:p>
            </p:txBody>
          </p:sp>
          <p:sp>
            <p:nvSpPr>
              <p:cNvPr id="193" name="Tekstboks 168"/>
              <p:cNvSpPr txBox="1"/>
              <p:nvPr/>
            </p:nvSpPr>
            <p:spPr>
              <a:xfrm>
                <a:off x="7740351" y="1817440"/>
                <a:ext cx="1291327" cy="692497"/>
              </a:xfrm>
              <a:prstGeom prst="rect">
                <a:avLst/>
              </a:prstGeom>
              <a:noFill/>
            </p:spPr>
            <p:txBody>
              <a:bodyPr wrap="square" rtlCol="0">
                <a:spAutoFit/>
              </a:bodyPr>
              <a:lstStyle/>
              <a:p>
                <a:r>
                  <a:rPr lang="en-GB" sz="1300" b="1" dirty="0" smtClean="0">
                    <a:solidFill>
                      <a:srgbClr val="EE0000"/>
                    </a:solidFill>
                    <a:latin typeface="Century Gothic" panose="020B0502020202020204" pitchFamily="34" charset="0"/>
                  </a:rPr>
                  <a:t>Competency  Standards</a:t>
                </a:r>
                <a:br>
                  <a:rPr lang="en-GB" sz="1300" b="1" dirty="0" smtClean="0">
                    <a:solidFill>
                      <a:srgbClr val="EE0000"/>
                    </a:solidFill>
                    <a:latin typeface="Century Gothic" panose="020B0502020202020204" pitchFamily="34" charset="0"/>
                  </a:rPr>
                </a:br>
                <a:r>
                  <a:rPr lang="en-GB" sz="1300" b="1" dirty="0" smtClean="0">
                    <a:solidFill>
                      <a:srgbClr val="EE0000"/>
                    </a:solidFill>
                    <a:latin typeface="Century Gothic" panose="020B0502020202020204" pitchFamily="34" charset="0"/>
                  </a:rPr>
                  <a:t>(ISSAI-C)</a:t>
                </a:r>
                <a:endParaRPr lang="en-GB" sz="1300" b="1" dirty="0">
                  <a:solidFill>
                    <a:srgbClr val="EE0000"/>
                  </a:solidFill>
                  <a:latin typeface="Century Gothic" panose="020B0502020202020204" pitchFamily="34" charset="0"/>
                </a:endParaRPr>
              </a:p>
            </p:txBody>
          </p:sp>
          <p:sp>
            <p:nvSpPr>
              <p:cNvPr id="194" name="Tekstboks 80"/>
              <p:cNvSpPr txBox="1"/>
              <p:nvPr/>
            </p:nvSpPr>
            <p:spPr>
              <a:xfrm>
                <a:off x="8122477" y="3121081"/>
                <a:ext cx="1021523" cy="507831"/>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(Possibly) Competency principles</a:t>
                </a:r>
                <a:endParaRPr lang="en-GB" sz="900" b="1" i="1" dirty="0">
                  <a:solidFill>
                    <a:prstClr val="black">
                      <a:lumMod val="50000"/>
                      <a:lumOff val="50000"/>
                    </a:prstClr>
                  </a:solidFill>
                  <a:latin typeface="Century Gothic" panose="020B0502020202020204" pitchFamily="34" charset="0"/>
                </a:endParaRPr>
              </a:p>
            </p:txBody>
          </p:sp>
          <p:sp>
            <p:nvSpPr>
              <p:cNvPr id="195" name="Tekstboks 87"/>
              <p:cNvSpPr txBox="1"/>
              <p:nvPr/>
            </p:nvSpPr>
            <p:spPr>
              <a:xfrm>
                <a:off x="7751415" y="2672244"/>
                <a:ext cx="1178990" cy="369332"/>
              </a:xfrm>
              <a:prstGeom prst="rect">
                <a:avLst/>
              </a:prstGeom>
              <a:noFill/>
            </p:spPr>
            <p:txBody>
              <a:bodyPr wrap="square" rtlCol="0">
                <a:spAutoFit/>
              </a:bodyPr>
              <a:lstStyle/>
              <a:p>
                <a:r>
                  <a:rPr lang="en-GB" sz="900" b="1" dirty="0" smtClean="0">
                    <a:solidFill>
                      <a:prstClr val="black">
                        <a:lumMod val="50000"/>
                        <a:lumOff val="50000"/>
                      </a:prstClr>
                    </a:solidFill>
                  </a:rPr>
                  <a:t>(Reserved for future development)</a:t>
                </a:r>
                <a:endParaRPr lang="en-GB" sz="900" b="1" dirty="0">
                  <a:solidFill>
                    <a:prstClr val="black">
                      <a:lumMod val="50000"/>
                      <a:lumOff val="50000"/>
                    </a:prstClr>
                  </a:solidFill>
                </a:endParaRPr>
              </a:p>
            </p:txBody>
          </p:sp>
          <p:cxnSp>
            <p:nvCxnSpPr>
              <p:cNvPr id="197" name="Lige forbindelse 22"/>
              <p:cNvCxnSpPr/>
              <p:nvPr/>
            </p:nvCxnSpPr>
            <p:spPr>
              <a:xfrm>
                <a:off x="7803756" y="3650656"/>
                <a:ext cx="1159980" cy="0"/>
              </a:xfrm>
              <a:prstGeom prst="line">
                <a:avLst/>
              </a:prstGeom>
              <a:ln w="63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cxnSp>
          <p:nvCxnSpPr>
            <p:cNvPr id="198" name="Lige forbindelse 22"/>
            <p:cNvCxnSpPr/>
            <p:nvPr/>
          </p:nvCxnSpPr>
          <p:spPr>
            <a:xfrm>
              <a:off x="7740352" y="1914537"/>
              <a:ext cx="0" cy="2272829"/>
            </a:xfrm>
            <a:prstGeom prst="line">
              <a:avLst/>
            </a:prstGeom>
            <a:ln w="63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199" name="Pentagon 198"/>
          <p:cNvSpPr/>
          <p:nvPr/>
        </p:nvSpPr>
        <p:spPr>
          <a:xfrm>
            <a:off x="1869191" y="4914231"/>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12</a:t>
            </a:r>
            <a:endParaRPr lang="en-GB" sz="800" b="1" dirty="0">
              <a:solidFill>
                <a:prstClr val="white"/>
              </a:solidFill>
            </a:endParaRPr>
          </a:p>
        </p:txBody>
      </p:sp>
      <p:sp>
        <p:nvSpPr>
          <p:cNvPr id="200" name="Pentagon 199"/>
          <p:cNvSpPr/>
          <p:nvPr/>
        </p:nvSpPr>
        <p:spPr>
          <a:xfrm>
            <a:off x="3288656" y="4914231"/>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13</a:t>
            </a:r>
            <a:endParaRPr lang="en-GB" sz="800" b="1" dirty="0">
              <a:solidFill>
                <a:prstClr val="white"/>
              </a:solidFill>
            </a:endParaRPr>
          </a:p>
        </p:txBody>
      </p:sp>
      <p:sp>
        <p:nvSpPr>
          <p:cNvPr id="201" name="Pentagon 200"/>
          <p:cNvSpPr/>
          <p:nvPr/>
        </p:nvSpPr>
        <p:spPr>
          <a:xfrm>
            <a:off x="4750852" y="4914231"/>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14</a:t>
            </a:r>
            <a:endParaRPr lang="en-GB" sz="800" b="1" dirty="0">
              <a:solidFill>
                <a:prstClr val="white"/>
              </a:solidFill>
            </a:endParaRPr>
          </a:p>
        </p:txBody>
      </p:sp>
      <p:sp>
        <p:nvSpPr>
          <p:cNvPr id="202" name="Pentagon 201"/>
          <p:cNvSpPr/>
          <p:nvPr/>
        </p:nvSpPr>
        <p:spPr>
          <a:xfrm>
            <a:off x="6193312" y="4914231"/>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15</a:t>
            </a:r>
            <a:endParaRPr lang="en-GB" sz="800" b="1" dirty="0">
              <a:solidFill>
                <a:prstClr val="white"/>
              </a:solidFill>
            </a:endParaRPr>
          </a:p>
        </p:txBody>
      </p:sp>
      <p:sp>
        <p:nvSpPr>
          <p:cNvPr id="205" name="Pentagon 204"/>
          <p:cNvSpPr/>
          <p:nvPr/>
        </p:nvSpPr>
        <p:spPr>
          <a:xfrm>
            <a:off x="1869191" y="5495944"/>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16</a:t>
            </a:r>
            <a:endParaRPr lang="en-GB" sz="800" b="1" dirty="0">
              <a:solidFill>
                <a:prstClr val="white"/>
              </a:solidFill>
            </a:endParaRPr>
          </a:p>
        </p:txBody>
      </p:sp>
      <p:sp>
        <p:nvSpPr>
          <p:cNvPr id="206" name="Pentagon 205"/>
          <p:cNvSpPr/>
          <p:nvPr/>
        </p:nvSpPr>
        <p:spPr>
          <a:xfrm>
            <a:off x="1869191" y="6497960"/>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17</a:t>
            </a:r>
            <a:endParaRPr lang="en-GB" sz="800" b="1" dirty="0">
              <a:solidFill>
                <a:prstClr val="white"/>
              </a:solidFill>
            </a:endParaRPr>
          </a:p>
        </p:txBody>
      </p:sp>
      <p:grpSp>
        <p:nvGrpSpPr>
          <p:cNvPr id="10" name="Group 9"/>
          <p:cNvGrpSpPr/>
          <p:nvPr/>
        </p:nvGrpSpPr>
        <p:grpSpPr>
          <a:xfrm>
            <a:off x="1805170" y="4469810"/>
            <a:ext cx="7325420" cy="2237497"/>
            <a:chOff x="1805170" y="4469810"/>
            <a:chExt cx="7325420" cy="2237497"/>
          </a:xfrm>
        </p:grpSpPr>
        <p:sp>
          <p:nvSpPr>
            <p:cNvPr id="115" name="Tekstboks 152"/>
            <p:cNvSpPr txBox="1"/>
            <p:nvPr/>
          </p:nvSpPr>
          <p:spPr>
            <a:xfrm>
              <a:off x="2172592" y="4871471"/>
              <a:ext cx="1083727" cy="507831"/>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Supplementary </a:t>
              </a:r>
            </a:p>
            <a:p>
              <a:r>
                <a:rPr lang="en-GB" sz="900" b="1" i="1" dirty="0" smtClean="0">
                  <a:solidFill>
                    <a:prstClr val="black">
                      <a:lumMod val="50000"/>
                      <a:lumOff val="50000"/>
                    </a:prstClr>
                  </a:solidFill>
                  <a:latin typeface="Century Gothic" panose="020B0502020202020204" pitchFamily="34" charset="0"/>
                </a:rPr>
                <a:t>financial audit</a:t>
              </a:r>
            </a:p>
            <a:p>
              <a:r>
                <a:rPr lang="en-GB" sz="900" b="1" i="1" dirty="0" smtClean="0">
                  <a:solidFill>
                    <a:prstClr val="black">
                      <a:lumMod val="50000"/>
                      <a:lumOff val="50000"/>
                    </a:prstClr>
                  </a:solidFill>
                  <a:latin typeface="Century Gothic" panose="020B0502020202020204" pitchFamily="34" charset="0"/>
                </a:rPr>
                <a:t>guidance</a:t>
              </a:r>
              <a:endParaRPr lang="en-GB" sz="900" b="1" i="1" dirty="0">
                <a:solidFill>
                  <a:prstClr val="black">
                    <a:lumMod val="50000"/>
                    <a:lumOff val="50000"/>
                  </a:prstClr>
                </a:solidFill>
                <a:latin typeface="Century Gothic" panose="020B0502020202020204" pitchFamily="34" charset="0"/>
              </a:endParaRPr>
            </a:p>
          </p:txBody>
        </p:sp>
        <p:sp>
          <p:nvSpPr>
            <p:cNvPr id="117" name="Tekstboks 154"/>
            <p:cNvSpPr txBox="1"/>
            <p:nvPr/>
          </p:nvSpPr>
          <p:spPr>
            <a:xfrm>
              <a:off x="3570633" y="4871471"/>
              <a:ext cx="1150665" cy="507831"/>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Supplementary </a:t>
              </a:r>
            </a:p>
            <a:p>
              <a:r>
                <a:rPr lang="en-GB" sz="900" b="1" i="1" dirty="0" smtClean="0">
                  <a:solidFill>
                    <a:prstClr val="black">
                      <a:lumMod val="50000"/>
                      <a:lumOff val="50000"/>
                    </a:prstClr>
                  </a:solidFill>
                  <a:latin typeface="Century Gothic" panose="020B0502020202020204" pitchFamily="34" charset="0"/>
                </a:rPr>
                <a:t>performance </a:t>
              </a:r>
              <a:br>
                <a:rPr lang="en-GB" sz="900" b="1" i="1" dirty="0" smtClean="0">
                  <a:solidFill>
                    <a:prstClr val="black">
                      <a:lumMod val="50000"/>
                      <a:lumOff val="50000"/>
                    </a:prstClr>
                  </a:solidFill>
                  <a:latin typeface="Century Gothic" panose="020B0502020202020204" pitchFamily="34" charset="0"/>
                </a:rPr>
              </a:br>
              <a:r>
                <a:rPr lang="en-GB" sz="900" b="1" i="1" dirty="0" smtClean="0">
                  <a:solidFill>
                    <a:prstClr val="black">
                      <a:lumMod val="50000"/>
                      <a:lumOff val="50000"/>
                    </a:prstClr>
                  </a:solidFill>
                  <a:latin typeface="Century Gothic" panose="020B0502020202020204" pitchFamily="34" charset="0"/>
                </a:rPr>
                <a:t>audit guidance</a:t>
              </a:r>
              <a:endParaRPr lang="en-GB" sz="900" b="1" i="1" dirty="0">
                <a:solidFill>
                  <a:prstClr val="black">
                    <a:lumMod val="50000"/>
                    <a:lumOff val="50000"/>
                  </a:prstClr>
                </a:solidFill>
                <a:latin typeface="Century Gothic" panose="020B0502020202020204" pitchFamily="34" charset="0"/>
              </a:endParaRPr>
            </a:p>
          </p:txBody>
        </p:sp>
        <p:sp>
          <p:nvSpPr>
            <p:cNvPr id="118" name="Tekstboks 156"/>
            <p:cNvSpPr txBox="1"/>
            <p:nvPr/>
          </p:nvSpPr>
          <p:spPr>
            <a:xfrm>
              <a:off x="5082739" y="4871471"/>
              <a:ext cx="1058232" cy="507831"/>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Supplementary </a:t>
              </a:r>
            </a:p>
            <a:p>
              <a:r>
                <a:rPr lang="en-GB" sz="900" b="1" i="1" dirty="0" smtClean="0">
                  <a:solidFill>
                    <a:prstClr val="black">
                      <a:lumMod val="50000"/>
                      <a:lumOff val="50000"/>
                    </a:prstClr>
                  </a:solidFill>
                  <a:latin typeface="Century Gothic" panose="020B0502020202020204" pitchFamily="34" charset="0"/>
                </a:rPr>
                <a:t>compliance </a:t>
              </a:r>
              <a:br>
                <a:rPr lang="en-GB" sz="900" b="1" i="1" dirty="0" smtClean="0">
                  <a:solidFill>
                    <a:prstClr val="black">
                      <a:lumMod val="50000"/>
                      <a:lumOff val="50000"/>
                    </a:prstClr>
                  </a:solidFill>
                  <a:latin typeface="Century Gothic" panose="020B0502020202020204" pitchFamily="34" charset="0"/>
                </a:rPr>
              </a:br>
              <a:r>
                <a:rPr lang="en-GB" sz="900" b="1" i="1" dirty="0" smtClean="0">
                  <a:solidFill>
                    <a:prstClr val="black">
                      <a:lumMod val="50000"/>
                      <a:lumOff val="50000"/>
                    </a:prstClr>
                  </a:solidFill>
                  <a:latin typeface="Century Gothic" panose="020B0502020202020204" pitchFamily="34" charset="0"/>
                </a:rPr>
                <a:t>audit guidance</a:t>
              </a:r>
              <a:endParaRPr lang="en-GB" sz="900" b="1" i="1" dirty="0">
                <a:solidFill>
                  <a:prstClr val="black">
                    <a:lumMod val="50000"/>
                    <a:lumOff val="50000"/>
                  </a:prstClr>
                </a:solidFill>
                <a:latin typeface="Century Gothic" panose="020B0502020202020204" pitchFamily="34" charset="0"/>
              </a:endParaRPr>
            </a:p>
          </p:txBody>
        </p:sp>
        <p:sp>
          <p:nvSpPr>
            <p:cNvPr id="121" name="Tekstboks 159"/>
            <p:cNvSpPr txBox="1"/>
            <p:nvPr/>
          </p:nvSpPr>
          <p:spPr>
            <a:xfrm>
              <a:off x="2209558" y="6445697"/>
              <a:ext cx="4536504" cy="261610"/>
            </a:xfrm>
            <a:prstGeom prst="rect">
              <a:avLst/>
            </a:prstGeom>
            <a:noFill/>
          </p:spPr>
          <p:txBody>
            <a:bodyPr wrap="square" rtlCol="0">
              <a:spAutoFit/>
            </a:bodyPr>
            <a:lstStyle/>
            <a:p>
              <a:r>
                <a:rPr lang="en-GB" sz="1100" b="1" i="1" dirty="0" smtClean="0">
                  <a:solidFill>
                    <a:prstClr val="black">
                      <a:lumMod val="50000"/>
                      <a:lumOff val="50000"/>
                    </a:prstClr>
                  </a:solidFill>
                  <a:latin typeface="Century Gothic" panose="020B0502020202020204" pitchFamily="34" charset="0"/>
                </a:rPr>
                <a:t>Other guidance </a:t>
              </a:r>
            </a:p>
          </p:txBody>
        </p:sp>
        <p:sp>
          <p:nvSpPr>
            <p:cNvPr id="122" name="Tekstboks 167"/>
            <p:cNvSpPr txBox="1"/>
            <p:nvPr/>
          </p:nvSpPr>
          <p:spPr>
            <a:xfrm>
              <a:off x="8122478" y="5254831"/>
              <a:ext cx="1008112" cy="493981"/>
            </a:xfrm>
            <a:prstGeom prst="rect">
              <a:avLst/>
            </a:prstGeom>
            <a:noFill/>
          </p:spPr>
          <p:txBody>
            <a:bodyPr wrap="square" rtlCol="0">
              <a:spAutoFit/>
            </a:bodyPr>
            <a:lstStyle/>
            <a:p>
              <a:r>
                <a:rPr lang="en-GB" sz="870" b="1" i="1" dirty="0" smtClean="0">
                  <a:solidFill>
                    <a:prstClr val="black">
                      <a:lumMod val="50000"/>
                      <a:lumOff val="50000"/>
                    </a:prstClr>
                  </a:solidFill>
                  <a:latin typeface="Century Gothic" panose="020B0502020202020204" pitchFamily="34" charset="0"/>
                </a:rPr>
                <a:t>Supplementary competency guidance </a:t>
              </a:r>
              <a:endParaRPr lang="en-GB" sz="870" b="1" i="1" dirty="0">
                <a:solidFill>
                  <a:prstClr val="black">
                    <a:lumMod val="50000"/>
                    <a:lumOff val="50000"/>
                  </a:prstClr>
                </a:solidFill>
                <a:latin typeface="Century Gothic" panose="020B0502020202020204" pitchFamily="34" charset="0"/>
              </a:endParaRPr>
            </a:p>
          </p:txBody>
        </p:sp>
        <p:sp>
          <p:nvSpPr>
            <p:cNvPr id="123" name="Tekstboks 172"/>
            <p:cNvSpPr txBox="1"/>
            <p:nvPr/>
          </p:nvSpPr>
          <p:spPr>
            <a:xfrm>
              <a:off x="2176200" y="5467637"/>
              <a:ext cx="2160240" cy="230832"/>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Subject matter specific  guidance</a:t>
              </a:r>
              <a:endParaRPr lang="en-GB" sz="900" b="1" i="1" dirty="0">
                <a:solidFill>
                  <a:prstClr val="black">
                    <a:lumMod val="50000"/>
                    <a:lumOff val="50000"/>
                  </a:prstClr>
                </a:solidFill>
                <a:latin typeface="Century Gothic" panose="020B0502020202020204" pitchFamily="34" charset="0"/>
              </a:endParaRPr>
            </a:p>
          </p:txBody>
        </p:sp>
        <p:sp>
          <p:nvSpPr>
            <p:cNvPr id="128" name="Tekstboks 84"/>
            <p:cNvSpPr txBox="1"/>
            <p:nvPr/>
          </p:nvSpPr>
          <p:spPr>
            <a:xfrm>
              <a:off x="1805170" y="4469810"/>
              <a:ext cx="2784786" cy="292388"/>
            </a:xfrm>
            <a:prstGeom prst="rect">
              <a:avLst/>
            </a:prstGeom>
            <a:noFill/>
          </p:spPr>
          <p:txBody>
            <a:bodyPr wrap="square" rtlCol="0">
              <a:spAutoFit/>
            </a:bodyPr>
            <a:lstStyle/>
            <a:p>
              <a:r>
                <a:rPr lang="da-DK" sz="1300" b="1" dirty="0" smtClean="0">
                  <a:solidFill>
                    <a:srgbClr val="4F81BD">
                      <a:lumMod val="75000"/>
                    </a:srgbClr>
                  </a:solidFill>
                  <a:latin typeface="Century Gothic" panose="020B0502020202020204" pitchFamily="34" charset="0"/>
                </a:rPr>
                <a:t>Auditing Guidance (GUID)</a:t>
              </a:r>
              <a:endParaRPr lang="da-DK" sz="1300" b="1" dirty="0">
                <a:solidFill>
                  <a:srgbClr val="4F81BD">
                    <a:lumMod val="75000"/>
                  </a:srgbClr>
                </a:solidFill>
                <a:latin typeface="Century Gothic" panose="020B0502020202020204" pitchFamily="34" charset="0"/>
              </a:endParaRPr>
            </a:p>
          </p:txBody>
        </p:sp>
        <p:sp>
          <p:nvSpPr>
            <p:cNvPr id="131" name="Tekstboks 95"/>
            <p:cNvSpPr txBox="1"/>
            <p:nvPr/>
          </p:nvSpPr>
          <p:spPr>
            <a:xfrm>
              <a:off x="2176200" y="5656816"/>
              <a:ext cx="5112568" cy="338554"/>
            </a:xfrm>
            <a:prstGeom prst="rect">
              <a:avLst/>
            </a:prstGeom>
            <a:noFill/>
          </p:spPr>
          <p:txBody>
            <a:bodyPr wrap="square" rtlCol="0">
              <a:spAutoFit/>
            </a:bodyPr>
            <a:lstStyle/>
            <a:p>
              <a:r>
                <a:rPr lang="en-GB" sz="800" b="1" i="1" dirty="0" smtClean="0">
                  <a:solidFill>
                    <a:prstClr val="black">
                      <a:lumMod val="50000"/>
                      <a:lumOff val="50000"/>
                    </a:prstClr>
                  </a:solidFill>
                  <a:latin typeface="Century Gothic" panose="020B0502020202020204" pitchFamily="34" charset="0"/>
                </a:rPr>
                <a:t>(Guidance on how the ISSAIs can be applied to specific subject matters such as environment, privatisation, public debt, disaster-related aid, corruption prevention, internal control .. etc. )</a:t>
              </a:r>
              <a:endParaRPr lang="en-GB" sz="800" b="1" i="1" dirty="0">
                <a:solidFill>
                  <a:prstClr val="black">
                    <a:lumMod val="50000"/>
                    <a:lumOff val="50000"/>
                  </a:prstClr>
                </a:solidFill>
                <a:latin typeface="Century Gothic" panose="020B0502020202020204" pitchFamily="34" charset="0"/>
              </a:endParaRPr>
            </a:p>
          </p:txBody>
        </p:sp>
        <p:sp>
          <p:nvSpPr>
            <p:cNvPr id="132" name="Tekstboks 84"/>
            <p:cNvSpPr txBox="1"/>
            <p:nvPr/>
          </p:nvSpPr>
          <p:spPr>
            <a:xfrm>
              <a:off x="1805170" y="6137920"/>
              <a:ext cx="2784786" cy="307777"/>
            </a:xfrm>
            <a:prstGeom prst="rect">
              <a:avLst/>
            </a:prstGeom>
            <a:noFill/>
          </p:spPr>
          <p:txBody>
            <a:bodyPr wrap="square" rtlCol="0">
              <a:spAutoFit/>
            </a:bodyPr>
            <a:lstStyle/>
            <a:p>
              <a:r>
                <a:rPr lang="en-GB" sz="1400" b="1" dirty="0" smtClean="0">
                  <a:solidFill>
                    <a:srgbClr val="4F81BD">
                      <a:lumMod val="75000"/>
                    </a:srgbClr>
                  </a:solidFill>
                  <a:latin typeface="Century Gothic" panose="020B0502020202020204" pitchFamily="34" charset="0"/>
                </a:rPr>
                <a:t>Other</a:t>
              </a:r>
              <a:r>
                <a:rPr lang="da-DK" sz="1400" b="1" dirty="0" smtClean="0">
                  <a:solidFill>
                    <a:srgbClr val="4F81BD">
                      <a:lumMod val="75000"/>
                    </a:srgbClr>
                  </a:solidFill>
                  <a:latin typeface="Century Gothic" panose="020B0502020202020204" pitchFamily="34" charset="0"/>
                </a:rPr>
                <a:t> Guidance</a:t>
              </a:r>
              <a:endParaRPr lang="da-DK" sz="1400" b="1" dirty="0">
                <a:solidFill>
                  <a:srgbClr val="4F81BD">
                    <a:lumMod val="75000"/>
                  </a:srgbClr>
                </a:solidFill>
                <a:latin typeface="Century Gothic" panose="020B0502020202020204" pitchFamily="34" charset="0"/>
              </a:endParaRPr>
            </a:p>
          </p:txBody>
        </p:sp>
        <p:sp>
          <p:nvSpPr>
            <p:cNvPr id="135" name="Tekstboks 84"/>
            <p:cNvSpPr txBox="1"/>
            <p:nvPr/>
          </p:nvSpPr>
          <p:spPr>
            <a:xfrm>
              <a:off x="7740352" y="4489956"/>
              <a:ext cx="1340244" cy="492443"/>
            </a:xfrm>
            <a:prstGeom prst="rect">
              <a:avLst/>
            </a:prstGeom>
            <a:noFill/>
          </p:spPr>
          <p:txBody>
            <a:bodyPr wrap="square" rtlCol="0">
              <a:spAutoFit/>
            </a:bodyPr>
            <a:lstStyle/>
            <a:p>
              <a:r>
                <a:rPr lang="en-GB" sz="1300" b="1" dirty="0" smtClean="0">
                  <a:solidFill>
                    <a:srgbClr val="4F81BD">
                      <a:lumMod val="75000"/>
                    </a:srgbClr>
                  </a:solidFill>
                  <a:latin typeface="Century Gothic" panose="020B0502020202020204" pitchFamily="34" charset="0"/>
                </a:rPr>
                <a:t>Competency Guidance</a:t>
              </a:r>
              <a:endParaRPr lang="da-DK" sz="1300" b="1" dirty="0">
                <a:solidFill>
                  <a:srgbClr val="4F81BD">
                    <a:lumMod val="75000"/>
                  </a:srgbClr>
                </a:solidFill>
                <a:latin typeface="Century Gothic" panose="020B0502020202020204" pitchFamily="34" charset="0"/>
              </a:endParaRPr>
            </a:p>
          </p:txBody>
        </p:sp>
        <p:sp>
          <p:nvSpPr>
            <p:cNvPr id="203" name="Tekstboks 158"/>
            <p:cNvSpPr txBox="1"/>
            <p:nvPr/>
          </p:nvSpPr>
          <p:spPr>
            <a:xfrm>
              <a:off x="6477030" y="4871471"/>
              <a:ext cx="1274385" cy="507831"/>
            </a:xfrm>
            <a:prstGeom prst="rect">
              <a:avLst/>
            </a:prstGeom>
            <a:noFill/>
          </p:spPr>
          <p:txBody>
            <a:bodyPr wrap="square" rtlCol="0">
              <a:spAutoFit/>
            </a:bodyPr>
            <a:lstStyle/>
            <a:p>
              <a:r>
                <a:rPr lang="en-GB" sz="900" b="1" i="1" dirty="0" smtClean="0">
                  <a:solidFill>
                    <a:prstClr val="black">
                      <a:lumMod val="50000"/>
                      <a:lumOff val="50000"/>
                    </a:prstClr>
                  </a:solidFill>
                  <a:latin typeface="Century Gothic" panose="020B0502020202020204" pitchFamily="34" charset="0"/>
                </a:rPr>
                <a:t>Supplementary guidance on other engagements</a:t>
              </a:r>
              <a:endParaRPr lang="en-GB" sz="900" b="1" i="1" dirty="0">
                <a:solidFill>
                  <a:prstClr val="black">
                    <a:lumMod val="50000"/>
                    <a:lumOff val="50000"/>
                  </a:prstClr>
                </a:solidFill>
                <a:latin typeface="Century Gothic" panose="020B0502020202020204" pitchFamily="34" charset="0"/>
              </a:endParaRPr>
            </a:p>
          </p:txBody>
        </p:sp>
        <p:cxnSp>
          <p:nvCxnSpPr>
            <p:cNvPr id="204" name="Lige forbindelse 22"/>
            <p:cNvCxnSpPr/>
            <p:nvPr/>
          </p:nvCxnSpPr>
          <p:spPr>
            <a:xfrm>
              <a:off x="7740352" y="4572890"/>
              <a:ext cx="0" cy="2134417"/>
            </a:xfrm>
            <a:prstGeom prst="line">
              <a:avLst/>
            </a:prstGeom>
            <a:ln w="63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07" name="Lige forbindelse 22"/>
            <p:cNvCxnSpPr/>
            <p:nvPr/>
          </p:nvCxnSpPr>
          <p:spPr>
            <a:xfrm>
              <a:off x="1876709" y="6065912"/>
              <a:ext cx="5575611" cy="0"/>
            </a:xfrm>
            <a:prstGeom prst="line">
              <a:avLst/>
            </a:prstGeom>
            <a:ln w="63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208" name="Pentagon 207"/>
          <p:cNvSpPr/>
          <p:nvPr/>
        </p:nvSpPr>
        <p:spPr>
          <a:xfrm>
            <a:off x="7835084" y="5291590"/>
            <a:ext cx="339405" cy="174219"/>
          </a:xfrm>
          <a:prstGeom prst="homePlate">
            <a:avLst>
              <a:gd name="adj" fmla="val 51441"/>
            </a:avLst>
          </a:prstGeom>
          <a:solidFill>
            <a:schemeClr val="tx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prstClr val="white"/>
                </a:solidFill>
              </a:rPr>
              <a:t>19</a:t>
            </a:r>
            <a:endParaRPr lang="en-GB" sz="800" b="1" dirty="0">
              <a:solidFill>
                <a:prstClr val="white"/>
              </a:solidFill>
            </a:endParaRPr>
          </a:p>
        </p:txBody>
      </p:sp>
      <p:pic>
        <p:nvPicPr>
          <p:cNvPr id="210" name="Picture 20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138808"/>
            <a:ext cx="1482557" cy="466403"/>
          </a:xfrm>
          <a:prstGeom prst="rect">
            <a:avLst/>
          </a:prstGeom>
        </p:spPr>
      </p:pic>
      <p:grpSp>
        <p:nvGrpSpPr>
          <p:cNvPr id="2" name="Group 1"/>
          <p:cNvGrpSpPr/>
          <p:nvPr/>
        </p:nvGrpSpPr>
        <p:grpSpPr>
          <a:xfrm>
            <a:off x="177337" y="546215"/>
            <a:ext cx="6936885" cy="977991"/>
            <a:chOff x="177337" y="546215"/>
            <a:chExt cx="6936885" cy="977991"/>
          </a:xfrm>
        </p:grpSpPr>
        <p:cxnSp>
          <p:nvCxnSpPr>
            <p:cNvPr id="211" name="Straight Connector 210"/>
            <p:cNvCxnSpPr/>
            <p:nvPr/>
          </p:nvCxnSpPr>
          <p:spPr>
            <a:xfrm>
              <a:off x="177337" y="546215"/>
              <a:ext cx="6936885"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37" name="Pentagon 136"/>
            <p:cNvSpPr/>
            <p:nvPr/>
          </p:nvSpPr>
          <p:spPr>
            <a:xfrm rot="5400000">
              <a:off x="391374" y="332179"/>
              <a:ext cx="977990" cy="1406063"/>
            </a:xfrm>
            <a:prstGeom prst="homePlate">
              <a:avLst>
                <a:gd name="adj" fmla="val 51441"/>
              </a:avLst>
            </a:prstGeom>
            <a:noFill/>
            <a:ln w="12700"/>
          </p:spPr>
          <p:style>
            <a:lnRef idx="2">
              <a:schemeClr val="accent3"/>
            </a:lnRef>
            <a:fillRef idx="1">
              <a:schemeClr val="lt1"/>
            </a:fillRef>
            <a:effectRef idx="0">
              <a:schemeClr val="accent3"/>
            </a:effectRef>
            <a:fontRef idx="minor">
              <a:schemeClr val="dk1"/>
            </a:fontRef>
          </p:style>
          <p:txBody>
            <a:bodyPr rtlCol="0" anchor="ctr"/>
            <a:lstStyle/>
            <a:p>
              <a:pPr algn="ctr"/>
              <a:endParaRPr lang="en-GB" dirty="0">
                <a:solidFill>
                  <a:prstClr val="black"/>
                </a:solidFill>
              </a:endParaRPr>
            </a:p>
          </p:txBody>
        </p:sp>
        <p:sp>
          <p:nvSpPr>
            <p:cNvPr id="142" name="TextBox 141"/>
            <p:cNvSpPr txBox="1"/>
            <p:nvPr/>
          </p:nvSpPr>
          <p:spPr>
            <a:xfrm>
              <a:off x="269019" y="639471"/>
              <a:ext cx="1222700" cy="523220"/>
            </a:xfrm>
            <a:prstGeom prst="rect">
              <a:avLst/>
            </a:prstGeom>
            <a:noFill/>
          </p:spPr>
          <p:txBody>
            <a:bodyPr wrap="square" rtlCol="0">
              <a:spAutoFit/>
            </a:bodyPr>
            <a:lstStyle/>
            <a:p>
              <a:pPr algn="ctr"/>
              <a:r>
                <a:rPr lang="en-GB" sz="1400" b="1" dirty="0" smtClean="0">
                  <a:solidFill>
                    <a:srgbClr val="9BBB59"/>
                  </a:solidFill>
                  <a:latin typeface="Century Gothic" panose="020B0502020202020204" pitchFamily="34" charset="0"/>
                </a:rPr>
                <a:t>INTOSAI</a:t>
              </a:r>
              <a:br>
                <a:rPr lang="en-GB" sz="1400" b="1" dirty="0" smtClean="0">
                  <a:solidFill>
                    <a:srgbClr val="9BBB59"/>
                  </a:solidFill>
                  <a:latin typeface="Century Gothic" panose="020B0502020202020204" pitchFamily="34" charset="0"/>
                </a:rPr>
              </a:br>
              <a:r>
                <a:rPr lang="en-GB" sz="1400" b="1" dirty="0" smtClean="0">
                  <a:solidFill>
                    <a:srgbClr val="9BBB59"/>
                  </a:solidFill>
                  <a:latin typeface="Century Gothic" panose="020B0502020202020204" pitchFamily="34" charset="0"/>
                </a:rPr>
                <a:t>principles</a:t>
              </a:r>
              <a:endParaRPr lang="en-GB" sz="1400" b="1" dirty="0">
                <a:solidFill>
                  <a:srgbClr val="9BBB59"/>
                </a:solidFill>
                <a:latin typeface="Century Gothic" panose="020B0502020202020204" pitchFamily="34" charset="0"/>
              </a:endParaRPr>
            </a:p>
          </p:txBody>
        </p:sp>
      </p:grpSp>
      <p:grpSp>
        <p:nvGrpSpPr>
          <p:cNvPr id="3" name="Group 2"/>
          <p:cNvGrpSpPr/>
          <p:nvPr/>
        </p:nvGrpSpPr>
        <p:grpSpPr>
          <a:xfrm>
            <a:off x="123503" y="1754418"/>
            <a:ext cx="9045216" cy="1443939"/>
            <a:chOff x="123503" y="1754418"/>
            <a:chExt cx="9045216" cy="1443939"/>
          </a:xfrm>
        </p:grpSpPr>
        <p:cxnSp>
          <p:nvCxnSpPr>
            <p:cNvPr id="212" name="Straight Connector 211"/>
            <p:cNvCxnSpPr/>
            <p:nvPr/>
          </p:nvCxnSpPr>
          <p:spPr>
            <a:xfrm>
              <a:off x="177337" y="1754418"/>
              <a:ext cx="899138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3" name="Pentagon 142"/>
            <p:cNvSpPr/>
            <p:nvPr/>
          </p:nvSpPr>
          <p:spPr>
            <a:xfrm rot="5400000">
              <a:off x="153863" y="1777893"/>
              <a:ext cx="1443938" cy="1396989"/>
            </a:xfrm>
            <a:prstGeom prst="homePlate">
              <a:avLst>
                <a:gd name="adj" fmla="val 34706"/>
              </a:avLst>
            </a:prstGeom>
            <a:noFill/>
            <a:ln w="127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solidFill>
                  <a:prstClr val="black"/>
                </a:solidFill>
              </a:endParaRPr>
            </a:p>
          </p:txBody>
        </p:sp>
        <p:sp>
          <p:nvSpPr>
            <p:cNvPr id="144" name="TextBox 143"/>
            <p:cNvSpPr txBox="1"/>
            <p:nvPr/>
          </p:nvSpPr>
          <p:spPr>
            <a:xfrm>
              <a:off x="123503" y="1873145"/>
              <a:ext cx="1496169" cy="954107"/>
            </a:xfrm>
            <a:prstGeom prst="rect">
              <a:avLst/>
            </a:prstGeom>
            <a:noFill/>
          </p:spPr>
          <p:txBody>
            <a:bodyPr wrap="square" rtlCol="0">
              <a:spAutoFit/>
            </a:bodyPr>
            <a:lstStyle/>
            <a:p>
              <a:pPr algn="ctr"/>
              <a:r>
                <a:rPr lang="en-GB" sz="1400" b="1" dirty="0">
                  <a:solidFill>
                    <a:srgbClr val="FF0000"/>
                  </a:solidFill>
                  <a:latin typeface="Century Gothic" panose="020B0502020202020204" pitchFamily="34" charset="0"/>
                </a:rPr>
                <a:t>International Standards of</a:t>
              </a:r>
              <a:br>
                <a:rPr lang="en-GB" sz="1400" b="1" dirty="0">
                  <a:solidFill>
                    <a:srgbClr val="FF0000"/>
                  </a:solidFill>
                  <a:latin typeface="Century Gothic" panose="020B0502020202020204" pitchFamily="34" charset="0"/>
                </a:rPr>
              </a:br>
              <a:r>
                <a:rPr lang="en-GB" sz="1400" b="1" dirty="0">
                  <a:solidFill>
                    <a:srgbClr val="FF0000"/>
                  </a:solidFill>
                  <a:latin typeface="Century Gothic" panose="020B0502020202020204" pitchFamily="34" charset="0"/>
                </a:rPr>
                <a:t>Supreme Audit Institutions </a:t>
              </a:r>
            </a:p>
          </p:txBody>
        </p:sp>
      </p:grpSp>
      <p:grpSp>
        <p:nvGrpSpPr>
          <p:cNvPr id="4" name="Group 3"/>
          <p:cNvGrpSpPr/>
          <p:nvPr/>
        </p:nvGrpSpPr>
        <p:grpSpPr>
          <a:xfrm>
            <a:off x="177337" y="4365104"/>
            <a:ext cx="8991382" cy="977991"/>
            <a:chOff x="177337" y="4365104"/>
            <a:chExt cx="8991382" cy="977991"/>
          </a:xfrm>
        </p:grpSpPr>
        <p:cxnSp>
          <p:nvCxnSpPr>
            <p:cNvPr id="213" name="Straight Connector 212"/>
            <p:cNvCxnSpPr/>
            <p:nvPr/>
          </p:nvCxnSpPr>
          <p:spPr>
            <a:xfrm>
              <a:off x="177337" y="4365104"/>
              <a:ext cx="899138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95" name="Pentagon 94"/>
            <p:cNvSpPr/>
            <p:nvPr/>
          </p:nvSpPr>
          <p:spPr>
            <a:xfrm rot="5400000">
              <a:off x="391374" y="4151068"/>
              <a:ext cx="977990" cy="1406063"/>
            </a:xfrm>
            <a:prstGeom prst="homePlate">
              <a:avLst>
                <a:gd name="adj" fmla="val 51441"/>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145" name="TextBox 144"/>
            <p:cNvSpPr txBox="1"/>
            <p:nvPr/>
          </p:nvSpPr>
          <p:spPr>
            <a:xfrm>
              <a:off x="316623" y="4414138"/>
              <a:ext cx="1127491" cy="523220"/>
            </a:xfrm>
            <a:prstGeom prst="rect">
              <a:avLst/>
            </a:prstGeom>
            <a:noFill/>
          </p:spPr>
          <p:txBody>
            <a:bodyPr wrap="square" rtlCol="0">
              <a:spAutoFit/>
            </a:bodyPr>
            <a:lstStyle/>
            <a:p>
              <a:pPr algn="ctr"/>
              <a:r>
                <a:rPr lang="en-GB" sz="1400" b="1" dirty="0">
                  <a:solidFill>
                    <a:srgbClr val="1F497D">
                      <a:lumMod val="60000"/>
                      <a:lumOff val="40000"/>
                    </a:srgbClr>
                  </a:solidFill>
                  <a:latin typeface="Century Gothic" panose="020B0502020202020204" pitchFamily="34" charset="0"/>
                </a:rPr>
                <a:t>INTOSAI </a:t>
              </a:r>
              <a:r>
                <a:rPr lang="en-GB" sz="1400" b="1" dirty="0" smtClean="0">
                  <a:solidFill>
                    <a:srgbClr val="1F497D">
                      <a:lumMod val="60000"/>
                      <a:lumOff val="40000"/>
                    </a:srgbClr>
                  </a:solidFill>
                  <a:latin typeface="Century Gothic" panose="020B0502020202020204" pitchFamily="34" charset="0"/>
                </a:rPr>
                <a:t/>
              </a:r>
              <a:br>
                <a:rPr lang="en-GB" sz="1400" b="1" dirty="0" smtClean="0">
                  <a:solidFill>
                    <a:srgbClr val="1F497D">
                      <a:lumMod val="60000"/>
                      <a:lumOff val="40000"/>
                    </a:srgbClr>
                  </a:solidFill>
                  <a:latin typeface="Century Gothic" panose="020B0502020202020204" pitchFamily="34" charset="0"/>
                </a:rPr>
              </a:br>
              <a:r>
                <a:rPr lang="en-GB" sz="1400" b="1" dirty="0" smtClean="0">
                  <a:solidFill>
                    <a:srgbClr val="1F497D">
                      <a:lumMod val="60000"/>
                      <a:lumOff val="40000"/>
                    </a:srgbClr>
                  </a:solidFill>
                  <a:latin typeface="Century Gothic" panose="020B0502020202020204" pitchFamily="34" charset="0"/>
                </a:rPr>
                <a:t>Guidance</a:t>
              </a:r>
              <a:endParaRPr lang="en-GB" sz="1400" b="1" dirty="0">
                <a:solidFill>
                  <a:srgbClr val="1F497D">
                    <a:lumMod val="60000"/>
                    <a:lumOff val="40000"/>
                  </a:srgbClr>
                </a:solidFill>
                <a:latin typeface="Century Gothic" panose="020B0502020202020204" pitchFamily="34" charset="0"/>
              </a:endParaRPr>
            </a:p>
          </p:txBody>
        </p:sp>
      </p:grpSp>
    </p:spTree>
    <p:extLst>
      <p:ext uri="{BB962C8B-B14F-4D97-AF65-F5344CB8AC3E}">
        <p14:creationId xmlns:p14="http://schemas.microsoft.com/office/powerpoint/2010/main" val="20963750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7937"/>
            <a:ext cx="9144000" cy="6850063"/>
          </a:xfrm>
          <a:prstGeom prst="rect">
            <a:avLst/>
          </a:prstGeom>
          <a:gradFill flip="none" rotWithShape="1">
            <a:gsLst>
              <a:gs pos="100000">
                <a:schemeClr val="bg1">
                  <a:lumMod val="0"/>
                  <a:lumOff val="100000"/>
                  <a:alpha val="0"/>
                </a:schemeClr>
              </a:gs>
              <a:gs pos="0">
                <a:schemeClr val="accent1">
                  <a:lumMod val="20000"/>
                  <a:lumOff val="80000"/>
                  <a:alpha val="52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92487" y="980728"/>
            <a:ext cx="4572001" cy="720080"/>
          </a:xfrm>
        </p:spPr>
        <p:txBody>
          <a:bodyPr>
            <a:normAutofit/>
          </a:bodyPr>
          <a:lstStyle/>
          <a:p>
            <a:pPr>
              <a:spcAft>
                <a:spcPts val="1200"/>
              </a:spcAft>
              <a:buClr>
                <a:srgbClr val="198F9F"/>
              </a:buClr>
              <a:buFont typeface="Wingdings" panose="05000000000000000000" pitchFamily="2" charset="2"/>
              <a:buChar char="v"/>
            </a:pPr>
            <a:r>
              <a:rPr lang="en-GB" sz="2000" dirty="0" smtClean="0">
                <a:solidFill>
                  <a:schemeClr val="tx1">
                    <a:lumMod val="75000"/>
                    <a:lumOff val="25000"/>
                  </a:schemeClr>
                </a:solidFill>
                <a:latin typeface="Century Gothic" panose="020B0502020202020204" pitchFamily="34" charset="0"/>
              </a:rPr>
              <a:t>Clear, logical and simple to follow → time-proofed</a:t>
            </a:r>
            <a:endParaRPr lang="en-GB" sz="2000" dirty="0">
              <a:solidFill>
                <a:schemeClr val="tx1">
                  <a:lumMod val="75000"/>
                  <a:lumOff val="25000"/>
                </a:schemeClr>
              </a:solidFill>
              <a:latin typeface="Century Gothic" panose="020B0502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138808"/>
            <a:ext cx="1482557" cy="466403"/>
          </a:xfrm>
          <a:prstGeom prst="rect">
            <a:avLst/>
          </a:prstGeom>
        </p:spPr>
      </p:pic>
      <p:grpSp>
        <p:nvGrpSpPr>
          <p:cNvPr id="12" name="Group 11"/>
          <p:cNvGrpSpPr/>
          <p:nvPr/>
        </p:nvGrpSpPr>
        <p:grpSpPr>
          <a:xfrm>
            <a:off x="585057" y="-2"/>
            <a:ext cx="3574714" cy="6858002"/>
            <a:chOff x="585057" y="-2"/>
            <a:chExt cx="3574714" cy="6858002"/>
          </a:xfrm>
        </p:grpSpPr>
        <p:cxnSp>
          <p:nvCxnSpPr>
            <p:cNvPr id="10" name="Straight Connector 9"/>
            <p:cNvCxnSpPr/>
            <p:nvPr/>
          </p:nvCxnSpPr>
          <p:spPr>
            <a:xfrm>
              <a:off x="2138528" y="-2"/>
              <a:ext cx="0" cy="6858002"/>
            </a:xfrm>
            <a:prstGeom prst="line">
              <a:avLst/>
            </a:prstGeom>
            <a:ln>
              <a:solidFill>
                <a:srgbClr val="1A95A6"/>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rot="2700000">
              <a:off x="631286" y="1920800"/>
              <a:ext cx="3024336" cy="3024336"/>
            </a:xfrm>
            <a:prstGeom prst="rect">
              <a:avLst/>
            </a:prstGeom>
            <a:solidFill>
              <a:srgbClr val="1A95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Chevron 5"/>
            <p:cNvSpPr/>
            <p:nvPr/>
          </p:nvSpPr>
          <p:spPr>
            <a:xfrm>
              <a:off x="3851155" y="3124351"/>
              <a:ext cx="308616" cy="617232"/>
            </a:xfrm>
            <a:custGeom>
              <a:avLst/>
              <a:gdLst>
                <a:gd name="connsiteX0" fmla="*/ 0 w 683568"/>
                <a:gd name="connsiteY0" fmla="*/ 0 h 617232"/>
                <a:gd name="connsiteX1" fmla="*/ 374952 w 683568"/>
                <a:gd name="connsiteY1" fmla="*/ 0 h 617232"/>
                <a:gd name="connsiteX2" fmla="*/ 683568 w 683568"/>
                <a:gd name="connsiteY2" fmla="*/ 308616 h 617232"/>
                <a:gd name="connsiteX3" fmla="*/ 374952 w 683568"/>
                <a:gd name="connsiteY3" fmla="*/ 617232 h 617232"/>
                <a:gd name="connsiteX4" fmla="*/ 0 w 683568"/>
                <a:gd name="connsiteY4" fmla="*/ 617232 h 617232"/>
                <a:gd name="connsiteX5" fmla="*/ 308616 w 683568"/>
                <a:gd name="connsiteY5" fmla="*/ 308616 h 617232"/>
                <a:gd name="connsiteX6" fmla="*/ 0 w 683568"/>
                <a:gd name="connsiteY6" fmla="*/ 0 h 617232"/>
                <a:gd name="connsiteX0" fmla="*/ 0 w 683568"/>
                <a:gd name="connsiteY0" fmla="*/ 0 h 617232"/>
                <a:gd name="connsiteX1" fmla="*/ 374952 w 683568"/>
                <a:gd name="connsiteY1" fmla="*/ 0 h 617232"/>
                <a:gd name="connsiteX2" fmla="*/ 683568 w 683568"/>
                <a:gd name="connsiteY2" fmla="*/ 308616 h 617232"/>
                <a:gd name="connsiteX3" fmla="*/ 374952 w 683568"/>
                <a:gd name="connsiteY3" fmla="*/ 617232 h 617232"/>
                <a:gd name="connsiteX4" fmla="*/ 0 w 683568"/>
                <a:gd name="connsiteY4" fmla="*/ 617232 h 617232"/>
                <a:gd name="connsiteX5" fmla="*/ 0 w 683568"/>
                <a:gd name="connsiteY5" fmla="*/ 0 h 617232"/>
                <a:gd name="connsiteX0" fmla="*/ 0 w 683568"/>
                <a:gd name="connsiteY0" fmla="*/ 617232 h 617232"/>
                <a:gd name="connsiteX1" fmla="*/ 374952 w 683568"/>
                <a:gd name="connsiteY1" fmla="*/ 0 h 617232"/>
                <a:gd name="connsiteX2" fmla="*/ 683568 w 683568"/>
                <a:gd name="connsiteY2" fmla="*/ 308616 h 617232"/>
                <a:gd name="connsiteX3" fmla="*/ 374952 w 683568"/>
                <a:gd name="connsiteY3" fmla="*/ 617232 h 617232"/>
                <a:gd name="connsiteX4" fmla="*/ 0 w 683568"/>
                <a:gd name="connsiteY4" fmla="*/ 617232 h 617232"/>
                <a:gd name="connsiteX0" fmla="*/ 0 w 308616"/>
                <a:gd name="connsiteY0" fmla="*/ 617232 h 617232"/>
                <a:gd name="connsiteX1" fmla="*/ 0 w 308616"/>
                <a:gd name="connsiteY1" fmla="*/ 0 h 617232"/>
                <a:gd name="connsiteX2" fmla="*/ 308616 w 308616"/>
                <a:gd name="connsiteY2" fmla="*/ 308616 h 617232"/>
                <a:gd name="connsiteX3" fmla="*/ 0 w 308616"/>
                <a:gd name="connsiteY3" fmla="*/ 617232 h 617232"/>
              </a:gdLst>
              <a:ahLst/>
              <a:cxnLst>
                <a:cxn ang="0">
                  <a:pos x="connsiteX0" y="connsiteY0"/>
                </a:cxn>
                <a:cxn ang="0">
                  <a:pos x="connsiteX1" y="connsiteY1"/>
                </a:cxn>
                <a:cxn ang="0">
                  <a:pos x="connsiteX2" y="connsiteY2"/>
                </a:cxn>
                <a:cxn ang="0">
                  <a:pos x="connsiteX3" y="connsiteY3"/>
                </a:cxn>
              </a:cxnLst>
              <a:rect l="l" t="t" r="r" b="b"/>
              <a:pathLst>
                <a:path w="308616" h="617232">
                  <a:moveTo>
                    <a:pt x="0" y="617232"/>
                  </a:moveTo>
                  <a:lnTo>
                    <a:pt x="0" y="0"/>
                  </a:lnTo>
                  <a:lnTo>
                    <a:pt x="308616" y="308616"/>
                  </a:lnTo>
                  <a:lnTo>
                    <a:pt x="0" y="617232"/>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 name="TextBox 3"/>
            <p:cNvSpPr txBox="1"/>
            <p:nvPr/>
          </p:nvSpPr>
          <p:spPr>
            <a:xfrm>
              <a:off x="585057" y="2832803"/>
              <a:ext cx="3106941" cy="1200329"/>
            </a:xfrm>
            <a:prstGeom prst="rect">
              <a:avLst/>
            </a:prstGeom>
            <a:noFill/>
          </p:spPr>
          <p:txBody>
            <a:bodyPr wrap="none" rtlCol="0">
              <a:spAutoFit/>
            </a:bodyPr>
            <a:lstStyle/>
            <a:p>
              <a:pPr algn="ctr"/>
              <a:r>
                <a:rPr lang="en-GB" sz="3600" dirty="0" smtClean="0">
                  <a:solidFill>
                    <a:schemeClr val="bg1"/>
                  </a:solidFill>
                  <a:latin typeface="Century Gothic" panose="020B0502020202020204" pitchFamily="34" charset="0"/>
                </a:rPr>
                <a:t>Classification</a:t>
              </a:r>
              <a:br>
                <a:rPr lang="en-GB" sz="3600" dirty="0" smtClean="0">
                  <a:solidFill>
                    <a:schemeClr val="bg1"/>
                  </a:solidFill>
                  <a:latin typeface="Century Gothic" panose="020B0502020202020204" pitchFamily="34" charset="0"/>
                </a:rPr>
              </a:br>
              <a:r>
                <a:rPr lang="en-GB" sz="3600" dirty="0" smtClean="0">
                  <a:solidFill>
                    <a:schemeClr val="bg1"/>
                  </a:solidFill>
                  <a:latin typeface="Century Gothic" panose="020B0502020202020204" pitchFamily="34" charset="0"/>
                </a:rPr>
                <a:t>principles</a:t>
              </a:r>
              <a:endParaRPr lang="en-GB" sz="3600" dirty="0">
                <a:solidFill>
                  <a:schemeClr val="bg1"/>
                </a:solidFill>
                <a:latin typeface="Century Gothic" panose="020B0502020202020204" pitchFamily="34" charset="0"/>
              </a:endParaRPr>
            </a:p>
          </p:txBody>
        </p:sp>
      </p:grpSp>
      <p:sp>
        <p:nvSpPr>
          <p:cNvPr id="13" name="Content Placeholder 2"/>
          <p:cNvSpPr txBox="1">
            <a:spLocks/>
          </p:cNvSpPr>
          <p:nvPr/>
        </p:nvSpPr>
        <p:spPr>
          <a:xfrm>
            <a:off x="4362876" y="1844824"/>
            <a:ext cx="4572001" cy="79208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1200"/>
              </a:spcAft>
              <a:buClr>
                <a:srgbClr val="198F9F"/>
              </a:buClr>
              <a:buFont typeface="Wingdings" panose="05000000000000000000" pitchFamily="2" charset="2"/>
              <a:buChar char="v"/>
            </a:pPr>
            <a:r>
              <a:rPr lang="en-GB" sz="2000" dirty="0" smtClean="0">
                <a:solidFill>
                  <a:schemeClr val="tx1">
                    <a:lumMod val="75000"/>
                    <a:lumOff val="25000"/>
                  </a:schemeClr>
                </a:solidFill>
                <a:latin typeface="Century Gothic" panose="020B0502020202020204" pitchFamily="34" charset="0"/>
              </a:rPr>
              <a:t>Principles, standards and guidance</a:t>
            </a:r>
            <a:endParaRPr lang="en-GB" sz="2000" dirty="0">
              <a:solidFill>
                <a:schemeClr val="tx1">
                  <a:lumMod val="75000"/>
                  <a:lumOff val="25000"/>
                </a:schemeClr>
              </a:solidFill>
              <a:latin typeface="Century Gothic" panose="020B0502020202020204" pitchFamily="34" charset="0"/>
            </a:endParaRPr>
          </a:p>
        </p:txBody>
      </p:sp>
      <p:sp>
        <p:nvSpPr>
          <p:cNvPr id="14" name="Content Placeholder 2"/>
          <p:cNvSpPr txBox="1">
            <a:spLocks/>
          </p:cNvSpPr>
          <p:nvPr/>
        </p:nvSpPr>
        <p:spPr>
          <a:xfrm>
            <a:off x="4362876" y="2708920"/>
            <a:ext cx="4572001" cy="4874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1200"/>
              </a:spcAft>
              <a:buClr>
                <a:srgbClr val="198F9F"/>
              </a:buClr>
              <a:buFont typeface="Wingdings" panose="05000000000000000000" pitchFamily="2" charset="2"/>
              <a:buChar char="v"/>
            </a:pPr>
            <a:r>
              <a:rPr lang="en-GB" sz="2000" dirty="0" smtClean="0">
                <a:solidFill>
                  <a:schemeClr val="tx1">
                    <a:lumMod val="75000"/>
                    <a:lumOff val="25000"/>
                  </a:schemeClr>
                </a:solidFill>
                <a:latin typeface="Century Gothic" panose="020B0502020202020204" pitchFamily="34" charset="0"/>
              </a:rPr>
              <a:t>Audit and competency</a:t>
            </a:r>
            <a:endParaRPr lang="en-GB" sz="2000" dirty="0">
              <a:solidFill>
                <a:schemeClr val="tx1">
                  <a:lumMod val="75000"/>
                  <a:lumOff val="25000"/>
                </a:schemeClr>
              </a:solidFill>
              <a:latin typeface="Century Gothic" panose="020B0502020202020204" pitchFamily="34" charset="0"/>
            </a:endParaRPr>
          </a:p>
        </p:txBody>
      </p:sp>
      <p:sp>
        <p:nvSpPr>
          <p:cNvPr id="15" name="Content Placeholder 2"/>
          <p:cNvSpPr txBox="1">
            <a:spLocks/>
          </p:cNvSpPr>
          <p:nvPr/>
        </p:nvSpPr>
        <p:spPr>
          <a:xfrm>
            <a:off x="4362876" y="3268367"/>
            <a:ext cx="4572001" cy="44866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1200"/>
              </a:spcAft>
              <a:buClr>
                <a:srgbClr val="198F9F"/>
              </a:buClr>
              <a:buFont typeface="Wingdings" panose="05000000000000000000" pitchFamily="2" charset="2"/>
              <a:buChar char="v"/>
            </a:pPr>
            <a:r>
              <a:rPr lang="en-GB" sz="2000" dirty="0" smtClean="0">
                <a:solidFill>
                  <a:schemeClr val="tx1">
                    <a:lumMod val="75000"/>
                    <a:lumOff val="25000"/>
                  </a:schemeClr>
                </a:solidFill>
                <a:latin typeface="Century Gothic" panose="020B0502020202020204" pitchFamily="34" charset="0"/>
              </a:rPr>
              <a:t>19 categories</a:t>
            </a:r>
            <a:endParaRPr lang="en-GB" sz="2000" dirty="0">
              <a:solidFill>
                <a:schemeClr val="tx1">
                  <a:lumMod val="75000"/>
                  <a:lumOff val="25000"/>
                </a:schemeClr>
              </a:solidFill>
              <a:latin typeface="Century Gothic" panose="020B0502020202020204" pitchFamily="34" charset="0"/>
            </a:endParaRPr>
          </a:p>
        </p:txBody>
      </p:sp>
      <p:sp>
        <p:nvSpPr>
          <p:cNvPr id="16" name="Content Placeholder 2"/>
          <p:cNvSpPr txBox="1">
            <a:spLocks/>
          </p:cNvSpPr>
          <p:nvPr/>
        </p:nvSpPr>
        <p:spPr>
          <a:xfrm>
            <a:off x="4362876" y="3861048"/>
            <a:ext cx="4572001" cy="273630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1200"/>
              </a:spcAft>
              <a:buClr>
                <a:srgbClr val="198F9F"/>
              </a:buClr>
              <a:buFont typeface="Wingdings" panose="05000000000000000000" pitchFamily="2" charset="2"/>
              <a:buChar char="v"/>
            </a:pPr>
            <a:r>
              <a:rPr lang="en-GB" sz="2000" dirty="0" smtClean="0">
                <a:solidFill>
                  <a:schemeClr val="tx1">
                    <a:lumMod val="75000"/>
                    <a:lumOff val="25000"/>
                  </a:schemeClr>
                </a:solidFill>
                <a:latin typeface="Century Gothic" panose="020B0502020202020204" pitchFamily="34" charset="0"/>
              </a:rPr>
              <a:t>A work-in-progress</a:t>
            </a:r>
          </a:p>
          <a:p>
            <a:pPr lvl="1">
              <a:spcAft>
                <a:spcPts val="1200"/>
              </a:spcAft>
              <a:buFont typeface="Wingdings" panose="05000000000000000000" pitchFamily="2" charset="2"/>
              <a:buChar char=""/>
            </a:pPr>
            <a:r>
              <a:rPr lang="en-GB" sz="2000" dirty="0" smtClean="0">
                <a:solidFill>
                  <a:schemeClr val="tx1">
                    <a:lumMod val="75000"/>
                    <a:lumOff val="25000"/>
                  </a:schemeClr>
                </a:solidFill>
                <a:latin typeface="Century Gothic" panose="020B0502020202020204" pitchFamily="34" charset="0"/>
              </a:rPr>
              <a:t>final proposal to come</a:t>
            </a:r>
          </a:p>
          <a:p>
            <a:pPr lvl="1">
              <a:spcAft>
                <a:spcPts val="1200"/>
              </a:spcAft>
              <a:buFont typeface="Wingdings" panose="05000000000000000000" pitchFamily="2" charset="2"/>
              <a:buChar char=""/>
            </a:pPr>
            <a:r>
              <a:rPr lang="en-GB" sz="2000" dirty="0" smtClean="0">
                <a:solidFill>
                  <a:schemeClr val="tx1">
                    <a:lumMod val="75000"/>
                    <a:lumOff val="25000"/>
                  </a:schemeClr>
                </a:solidFill>
                <a:latin typeface="Century Gothic" panose="020B0502020202020204" pitchFamily="34" charset="0"/>
              </a:rPr>
              <a:t>with a numbering system and drafting conventions</a:t>
            </a:r>
          </a:p>
          <a:p>
            <a:pPr lvl="1">
              <a:spcAft>
                <a:spcPts val="1200"/>
              </a:spcAft>
              <a:buFont typeface="Wingdings" panose="05000000000000000000" pitchFamily="2" charset="2"/>
              <a:buChar char=""/>
            </a:pPr>
            <a:r>
              <a:rPr lang="en-GB" sz="2000" dirty="0" smtClean="0">
                <a:solidFill>
                  <a:schemeClr val="tx1">
                    <a:lumMod val="75000"/>
                    <a:lumOff val="25000"/>
                  </a:schemeClr>
                </a:solidFill>
                <a:latin typeface="Century Gothic" panose="020B0502020202020204" pitchFamily="34" charset="0"/>
              </a:rPr>
              <a:t>appropriate prominence to founding and core principles</a:t>
            </a:r>
          </a:p>
          <a:p>
            <a:endParaRPr lang="en-GB" sz="2000" dirty="0">
              <a:solidFill>
                <a:schemeClr val="tx1">
                  <a:lumMod val="75000"/>
                  <a:lumOff val="25000"/>
                </a:schemeClr>
              </a:solidFill>
              <a:latin typeface="Century Gothic" panose="020B0502020202020204" pitchFamily="34" charset="0"/>
            </a:endParaRPr>
          </a:p>
        </p:txBody>
      </p:sp>
    </p:spTree>
    <p:extLst>
      <p:ext uri="{BB962C8B-B14F-4D97-AF65-F5344CB8AC3E}">
        <p14:creationId xmlns:p14="http://schemas.microsoft.com/office/powerpoint/2010/main" val="1802381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outVertical)">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10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10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3" grpId="0"/>
      <p:bldP spid="14" grpId="0"/>
      <p:bldP spid="15" grpId="0"/>
      <p:bldP spid="1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900</TotalTime>
  <Words>1816</Words>
  <Application>Microsoft Office PowerPoint</Application>
  <PresentationFormat>On-screen Show (4:3)</PresentationFormat>
  <Paragraphs>247</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The proposed INTOSAI Framework of Professional Pronouncements (IFPP)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Next</vt:lpstr>
      <vt:lpstr>Thank you!</vt:lpstr>
    </vt:vector>
  </TitlesOfParts>
  <Company>European Court of Auditors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proposed INTOSAI Framework of Professional Pronouncements (IFPP)</dc:title>
  <dc:creator>NEIL USHER</dc:creator>
  <cp:lastModifiedBy>NEIL USHER</cp:lastModifiedBy>
  <cp:revision>272</cp:revision>
  <cp:lastPrinted>2016-05-20T13:26:44Z</cp:lastPrinted>
  <dcterms:created xsi:type="dcterms:W3CDTF">2016-05-03T08:02:28Z</dcterms:created>
  <dcterms:modified xsi:type="dcterms:W3CDTF">2016-05-23T09:58:27Z</dcterms:modified>
</cp:coreProperties>
</file>